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2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7703ED-A46B-4138-BC5A-CE8265089DB1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13FB07-51CE-438E-87A3-0CDD8AE9FA6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u.coex.tech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B465D3C-D926-4DF8-959F-8D0795596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/>
              <a:t>Применение БПЛА</a:t>
            </a:r>
          </a:p>
        </p:txBody>
      </p:sp>
    </p:spTree>
    <p:extLst>
      <p:ext uri="{BB962C8B-B14F-4D97-AF65-F5344CB8AC3E}">
        <p14:creationId xmlns:p14="http://schemas.microsoft.com/office/powerpoint/2010/main" val="243493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53CB135B-753B-4C40-A81D-D668E62ED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754" y="2276872"/>
            <a:ext cx="5637010" cy="252731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Мониторинг безопасности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Контроль соблюдения техники безопасности на большом пространстве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Выявление опасных и чрезвычайно опасных ситуаций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Контроль трафика и движения на автодорогах общего и закрытого пользования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175351" cy="1793167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dirty="0"/>
              <a:t>Возможные сценарии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05985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667" y="203356"/>
            <a:ext cx="5966666" cy="24233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Анализ предложений на рынке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6AC823-6584-4055-A655-CE549EF0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688" y="3284984"/>
            <a:ext cx="5970494" cy="29523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COEX</a:t>
            </a:r>
            <a:r>
              <a:rPr lang="ru-RU" dirty="0"/>
              <a:t>(</a:t>
            </a:r>
            <a:r>
              <a:rPr lang="en-US" dirty="0">
                <a:hlinkClick r:id="rId2"/>
              </a:rPr>
              <a:t>https://ru.coex.tech/</a:t>
            </a:r>
            <a:r>
              <a:rPr lang="ru-RU" dirty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GEOSCAN</a:t>
            </a:r>
            <a:r>
              <a:rPr lang="ru-RU" dirty="0"/>
              <a:t>(</a:t>
            </a:r>
            <a:r>
              <a:rPr lang="en-US" dirty="0"/>
              <a:t>https://www.geoscan.aero/ru</a:t>
            </a:r>
            <a:r>
              <a:rPr lang="ru-RU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Supercam</a:t>
            </a:r>
            <a:r>
              <a:rPr lang="en-US" dirty="0"/>
              <a:t> </a:t>
            </a:r>
            <a:r>
              <a:rPr lang="ru-RU" dirty="0"/>
              <a:t>Беспилотные системы</a:t>
            </a:r>
          </a:p>
          <a:p>
            <a:pPr algn="l"/>
            <a:r>
              <a:rPr lang="ru-RU" dirty="0"/>
              <a:t>(</a:t>
            </a:r>
            <a:r>
              <a:rPr lang="en-US" dirty="0"/>
              <a:t>https://supercam.aero/</a:t>
            </a:r>
            <a:r>
              <a:rPr lang="ru-RU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39B1D-3D47-4A42-934E-A984924A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28" y="3249993"/>
            <a:ext cx="1162212" cy="4667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F69F80-3F8A-4443-BF0B-C9657C89E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163" y="4043209"/>
            <a:ext cx="1680444" cy="466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354509-D2E4-408D-AB10-81544AF60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385" y="4991961"/>
            <a:ext cx="212389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666" y="203356"/>
            <a:ext cx="6887174" cy="1569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Готовые автономные решения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6AC823-6584-4055-A655-CE549EF0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688" y="1772816"/>
            <a:ext cx="5970494" cy="446449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COEX Pelican </a:t>
            </a:r>
            <a:r>
              <a:rPr lang="ru-RU" dirty="0"/>
              <a:t>– автономная станция с подзарядкой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https://yandex.ru/video/search?from=tabbar&amp;text=coex%20pelican%20%D1%81%D1%82%D0%B0%D0%BD%D1%86%D0%B8%D1%8F</a:t>
            </a:r>
            <a:endParaRPr lang="ru-RU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AFC5B8-6E53-4243-8606-EF76BCDF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20888"/>
            <a:ext cx="2664296" cy="2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1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666" y="203356"/>
            <a:ext cx="6887174" cy="1569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Готовые автономные решения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6AC823-6584-4055-A655-CE549EF0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688" y="1772816"/>
            <a:ext cx="5970494" cy="44644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Supercam</a:t>
            </a:r>
            <a:r>
              <a:rPr lang="en-US" dirty="0"/>
              <a:t> </a:t>
            </a:r>
            <a:r>
              <a:rPr lang="ru-RU" dirty="0"/>
              <a:t>АВПП </a:t>
            </a:r>
            <a:r>
              <a:rPr lang="en-US" dirty="0" err="1"/>
              <a:t>SuperBox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https://supercam.aero/catalog/superbox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B638C2-CEE7-4C38-8639-13CDA761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52" y="2492896"/>
            <a:ext cx="5650766" cy="25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6887174" cy="1065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Решение задачи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AA63FC0-5652-46C0-9916-9BE50FF422C2}"/>
              </a:ext>
            </a:extLst>
          </p:cNvPr>
          <p:cNvSpPr txBox="1">
            <a:spLocks/>
          </p:cNvSpPr>
          <p:nvPr/>
        </p:nvSpPr>
        <p:spPr>
          <a:xfrm>
            <a:off x="1619250" y="1556792"/>
            <a:ext cx="6337126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/>
              <a:t>Видеоаналитика</a:t>
            </a:r>
            <a:r>
              <a:rPr lang="ru-RU" dirty="0"/>
              <a:t> видеопотока с квадрокоптеры. </a:t>
            </a:r>
            <a:r>
              <a:rPr lang="ru-RU" dirty="0" err="1"/>
              <a:t>Детекция</a:t>
            </a:r>
            <a:r>
              <a:rPr lang="ru-RU" dirty="0"/>
              <a:t> на стороне сервера с небольшой временной задержкой.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420BFF-A9E9-4694-B9EF-CC22EC9E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63365"/>
            <a:ext cx="4536504" cy="34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887174" cy="921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Решение 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6AC823-6584-4055-A655-CE549EF0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688" y="1772816"/>
            <a:ext cx="5970494" cy="4464496"/>
          </a:xfrm>
        </p:spPr>
        <p:txBody>
          <a:bodyPr>
            <a:normAutofit/>
          </a:bodyPr>
          <a:lstStyle/>
          <a:p>
            <a:pPr algn="l"/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25A8F38E-0912-408D-AA9F-3A1893442153}"/>
              </a:ext>
            </a:extLst>
          </p:cNvPr>
          <p:cNvSpPr txBox="1">
            <a:spLocks/>
          </p:cNvSpPr>
          <p:nvPr/>
        </p:nvSpPr>
        <p:spPr>
          <a:xfrm>
            <a:off x="1691680" y="1556792"/>
            <a:ext cx="6042502" cy="151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Установка мини ПК на борт БПЛА с дополнительными скриптами с моментальной обработкой изображения на дополнительном ПК.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098" name="Picture 2" descr="Соединение Raspberry Pi и Arduino / Хабр">
            <a:extLst>
              <a:ext uri="{FF2B5EF4-FFF2-40B4-BE49-F238E27FC236}">
                <a16:creationId xmlns:a16="http://schemas.microsoft.com/office/drawing/2014/main" id="{68CF2AD3-E1A4-4A22-BB3C-3435324C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65856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7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ru-RU" dirty="0"/>
              <a:t>Типы БПЛА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91264" cy="5001419"/>
          </a:xfrm>
        </p:spPr>
        <p:txBody>
          <a:bodyPr/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37825"/>
              </p:ext>
            </p:extLst>
          </p:nvPr>
        </p:nvGraphicFramePr>
        <p:xfrm>
          <a:off x="539552" y="1196752"/>
          <a:ext cx="7895531" cy="552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Документ" r:id="rId3" imgW="8137169" imgH="5691994" progId="Word.Document.12">
                  <p:embed/>
                </p:oleObj>
              </mc:Choice>
              <mc:Fallback>
                <p:oleObj name="Документ" r:id="rId3" imgW="8137169" imgH="5691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196752"/>
                        <a:ext cx="7895531" cy="5524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ae01.alicdn.com/kf/HTB1BriAQpXXXXX7XpXXq6xXFXXXy/2120-%D0%BC%D0%BC-%D0%91%D0%9E%D0%9B%D0%AC%D0%A8%D0%9E%D0%99-%D1%81%D0%B0%D0%BC%D0%BE%D0%BB%D0%B5%D1%82-RC-Plane-KIT-%D1%87%D0%B5%D1%80%D0%BD%D1%8B%D0%B9-%D0%A1%D0%BA%D0%B0%D0%B9%D1%83%D0%BE%D0%BA%D0%B5%D1%80-X8-X-8-FPV-%D0%9D%D0%B5%D0%BF%D0%BE%D0%B4%D0%B2%D0%B8%D0%B6%D0%BD%D1%8B%D0%BC-%D0%BA%D1%80%D1%8B%D0%BB%D0%BE%D0%BC-%D0%AD%D0%9F%D0%9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03" y="692696"/>
            <a:ext cx="496802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0575">
            <a:off x="395536" y="843645"/>
            <a:ext cx="2552278" cy="255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/>
              <a:t>БПЛА с неподвижным крылом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251520" y="1484784"/>
            <a:ext cx="8424936" cy="507250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140968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Данный тип БПЛА обладает неподвижным крылом, чья поверхность создает подъемную силу. Благодаря жесткому крылу </a:t>
            </a:r>
            <a:r>
              <a:rPr lang="ru-RU" dirty="0" err="1"/>
              <a:t>беспилотник</a:t>
            </a:r>
            <a:r>
              <a:rPr lang="ru-RU" dirty="0"/>
              <a:t> обладает характеристиками </a:t>
            </a:r>
            <a:r>
              <a:rPr lang="ru-RU" dirty="0" err="1"/>
              <a:t>глайдера</a:t>
            </a:r>
            <a:r>
              <a:rPr lang="ru-RU" dirty="0"/>
              <a:t> и более устойчив к ошибкам пилотирования или техническим неисправностям. БПЛА с неподвижным крылом также могут нести на себе больше оборудования на большие расстояния с меньшей затратой энергии.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Благодаря всем упомянутым возможностям данный тип БПЛА отлично походит для доставки небольших грузов или для выполнения более длительных миссий. Но для миссий, требующих высокой точности, вам следует выбрать иной тип </a:t>
            </a:r>
            <a:r>
              <a:rPr lang="ru-RU" dirty="0" err="1"/>
              <a:t>дронов</a:t>
            </a:r>
            <a:r>
              <a:rPr lang="ru-RU" dirty="0"/>
              <a:t>. Ведь БПЛА с неподвижным крылом не могут зависать над одним местом и, соответственно, не могут обеспечить точной позиции камеры.</a:t>
            </a:r>
          </a:p>
        </p:txBody>
      </p:sp>
    </p:spTree>
    <p:extLst>
      <p:ext uri="{BB962C8B-B14F-4D97-AF65-F5344CB8AC3E}">
        <p14:creationId xmlns:p14="http://schemas.microsoft.com/office/powerpoint/2010/main" val="280776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Вертолётный БПЛА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3045742"/>
            <a:ext cx="8157592" cy="35516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Вертолётный (винтокрылый) БПЛА – это беспилотный летательный аппарат, полёт которого, главным образом, осуществляется за счет подъёмной силы, создаваемой несущими винтами. Вы не ошибетесь, если назовете это уменьшенной версией вертолетов с одним ротором.</a:t>
            </a:r>
          </a:p>
          <a:p>
            <a:pPr algn="just"/>
            <a:r>
              <a:rPr lang="ru-RU" dirty="0"/>
              <a:t>Основное преимущество данного типа </a:t>
            </a:r>
            <a:r>
              <a:rPr lang="ru-RU" dirty="0" err="1"/>
              <a:t>дронов</a:t>
            </a:r>
            <a:r>
              <a:rPr lang="ru-RU" dirty="0"/>
              <a:t> – это возможность вертикального взлета и посадки. Это позволяет использовать БПЛА в менее крупных пространствах. Возможность зависнуть и маневрировать позволяет данному типу БПЛА выполнять высокоточные миссии, </a:t>
            </a:r>
            <a:r>
              <a:rPr lang="ru-RU" dirty="0" err="1"/>
              <a:t>нпр</a:t>
            </a:r>
            <a:r>
              <a:rPr lang="ru-RU" dirty="0"/>
              <a:t>., инспекции железной дороги, трубопроводов, электросетей, мостов и пр. Но с другой стороны, винтокрылые БПЛА требуют большего ухода с точки зрения техобслуживания и ремонта.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81894"/>
            <a:ext cx="3672408" cy="186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320479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60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42256"/>
            <a:ext cx="37108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/>
              <a:t>БПЛА с несколькими винтами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35699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Данный тип БПЛА оснащен несколькими винтами. В зависимости от количества винтом, </a:t>
            </a:r>
            <a:r>
              <a:rPr lang="ru-RU" dirty="0" err="1"/>
              <a:t>дроны</a:t>
            </a:r>
            <a:r>
              <a:rPr lang="ru-RU" dirty="0"/>
              <a:t> бывают следующих видов: 3 винта (</a:t>
            </a:r>
            <a:r>
              <a:rPr lang="ru-RU" dirty="0" err="1"/>
              <a:t>трикоптер</a:t>
            </a:r>
            <a:r>
              <a:rPr lang="ru-RU" dirty="0"/>
              <a:t>);  4 винта (</a:t>
            </a:r>
            <a:r>
              <a:rPr lang="ru-RU" dirty="0" err="1"/>
              <a:t>квадракоптер</a:t>
            </a:r>
            <a:r>
              <a:rPr lang="ru-RU" dirty="0"/>
              <a:t>);  6 винтов (</a:t>
            </a:r>
            <a:r>
              <a:rPr lang="ru-RU" dirty="0" err="1"/>
              <a:t>гексакоптер</a:t>
            </a:r>
            <a:r>
              <a:rPr lang="ru-RU" dirty="0"/>
              <a:t>);  8 винтов (</a:t>
            </a:r>
            <a:r>
              <a:rPr lang="ru-RU" dirty="0" err="1"/>
              <a:t>октокоптер</a:t>
            </a:r>
            <a:r>
              <a:rPr lang="ru-RU" dirty="0"/>
              <a:t>).    </a:t>
            </a:r>
          </a:p>
          <a:p>
            <a:pPr algn="just"/>
            <a:r>
              <a:rPr lang="ru-RU" dirty="0"/>
              <a:t>	Есть и другие разновидности </a:t>
            </a:r>
            <a:r>
              <a:rPr lang="ru-RU" dirty="0" err="1"/>
              <a:t>дронов</a:t>
            </a:r>
            <a:r>
              <a:rPr lang="ru-RU" dirty="0"/>
              <a:t> с 12 или 16 винтами.</a:t>
            </a:r>
          </a:p>
          <a:p>
            <a:pPr algn="just"/>
            <a:r>
              <a:rPr lang="ru-RU" dirty="0" err="1"/>
              <a:t>Мультикоптеры</a:t>
            </a:r>
            <a:r>
              <a:rPr lang="ru-RU" dirty="0"/>
              <a:t> обладают теми же качествами, что и обычные винтокрылые </a:t>
            </a:r>
            <a:r>
              <a:rPr lang="ru-RU" dirty="0" err="1"/>
              <a:t>дроны</a:t>
            </a:r>
            <a:r>
              <a:rPr lang="ru-RU" dirty="0"/>
              <a:t>, но они легче в управлении и более стабильны. Поэтому они применяются в миссиях, требующих исключительной точности. Данные типы </a:t>
            </a:r>
            <a:r>
              <a:rPr lang="ru-RU" dirty="0" err="1"/>
              <a:t>дронов</a:t>
            </a:r>
            <a:r>
              <a:rPr lang="ru-RU" dirty="0"/>
              <a:t> отлично подходят для киносъемок, топографических </a:t>
            </a:r>
            <a:r>
              <a:rPr lang="ru-RU" dirty="0" err="1"/>
              <a:t>аэрофотосъемков</a:t>
            </a:r>
            <a:r>
              <a:rPr lang="ru-RU" dirty="0"/>
              <a:t> и мониторинга инфраструктуры. Но необходимо помнить, что </a:t>
            </a:r>
            <a:r>
              <a:rPr lang="ru-RU" dirty="0" err="1"/>
              <a:t>мультикоптеры</a:t>
            </a:r>
            <a:r>
              <a:rPr lang="ru-RU" dirty="0"/>
              <a:t>, как правило, обладают меньшим запасом энергии и дальности, поэтому вам необходимо будет совершать дополнительные полеты, чтобы полностью выполнить миссию.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" y="1052736"/>
            <a:ext cx="2002576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95" y="1052736"/>
            <a:ext cx="311124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2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224479" cy="1512168"/>
          </a:xfrm>
        </p:spPr>
        <p:txBody>
          <a:bodyPr/>
          <a:lstStyle/>
          <a:p>
            <a:pPr algn="ctr"/>
            <a:r>
              <a:rPr lang="ru-RU" dirty="0"/>
              <a:t>Классификация БПЛА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1235781"/>
              </p:ext>
            </p:extLst>
          </p:nvPr>
        </p:nvGraphicFramePr>
        <p:xfrm>
          <a:off x="683568" y="2276872"/>
          <a:ext cx="7704854" cy="3672407"/>
        </p:xfrm>
        <a:graphic>
          <a:graphicData uri="http://schemas.openxmlformats.org/drawingml/2006/table">
            <a:tbl>
              <a:tblPr/>
              <a:tblGrid>
                <a:gridCol w="194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1516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effectLst/>
                          <a:latin typeface="inherit"/>
                        </a:rPr>
                        <a:t>Класс БПЛА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>
                          <a:effectLst/>
                          <a:latin typeface="inherit"/>
                        </a:rPr>
                        <a:t>Масса, кг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>
                          <a:effectLst/>
                          <a:latin typeface="inherit"/>
                        </a:rPr>
                        <a:t>Высота полета, км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>
                          <a:effectLst/>
                          <a:latin typeface="inherit"/>
                        </a:rPr>
                        <a:t>Время полета, часов</a:t>
                      </a:r>
                      <a:endParaRPr lang="ru-RU" b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38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>
                          <a:effectLst/>
                          <a:latin typeface="inherit"/>
                        </a:rPr>
                        <a:t>ТЯЖЁЛЫЕ</a:t>
                      </a:r>
                      <a:endParaRPr lang="ru-RU" b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 dirty="0">
                          <a:effectLst/>
                          <a:latin typeface="inherit"/>
                        </a:rPr>
                        <a:t>свыше 1.000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 dirty="0">
                          <a:effectLst/>
                          <a:latin typeface="inherit"/>
                        </a:rPr>
                        <a:t>до 20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24 и более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038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effectLst/>
                          <a:latin typeface="inherit"/>
                        </a:rPr>
                        <a:t>СРЕДНИЕ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до 1.000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до 9 – 10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10 – 12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38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>
                          <a:effectLst/>
                          <a:latin typeface="inherit"/>
                        </a:rPr>
                        <a:t>ЛЕГКИЕ</a:t>
                      </a:r>
                      <a:endParaRPr lang="ru-RU" b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до 50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до 3 – 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3 – 8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777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>
                          <a:effectLst/>
                          <a:latin typeface="inherit"/>
                        </a:rPr>
                        <a:t>СВЕРХЛЕГКИЕ</a:t>
                      </a:r>
                      <a:endParaRPr lang="ru-RU" b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до 10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effectLst/>
                          <a:latin typeface="inherit"/>
                        </a:rPr>
                        <a:t>до 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 dirty="0">
                          <a:effectLst/>
                          <a:latin typeface="inherit"/>
                        </a:rPr>
                        <a:t>около 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459867" cy="6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8017" y="121196"/>
            <a:ext cx="6512511" cy="21556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устройства </a:t>
            </a:r>
            <a:r>
              <a:rPr lang="ru-RU" dirty="0" err="1"/>
              <a:t>мультироторного</a:t>
            </a:r>
            <a:r>
              <a:rPr lang="ru-RU" dirty="0"/>
              <a:t> БПЛА (квадрокоптера)</a:t>
            </a:r>
          </a:p>
        </p:txBody>
      </p:sp>
      <p:pic>
        <p:nvPicPr>
          <p:cNvPr id="3" name="Рисунок 2" descr="http://arsenal-info.ru/img/3398882726/pic_9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49694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7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53CB135B-753B-4C40-A81D-D668E62ED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495" y="4502087"/>
            <a:ext cx="5637010" cy="1944216"/>
          </a:xfrm>
        </p:spPr>
        <p:txBody>
          <a:bodyPr>
            <a:noAutofit/>
          </a:bodyPr>
          <a:lstStyle/>
          <a:p>
            <a:r>
              <a:rPr lang="ru-RU" sz="2000" dirty="0"/>
              <a:t>Необходимо создать программно-аппаратный комплекс на базе БПЛА способный самостоятельно обследовать и анализировать ситуацию, выявлять действия и следить а безопасностью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175351" cy="1793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Общая задача</a:t>
            </a:r>
          </a:p>
        </p:txBody>
      </p:sp>
      <p:pic>
        <p:nvPicPr>
          <p:cNvPr id="2050" name="Picture 2" descr="7 квадрокоптеров с камерой до 20 000 рублей: выбор ZOOM. Cтатьи, тесты,  обзоры">
            <a:extLst>
              <a:ext uri="{FF2B5EF4-FFF2-40B4-BE49-F238E27FC236}">
                <a16:creationId xmlns:a16="http://schemas.microsoft.com/office/drawing/2014/main" id="{C83C7D96-3C33-4D40-AC93-C53966BF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8" y="1340768"/>
            <a:ext cx="3978263" cy="265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8418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153</TotalTime>
  <Words>510</Words>
  <Application>Microsoft Office PowerPoint</Application>
  <PresentationFormat>Экран (4:3)</PresentationFormat>
  <Paragraphs>112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Georgia</vt:lpstr>
      <vt:lpstr>inherit</vt:lpstr>
      <vt:lpstr>Trebuchet MS</vt:lpstr>
      <vt:lpstr>Воздушный поток</vt:lpstr>
      <vt:lpstr>Документ</vt:lpstr>
      <vt:lpstr>Применение БПЛА</vt:lpstr>
      <vt:lpstr>Типы БПЛА</vt:lpstr>
      <vt:lpstr>БПЛА с неподвижным крылом</vt:lpstr>
      <vt:lpstr>Вертолётный БПЛА</vt:lpstr>
      <vt:lpstr>БПЛА с несколькими винтами</vt:lpstr>
      <vt:lpstr>Классификация БПЛА</vt:lpstr>
      <vt:lpstr>Презентация PowerPoint</vt:lpstr>
      <vt:lpstr>Схема устройства мультироторного БПЛА (квадрокоптера)</vt:lpstr>
      <vt:lpstr>Общая задача</vt:lpstr>
      <vt:lpstr>Возможные сценарии использования</vt:lpstr>
      <vt:lpstr>Анализ предложений на рынке</vt:lpstr>
      <vt:lpstr>Готовые автономные решения</vt:lpstr>
      <vt:lpstr>Готовые автономные решения</vt:lpstr>
      <vt:lpstr>Решение задачи</vt:lpstr>
      <vt:lpstr>Решение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«Классификация БПЛА»</dc:title>
  <dc:creator>Администратор</dc:creator>
  <cp:lastModifiedBy>User</cp:lastModifiedBy>
  <cp:revision>13</cp:revision>
  <dcterms:created xsi:type="dcterms:W3CDTF">2017-09-26T12:33:47Z</dcterms:created>
  <dcterms:modified xsi:type="dcterms:W3CDTF">2021-02-01T11:52:28Z</dcterms:modified>
</cp:coreProperties>
</file>