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
  </p:notesMasterIdLst>
  <p:sldIdLst>
    <p:sldId id="257" r:id="rId2"/>
    <p:sldId id="281" r:id="rId3"/>
    <p:sldId id="285" r:id="rId4"/>
    <p:sldId id="284" r:id="rId5"/>
    <p:sldId id="279" r:id="rId6"/>
    <p:sldId id="282" r:id="rId7"/>
    <p:sldId id="283" r:id="rId8"/>
    <p:sldId id="276" r:id="rId9"/>
    <p:sldId id="264" r:id="rId10"/>
    <p:sldId id="261" r:id="rId11"/>
    <p:sldId id="275"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Pack by Diakov" initials="RbD" lastIdx="1" clrIdx="0">
    <p:extLst>
      <p:ext uri="{19B8F6BF-5375-455C-9EA6-DF929625EA0E}">
        <p15:presenceInfo xmlns:p15="http://schemas.microsoft.com/office/powerpoint/2012/main" userId="93a6dadabcf14567" providerId="Windows Live"/>
      </p:ext>
    </p:extLst>
  </p:cmAuthor>
  <p:cmAuthor id="2" name="User" initials="U" lastIdx="1" clrIdx="1">
    <p:extLst>
      <p:ext uri="{19B8F6BF-5375-455C-9EA6-DF929625EA0E}">
        <p15:presenceInfo xmlns:p15="http://schemas.microsoft.com/office/powerpoint/2012/main" userId="User" providerId="None"/>
      </p:ext>
    </p:extLst>
  </p:cmAuthor>
  <p:cmAuthor id="3" name="Роман Гирин" initials="РГ" lastIdx="2" clrIdx="2">
    <p:extLst>
      <p:ext uri="{19B8F6BF-5375-455C-9EA6-DF929625EA0E}">
        <p15:presenceInfo xmlns:p15="http://schemas.microsoft.com/office/powerpoint/2012/main" userId="1e9a552b5426c0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370" autoAdjust="0"/>
  </p:normalViewPr>
  <p:slideViewPr>
    <p:cSldViewPr snapToGrid="0">
      <p:cViewPr>
        <p:scale>
          <a:sx n="66" d="100"/>
          <a:sy n="66" d="100"/>
        </p:scale>
        <p:origin x="80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AF4B4-2857-4E35-9D77-253293C14929}" type="datetimeFigureOut">
              <a:rPr lang="en-US" smtClean="0"/>
              <a:t>3/10/2021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A9AC5-60AF-4407-B03A-4C11429A0C30}" type="slidenum">
              <a:rPr lang="en-US" smtClean="0"/>
              <a:t>‹#›</a:t>
            </a:fld>
            <a:endParaRPr lang="en-US"/>
          </a:p>
        </p:txBody>
      </p:sp>
    </p:spTree>
    <p:extLst>
      <p:ext uri="{BB962C8B-B14F-4D97-AF65-F5344CB8AC3E}">
        <p14:creationId xmlns:p14="http://schemas.microsoft.com/office/powerpoint/2010/main" val="790995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Представляется решение на запрос №32……….</a:t>
            </a:r>
            <a:endParaRPr lang="en-US" dirty="0"/>
          </a:p>
        </p:txBody>
      </p:sp>
      <p:sp>
        <p:nvSpPr>
          <p:cNvPr id="4" name="Slide Number Placeholder 3"/>
          <p:cNvSpPr>
            <a:spLocks noGrp="1"/>
          </p:cNvSpPr>
          <p:nvPr>
            <p:ph type="sldNum" sz="quarter" idx="5"/>
          </p:nvPr>
        </p:nvSpPr>
        <p:spPr/>
        <p:txBody>
          <a:bodyPr/>
          <a:lstStyle/>
          <a:p>
            <a:fld id="{45FA9AC5-60AF-4407-B03A-4C11429A0C30}" type="slidenum">
              <a:rPr lang="en-US" smtClean="0"/>
              <a:t>1</a:t>
            </a:fld>
            <a:endParaRPr lang="en-US"/>
          </a:p>
        </p:txBody>
      </p:sp>
    </p:spTree>
    <p:extLst>
      <p:ext uri="{BB962C8B-B14F-4D97-AF65-F5344CB8AC3E}">
        <p14:creationId xmlns:p14="http://schemas.microsoft.com/office/powerpoint/2010/main" val="192147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Представляемое решение основанное на актуальных алгоритмах машинного зрения для автоматического контроля </a:t>
            </a:r>
            <a:r>
              <a:rPr lang="ru-RU" sz="1200" dirty="0">
                <a:solidFill>
                  <a:schemeClr val="accent1">
                    <a:lumMod val="50000"/>
                  </a:schemeClr>
                </a:solidFill>
                <a:latin typeface="Times New Roman" panose="02020603050405020304" pitchFamily="18" charset="0"/>
                <a:cs typeface="Times New Roman" panose="02020603050405020304" pitchFamily="18" charset="0"/>
              </a:rPr>
              <a:t>объектов инфраструктуры, находящихся в полосе отведения, и технического состояния элементов верхнего строения пути. </a:t>
            </a:r>
            <a:r>
              <a:rPr lang="ru-RU" dirty="0"/>
              <a:t>Представляемое решение  - это результат</a:t>
            </a:r>
            <a:r>
              <a:rPr lang="ru-RU" sz="1200" dirty="0">
                <a:solidFill>
                  <a:schemeClr val="accent1">
                    <a:lumMod val="50000"/>
                  </a:schemeClr>
                </a:solidFill>
                <a:latin typeface="Times New Roman" panose="02020603050405020304" pitchFamily="18" charset="0"/>
                <a:cs typeface="Times New Roman" panose="02020603050405020304" pitchFamily="18" charset="0"/>
              </a:rPr>
              <a:t> 1) выполненной аналитики  актуальных публикаций на тему применения алгоритмов основанных на искусственных нейронных сетях для решения промышленных задач 2) экспериментальной апробации разработанного на данной основе прототипа на экспериментальном участке железной дороги.  Цель проекта приведена на слайде</a:t>
            </a:r>
            <a:endParaRPr lang="en-US" dirty="0"/>
          </a:p>
        </p:txBody>
      </p:sp>
      <p:sp>
        <p:nvSpPr>
          <p:cNvPr id="4" name="Slide Number Placeholder 3"/>
          <p:cNvSpPr>
            <a:spLocks noGrp="1"/>
          </p:cNvSpPr>
          <p:nvPr>
            <p:ph type="sldNum" sz="quarter" idx="5"/>
          </p:nvPr>
        </p:nvSpPr>
        <p:spPr/>
        <p:txBody>
          <a:bodyPr/>
          <a:lstStyle/>
          <a:p>
            <a:fld id="{45FA9AC5-60AF-4407-B03A-4C11429A0C30}" type="slidenum">
              <a:rPr lang="en-US" smtClean="0"/>
              <a:t>2</a:t>
            </a:fld>
            <a:endParaRPr lang="en-US"/>
          </a:p>
        </p:txBody>
      </p:sp>
    </p:spTree>
    <p:extLst>
      <p:ext uri="{BB962C8B-B14F-4D97-AF65-F5344CB8AC3E}">
        <p14:creationId xmlns:p14="http://schemas.microsoft.com/office/powerpoint/2010/main" val="1565741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Поставленная цель достигается средствами разработанного нами  ПО  выполняющего интеллектуальный анализ видеоданных для выявления различного рода целевых событий или объектов детекция или распознавание которых представляет важный прикладной интерес для ЖД.  Подобную </a:t>
            </a:r>
            <a:r>
              <a:rPr lang="ru-RU" dirty="0" err="1"/>
              <a:t>видеоаналитику</a:t>
            </a:r>
            <a:r>
              <a:rPr lang="ru-RU" dirty="0"/>
              <a:t> можно выполнять в режиме реального времени с потока камеры установленной на составе (требует согласования)  или другом объекте</a:t>
            </a:r>
            <a:r>
              <a:rPr lang="en-US" dirty="0"/>
              <a:t> (</a:t>
            </a:r>
            <a:r>
              <a:rPr lang="ru-RU" dirty="0"/>
              <a:t>включая какой-либо стационарный</a:t>
            </a:r>
            <a:r>
              <a:rPr lang="en-US" dirty="0"/>
              <a:t>)</a:t>
            </a:r>
            <a:r>
              <a:rPr lang="ru-RU" dirty="0"/>
              <a:t> инфраструктуры ЖД (ЖД переезд, станция, вокзал и т.п) , а также возможна обратка  уже имеющихся собранных видеоданных (при их наличии).  </a:t>
            </a:r>
          </a:p>
        </p:txBody>
      </p:sp>
      <p:sp>
        <p:nvSpPr>
          <p:cNvPr id="4" name="Slide Number Placeholder 3"/>
          <p:cNvSpPr>
            <a:spLocks noGrp="1"/>
          </p:cNvSpPr>
          <p:nvPr>
            <p:ph type="sldNum" sz="quarter" idx="5"/>
          </p:nvPr>
        </p:nvSpPr>
        <p:spPr/>
        <p:txBody>
          <a:bodyPr/>
          <a:lstStyle/>
          <a:p>
            <a:fld id="{45FA9AC5-60AF-4407-B03A-4C11429A0C30}" type="slidenum">
              <a:rPr lang="en-US" smtClean="0"/>
              <a:t>3</a:t>
            </a:fld>
            <a:endParaRPr lang="en-US"/>
          </a:p>
        </p:txBody>
      </p:sp>
    </p:spTree>
    <p:extLst>
      <p:ext uri="{BB962C8B-B14F-4D97-AF65-F5344CB8AC3E}">
        <p14:creationId xmlns:p14="http://schemas.microsoft.com/office/powerpoint/2010/main" val="3721312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нашей компании имеется практический опыт по реализации ИТ решений на основе нейронных сетей для детекции различных целевых событий.  В контексте применения  решения на ЖД подобными событиями может  выступать приведенные на слайде, но ими возможности наших решений не ограничивается.  Возможно реализовать автоматизированную детекцию и/или распознавание любого формализуемого события или объекта.</a:t>
            </a:r>
          </a:p>
        </p:txBody>
      </p:sp>
      <p:sp>
        <p:nvSpPr>
          <p:cNvPr id="4" name="Slide Number Placeholder 3"/>
          <p:cNvSpPr>
            <a:spLocks noGrp="1"/>
          </p:cNvSpPr>
          <p:nvPr>
            <p:ph type="sldNum" sz="quarter" idx="5"/>
          </p:nvPr>
        </p:nvSpPr>
        <p:spPr/>
        <p:txBody>
          <a:bodyPr/>
          <a:lstStyle/>
          <a:p>
            <a:fld id="{45FA9AC5-60AF-4407-B03A-4C11429A0C30}" type="slidenum">
              <a:rPr lang="en-US" smtClean="0"/>
              <a:t>4</a:t>
            </a:fld>
            <a:endParaRPr lang="en-US"/>
          </a:p>
        </p:txBody>
      </p:sp>
    </p:spTree>
    <p:extLst>
      <p:ext uri="{BB962C8B-B14F-4D97-AF65-F5344CB8AC3E}">
        <p14:creationId xmlns:p14="http://schemas.microsoft.com/office/powerpoint/2010/main" val="4140490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частности, подобное решение можно применять для  контроля </a:t>
            </a:r>
            <a:r>
              <a:rPr lang="ru-RU" sz="1200" dirty="0">
                <a:solidFill>
                  <a:schemeClr val="accent1">
                    <a:lumMod val="50000"/>
                  </a:schemeClr>
                </a:solidFill>
                <a:latin typeface="Times New Roman" panose="02020603050405020304" pitchFamily="18" charset="0"/>
                <a:cs typeface="Times New Roman" panose="02020603050405020304" pitchFamily="18" charset="0"/>
              </a:rPr>
              <a:t>технического состояния элементов верхнего строения пути. Не  останавливаясь на деталях решения  (оно отличается местом установки видеокамер), суть его сводится также разработке ПО на основе </a:t>
            </a:r>
            <a:r>
              <a:rPr lang="ru-RU" sz="1200" dirty="0" err="1">
                <a:solidFill>
                  <a:schemeClr val="accent1">
                    <a:lumMod val="50000"/>
                  </a:schemeClr>
                </a:solidFill>
                <a:latin typeface="Times New Roman" panose="02020603050405020304" pitchFamily="18" charset="0"/>
                <a:cs typeface="Times New Roman" panose="02020603050405020304" pitchFamily="18" charset="0"/>
              </a:rPr>
              <a:t>нейросетевых</a:t>
            </a:r>
            <a:r>
              <a:rPr lang="ru-RU" sz="1200" dirty="0">
                <a:solidFill>
                  <a:schemeClr val="accent1">
                    <a:lumMod val="50000"/>
                  </a:schemeClr>
                </a:solidFill>
                <a:latin typeface="Times New Roman" panose="02020603050405020304" pitchFamily="18" charset="0"/>
                <a:cs typeface="Times New Roman" panose="02020603050405020304" pitchFamily="18" charset="0"/>
              </a:rPr>
              <a:t> алгоритмов, выполняющего </a:t>
            </a:r>
            <a:r>
              <a:rPr lang="ru-RU" sz="1200" dirty="0" err="1">
                <a:solidFill>
                  <a:schemeClr val="accent1">
                    <a:lumMod val="50000"/>
                  </a:schemeClr>
                </a:solidFill>
                <a:latin typeface="Times New Roman" panose="02020603050405020304" pitchFamily="18" charset="0"/>
                <a:cs typeface="Times New Roman" panose="02020603050405020304" pitchFamily="18" charset="0"/>
              </a:rPr>
              <a:t>видеоаналитику</a:t>
            </a:r>
            <a:r>
              <a:rPr lang="ru-RU" sz="1200" dirty="0">
                <a:solidFill>
                  <a:schemeClr val="accent1">
                    <a:lumMod val="50000"/>
                  </a:schemeClr>
                </a:solidFill>
                <a:latin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45FA9AC5-60AF-4407-B03A-4C11429A0C30}" type="slidenum">
              <a:rPr lang="en-US" smtClean="0"/>
              <a:t>5</a:t>
            </a:fld>
            <a:endParaRPr lang="en-US"/>
          </a:p>
        </p:txBody>
      </p:sp>
    </p:spTree>
    <p:extLst>
      <p:ext uri="{BB962C8B-B14F-4D97-AF65-F5344CB8AC3E}">
        <p14:creationId xmlns:p14="http://schemas.microsoft.com/office/powerpoint/2010/main" val="2377968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Преимущества решения представлены на слайде.  Они включают (по списку на слайде) . </a:t>
            </a:r>
            <a:endParaRPr lang="en-US" dirty="0"/>
          </a:p>
        </p:txBody>
      </p:sp>
      <p:sp>
        <p:nvSpPr>
          <p:cNvPr id="4" name="Slide Number Placeholder 3"/>
          <p:cNvSpPr>
            <a:spLocks noGrp="1"/>
          </p:cNvSpPr>
          <p:nvPr>
            <p:ph type="sldNum" sz="quarter" idx="5"/>
          </p:nvPr>
        </p:nvSpPr>
        <p:spPr/>
        <p:txBody>
          <a:bodyPr/>
          <a:lstStyle/>
          <a:p>
            <a:fld id="{45FA9AC5-60AF-4407-B03A-4C11429A0C30}" type="slidenum">
              <a:rPr lang="en-US" smtClean="0"/>
              <a:t>6</a:t>
            </a:fld>
            <a:endParaRPr lang="en-US"/>
          </a:p>
        </p:txBody>
      </p:sp>
    </p:spTree>
    <p:extLst>
      <p:ext uri="{BB962C8B-B14F-4D97-AF65-F5344CB8AC3E}">
        <p14:creationId xmlns:p14="http://schemas.microsoft.com/office/powerpoint/2010/main" val="3063257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Предполагаемый технологический эффект раскрыт на представленном слайде.</a:t>
            </a:r>
          </a:p>
          <a:p>
            <a:r>
              <a:rPr lang="ru-RU" dirty="0"/>
              <a:t>Экономический эффект</a:t>
            </a:r>
            <a:r>
              <a:rPr lang="en-US" dirty="0"/>
              <a:t> </a:t>
            </a:r>
            <a:r>
              <a:rPr lang="ru-RU" dirty="0"/>
              <a:t>логически следует из технологического, ……………..</a:t>
            </a:r>
            <a:endParaRPr lang="en-US" dirty="0"/>
          </a:p>
        </p:txBody>
      </p:sp>
      <p:sp>
        <p:nvSpPr>
          <p:cNvPr id="4" name="Slide Number Placeholder 3"/>
          <p:cNvSpPr>
            <a:spLocks noGrp="1"/>
          </p:cNvSpPr>
          <p:nvPr>
            <p:ph type="sldNum" sz="quarter" idx="5"/>
          </p:nvPr>
        </p:nvSpPr>
        <p:spPr/>
        <p:txBody>
          <a:bodyPr/>
          <a:lstStyle/>
          <a:p>
            <a:fld id="{45FA9AC5-60AF-4407-B03A-4C11429A0C30}" type="slidenum">
              <a:rPr lang="en-US" smtClean="0"/>
              <a:t>7</a:t>
            </a:fld>
            <a:endParaRPr lang="en-US"/>
          </a:p>
        </p:txBody>
      </p:sp>
    </p:spTree>
    <p:extLst>
      <p:ext uri="{BB962C8B-B14F-4D97-AF65-F5344CB8AC3E}">
        <p14:creationId xmlns:p14="http://schemas.microsoft.com/office/powerpoint/2010/main" val="938168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Разработанный  специалистами компании </a:t>
            </a:r>
            <a:r>
              <a:rPr lang="ru-RU" dirty="0" err="1"/>
              <a:t>Экосмарт</a:t>
            </a:r>
            <a:r>
              <a:rPr lang="ru-RU" dirty="0"/>
              <a:t>  совместно с кафедрой ………… прототип был  апробирован в рамках НИР. </a:t>
            </a:r>
            <a:endParaRPr lang="en-US" dirty="0"/>
          </a:p>
          <a:p>
            <a:pPr marL="0" indent="0">
              <a:lnSpc>
                <a:spcPct val="100000"/>
              </a:lnSpc>
              <a:buNone/>
            </a:pPr>
            <a:r>
              <a:rPr lang="ru-RU" dirty="0"/>
              <a:t>Реализованный  в прототипе функционал способен распознавать   (показываем следующий слайд)</a:t>
            </a:r>
          </a:p>
          <a:p>
            <a:pPr marL="171450" indent="-171450">
              <a:lnSpc>
                <a:spcPct val="100000"/>
              </a:lnSpc>
              <a:buFont typeface="Arial" panose="020B0604020202020204" pitchFamily="34" charset="0"/>
              <a:buChar char="•"/>
            </a:pPr>
            <a:r>
              <a:rPr lang="ru-RU" dirty="0">
                <a:solidFill>
                  <a:schemeClr val="accent1">
                    <a:lumMod val="50000"/>
                  </a:schemeClr>
                </a:solidFill>
                <a:latin typeface="Times New Roman" panose="02020603050405020304" pitchFamily="18" charset="0"/>
                <a:cs typeface="Times New Roman" panose="02020603050405020304" pitchFamily="18" charset="0"/>
              </a:rPr>
              <a:t>КБ без закладного болта </a:t>
            </a:r>
          </a:p>
          <a:p>
            <a:pPr marL="171450" indent="-171450">
              <a:lnSpc>
                <a:spcPct val="100000"/>
              </a:lnSpc>
              <a:buFont typeface="Arial" panose="020B0604020202020204" pitchFamily="34" charset="0"/>
              <a:buChar char="•"/>
            </a:pPr>
            <a:r>
              <a:rPr lang="ru-RU" dirty="0">
                <a:solidFill>
                  <a:schemeClr val="accent1">
                    <a:lumMod val="50000"/>
                  </a:schemeClr>
                </a:solidFill>
                <a:latin typeface="Times New Roman" panose="02020603050405020304" pitchFamily="18" charset="0"/>
                <a:cs typeface="Times New Roman" panose="02020603050405020304" pitchFamily="18" charset="0"/>
              </a:rPr>
              <a:t>КБ без клеммного болта</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marL="171450" indent="-171450">
              <a:lnSpc>
                <a:spcPct val="100000"/>
              </a:lnSpc>
              <a:buFont typeface="Arial" panose="020B0604020202020204" pitchFamily="34" charset="0"/>
              <a:buChar char="•"/>
            </a:pPr>
            <a:r>
              <a:rPr lang="ru-RU" dirty="0">
                <a:solidFill>
                  <a:schemeClr val="accent1">
                    <a:lumMod val="50000"/>
                  </a:schemeClr>
                </a:solidFill>
                <a:latin typeface="Times New Roman" panose="02020603050405020304" pitchFamily="18" charset="0"/>
                <a:cs typeface="Times New Roman" panose="02020603050405020304" pitchFamily="18" charset="0"/>
              </a:rPr>
              <a:t>ДО 2/3 без костыля</a:t>
            </a:r>
          </a:p>
          <a:p>
            <a:endParaRPr lang="en-US" dirty="0"/>
          </a:p>
        </p:txBody>
      </p:sp>
      <p:sp>
        <p:nvSpPr>
          <p:cNvPr id="4" name="Slide Number Placeholder 3"/>
          <p:cNvSpPr>
            <a:spLocks noGrp="1"/>
          </p:cNvSpPr>
          <p:nvPr>
            <p:ph type="sldNum" sz="quarter" idx="5"/>
          </p:nvPr>
        </p:nvSpPr>
        <p:spPr/>
        <p:txBody>
          <a:bodyPr/>
          <a:lstStyle/>
          <a:p>
            <a:fld id="{45FA9AC5-60AF-4407-B03A-4C11429A0C30}" type="slidenum">
              <a:rPr lang="en-US" smtClean="0"/>
              <a:t>8</a:t>
            </a:fld>
            <a:endParaRPr lang="en-US"/>
          </a:p>
        </p:txBody>
      </p:sp>
    </p:spTree>
    <p:extLst>
      <p:ext uri="{BB962C8B-B14F-4D97-AF65-F5344CB8AC3E}">
        <p14:creationId xmlns:p14="http://schemas.microsoft.com/office/powerpoint/2010/main" val="1863615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данном слайде представлена примерная смета </a:t>
            </a:r>
            <a:r>
              <a:rPr lang="ru-RU" dirty="0" err="1"/>
              <a:t>реалих</a:t>
            </a:r>
            <a:endParaRPr lang="en-US" dirty="0"/>
          </a:p>
        </p:txBody>
      </p:sp>
      <p:sp>
        <p:nvSpPr>
          <p:cNvPr id="4" name="Slide Number Placeholder 3"/>
          <p:cNvSpPr>
            <a:spLocks noGrp="1"/>
          </p:cNvSpPr>
          <p:nvPr>
            <p:ph type="sldNum" sz="quarter" idx="5"/>
          </p:nvPr>
        </p:nvSpPr>
        <p:spPr/>
        <p:txBody>
          <a:bodyPr/>
          <a:lstStyle/>
          <a:p>
            <a:fld id="{45FA9AC5-60AF-4407-B03A-4C11429A0C30}" type="slidenum">
              <a:rPr lang="en-US" smtClean="0"/>
              <a:t>10</a:t>
            </a:fld>
            <a:endParaRPr lang="en-US"/>
          </a:p>
        </p:txBody>
      </p:sp>
    </p:spTree>
    <p:extLst>
      <p:ext uri="{BB962C8B-B14F-4D97-AF65-F5344CB8AC3E}">
        <p14:creationId xmlns:p14="http://schemas.microsoft.com/office/powerpoint/2010/main" val="1430800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B7ADDA-521F-42B7-AE7A-4F8ED3139DE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57B22C6-134F-4996-8F5A-19A84CFD10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E9D3852-0158-4D19-89B4-97723FA88D73}"/>
              </a:ext>
            </a:extLst>
          </p:cNvPr>
          <p:cNvSpPr>
            <a:spLocks noGrp="1"/>
          </p:cNvSpPr>
          <p:nvPr>
            <p:ph type="dt" sz="half" idx="10"/>
          </p:nvPr>
        </p:nvSpPr>
        <p:spPr/>
        <p:txBody>
          <a:bodyPr/>
          <a:lstStyle/>
          <a:p>
            <a:fld id="{ADD2033C-2E72-499B-8242-E57BA2ED7798}" type="datetimeFigureOut">
              <a:rPr lang="en-US" smtClean="0"/>
              <a:t>3/10/2021</a:t>
            </a:fld>
            <a:endParaRPr lang="en-US"/>
          </a:p>
        </p:txBody>
      </p:sp>
      <p:sp>
        <p:nvSpPr>
          <p:cNvPr id="5" name="Нижний колонтитул 4">
            <a:extLst>
              <a:ext uri="{FF2B5EF4-FFF2-40B4-BE49-F238E27FC236}">
                <a16:creationId xmlns:a16="http://schemas.microsoft.com/office/drawing/2014/main" id="{D11FD80D-6480-4939-9110-E72301EEA036}"/>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E244FADC-0BC5-4FF3-B010-DAEBCFC20605}"/>
              </a:ext>
            </a:extLst>
          </p:cNvPr>
          <p:cNvSpPr>
            <a:spLocks noGrp="1"/>
          </p:cNvSpPr>
          <p:nvPr>
            <p:ph type="sldNum" sz="quarter" idx="12"/>
          </p:nvPr>
        </p:nvSpPr>
        <p:spPr/>
        <p:txBody>
          <a:bodyPr/>
          <a:lstStyle/>
          <a:p>
            <a:fld id="{9B60DC50-F940-4313-8D8F-4ECA56C09BC9}" type="slidenum">
              <a:rPr lang="en-US" smtClean="0"/>
              <a:t>‹#›</a:t>
            </a:fld>
            <a:endParaRPr lang="en-US"/>
          </a:p>
        </p:txBody>
      </p:sp>
    </p:spTree>
    <p:extLst>
      <p:ext uri="{BB962C8B-B14F-4D97-AF65-F5344CB8AC3E}">
        <p14:creationId xmlns:p14="http://schemas.microsoft.com/office/powerpoint/2010/main" val="105137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56C16B-9F5E-4A71-8D9A-0577B63203D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81EAAE3-2D73-4D59-9B1D-DBC7CE01797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9F564BB-E311-40D2-AA35-FCA85FEBD430}"/>
              </a:ext>
            </a:extLst>
          </p:cNvPr>
          <p:cNvSpPr>
            <a:spLocks noGrp="1"/>
          </p:cNvSpPr>
          <p:nvPr>
            <p:ph type="dt" sz="half" idx="10"/>
          </p:nvPr>
        </p:nvSpPr>
        <p:spPr/>
        <p:txBody>
          <a:bodyPr/>
          <a:lstStyle/>
          <a:p>
            <a:fld id="{ADD2033C-2E72-499B-8242-E57BA2ED7798}" type="datetimeFigureOut">
              <a:rPr lang="en-US" smtClean="0"/>
              <a:t>3/10/2021</a:t>
            </a:fld>
            <a:endParaRPr lang="en-US"/>
          </a:p>
        </p:txBody>
      </p:sp>
      <p:sp>
        <p:nvSpPr>
          <p:cNvPr id="5" name="Нижний колонтитул 4">
            <a:extLst>
              <a:ext uri="{FF2B5EF4-FFF2-40B4-BE49-F238E27FC236}">
                <a16:creationId xmlns:a16="http://schemas.microsoft.com/office/drawing/2014/main" id="{D9032FEC-5A38-4AD4-B901-F99860207852}"/>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172DE1EA-FAF2-401E-B195-5781677B1B4A}"/>
              </a:ext>
            </a:extLst>
          </p:cNvPr>
          <p:cNvSpPr>
            <a:spLocks noGrp="1"/>
          </p:cNvSpPr>
          <p:nvPr>
            <p:ph type="sldNum" sz="quarter" idx="12"/>
          </p:nvPr>
        </p:nvSpPr>
        <p:spPr/>
        <p:txBody>
          <a:bodyPr/>
          <a:lstStyle/>
          <a:p>
            <a:fld id="{9B60DC50-F940-4313-8D8F-4ECA56C09BC9}" type="slidenum">
              <a:rPr lang="en-US" smtClean="0"/>
              <a:t>‹#›</a:t>
            </a:fld>
            <a:endParaRPr lang="en-US"/>
          </a:p>
        </p:txBody>
      </p:sp>
    </p:spTree>
    <p:extLst>
      <p:ext uri="{BB962C8B-B14F-4D97-AF65-F5344CB8AC3E}">
        <p14:creationId xmlns:p14="http://schemas.microsoft.com/office/powerpoint/2010/main" val="77447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772960D-313D-4622-A1C1-3E35C435281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524C180-F3F6-4B5F-9D1B-AD45F5C79F9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108D0FE-A829-4DDD-A607-613F5D66CF5A}"/>
              </a:ext>
            </a:extLst>
          </p:cNvPr>
          <p:cNvSpPr>
            <a:spLocks noGrp="1"/>
          </p:cNvSpPr>
          <p:nvPr>
            <p:ph type="dt" sz="half" idx="10"/>
          </p:nvPr>
        </p:nvSpPr>
        <p:spPr/>
        <p:txBody>
          <a:bodyPr/>
          <a:lstStyle/>
          <a:p>
            <a:fld id="{ADD2033C-2E72-499B-8242-E57BA2ED7798}" type="datetimeFigureOut">
              <a:rPr lang="en-US" smtClean="0"/>
              <a:t>3/10/2021</a:t>
            </a:fld>
            <a:endParaRPr lang="en-US"/>
          </a:p>
        </p:txBody>
      </p:sp>
      <p:sp>
        <p:nvSpPr>
          <p:cNvPr id="5" name="Нижний колонтитул 4">
            <a:extLst>
              <a:ext uri="{FF2B5EF4-FFF2-40B4-BE49-F238E27FC236}">
                <a16:creationId xmlns:a16="http://schemas.microsoft.com/office/drawing/2014/main" id="{C8A4BE6D-7CFB-4DE4-8A51-BF1C96B4F399}"/>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27EC4D30-632F-4A82-8A60-6F6F92169DB0}"/>
              </a:ext>
            </a:extLst>
          </p:cNvPr>
          <p:cNvSpPr>
            <a:spLocks noGrp="1"/>
          </p:cNvSpPr>
          <p:nvPr>
            <p:ph type="sldNum" sz="quarter" idx="12"/>
          </p:nvPr>
        </p:nvSpPr>
        <p:spPr/>
        <p:txBody>
          <a:bodyPr/>
          <a:lstStyle/>
          <a:p>
            <a:fld id="{9B60DC50-F940-4313-8D8F-4ECA56C09BC9}" type="slidenum">
              <a:rPr lang="en-US" smtClean="0"/>
              <a:t>‹#›</a:t>
            </a:fld>
            <a:endParaRPr lang="en-US"/>
          </a:p>
        </p:txBody>
      </p:sp>
    </p:spTree>
    <p:extLst>
      <p:ext uri="{BB962C8B-B14F-4D97-AF65-F5344CB8AC3E}">
        <p14:creationId xmlns:p14="http://schemas.microsoft.com/office/powerpoint/2010/main" val="275110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DCC30E-9DE0-422D-A2C8-8045AABFBBB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3A9F658-D306-4748-8E88-4A7047B3EA6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70CA1D1-7792-4B97-A8E3-5FC99C2D6A2D}"/>
              </a:ext>
            </a:extLst>
          </p:cNvPr>
          <p:cNvSpPr>
            <a:spLocks noGrp="1"/>
          </p:cNvSpPr>
          <p:nvPr>
            <p:ph type="dt" sz="half" idx="10"/>
          </p:nvPr>
        </p:nvSpPr>
        <p:spPr/>
        <p:txBody>
          <a:bodyPr/>
          <a:lstStyle/>
          <a:p>
            <a:fld id="{ADD2033C-2E72-499B-8242-E57BA2ED7798}" type="datetimeFigureOut">
              <a:rPr lang="en-US" smtClean="0"/>
              <a:t>3/10/2021</a:t>
            </a:fld>
            <a:endParaRPr lang="en-US"/>
          </a:p>
        </p:txBody>
      </p:sp>
      <p:sp>
        <p:nvSpPr>
          <p:cNvPr id="5" name="Нижний колонтитул 4">
            <a:extLst>
              <a:ext uri="{FF2B5EF4-FFF2-40B4-BE49-F238E27FC236}">
                <a16:creationId xmlns:a16="http://schemas.microsoft.com/office/drawing/2014/main" id="{B9A8DA69-5502-4941-A669-9BAD6F072F1A}"/>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FAD7FCAC-4EE5-43B0-943F-A70B8BB7CDA0}"/>
              </a:ext>
            </a:extLst>
          </p:cNvPr>
          <p:cNvSpPr>
            <a:spLocks noGrp="1"/>
          </p:cNvSpPr>
          <p:nvPr>
            <p:ph type="sldNum" sz="quarter" idx="12"/>
          </p:nvPr>
        </p:nvSpPr>
        <p:spPr/>
        <p:txBody>
          <a:bodyPr/>
          <a:lstStyle/>
          <a:p>
            <a:fld id="{9B60DC50-F940-4313-8D8F-4ECA56C09BC9}" type="slidenum">
              <a:rPr lang="en-US" smtClean="0"/>
              <a:t>‹#›</a:t>
            </a:fld>
            <a:endParaRPr lang="en-US"/>
          </a:p>
        </p:txBody>
      </p:sp>
    </p:spTree>
    <p:extLst>
      <p:ext uri="{BB962C8B-B14F-4D97-AF65-F5344CB8AC3E}">
        <p14:creationId xmlns:p14="http://schemas.microsoft.com/office/powerpoint/2010/main" val="216123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F83BFD-88D5-4F19-9748-A654D6DF608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3B3738C-C84C-4CDB-B5A3-8D8AFF38D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073521E-2AAB-4149-A62C-AB1FEEC55692}"/>
              </a:ext>
            </a:extLst>
          </p:cNvPr>
          <p:cNvSpPr>
            <a:spLocks noGrp="1"/>
          </p:cNvSpPr>
          <p:nvPr>
            <p:ph type="dt" sz="half" idx="10"/>
          </p:nvPr>
        </p:nvSpPr>
        <p:spPr/>
        <p:txBody>
          <a:bodyPr/>
          <a:lstStyle/>
          <a:p>
            <a:fld id="{ADD2033C-2E72-499B-8242-E57BA2ED7798}" type="datetimeFigureOut">
              <a:rPr lang="en-US" smtClean="0"/>
              <a:t>3/10/2021</a:t>
            </a:fld>
            <a:endParaRPr lang="en-US"/>
          </a:p>
        </p:txBody>
      </p:sp>
      <p:sp>
        <p:nvSpPr>
          <p:cNvPr id="5" name="Нижний колонтитул 4">
            <a:extLst>
              <a:ext uri="{FF2B5EF4-FFF2-40B4-BE49-F238E27FC236}">
                <a16:creationId xmlns:a16="http://schemas.microsoft.com/office/drawing/2014/main" id="{565634CB-B570-4DED-831F-CE40A26F925B}"/>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CD053E18-D4C7-4375-9E9C-FFFF1B93F5A8}"/>
              </a:ext>
            </a:extLst>
          </p:cNvPr>
          <p:cNvSpPr>
            <a:spLocks noGrp="1"/>
          </p:cNvSpPr>
          <p:nvPr>
            <p:ph type="sldNum" sz="quarter" idx="12"/>
          </p:nvPr>
        </p:nvSpPr>
        <p:spPr/>
        <p:txBody>
          <a:bodyPr/>
          <a:lstStyle/>
          <a:p>
            <a:fld id="{9B60DC50-F940-4313-8D8F-4ECA56C09BC9}" type="slidenum">
              <a:rPr lang="en-US" smtClean="0"/>
              <a:t>‹#›</a:t>
            </a:fld>
            <a:endParaRPr lang="en-US"/>
          </a:p>
        </p:txBody>
      </p:sp>
    </p:spTree>
    <p:extLst>
      <p:ext uri="{BB962C8B-B14F-4D97-AF65-F5344CB8AC3E}">
        <p14:creationId xmlns:p14="http://schemas.microsoft.com/office/powerpoint/2010/main" val="366673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89CA85-9A3B-4329-9EA9-C6F4F09D5CC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F961CD8-CEDA-48CF-ACE6-DC0F1EB432C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9B0B6D2-57C4-4422-AD25-C5300AB20C8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266E95D-93E7-4C13-A08E-16D4A3ABD3D1}"/>
              </a:ext>
            </a:extLst>
          </p:cNvPr>
          <p:cNvSpPr>
            <a:spLocks noGrp="1"/>
          </p:cNvSpPr>
          <p:nvPr>
            <p:ph type="dt" sz="half" idx="10"/>
          </p:nvPr>
        </p:nvSpPr>
        <p:spPr/>
        <p:txBody>
          <a:bodyPr/>
          <a:lstStyle/>
          <a:p>
            <a:fld id="{ADD2033C-2E72-499B-8242-E57BA2ED7798}" type="datetimeFigureOut">
              <a:rPr lang="en-US" smtClean="0"/>
              <a:t>3/10/2021</a:t>
            </a:fld>
            <a:endParaRPr lang="en-US"/>
          </a:p>
        </p:txBody>
      </p:sp>
      <p:sp>
        <p:nvSpPr>
          <p:cNvPr id="6" name="Нижний колонтитул 5">
            <a:extLst>
              <a:ext uri="{FF2B5EF4-FFF2-40B4-BE49-F238E27FC236}">
                <a16:creationId xmlns:a16="http://schemas.microsoft.com/office/drawing/2014/main" id="{A14640CE-AC4B-4040-916F-8606679DF682}"/>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D164CADC-B6C7-4B87-904A-5A5A87A8FCB5}"/>
              </a:ext>
            </a:extLst>
          </p:cNvPr>
          <p:cNvSpPr>
            <a:spLocks noGrp="1"/>
          </p:cNvSpPr>
          <p:nvPr>
            <p:ph type="sldNum" sz="quarter" idx="12"/>
          </p:nvPr>
        </p:nvSpPr>
        <p:spPr/>
        <p:txBody>
          <a:bodyPr/>
          <a:lstStyle/>
          <a:p>
            <a:fld id="{9B60DC50-F940-4313-8D8F-4ECA56C09BC9}" type="slidenum">
              <a:rPr lang="en-US" smtClean="0"/>
              <a:t>‹#›</a:t>
            </a:fld>
            <a:endParaRPr lang="en-US"/>
          </a:p>
        </p:txBody>
      </p:sp>
    </p:spTree>
    <p:extLst>
      <p:ext uri="{BB962C8B-B14F-4D97-AF65-F5344CB8AC3E}">
        <p14:creationId xmlns:p14="http://schemas.microsoft.com/office/powerpoint/2010/main" val="64512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61ADAE-7375-495C-A7EE-FB43A61FF20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00635BF-8003-459C-904A-AA6675D8BF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07CE019-1DB2-40BB-96AA-CD7CDEB037D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D015417-C861-4457-8C56-F44875F2BE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3D4F8F2-4EAB-4D25-ABAC-64A24AF5A84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F735840-3AE4-42ED-BECB-B4511862433C}"/>
              </a:ext>
            </a:extLst>
          </p:cNvPr>
          <p:cNvSpPr>
            <a:spLocks noGrp="1"/>
          </p:cNvSpPr>
          <p:nvPr>
            <p:ph type="dt" sz="half" idx="10"/>
          </p:nvPr>
        </p:nvSpPr>
        <p:spPr/>
        <p:txBody>
          <a:bodyPr/>
          <a:lstStyle/>
          <a:p>
            <a:fld id="{ADD2033C-2E72-499B-8242-E57BA2ED7798}" type="datetimeFigureOut">
              <a:rPr lang="en-US" smtClean="0"/>
              <a:t>3/10/2021</a:t>
            </a:fld>
            <a:endParaRPr lang="en-US"/>
          </a:p>
        </p:txBody>
      </p:sp>
      <p:sp>
        <p:nvSpPr>
          <p:cNvPr id="8" name="Нижний колонтитул 7">
            <a:extLst>
              <a:ext uri="{FF2B5EF4-FFF2-40B4-BE49-F238E27FC236}">
                <a16:creationId xmlns:a16="http://schemas.microsoft.com/office/drawing/2014/main" id="{33A86898-F1D6-4264-B88F-04CBCBB53DD4}"/>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4D83AE16-0A5A-47F3-B4AA-97ED0B59C189}"/>
              </a:ext>
            </a:extLst>
          </p:cNvPr>
          <p:cNvSpPr>
            <a:spLocks noGrp="1"/>
          </p:cNvSpPr>
          <p:nvPr>
            <p:ph type="sldNum" sz="quarter" idx="12"/>
          </p:nvPr>
        </p:nvSpPr>
        <p:spPr/>
        <p:txBody>
          <a:bodyPr/>
          <a:lstStyle/>
          <a:p>
            <a:fld id="{9B60DC50-F940-4313-8D8F-4ECA56C09BC9}" type="slidenum">
              <a:rPr lang="en-US" smtClean="0"/>
              <a:t>‹#›</a:t>
            </a:fld>
            <a:endParaRPr lang="en-US"/>
          </a:p>
        </p:txBody>
      </p:sp>
    </p:spTree>
    <p:extLst>
      <p:ext uri="{BB962C8B-B14F-4D97-AF65-F5344CB8AC3E}">
        <p14:creationId xmlns:p14="http://schemas.microsoft.com/office/powerpoint/2010/main" val="3967067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1FE417-4936-4BC1-A83D-227DF117468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F3C24B4-5347-40EF-8C57-E43C3329AFDF}"/>
              </a:ext>
            </a:extLst>
          </p:cNvPr>
          <p:cNvSpPr>
            <a:spLocks noGrp="1"/>
          </p:cNvSpPr>
          <p:nvPr>
            <p:ph type="dt" sz="half" idx="10"/>
          </p:nvPr>
        </p:nvSpPr>
        <p:spPr/>
        <p:txBody>
          <a:bodyPr/>
          <a:lstStyle/>
          <a:p>
            <a:fld id="{ADD2033C-2E72-499B-8242-E57BA2ED7798}" type="datetimeFigureOut">
              <a:rPr lang="en-US" smtClean="0"/>
              <a:t>3/10/2021</a:t>
            </a:fld>
            <a:endParaRPr lang="en-US"/>
          </a:p>
        </p:txBody>
      </p:sp>
      <p:sp>
        <p:nvSpPr>
          <p:cNvPr id="4" name="Нижний колонтитул 3">
            <a:extLst>
              <a:ext uri="{FF2B5EF4-FFF2-40B4-BE49-F238E27FC236}">
                <a16:creationId xmlns:a16="http://schemas.microsoft.com/office/drawing/2014/main" id="{C071269E-ADB8-4D3E-B628-46537719E017}"/>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AF4459CE-1B25-41CF-B13E-328A98284322}"/>
              </a:ext>
            </a:extLst>
          </p:cNvPr>
          <p:cNvSpPr>
            <a:spLocks noGrp="1"/>
          </p:cNvSpPr>
          <p:nvPr>
            <p:ph type="sldNum" sz="quarter" idx="12"/>
          </p:nvPr>
        </p:nvSpPr>
        <p:spPr/>
        <p:txBody>
          <a:bodyPr/>
          <a:lstStyle/>
          <a:p>
            <a:fld id="{9B60DC50-F940-4313-8D8F-4ECA56C09BC9}" type="slidenum">
              <a:rPr lang="en-US" smtClean="0"/>
              <a:t>‹#›</a:t>
            </a:fld>
            <a:endParaRPr lang="en-US"/>
          </a:p>
        </p:txBody>
      </p:sp>
    </p:spTree>
    <p:extLst>
      <p:ext uri="{BB962C8B-B14F-4D97-AF65-F5344CB8AC3E}">
        <p14:creationId xmlns:p14="http://schemas.microsoft.com/office/powerpoint/2010/main" val="158503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72E0979-3ABF-4F34-BA46-7A7A3D1E4EB3}"/>
              </a:ext>
            </a:extLst>
          </p:cNvPr>
          <p:cNvSpPr>
            <a:spLocks noGrp="1"/>
          </p:cNvSpPr>
          <p:nvPr>
            <p:ph type="dt" sz="half" idx="10"/>
          </p:nvPr>
        </p:nvSpPr>
        <p:spPr/>
        <p:txBody>
          <a:bodyPr/>
          <a:lstStyle/>
          <a:p>
            <a:fld id="{ADD2033C-2E72-499B-8242-E57BA2ED7798}" type="datetimeFigureOut">
              <a:rPr lang="en-US" smtClean="0"/>
              <a:t>3/10/2021</a:t>
            </a:fld>
            <a:endParaRPr lang="en-US"/>
          </a:p>
        </p:txBody>
      </p:sp>
      <p:sp>
        <p:nvSpPr>
          <p:cNvPr id="3" name="Нижний колонтитул 2">
            <a:extLst>
              <a:ext uri="{FF2B5EF4-FFF2-40B4-BE49-F238E27FC236}">
                <a16:creationId xmlns:a16="http://schemas.microsoft.com/office/drawing/2014/main" id="{30AECCAC-FD18-422C-85C0-9677F5D790F0}"/>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B7186987-6CF4-408D-AF3F-3424C7671C41}"/>
              </a:ext>
            </a:extLst>
          </p:cNvPr>
          <p:cNvSpPr>
            <a:spLocks noGrp="1"/>
          </p:cNvSpPr>
          <p:nvPr>
            <p:ph type="sldNum" sz="quarter" idx="12"/>
          </p:nvPr>
        </p:nvSpPr>
        <p:spPr/>
        <p:txBody>
          <a:bodyPr/>
          <a:lstStyle/>
          <a:p>
            <a:fld id="{9B60DC50-F940-4313-8D8F-4ECA56C09BC9}" type="slidenum">
              <a:rPr lang="en-US" smtClean="0"/>
              <a:t>‹#›</a:t>
            </a:fld>
            <a:endParaRPr lang="en-US"/>
          </a:p>
        </p:txBody>
      </p:sp>
    </p:spTree>
    <p:extLst>
      <p:ext uri="{BB962C8B-B14F-4D97-AF65-F5344CB8AC3E}">
        <p14:creationId xmlns:p14="http://schemas.microsoft.com/office/powerpoint/2010/main" val="2805625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477042-968A-49E7-8ABC-06877793D33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19BBF94-C2EF-4570-86D4-64CCAD96C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0B7635FB-9C54-4BAD-8FE6-9309F46A46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58293F1-35B0-4D3B-AA4B-2CB1B430F590}"/>
              </a:ext>
            </a:extLst>
          </p:cNvPr>
          <p:cNvSpPr>
            <a:spLocks noGrp="1"/>
          </p:cNvSpPr>
          <p:nvPr>
            <p:ph type="dt" sz="half" idx="10"/>
          </p:nvPr>
        </p:nvSpPr>
        <p:spPr/>
        <p:txBody>
          <a:bodyPr/>
          <a:lstStyle/>
          <a:p>
            <a:fld id="{ADD2033C-2E72-499B-8242-E57BA2ED7798}" type="datetimeFigureOut">
              <a:rPr lang="en-US" smtClean="0"/>
              <a:t>3/10/2021</a:t>
            </a:fld>
            <a:endParaRPr lang="en-US"/>
          </a:p>
        </p:txBody>
      </p:sp>
      <p:sp>
        <p:nvSpPr>
          <p:cNvPr id="6" name="Нижний колонтитул 5">
            <a:extLst>
              <a:ext uri="{FF2B5EF4-FFF2-40B4-BE49-F238E27FC236}">
                <a16:creationId xmlns:a16="http://schemas.microsoft.com/office/drawing/2014/main" id="{4B0ED10B-8810-494D-847C-56E0D5D3B1BC}"/>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B4E40978-5BC4-4D1F-AC2F-1E5E3EB9C661}"/>
              </a:ext>
            </a:extLst>
          </p:cNvPr>
          <p:cNvSpPr>
            <a:spLocks noGrp="1"/>
          </p:cNvSpPr>
          <p:nvPr>
            <p:ph type="sldNum" sz="quarter" idx="12"/>
          </p:nvPr>
        </p:nvSpPr>
        <p:spPr/>
        <p:txBody>
          <a:bodyPr/>
          <a:lstStyle/>
          <a:p>
            <a:fld id="{9B60DC50-F940-4313-8D8F-4ECA56C09BC9}" type="slidenum">
              <a:rPr lang="en-US" smtClean="0"/>
              <a:t>‹#›</a:t>
            </a:fld>
            <a:endParaRPr lang="en-US"/>
          </a:p>
        </p:txBody>
      </p:sp>
    </p:spTree>
    <p:extLst>
      <p:ext uri="{BB962C8B-B14F-4D97-AF65-F5344CB8AC3E}">
        <p14:creationId xmlns:p14="http://schemas.microsoft.com/office/powerpoint/2010/main" val="193702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DECBBA-687A-4475-9A86-06A6FC0F633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2D16298A-0901-4ABC-8958-9D52BEA4F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2CE671C6-9183-40FC-824A-63A2DF361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7BA0484-CB09-4E99-A1BB-3CF6ADA98ECA}"/>
              </a:ext>
            </a:extLst>
          </p:cNvPr>
          <p:cNvSpPr>
            <a:spLocks noGrp="1"/>
          </p:cNvSpPr>
          <p:nvPr>
            <p:ph type="dt" sz="half" idx="10"/>
          </p:nvPr>
        </p:nvSpPr>
        <p:spPr/>
        <p:txBody>
          <a:bodyPr/>
          <a:lstStyle/>
          <a:p>
            <a:fld id="{ADD2033C-2E72-499B-8242-E57BA2ED7798}" type="datetimeFigureOut">
              <a:rPr lang="en-US" smtClean="0"/>
              <a:t>3/10/2021</a:t>
            </a:fld>
            <a:endParaRPr lang="en-US"/>
          </a:p>
        </p:txBody>
      </p:sp>
      <p:sp>
        <p:nvSpPr>
          <p:cNvPr id="6" name="Нижний колонтитул 5">
            <a:extLst>
              <a:ext uri="{FF2B5EF4-FFF2-40B4-BE49-F238E27FC236}">
                <a16:creationId xmlns:a16="http://schemas.microsoft.com/office/drawing/2014/main" id="{291365C8-3D6F-4237-90EA-1CFBA3F557AD}"/>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FDFD75EC-E4E0-49ED-A49D-238961DCFC75}"/>
              </a:ext>
            </a:extLst>
          </p:cNvPr>
          <p:cNvSpPr>
            <a:spLocks noGrp="1"/>
          </p:cNvSpPr>
          <p:nvPr>
            <p:ph type="sldNum" sz="quarter" idx="12"/>
          </p:nvPr>
        </p:nvSpPr>
        <p:spPr/>
        <p:txBody>
          <a:bodyPr/>
          <a:lstStyle/>
          <a:p>
            <a:fld id="{9B60DC50-F940-4313-8D8F-4ECA56C09BC9}" type="slidenum">
              <a:rPr lang="en-US" smtClean="0"/>
              <a:t>‹#›</a:t>
            </a:fld>
            <a:endParaRPr lang="en-US"/>
          </a:p>
        </p:txBody>
      </p:sp>
    </p:spTree>
    <p:extLst>
      <p:ext uri="{BB962C8B-B14F-4D97-AF65-F5344CB8AC3E}">
        <p14:creationId xmlns:p14="http://schemas.microsoft.com/office/powerpoint/2010/main" val="253959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0BFDA2-9A2A-4528-B179-F190428212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FCA7114-02CF-4733-92C1-2ED633BBF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A2B5458-F37D-4754-B603-C9A522644B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2033C-2E72-499B-8242-E57BA2ED7798}" type="datetimeFigureOut">
              <a:rPr lang="en-US" smtClean="0"/>
              <a:t>3/10/2021</a:t>
            </a:fld>
            <a:endParaRPr lang="en-US"/>
          </a:p>
        </p:txBody>
      </p:sp>
      <p:sp>
        <p:nvSpPr>
          <p:cNvPr id="5" name="Нижний колонтитул 4">
            <a:extLst>
              <a:ext uri="{FF2B5EF4-FFF2-40B4-BE49-F238E27FC236}">
                <a16:creationId xmlns:a16="http://schemas.microsoft.com/office/drawing/2014/main" id="{C1A8502E-0B08-4D4D-97E1-05614C50F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304A4FF6-C437-4D68-9336-7986D0D24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0DC50-F940-4313-8D8F-4ECA56C09BC9}" type="slidenum">
              <a:rPr lang="en-US" smtClean="0"/>
              <a:t>‹#›</a:t>
            </a:fld>
            <a:endParaRPr lang="en-US"/>
          </a:p>
        </p:txBody>
      </p:sp>
    </p:spTree>
    <p:extLst>
      <p:ext uri="{BB962C8B-B14F-4D97-AF65-F5344CB8AC3E}">
        <p14:creationId xmlns:p14="http://schemas.microsoft.com/office/powerpoint/2010/main" val="255097978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mailto:aklimovskikh@ecosmart-samara.ru" TargetMode="External"/><Relationship Id="rId2" Type="http://schemas.openxmlformats.org/officeDocument/2006/relationships/hyperlink" Target="mailto:estepanova@ecosmart-samara.r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ctrTitle"/>
          </p:nvPr>
        </p:nvSpPr>
        <p:spPr>
          <a:xfrm>
            <a:off x="1" y="1170748"/>
            <a:ext cx="12192000" cy="3606659"/>
          </a:xfrm>
        </p:spPr>
        <p:txBody>
          <a:bodyPr>
            <a:noAutofit/>
          </a:bodyPr>
          <a:lstStyle/>
          <a:p>
            <a:br>
              <a:rPr lang="ru-RU" sz="3600" b="1" dirty="0">
                <a:solidFill>
                  <a:schemeClr val="accent1">
                    <a:lumMod val="50000"/>
                  </a:schemeClr>
                </a:solidFill>
                <a:latin typeface="Times New Roman" panose="02020603050405020304" pitchFamily="18" charset="0"/>
                <a:cs typeface="Times New Roman" panose="02020603050405020304" pitchFamily="18" charset="0"/>
              </a:rPr>
            </a:br>
            <a:br>
              <a:rPr lang="ru-RU" sz="3200" b="1" dirty="0">
                <a:solidFill>
                  <a:schemeClr val="accent1">
                    <a:lumMod val="50000"/>
                  </a:schemeClr>
                </a:solidFill>
                <a:latin typeface="Times New Roman" panose="02020603050405020304" pitchFamily="18" charset="0"/>
                <a:cs typeface="Times New Roman" panose="02020603050405020304" pitchFamily="18" charset="0"/>
              </a:rPr>
            </a:br>
            <a:r>
              <a:rPr lang="ru-RU" sz="3200" cap="all" dirty="0">
                <a:solidFill>
                  <a:schemeClr val="accent1">
                    <a:lumMod val="50000"/>
                  </a:schemeClr>
                </a:solidFill>
                <a:latin typeface="Times New Roman" panose="02020603050405020304" pitchFamily="18" charset="0"/>
                <a:cs typeface="Times New Roman" panose="02020603050405020304" pitchFamily="18" charset="0"/>
              </a:rPr>
              <a:t>Разработка программы расшифровки результатов видеоконтроля состояния объектов инфраструктуры, получаемых со средств диагностики.</a:t>
            </a:r>
            <a:br>
              <a:rPr lang="en-US" sz="3200" cap="none" dirty="0">
                <a:solidFill>
                  <a:schemeClr val="accent1">
                    <a:lumMod val="50000"/>
                  </a:schemeClr>
                </a:solidFill>
                <a:latin typeface="Times New Roman" panose="02020603050405020304" pitchFamily="18" charset="0"/>
                <a:cs typeface="Times New Roman" panose="02020603050405020304" pitchFamily="18" charset="0"/>
              </a:rPr>
            </a:br>
            <a:br>
              <a:rPr lang="ru-RU" sz="3600" dirty="0">
                <a:solidFill>
                  <a:schemeClr val="accent1">
                    <a:lumMod val="50000"/>
                  </a:schemeClr>
                </a:solidFill>
                <a:latin typeface="Times New Roman" panose="02020603050405020304" pitchFamily="18" charset="0"/>
                <a:cs typeface="Times New Roman" panose="02020603050405020304" pitchFamily="18" charset="0"/>
              </a:rPr>
            </a:br>
            <a:r>
              <a:rPr lang="ru-RU" sz="1800" dirty="0">
                <a:solidFill>
                  <a:schemeClr val="accent1">
                    <a:lumMod val="50000"/>
                  </a:schemeClr>
                </a:solidFill>
                <a:latin typeface="Times New Roman" panose="02020603050405020304" pitchFamily="18" charset="0"/>
                <a:cs typeface="Times New Roman" panose="02020603050405020304" pitchFamily="18" charset="0"/>
              </a:rPr>
              <a:t>Запрос №32 из Перечня запросов Куйбышевской железной дороги</a:t>
            </a:r>
            <a:br>
              <a:rPr lang="en-US" sz="3600" dirty="0">
                <a:solidFill>
                  <a:schemeClr val="accent1">
                    <a:lumMod val="50000"/>
                  </a:schemeClr>
                </a:solidFill>
                <a:latin typeface="Times New Roman" panose="02020603050405020304" pitchFamily="18" charset="0"/>
                <a:cs typeface="Times New Roman" panose="02020603050405020304" pitchFamily="18" charset="0"/>
              </a:rPr>
            </a:b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CFE07612-46F8-4712-90F8-5970AA08D081}"/>
              </a:ext>
            </a:extLst>
          </p:cNvPr>
          <p:cNvSpPr/>
          <p:nvPr/>
        </p:nvSpPr>
        <p:spPr>
          <a:xfrm>
            <a:off x="5382420" y="4908036"/>
            <a:ext cx="7227125" cy="2282959"/>
          </a:xfrm>
          <a:prstGeom prst="rect">
            <a:avLst/>
          </a:prstGeom>
          <a:solidFill>
            <a:schemeClr val="accent1">
              <a:lumMod val="20000"/>
              <a:lumOff val="80000"/>
            </a:schemeClr>
          </a:solidFill>
          <a:ln w="25400" cap="rnd" cmpd="sng">
            <a:solidFill>
              <a:schemeClr val="accent1">
                <a:lumMod val="75000"/>
              </a:schemeClr>
            </a:solid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одзаголовок 4">
            <a:extLst>
              <a:ext uri="{FF2B5EF4-FFF2-40B4-BE49-F238E27FC236}">
                <a16:creationId xmlns:a16="http://schemas.microsoft.com/office/drawing/2014/main" id="{ED18105E-9625-4DBF-B448-99D200611476}"/>
              </a:ext>
            </a:extLst>
          </p:cNvPr>
          <p:cNvSpPr txBox="1">
            <a:spLocks/>
          </p:cNvSpPr>
          <p:nvPr/>
        </p:nvSpPr>
        <p:spPr>
          <a:xfrm>
            <a:off x="0" y="6233888"/>
            <a:ext cx="2964921" cy="7509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50000"/>
              </a:lnSpc>
            </a:pPr>
            <a:r>
              <a:rPr lang="en-US" sz="2000" dirty="0">
                <a:solidFill>
                  <a:schemeClr val="accent1">
                    <a:lumMod val="50000"/>
                  </a:schemeClr>
                </a:solidFill>
                <a:latin typeface="Times New Roman" panose="02020603050405020304" pitchFamily="18" charset="0"/>
                <a:cs typeface="Times New Roman" panose="02020603050405020304" pitchFamily="18" charset="0"/>
              </a:rPr>
              <a:t>www.ecosmart-samara.ru</a:t>
            </a:r>
            <a:endParaRPr lang="ru-RU" sz="2000" dirty="0">
              <a:solidFill>
                <a:schemeClr val="accent1">
                  <a:lumMod val="50000"/>
                </a:schemeClr>
              </a:solidFill>
              <a:latin typeface="Times New Roman" panose="02020603050405020304" pitchFamily="18" charset="0"/>
              <a:cs typeface="Times New Roman" panose="02020603050405020304" pitchFamily="18" charset="0"/>
            </a:endParaRPr>
          </a:p>
          <a:p>
            <a:pPr algn="l">
              <a:lnSpc>
                <a:spcPct val="50000"/>
              </a:lnSpc>
            </a:pPr>
            <a:r>
              <a:rPr lang="en-US" sz="2000" dirty="0">
                <a:solidFill>
                  <a:schemeClr val="accent1">
                    <a:lumMod val="50000"/>
                  </a:schemeClr>
                </a:solidFill>
                <a:latin typeface="Times New Roman" panose="02020603050405020304" pitchFamily="18" charset="0"/>
                <a:cs typeface="Times New Roman" panose="02020603050405020304" pitchFamily="18" charset="0"/>
              </a:rPr>
              <a:t>www.samgups.ru</a:t>
            </a:r>
          </a:p>
        </p:txBody>
      </p:sp>
      <p:sp>
        <p:nvSpPr>
          <p:cNvPr id="7" name="Подзаголовок 6"/>
          <p:cNvSpPr>
            <a:spLocks noGrp="1"/>
          </p:cNvSpPr>
          <p:nvPr>
            <p:ph type="subTitle" idx="1"/>
          </p:nvPr>
        </p:nvSpPr>
        <p:spPr>
          <a:xfrm>
            <a:off x="4781862" y="5228435"/>
            <a:ext cx="7227125" cy="1380905"/>
          </a:xfrm>
        </p:spPr>
        <p:txBody>
          <a:bodyPr/>
          <a:lstStyle/>
          <a:p>
            <a:pPr algn="r"/>
            <a:r>
              <a:rPr lang="ru-RU" dirty="0">
                <a:solidFill>
                  <a:schemeClr val="accent1">
                    <a:lumMod val="50000"/>
                  </a:schemeClr>
                </a:solidFill>
                <a:latin typeface="Times New Roman" panose="02020603050405020304" pitchFamily="18" charset="0"/>
                <a:cs typeface="Times New Roman" panose="02020603050405020304" pitchFamily="18" charset="0"/>
              </a:rPr>
              <a:t>Подготовлено ООО «</a:t>
            </a:r>
            <a:r>
              <a:rPr lang="ru-RU" dirty="0" err="1">
                <a:solidFill>
                  <a:schemeClr val="accent1">
                    <a:lumMod val="50000"/>
                  </a:schemeClr>
                </a:solidFill>
                <a:latin typeface="Times New Roman" panose="02020603050405020304" pitchFamily="18" charset="0"/>
                <a:cs typeface="Times New Roman" panose="02020603050405020304" pitchFamily="18" charset="0"/>
              </a:rPr>
              <a:t>Экосмарт</a:t>
            </a:r>
            <a:r>
              <a:rPr lang="ru-RU" dirty="0">
                <a:solidFill>
                  <a:schemeClr val="accent1">
                    <a:lumMod val="50000"/>
                  </a:schemeClr>
                </a:solidFill>
                <a:latin typeface="Times New Roman" panose="02020603050405020304" pitchFamily="18" charset="0"/>
                <a:cs typeface="Times New Roman" panose="02020603050405020304" pitchFamily="18" charset="0"/>
              </a:rPr>
              <a:t>» и кафедрой «Мехатроника, управление и автоматизация на транспорте» </a:t>
            </a:r>
            <a:r>
              <a:rPr lang="ru-RU" dirty="0" err="1">
                <a:solidFill>
                  <a:schemeClr val="accent1">
                    <a:lumMod val="50000"/>
                  </a:schemeClr>
                </a:solidFill>
                <a:latin typeface="Times New Roman" panose="02020603050405020304" pitchFamily="18" charset="0"/>
                <a:cs typeface="Times New Roman" panose="02020603050405020304" pitchFamily="18" charset="0"/>
              </a:rPr>
              <a:t>СамГУПС</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6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219201" y="0"/>
            <a:ext cx="9905998" cy="1491916"/>
          </a:xfrm>
        </p:spPr>
        <p:txBody>
          <a:bodyPr vert="horz" lIns="91440" tIns="45720" rIns="91440" bIns="45720" rtlCol="0" anchor="ctr">
            <a:normAutofit/>
          </a:bodyPr>
          <a:lstStyle/>
          <a:p>
            <a:pPr algn="ctr"/>
            <a:r>
              <a:rPr lang="ru-RU" sz="3600" dirty="0">
                <a:solidFill>
                  <a:schemeClr val="accent1">
                    <a:lumMod val="50000"/>
                  </a:schemeClr>
                </a:solidFill>
                <a:latin typeface="Times New Roman" panose="02020603050405020304" pitchFamily="18" charset="0"/>
                <a:cs typeface="Times New Roman" panose="02020603050405020304" pitchFamily="18" charset="0"/>
              </a:rPr>
              <a:t>Пример сметы для реализации проекта</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8326591D-91AB-4133-BCBC-FB29EE7D4965}"/>
              </a:ext>
            </a:extLst>
          </p:cNvPr>
          <p:cNvSpPr/>
          <p:nvPr/>
        </p:nvSpPr>
        <p:spPr>
          <a:xfrm>
            <a:off x="10905896" y="6155707"/>
            <a:ext cx="2548328" cy="10695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a:extLst>
              <a:ext uri="{FF2B5EF4-FFF2-40B4-BE49-F238E27FC236}">
                <a16:creationId xmlns:a16="http://schemas.microsoft.com/office/drawing/2014/main" id="{F9F56765-8E52-4942-92B3-98F54CEA699E}"/>
              </a:ext>
            </a:extLst>
          </p:cNvPr>
          <p:cNvSpPr txBox="1"/>
          <p:nvPr/>
        </p:nvSpPr>
        <p:spPr>
          <a:xfrm>
            <a:off x="11452859" y="6282865"/>
            <a:ext cx="584243" cy="461665"/>
          </a:xfrm>
          <a:prstGeom prst="rect">
            <a:avLst/>
          </a:prstGeom>
          <a:noFill/>
        </p:spPr>
        <p:txBody>
          <a:bodyPr wrap="square" rtlCol="0">
            <a:spAutoFit/>
          </a:bodyPr>
          <a:lstStyle/>
          <a:p>
            <a:r>
              <a:rPr lang="en-US" sz="2400" dirty="0">
                <a:solidFill>
                  <a:schemeClr val="accent1">
                    <a:lumMod val="50000"/>
                  </a:schemeClr>
                </a:solidFill>
                <a:latin typeface="Times New Roman" panose="02020603050405020304" pitchFamily="18" charset="0"/>
                <a:cs typeface="Times New Roman" panose="02020603050405020304" pitchFamily="18" charset="0"/>
              </a:rPr>
              <a:t>8</a:t>
            </a:r>
            <a:endParaRPr lang="ru-RU" sz="2400" dirty="0">
              <a:solidFill>
                <a:schemeClr val="accent1">
                  <a:lumMod val="50000"/>
                </a:schemeClr>
              </a:solidFill>
              <a:latin typeface="Times New Roman" panose="02020603050405020304" pitchFamily="18" charset="0"/>
              <a:cs typeface="Times New Roman" panose="02020603050405020304" pitchFamily="18" charset="0"/>
            </a:endParaRPr>
          </a:p>
        </p:txBody>
      </p:sp>
      <p:graphicFrame>
        <p:nvGraphicFramePr>
          <p:cNvPr id="11" name="Таблица 10">
            <a:extLst>
              <a:ext uri="{FF2B5EF4-FFF2-40B4-BE49-F238E27FC236}">
                <a16:creationId xmlns:a16="http://schemas.microsoft.com/office/drawing/2014/main" id="{D1C9A37D-4DDB-4F2E-8B4E-1FFD6D9979EA}"/>
              </a:ext>
            </a:extLst>
          </p:cNvPr>
          <p:cNvGraphicFramePr>
            <a:graphicFrameLocks noGrp="1"/>
          </p:cNvGraphicFramePr>
          <p:nvPr>
            <p:extLst>
              <p:ext uri="{D42A27DB-BD31-4B8C-83A1-F6EECF244321}">
                <p14:modId xmlns:p14="http://schemas.microsoft.com/office/powerpoint/2010/main" val="3997019667"/>
              </p:ext>
            </p:extLst>
          </p:nvPr>
        </p:nvGraphicFramePr>
        <p:xfrm>
          <a:off x="2108200" y="1574800"/>
          <a:ext cx="8626062" cy="3623145"/>
        </p:xfrm>
        <a:graphic>
          <a:graphicData uri="http://schemas.openxmlformats.org/drawingml/2006/table">
            <a:tbl>
              <a:tblPr firstRow="1" bandRow="1">
                <a:tableStyleId>{69CF1AB2-1976-4502-BF36-3FF5EA218861}</a:tableStyleId>
              </a:tblPr>
              <a:tblGrid>
                <a:gridCol w="3119783">
                  <a:extLst>
                    <a:ext uri="{9D8B030D-6E8A-4147-A177-3AD203B41FA5}">
                      <a16:colId xmlns:a16="http://schemas.microsoft.com/office/drawing/2014/main" val="3289413555"/>
                    </a:ext>
                  </a:extLst>
                </a:gridCol>
                <a:gridCol w="1928191">
                  <a:extLst>
                    <a:ext uri="{9D8B030D-6E8A-4147-A177-3AD203B41FA5}">
                      <a16:colId xmlns:a16="http://schemas.microsoft.com/office/drawing/2014/main" val="892635673"/>
                    </a:ext>
                  </a:extLst>
                </a:gridCol>
                <a:gridCol w="3578088">
                  <a:extLst>
                    <a:ext uri="{9D8B030D-6E8A-4147-A177-3AD203B41FA5}">
                      <a16:colId xmlns:a16="http://schemas.microsoft.com/office/drawing/2014/main" val="1548493507"/>
                    </a:ext>
                  </a:extLst>
                </a:gridCol>
              </a:tblGrid>
              <a:tr h="659075">
                <a:tc>
                  <a:txBody>
                    <a:bodyPr/>
                    <a:lstStyle/>
                    <a:p>
                      <a:pPr algn="ctr"/>
                      <a:r>
                        <a:rPr lang="ru-RU" sz="2400" b="0" dirty="0">
                          <a:latin typeface="Times New Roman" panose="02020603050405020304" pitchFamily="18" charset="0"/>
                          <a:cs typeface="Times New Roman" panose="02020603050405020304" pitchFamily="18" charset="0"/>
                        </a:rPr>
                        <a:t>Наименование</a:t>
                      </a:r>
                    </a:p>
                  </a:txBody>
                  <a:tcPr anchor="ctr"/>
                </a:tc>
                <a:tc>
                  <a:txBody>
                    <a:bodyPr/>
                    <a:lstStyle/>
                    <a:p>
                      <a:pPr algn="ctr"/>
                      <a:r>
                        <a:rPr lang="ru-RU" sz="2400" dirty="0">
                          <a:latin typeface="Times New Roman" panose="02020603050405020304" pitchFamily="18" charset="0"/>
                          <a:cs typeface="Times New Roman" panose="02020603050405020304" pitchFamily="18" charset="0"/>
                        </a:rPr>
                        <a:t>Количество</a:t>
                      </a:r>
                    </a:p>
                  </a:txBody>
                  <a:tcPr anchor="ctr"/>
                </a:tc>
                <a:tc>
                  <a:txBody>
                    <a:bodyPr/>
                    <a:lstStyle/>
                    <a:p>
                      <a:pPr algn="ctr"/>
                      <a:r>
                        <a:rPr lang="ru-RU" sz="2400" dirty="0">
                          <a:latin typeface="Times New Roman" panose="02020603050405020304" pitchFamily="18" charset="0"/>
                          <a:cs typeface="Times New Roman" panose="02020603050405020304" pitchFamily="18" charset="0"/>
                        </a:rPr>
                        <a:t>Цена за комплект</a:t>
                      </a:r>
                    </a:p>
                  </a:txBody>
                  <a:tcPr anchor="ctr"/>
                </a:tc>
                <a:extLst>
                  <a:ext uri="{0D108BD9-81ED-4DB2-BD59-A6C34878D82A}">
                    <a16:rowId xmlns:a16="http://schemas.microsoft.com/office/drawing/2014/main" val="2870959538"/>
                  </a:ext>
                </a:extLst>
              </a:tr>
              <a:tr h="659075">
                <a:tc>
                  <a:txBody>
                    <a:bodyPr/>
                    <a:lstStyle/>
                    <a:p>
                      <a:pPr algn="ctr"/>
                      <a:r>
                        <a:rPr lang="ru-RU" sz="2400" dirty="0">
                          <a:latin typeface="Times New Roman" panose="02020603050405020304" pitchFamily="18" charset="0"/>
                          <a:cs typeface="Times New Roman" panose="02020603050405020304" pitchFamily="18" charset="0"/>
                        </a:rPr>
                        <a:t>Вычислительная станция (ПК)</a:t>
                      </a:r>
                    </a:p>
                  </a:txBody>
                  <a:tcPr anchor="ctr"/>
                </a:tc>
                <a:tc>
                  <a:txBody>
                    <a:bodyPr/>
                    <a:lstStyle/>
                    <a:p>
                      <a:pPr algn="ctr"/>
                      <a:r>
                        <a:rPr lang="ru-RU" sz="2400" dirty="0">
                          <a:latin typeface="Times New Roman" panose="02020603050405020304" pitchFamily="18" charset="0"/>
                          <a:cs typeface="Times New Roman" panose="02020603050405020304" pitchFamily="18" charset="0"/>
                        </a:rPr>
                        <a:t>1</a:t>
                      </a:r>
                    </a:p>
                  </a:txBody>
                  <a:tcPr anchor="ctr"/>
                </a:tc>
                <a:tc>
                  <a:txBody>
                    <a:bodyPr/>
                    <a:lstStyle/>
                    <a:p>
                      <a:pPr algn="ctr"/>
                      <a:r>
                        <a:rPr lang="ru-RU" sz="2400" dirty="0">
                          <a:latin typeface="Times New Roman" panose="02020603050405020304" pitchFamily="18" charset="0"/>
                          <a:cs typeface="Times New Roman" panose="02020603050405020304" pitchFamily="18" charset="0"/>
                        </a:rPr>
                        <a:t>100 000– 300 000 р</a:t>
                      </a:r>
                    </a:p>
                  </a:txBody>
                  <a:tcPr anchor="ctr"/>
                </a:tc>
                <a:extLst>
                  <a:ext uri="{0D108BD9-81ED-4DB2-BD59-A6C34878D82A}">
                    <a16:rowId xmlns:a16="http://schemas.microsoft.com/office/drawing/2014/main" val="1559013815"/>
                  </a:ext>
                </a:extLst>
              </a:tr>
              <a:tr h="659075">
                <a:tc>
                  <a:txBody>
                    <a:bodyPr/>
                    <a:lstStyle/>
                    <a:p>
                      <a:pPr algn="ctr"/>
                      <a:r>
                        <a:rPr lang="ru-RU" sz="2400" dirty="0">
                          <a:latin typeface="Times New Roman" panose="02020603050405020304" pitchFamily="18" charset="0"/>
                          <a:cs typeface="Times New Roman" panose="02020603050405020304" pitchFamily="18" charset="0"/>
                        </a:rPr>
                        <a:t>Камера машинного зрения</a:t>
                      </a:r>
                    </a:p>
                  </a:txBody>
                  <a:tcPr anchor="ctr"/>
                </a:tc>
                <a:tc>
                  <a:txBody>
                    <a:bodyPr/>
                    <a:lstStyle/>
                    <a:p>
                      <a:pPr algn="ctr"/>
                      <a:r>
                        <a:rPr lang="ru-RU" sz="2400" dirty="0">
                          <a:latin typeface="Times New Roman" panose="02020603050405020304" pitchFamily="18" charset="0"/>
                          <a:cs typeface="Times New Roman" panose="02020603050405020304" pitchFamily="18" charset="0"/>
                        </a:rPr>
                        <a:t>1-4</a:t>
                      </a:r>
                    </a:p>
                  </a:txBody>
                  <a:tcPr anchor="ctr"/>
                </a:tc>
                <a:tc>
                  <a:txBody>
                    <a:bodyPr/>
                    <a:lstStyle/>
                    <a:p>
                      <a:pPr algn="ctr"/>
                      <a:r>
                        <a:rPr lang="ru-RU" sz="2400" dirty="0">
                          <a:latin typeface="Times New Roman" panose="02020603050405020304" pitchFamily="18" charset="0"/>
                          <a:cs typeface="Times New Roman" panose="02020603050405020304" pitchFamily="18" charset="0"/>
                        </a:rPr>
                        <a:t>100 000 – 400 000 р</a:t>
                      </a:r>
                    </a:p>
                  </a:txBody>
                  <a:tcPr anchor="ctr"/>
                </a:tc>
                <a:extLst>
                  <a:ext uri="{0D108BD9-81ED-4DB2-BD59-A6C34878D82A}">
                    <a16:rowId xmlns:a16="http://schemas.microsoft.com/office/drawing/2014/main" val="1418319151"/>
                  </a:ext>
                </a:extLst>
              </a:tr>
              <a:tr h="659075">
                <a:tc>
                  <a:txBody>
                    <a:bodyPr/>
                    <a:lstStyle/>
                    <a:p>
                      <a:pPr algn="ctr"/>
                      <a:r>
                        <a:rPr lang="ru-RU" sz="2400" dirty="0">
                          <a:latin typeface="Times New Roman" panose="02020603050405020304" pitchFamily="18" charset="0"/>
                          <a:cs typeface="Times New Roman" panose="02020603050405020304" pitchFamily="18" charset="0"/>
                        </a:rPr>
                        <a:t>Разработка ПО</a:t>
                      </a:r>
                    </a:p>
                  </a:txBody>
                  <a:tcPr anchor="ctr"/>
                </a:tc>
                <a:tc>
                  <a:txBody>
                    <a:bodyPr/>
                    <a:lstStyle/>
                    <a:p>
                      <a:pPr algn="ctr"/>
                      <a:r>
                        <a:rPr lang="ru-RU" sz="2400" dirty="0">
                          <a:latin typeface="Times New Roman" panose="02020603050405020304" pitchFamily="18" charset="0"/>
                          <a:cs typeface="Times New Roman" panose="02020603050405020304" pitchFamily="18" charset="0"/>
                        </a:rPr>
                        <a:t>-</a:t>
                      </a:r>
                    </a:p>
                  </a:txBody>
                  <a:tcPr anchor="ctr"/>
                </a:tc>
                <a:tc>
                  <a:txBody>
                    <a:bodyPr/>
                    <a:lstStyle/>
                    <a:p>
                      <a:pPr algn="ctr"/>
                      <a:r>
                        <a:rPr lang="ru-RU" sz="2400" dirty="0">
                          <a:latin typeface="Times New Roman" panose="02020603050405020304" pitchFamily="18" charset="0"/>
                          <a:cs typeface="Times New Roman" panose="02020603050405020304" pitchFamily="18" charset="0"/>
                        </a:rPr>
                        <a:t>500 000</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р</a:t>
                      </a:r>
                    </a:p>
                  </a:txBody>
                  <a:tcPr anchor="ctr"/>
                </a:tc>
                <a:extLst>
                  <a:ext uri="{0D108BD9-81ED-4DB2-BD59-A6C34878D82A}">
                    <a16:rowId xmlns:a16="http://schemas.microsoft.com/office/drawing/2014/main" val="3693389190"/>
                  </a:ext>
                </a:extLst>
              </a:tr>
              <a:tr h="659075">
                <a:tc gridSpan="2">
                  <a:txBody>
                    <a:bodyPr/>
                    <a:lstStyle/>
                    <a:p>
                      <a:pPr algn="r"/>
                      <a:r>
                        <a:rPr lang="ru-RU" sz="2400" dirty="0">
                          <a:latin typeface="Times New Roman" panose="02020603050405020304" pitchFamily="18" charset="0"/>
                          <a:cs typeface="Times New Roman" panose="02020603050405020304" pitchFamily="18" charset="0"/>
                        </a:rPr>
                        <a:t>Итого</a:t>
                      </a:r>
                    </a:p>
                  </a:txBody>
                  <a:tcPr anchor="ctr"/>
                </a:tc>
                <a:tc hMerge="1">
                  <a:txBody>
                    <a:bodyPr/>
                    <a:lstStyle/>
                    <a:p>
                      <a:endParaRPr lang="ru-RU" dirty="0"/>
                    </a:p>
                  </a:txBody>
                  <a:tcPr/>
                </a:tc>
                <a:tc>
                  <a:txBody>
                    <a:bodyPr/>
                    <a:lstStyle/>
                    <a:p>
                      <a:pPr algn="ctr"/>
                      <a:r>
                        <a:rPr lang="en-US" sz="2400" dirty="0">
                          <a:latin typeface="Times New Roman" panose="02020603050405020304" pitchFamily="18" charset="0"/>
                          <a:cs typeface="Times New Roman" panose="02020603050405020304" pitchFamily="18" charset="0"/>
                        </a:rPr>
                        <a:t>700 000 – </a:t>
                      </a:r>
                      <a:r>
                        <a:rPr lang="ru-RU" sz="2400" dirty="0">
                          <a:latin typeface="Times New Roman" panose="02020603050405020304" pitchFamily="18" charset="0"/>
                          <a:cs typeface="Times New Roman" panose="02020603050405020304" pitchFamily="18" charset="0"/>
                        </a:rPr>
                        <a:t>1 200 000р</a:t>
                      </a:r>
                    </a:p>
                  </a:txBody>
                  <a:tcPr anchor="ctr"/>
                </a:tc>
                <a:extLst>
                  <a:ext uri="{0D108BD9-81ED-4DB2-BD59-A6C34878D82A}">
                    <a16:rowId xmlns:a16="http://schemas.microsoft.com/office/drawing/2014/main" val="2463244796"/>
                  </a:ext>
                </a:extLst>
              </a:tr>
            </a:tbl>
          </a:graphicData>
        </a:graphic>
      </p:graphicFrame>
      <p:sp>
        <p:nvSpPr>
          <p:cNvPr id="12" name="TextBox 11">
            <a:extLst>
              <a:ext uri="{FF2B5EF4-FFF2-40B4-BE49-F238E27FC236}">
                <a16:creationId xmlns:a16="http://schemas.microsoft.com/office/drawing/2014/main" id="{558664AE-57BF-49EA-810B-3391C217A3D5}"/>
              </a:ext>
            </a:extLst>
          </p:cNvPr>
          <p:cNvSpPr txBox="1"/>
          <p:nvPr/>
        </p:nvSpPr>
        <p:spPr>
          <a:xfrm>
            <a:off x="3509617" y="5599297"/>
            <a:ext cx="5823227" cy="914400"/>
          </a:xfrm>
          <a:prstGeom prst="rect">
            <a:avLst/>
          </a:prstGeom>
        </p:spPr>
        <p:txBody>
          <a:bodyPr vert="horz" wrap="none" lIns="91440" tIns="45720" rIns="91440" bIns="45720" rtlCol="0">
            <a:normAutofit/>
          </a:bodyPr>
          <a:lstStyle/>
          <a:p>
            <a:pPr algn="l">
              <a:lnSpc>
                <a:spcPct val="50000"/>
              </a:lnSpc>
            </a:pPr>
            <a:r>
              <a:rPr lang="ru-RU" sz="2800" dirty="0">
                <a:solidFill>
                  <a:schemeClr val="accent1">
                    <a:lumMod val="50000"/>
                  </a:schemeClr>
                </a:solidFill>
                <a:latin typeface="Times New Roman" panose="02020603050405020304" pitchFamily="18" charset="0"/>
                <a:cs typeface="Times New Roman" panose="02020603050405020304" pitchFamily="18" charset="0"/>
              </a:rPr>
              <a:t>Срок реализации проекта – 6 месяцев</a:t>
            </a:r>
          </a:p>
        </p:txBody>
      </p:sp>
    </p:spTree>
    <p:extLst>
      <p:ext uri="{BB962C8B-B14F-4D97-AF65-F5344CB8AC3E}">
        <p14:creationId xmlns:p14="http://schemas.microsoft.com/office/powerpoint/2010/main" val="164316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одзаголовок 4"/>
          <p:cNvSpPr>
            <a:spLocks noGrp="1"/>
          </p:cNvSpPr>
          <p:nvPr>
            <p:ph type="subTitle" idx="1"/>
          </p:nvPr>
        </p:nvSpPr>
        <p:spPr>
          <a:xfrm>
            <a:off x="4046172" y="5564348"/>
            <a:ext cx="4723074" cy="1630022"/>
          </a:xfrm>
        </p:spPr>
        <p:txBody>
          <a:bodyPr>
            <a:normAutofit/>
          </a:bodyPr>
          <a:lstStyle/>
          <a:p>
            <a:pPr algn="l"/>
            <a:r>
              <a:rPr lang="en-US" sz="3200" dirty="0">
                <a:solidFill>
                  <a:schemeClr val="accent1">
                    <a:lumMod val="50000"/>
                  </a:schemeClr>
                </a:solidFill>
                <a:latin typeface="Times New Roman" panose="02020603050405020304" pitchFamily="18" charset="0"/>
                <a:cs typeface="Times New Roman" panose="02020603050405020304" pitchFamily="18" charset="0"/>
              </a:rPr>
              <a:t>www.ecosmart-samara.ru</a:t>
            </a:r>
            <a:endParaRPr lang="ru-RU" sz="3200" dirty="0">
              <a:solidFill>
                <a:schemeClr val="accent1">
                  <a:lumMod val="50000"/>
                </a:schemeClr>
              </a:solidFill>
              <a:latin typeface="Times New Roman" panose="02020603050405020304" pitchFamily="18" charset="0"/>
              <a:cs typeface="Times New Roman" panose="02020603050405020304" pitchFamily="18" charset="0"/>
            </a:endParaRPr>
          </a:p>
          <a:p>
            <a:pPr algn="l"/>
            <a:r>
              <a:rPr lang="en-US" sz="3200" dirty="0">
                <a:solidFill>
                  <a:schemeClr val="accent1">
                    <a:lumMod val="50000"/>
                  </a:schemeClr>
                </a:solidFill>
                <a:latin typeface="Times New Roman" panose="02020603050405020304" pitchFamily="18" charset="0"/>
                <a:cs typeface="Times New Roman" panose="02020603050405020304" pitchFamily="18" charset="0"/>
              </a:rPr>
              <a:t>www.samgups.ru</a:t>
            </a:r>
          </a:p>
        </p:txBody>
      </p:sp>
      <p:sp>
        <p:nvSpPr>
          <p:cNvPr id="3" name="Заголовок 2">
            <a:extLst>
              <a:ext uri="{FF2B5EF4-FFF2-40B4-BE49-F238E27FC236}">
                <a16:creationId xmlns:a16="http://schemas.microsoft.com/office/drawing/2014/main" id="{28B22513-0261-4BDC-9A2D-B19DFFC206A2}"/>
              </a:ext>
            </a:extLst>
          </p:cNvPr>
          <p:cNvSpPr>
            <a:spLocks noGrp="1"/>
          </p:cNvSpPr>
          <p:nvPr>
            <p:ph type="ctrTitle"/>
          </p:nvPr>
        </p:nvSpPr>
        <p:spPr>
          <a:xfrm>
            <a:off x="1266825" y="263236"/>
            <a:ext cx="9144000" cy="939921"/>
          </a:xfrm>
        </p:spPr>
        <p:txBody>
          <a:bodyPr vert="horz" lIns="91440" tIns="45720" rIns="91440" bIns="45720" rtlCol="0" anchor="ctr">
            <a:normAutofit/>
          </a:bodyPr>
          <a:lstStyle/>
          <a:p>
            <a:r>
              <a:rPr lang="ru-RU" sz="3600" dirty="0">
                <a:solidFill>
                  <a:schemeClr val="accent1">
                    <a:lumMod val="50000"/>
                  </a:schemeClr>
                </a:solidFill>
                <a:latin typeface="Times New Roman" panose="02020603050405020304" pitchFamily="18" charset="0"/>
                <a:cs typeface="Times New Roman" panose="02020603050405020304" pitchFamily="18" charset="0"/>
              </a:rPr>
              <a:t>Контакты</a:t>
            </a:r>
          </a:p>
        </p:txBody>
      </p:sp>
      <p:sp>
        <p:nvSpPr>
          <p:cNvPr id="6" name="Подзаголовок 4">
            <a:extLst>
              <a:ext uri="{FF2B5EF4-FFF2-40B4-BE49-F238E27FC236}">
                <a16:creationId xmlns:a16="http://schemas.microsoft.com/office/drawing/2014/main" id="{F35801B8-E0DD-4CCC-B02C-B968842F15B3}"/>
              </a:ext>
            </a:extLst>
          </p:cNvPr>
          <p:cNvSpPr txBox="1">
            <a:spLocks/>
          </p:cNvSpPr>
          <p:nvPr/>
        </p:nvSpPr>
        <p:spPr>
          <a:xfrm>
            <a:off x="811819" y="1002291"/>
            <a:ext cx="8791575" cy="25503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7" name="Подзаголовок 4">
            <a:extLst>
              <a:ext uri="{FF2B5EF4-FFF2-40B4-BE49-F238E27FC236}">
                <a16:creationId xmlns:a16="http://schemas.microsoft.com/office/drawing/2014/main" id="{93F69890-7C70-45FB-9E98-DD121D1EDE77}"/>
              </a:ext>
            </a:extLst>
          </p:cNvPr>
          <p:cNvSpPr txBox="1">
            <a:spLocks/>
          </p:cNvSpPr>
          <p:nvPr/>
        </p:nvSpPr>
        <p:spPr>
          <a:xfrm>
            <a:off x="1087698" y="1363080"/>
            <a:ext cx="10016603" cy="43791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ru-RU" dirty="0">
                <a:solidFill>
                  <a:schemeClr val="accent1">
                    <a:lumMod val="50000"/>
                  </a:schemeClr>
                </a:solidFill>
                <a:latin typeface="Times New Roman" panose="02020603050405020304" pitchFamily="18" charset="0"/>
                <a:cs typeface="Times New Roman" panose="02020603050405020304" pitchFamily="18" charset="0"/>
              </a:rPr>
              <a:t>Степанова Елена Евгеньевна</a:t>
            </a:r>
          </a:p>
          <a:p>
            <a:pPr algn="l"/>
            <a:r>
              <a:rPr lang="ru-RU" sz="1800" dirty="0">
                <a:solidFill>
                  <a:schemeClr val="accent1">
                    <a:lumMod val="50000"/>
                  </a:schemeClr>
                </a:solidFill>
                <a:latin typeface="Times New Roman" panose="02020603050405020304" pitchFamily="18" charset="0"/>
                <a:cs typeface="Times New Roman" panose="02020603050405020304" pitchFamily="18" charset="0"/>
              </a:rPr>
              <a:t>Генеральный директор ООО </a:t>
            </a:r>
            <a:r>
              <a:rPr lang="ru-RU" sz="1800" dirty="0" err="1">
                <a:solidFill>
                  <a:schemeClr val="accent1">
                    <a:lumMod val="50000"/>
                  </a:schemeClr>
                </a:solidFill>
                <a:latin typeface="Times New Roman" panose="02020603050405020304" pitchFamily="18" charset="0"/>
                <a:cs typeface="Times New Roman" panose="02020603050405020304" pitchFamily="18" charset="0"/>
              </a:rPr>
              <a:t>ЭкоСмарт</a:t>
            </a:r>
            <a:endParaRPr lang="ru-RU" sz="1800" dirty="0">
              <a:solidFill>
                <a:schemeClr val="accent1">
                  <a:lumMod val="50000"/>
                </a:schemeClr>
              </a:solidFill>
              <a:latin typeface="Times New Roman" panose="02020603050405020304" pitchFamily="18" charset="0"/>
              <a:cs typeface="Times New Roman" panose="02020603050405020304" pitchFamily="18" charset="0"/>
            </a:endParaRPr>
          </a:p>
          <a:p>
            <a:pPr algn="l"/>
            <a:r>
              <a:rPr lang="ru-RU" sz="1800" dirty="0">
                <a:solidFill>
                  <a:schemeClr val="accent1">
                    <a:lumMod val="50000"/>
                  </a:schemeClr>
                </a:solidFill>
                <a:latin typeface="Times New Roman" panose="02020603050405020304" pitchFamily="18" charset="0"/>
                <a:cs typeface="Times New Roman" panose="02020603050405020304" pitchFamily="18" charset="0"/>
              </a:rPr>
              <a:t>+7</a:t>
            </a:r>
            <a:r>
              <a:rPr lang="en-US" sz="1800" dirty="0">
                <a:solidFill>
                  <a:schemeClr val="accent1">
                    <a:lumMod val="50000"/>
                  </a:schemeClr>
                </a:solidFill>
                <a:latin typeface="Times New Roman" panose="02020603050405020304" pitchFamily="18" charset="0"/>
                <a:cs typeface="Times New Roman" panose="02020603050405020304" pitchFamily="18" charset="0"/>
              </a:rPr>
              <a:t> </a:t>
            </a:r>
            <a:r>
              <a:rPr lang="ru-RU" sz="1800" dirty="0">
                <a:solidFill>
                  <a:schemeClr val="accent1">
                    <a:lumMod val="50000"/>
                  </a:schemeClr>
                </a:solidFill>
                <a:latin typeface="Times New Roman" panose="02020603050405020304" pitchFamily="18" charset="0"/>
                <a:cs typeface="Times New Roman" panose="02020603050405020304" pitchFamily="18" charset="0"/>
              </a:rPr>
              <a:t>846</a:t>
            </a:r>
            <a:r>
              <a:rPr lang="en-US" sz="1800" dirty="0">
                <a:solidFill>
                  <a:schemeClr val="accent1">
                    <a:lumMod val="50000"/>
                  </a:schemeClr>
                </a:solidFill>
                <a:latin typeface="Times New Roman" panose="02020603050405020304" pitchFamily="18" charset="0"/>
                <a:cs typeface="Times New Roman" panose="02020603050405020304" pitchFamily="18" charset="0"/>
              </a:rPr>
              <a:t> </a:t>
            </a:r>
            <a:r>
              <a:rPr lang="ru-RU" sz="1800" dirty="0">
                <a:solidFill>
                  <a:schemeClr val="accent1">
                    <a:lumMod val="50000"/>
                  </a:schemeClr>
                </a:solidFill>
                <a:latin typeface="Times New Roman" panose="02020603050405020304" pitchFamily="18" charset="0"/>
                <a:cs typeface="Times New Roman" panose="02020603050405020304" pitchFamily="18" charset="0"/>
              </a:rPr>
              <a:t>205</a:t>
            </a:r>
            <a:r>
              <a:rPr lang="en-US" sz="1800" dirty="0">
                <a:solidFill>
                  <a:schemeClr val="accent1">
                    <a:lumMod val="50000"/>
                  </a:schemeClr>
                </a:solidFill>
                <a:latin typeface="Times New Roman" panose="02020603050405020304" pitchFamily="18" charset="0"/>
                <a:cs typeface="Times New Roman" panose="02020603050405020304" pitchFamily="18" charset="0"/>
              </a:rPr>
              <a:t> </a:t>
            </a:r>
            <a:r>
              <a:rPr lang="ru-RU" sz="1800" dirty="0">
                <a:solidFill>
                  <a:schemeClr val="accent1">
                    <a:lumMod val="50000"/>
                  </a:schemeClr>
                </a:solidFill>
                <a:latin typeface="Times New Roman" panose="02020603050405020304" pitchFamily="18" charset="0"/>
                <a:cs typeface="Times New Roman" panose="02020603050405020304" pitchFamily="18" charset="0"/>
              </a:rPr>
              <a:t>99</a:t>
            </a:r>
            <a:r>
              <a:rPr lang="en-US" sz="1800" dirty="0">
                <a:solidFill>
                  <a:schemeClr val="accent1">
                    <a:lumMod val="50000"/>
                  </a:schemeClr>
                </a:solidFill>
                <a:latin typeface="Times New Roman" panose="02020603050405020304" pitchFamily="18" charset="0"/>
                <a:cs typeface="Times New Roman" panose="02020603050405020304" pitchFamily="18" charset="0"/>
              </a:rPr>
              <a:t> </a:t>
            </a:r>
            <a:r>
              <a:rPr lang="ru-RU" sz="1800" dirty="0">
                <a:solidFill>
                  <a:schemeClr val="accent1">
                    <a:lumMod val="50000"/>
                  </a:schemeClr>
                </a:solidFill>
                <a:latin typeface="Times New Roman" panose="02020603050405020304" pitchFamily="18" charset="0"/>
                <a:cs typeface="Times New Roman" panose="02020603050405020304" pitchFamily="18" charset="0"/>
              </a:rPr>
              <a:t>5</a:t>
            </a:r>
            <a:r>
              <a:rPr lang="en-US" sz="1800" dirty="0">
                <a:solidFill>
                  <a:schemeClr val="accent1">
                    <a:lumMod val="50000"/>
                  </a:schemeClr>
                </a:solidFill>
                <a:latin typeface="Times New Roman" panose="02020603050405020304" pitchFamily="18" charset="0"/>
                <a:cs typeface="Times New Roman" panose="02020603050405020304" pitchFamily="18" charset="0"/>
              </a:rPr>
              <a:t>5, +7 927 260 86 84</a:t>
            </a:r>
          </a:p>
          <a:p>
            <a:pPr algn="l"/>
            <a:r>
              <a:rPr lang="en-US" sz="1800" dirty="0">
                <a:solidFill>
                  <a:schemeClr val="accent1">
                    <a:lumMod val="50000"/>
                  </a:schemeClr>
                </a:solidFill>
                <a:latin typeface="Times New Roman" panose="02020603050405020304" pitchFamily="18" charset="0"/>
                <a:cs typeface="Times New Roman" panose="02020603050405020304" pitchFamily="18" charset="0"/>
                <a:hlinkClick r:id="rId2"/>
              </a:rPr>
              <a:t>estepanova@ecosmart-samara.ru</a:t>
            </a:r>
            <a:endParaRPr lang="en-US" sz="1800" dirty="0">
              <a:solidFill>
                <a:schemeClr val="accent1">
                  <a:lumMod val="50000"/>
                </a:schemeClr>
              </a:solidFill>
              <a:latin typeface="Times New Roman" panose="02020603050405020304" pitchFamily="18" charset="0"/>
              <a:cs typeface="Times New Roman" panose="02020603050405020304" pitchFamily="18" charset="0"/>
            </a:endParaRPr>
          </a:p>
          <a:p>
            <a:pPr algn="l"/>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algn="l"/>
            <a:r>
              <a:rPr lang="ru-RU" sz="1800" dirty="0" err="1">
                <a:solidFill>
                  <a:schemeClr val="accent1">
                    <a:lumMod val="50000"/>
                  </a:schemeClr>
                </a:solidFill>
                <a:latin typeface="Times New Roman" panose="02020603050405020304" pitchFamily="18" charset="0"/>
                <a:cs typeface="Times New Roman" panose="02020603050405020304" pitchFamily="18" charset="0"/>
              </a:rPr>
              <a:t>Клюшина</a:t>
            </a:r>
            <a:r>
              <a:rPr lang="ru-RU" sz="1800" dirty="0">
                <a:solidFill>
                  <a:schemeClr val="accent1">
                    <a:lumMod val="50000"/>
                  </a:schemeClr>
                </a:solidFill>
                <a:latin typeface="Times New Roman" panose="02020603050405020304" pitchFamily="18" charset="0"/>
                <a:cs typeface="Times New Roman" panose="02020603050405020304" pitchFamily="18" charset="0"/>
              </a:rPr>
              <a:t> Наталья Сергеевна</a:t>
            </a:r>
          </a:p>
          <a:p>
            <a:pPr algn="l"/>
            <a:r>
              <a:rPr lang="ru-RU" sz="1800" dirty="0">
                <a:solidFill>
                  <a:schemeClr val="accent1">
                    <a:lumMod val="50000"/>
                  </a:schemeClr>
                </a:solidFill>
                <a:latin typeface="Times New Roman" panose="02020603050405020304" pitchFamily="18" charset="0"/>
                <a:cs typeface="Times New Roman" panose="02020603050405020304" pitchFamily="18" charset="0"/>
              </a:rPr>
              <a:t>Коммерческий директор ООО </a:t>
            </a:r>
            <a:r>
              <a:rPr lang="ru-RU" sz="1800" dirty="0" err="1">
                <a:solidFill>
                  <a:schemeClr val="accent1">
                    <a:lumMod val="50000"/>
                  </a:schemeClr>
                </a:solidFill>
                <a:latin typeface="Times New Roman" panose="02020603050405020304" pitchFamily="18" charset="0"/>
                <a:cs typeface="Times New Roman" panose="02020603050405020304" pitchFamily="18" charset="0"/>
              </a:rPr>
              <a:t>ЭкоСмарт</a:t>
            </a:r>
            <a:endParaRPr lang="ru-RU" sz="1800" dirty="0">
              <a:solidFill>
                <a:schemeClr val="accent1">
                  <a:lumMod val="50000"/>
                </a:schemeClr>
              </a:solidFill>
              <a:latin typeface="Times New Roman" panose="02020603050405020304" pitchFamily="18" charset="0"/>
              <a:cs typeface="Times New Roman" panose="02020603050405020304" pitchFamily="18" charset="0"/>
            </a:endParaRPr>
          </a:p>
          <a:p>
            <a:pPr algn="l"/>
            <a:r>
              <a:rPr lang="ru-RU" sz="1800" dirty="0">
                <a:solidFill>
                  <a:schemeClr val="accent1">
                    <a:lumMod val="50000"/>
                  </a:schemeClr>
                </a:solidFill>
                <a:latin typeface="Times New Roman" panose="02020603050405020304" pitchFamily="18" charset="0"/>
                <a:cs typeface="Times New Roman" panose="02020603050405020304" pitchFamily="18" charset="0"/>
              </a:rPr>
              <a:t>+7 927 264 95 16</a:t>
            </a:r>
          </a:p>
          <a:p>
            <a:pPr algn="l"/>
            <a:r>
              <a:rPr lang="en-US" sz="1800" dirty="0">
                <a:solidFill>
                  <a:schemeClr val="accent1">
                    <a:lumMod val="50000"/>
                  </a:schemeClr>
                </a:solidFill>
                <a:latin typeface="Times New Roman" panose="02020603050405020304" pitchFamily="18" charset="0"/>
                <a:cs typeface="Times New Roman" panose="02020603050405020304" pitchFamily="18" charset="0"/>
              </a:rPr>
              <a:t>nklyushina@ecosmart-samara.ru</a:t>
            </a:r>
          </a:p>
          <a:p>
            <a:pPr algn="l"/>
            <a:endParaRPr lang="en-US" sz="1800" dirty="0">
              <a:solidFill>
                <a:schemeClr val="accent1">
                  <a:lumMod val="50000"/>
                </a:schemeClr>
              </a:solidFill>
              <a:latin typeface="Times New Roman" panose="02020603050405020304" pitchFamily="18" charset="0"/>
              <a:cs typeface="Times New Roman" panose="02020603050405020304" pitchFamily="18" charset="0"/>
            </a:endParaRPr>
          </a:p>
          <a:p>
            <a:pPr algn="l"/>
            <a:endParaRPr lang="ru-RU" sz="20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 name="Прямоугольник 1"/>
          <p:cNvSpPr/>
          <p:nvPr/>
        </p:nvSpPr>
        <p:spPr>
          <a:xfrm>
            <a:off x="6096000" y="3205211"/>
            <a:ext cx="6096000" cy="1809726"/>
          </a:xfrm>
          <a:prstGeom prst="rect">
            <a:avLst/>
          </a:prstGeom>
        </p:spPr>
        <p:txBody>
          <a:bodyPr>
            <a:spAutoFit/>
          </a:bodyPr>
          <a:lstStyle/>
          <a:p>
            <a:pPr>
              <a:lnSpc>
                <a:spcPct val="150000"/>
              </a:lnSpc>
            </a:pPr>
            <a:r>
              <a:rPr lang="ru-RU" sz="2400" dirty="0" err="1">
                <a:solidFill>
                  <a:schemeClr val="accent1">
                    <a:lumMod val="50000"/>
                  </a:schemeClr>
                </a:solidFill>
                <a:latin typeface="Times New Roman" panose="02020603050405020304" pitchFamily="18" charset="0"/>
                <a:cs typeface="Times New Roman" panose="02020603050405020304" pitchFamily="18" charset="0"/>
              </a:rPr>
              <a:t>Климовских</a:t>
            </a:r>
            <a:r>
              <a:rPr lang="ru-RU" sz="2400" dirty="0">
                <a:solidFill>
                  <a:schemeClr val="accent1">
                    <a:lumMod val="50000"/>
                  </a:schemeClr>
                </a:solidFill>
                <a:latin typeface="Times New Roman" panose="02020603050405020304" pitchFamily="18" charset="0"/>
                <a:cs typeface="Times New Roman" panose="02020603050405020304" pitchFamily="18" charset="0"/>
              </a:rPr>
              <a:t> Александр Николаевич</a:t>
            </a: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a:lnSpc>
                <a:spcPct val="140000"/>
              </a:lnSpc>
            </a:pPr>
            <a:r>
              <a:rPr lang="en-US" dirty="0">
                <a:solidFill>
                  <a:schemeClr val="accent1">
                    <a:lumMod val="50000"/>
                  </a:schemeClr>
                </a:solidFill>
                <a:latin typeface="Times New Roman" panose="02020603050405020304" pitchFamily="18" charset="0"/>
                <a:cs typeface="Times New Roman" panose="02020603050405020304" pitchFamily="18" charset="0"/>
              </a:rPr>
              <a:t>ML </a:t>
            </a:r>
            <a:r>
              <a:rPr lang="ru-RU" dirty="0">
                <a:solidFill>
                  <a:schemeClr val="accent1">
                    <a:lumMod val="50000"/>
                  </a:schemeClr>
                </a:solidFill>
                <a:latin typeface="Times New Roman" panose="02020603050405020304" pitchFamily="18" charset="0"/>
                <a:cs typeface="Times New Roman" panose="02020603050405020304" pitchFamily="18" charset="0"/>
              </a:rPr>
              <a:t>инженер</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a:lnSpc>
                <a:spcPct val="140000"/>
              </a:lnSpc>
            </a:pPr>
            <a:r>
              <a:rPr lang="en-US" dirty="0">
                <a:solidFill>
                  <a:schemeClr val="accent1">
                    <a:lumMod val="50000"/>
                  </a:schemeClr>
                </a:solidFill>
                <a:latin typeface="Times New Roman" panose="02020603050405020304" pitchFamily="18" charset="0"/>
                <a:cs typeface="Times New Roman" panose="02020603050405020304" pitchFamily="18" charset="0"/>
              </a:rPr>
              <a:t>+7 987 944 19 08</a:t>
            </a:r>
          </a:p>
          <a:p>
            <a:pPr>
              <a:lnSpc>
                <a:spcPct val="140000"/>
              </a:lnSpc>
            </a:pPr>
            <a:r>
              <a:rPr lang="en-US" dirty="0">
                <a:solidFill>
                  <a:schemeClr val="accent1">
                    <a:lumMod val="50000"/>
                  </a:schemeClr>
                </a:solidFill>
                <a:latin typeface="Times New Roman" panose="02020603050405020304" pitchFamily="18" charset="0"/>
                <a:cs typeface="Times New Roman" panose="02020603050405020304" pitchFamily="18" charset="0"/>
                <a:hlinkClick r:id="rId3"/>
              </a:rPr>
              <a:t>aklimovskikh@ecosmart-samara.ru</a:t>
            </a:r>
            <a:r>
              <a:rPr lang="en-US" dirty="0">
                <a:solidFill>
                  <a:schemeClr val="accent1">
                    <a:lumMod val="50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2248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999898" y="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ru-RU" cap="none" dirty="0">
                <a:solidFill>
                  <a:schemeClr val="accent1">
                    <a:lumMod val="50000"/>
                  </a:schemeClr>
                </a:solidFill>
                <a:latin typeface="Times New Roman" panose="02020603050405020304" pitchFamily="18" charset="0"/>
                <a:cs typeface="Times New Roman" panose="02020603050405020304" pitchFamily="18" charset="0"/>
              </a:rPr>
              <a:t>Цели и этапы проекта</a:t>
            </a:r>
            <a:r>
              <a:rPr lang="ru-RU" dirty="0">
                <a:solidFill>
                  <a:schemeClr val="accent1">
                    <a:lumMod val="50000"/>
                  </a:schemeClr>
                </a:solidFill>
                <a:latin typeface="Times New Roman" panose="02020603050405020304" pitchFamily="18" charset="0"/>
                <a:cs typeface="Times New Roman" panose="02020603050405020304" pitchFamily="18" charset="0"/>
              </a:rPr>
              <a:t> </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9D315E0-42B4-42BE-A353-F836DEA25908}"/>
              </a:ext>
            </a:extLst>
          </p:cNvPr>
          <p:cNvSpPr txBox="1"/>
          <p:nvPr/>
        </p:nvSpPr>
        <p:spPr>
          <a:xfrm>
            <a:off x="999898" y="1340378"/>
            <a:ext cx="10452961" cy="4524315"/>
          </a:xfrm>
          <a:prstGeom prst="rect">
            <a:avLst/>
          </a:prstGeom>
          <a:noFill/>
        </p:spPr>
        <p:txBody>
          <a:bodyPr wrap="square" rtlCol="0">
            <a:spAutoFit/>
          </a:bodyPr>
          <a:lstStyle/>
          <a:p>
            <a:pPr algn="just"/>
            <a:r>
              <a:rPr lang="ru-RU" sz="2400" dirty="0">
                <a:solidFill>
                  <a:schemeClr val="accent1">
                    <a:lumMod val="50000"/>
                  </a:schemeClr>
                </a:solidFill>
                <a:latin typeface="Times New Roman" panose="02020603050405020304" pitchFamily="18" charset="0"/>
                <a:cs typeface="Times New Roman" panose="02020603050405020304" pitchFamily="18" charset="0"/>
              </a:rPr>
              <a:t>Цель:</a:t>
            </a:r>
          </a:p>
          <a:p>
            <a:pPr marL="442913" indent="-263525" algn="just">
              <a:buFont typeface="Arial" panose="020B0604020202020204" pitchFamily="34" charset="0"/>
              <a:buChar char="•"/>
            </a:pPr>
            <a:r>
              <a:rPr lang="ru-RU" sz="2400" dirty="0">
                <a:solidFill>
                  <a:schemeClr val="accent1">
                    <a:lumMod val="50000"/>
                  </a:schemeClr>
                </a:solidFill>
                <a:latin typeface="Times New Roman" panose="02020603050405020304" pitchFamily="18" charset="0"/>
                <a:cs typeface="Times New Roman" panose="02020603050405020304" pitchFamily="18" charset="0"/>
              </a:rPr>
              <a:t>Создать программный комплекс для мобильных средств диагностики автоматизированной </a:t>
            </a:r>
            <a:r>
              <a:rPr lang="ru-RU" sz="2400" dirty="0" err="1">
                <a:solidFill>
                  <a:schemeClr val="accent1">
                    <a:lumMod val="50000"/>
                  </a:schemeClr>
                </a:solidFill>
                <a:latin typeface="Times New Roman" panose="02020603050405020304" pitchFamily="18" charset="0"/>
                <a:cs typeface="Times New Roman" panose="02020603050405020304" pitchFamily="18" charset="0"/>
              </a:rPr>
              <a:t>видеоизмерительной</a:t>
            </a:r>
            <a:r>
              <a:rPr lang="ru-RU" sz="2400" dirty="0">
                <a:solidFill>
                  <a:schemeClr val="accent1">
                    <a:lumMod val="50000"/>
                  </a:schemeClr>
                </a:solidFill>
                <a:latin typeface="Times New Roman" panose="02020603050405020304" pitchFamily="18" charset="0"/>
                <a:cs typeface="Times New Roman" panose="02020603050405020304" pitchFamily="18" charset="0"/>
              </a:rPr>
              <a:t> системы, предназначенной для контроля объектов инфраструктуры, находящихся в полосе отведения, и технического состояния элементов верхнего строения пути.</a:t>
            </a:r>
          </a:p>
          <a:p>
            <a:pPr algn="just"/>
            <a:endParaRPr lang="ru-RU" sz="2400"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ru-RU" sz="2400" dirty="0">
                <a:solidFill>
                  <a:schemeClr val="accent1">
                    <a:lumMod val="50000"/>
                  </a:schemeClr>
                </a:solidFill>
                <a:latin typeface="Times New Roman" panose="02020603050405020304" pitchFamily="18" charset="0"/>
                <a:cs typeface="Times New Roman" panose="02020603050405020304" pitchFamily="18" charset="0"/>
              </a:rPr>
              <a:t>Этапы</a:t>
            </a:r>
            <a:r>
              <a:rPr lang="en-US" sz="2400" dirty="0">
                <a:solidFill>
                  <a:schemeClr val="accent1">
                    <a:lumMod val="50000"/>
                  </a:schemeClr>
                </a:solidFill>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ru-RU" sz="2400" dirty="0">
                <a:solidFill>
                  <a:schemeClr val="accent1">
                    <a:lumMod val="50000"/>
                  </a:schemeClr>
                </a:solidFill>
                <a:latin typeface="Times New Roman" panose="02020603050405020304" pitchFamily="18" charset="0"/>
                <a:cs typeface="Times New Roman" panose="02020603050405020304" pitchFamily="18" charset="0"/>
              </a:rPr>
              <a:t>Проработка идеи и концепции проекта</a:t>
            </a:r>
          </a:p>
          <a:p>
            <a:pPr marL="800100" lvl="1" indent="-342900" algn="just">
              <a:buFont typeface="Arial" panose="020B0604020202020204" pitchFamily="34" charset="0"/>
              <a:buChar char="•"/>
            </a:pPr>
            <a:r>
              <a:rPr lang="ru-RU" sz="2400" dirty="0">
                <a:solidFill>
                  <a:schemeClr val="accent1">
                    <a:lumMod val="50000"/>
                  </a:schemeClr>
                </a:solidFill>
                <a:latin typeface="Times New Roman" panose="02020603050405020304" pitchFamily="18" charset="0"/>
                <a:cs typeface="Times New Roman" panose="02020603050405020304" pitchFamily="18" charset="0"/>
              </a:rPr>
              <a:t>Научно исследовательские работы</a:t>
            </a:r>
          </a:p>
          <a:p>
            <a:pPr marL="800100" lvl="1" indent="-342900" algn="just">
              <a:buFont typeface="Arial" panose="020B0604020202020204" pitchFamily="34" charset="0"/>
              <a:buChar char="•"/>
            </a:pPr>
            <a:r>
              <a:rPr lang="ru-RU" sz="2400" dirty="0">
                <a:solidFill>
                  <a:schemeClr val="accent1">
                    <a:lumMod val="50000"/>
                  </a:schemeClr>
                </a:solidFill>
                <a:latin typeface="Times New Roman" panose="02020603050405020304" pitchFamily="18" charset="0"/>
                <a:cs typeface="Times New Roman" panose="02020603050405020304" pitchFamily="18" charset="0"/>
              </a:rPr>
              <a:t>Разработка и проектирование</a:t>
            </a:r>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ru-RU" sz="2400" dirty="0">
                <a:solidFill>
                  <a:schemeClr val="accent1">
                    <a:lumMod val="50000"/>
                  </a:schemeClr>
                </a:solidFill>
                <a:latin typeface="Times New Roman" panose="02020603050405020304" pitchFamily="18" charset="0"/>
                <a:cs typeface="Times New Roman" panose="02020603050405020304" pitchFamily="18" charset="0"/>
              </a:rPr>
              <a:t>продукта</a:t>
            </a:r>
          </a:p>
          <a:p>
            <a:pPr marL="800100" lvl="1" indent="-342900" algn="just">
              <a:buFont typeface="Arial" panose="020B0604020202020204" pitchFamily="34" charset="0"/>
              <a:buChar char="•"/>
            </a:pPr>
            <a:r>
              <a:rPr lang="ru-RU" sz="2400" dirty="0">
                <a:solidFill>
                  <a:schemeClr val="accent1">
                    <a:lumMod val="50000"/>
                  </a:schemeClr>
                </a:solidFill>
                <a:latin typeface="Times New Roman" panose="02020603050405020304" pitchFamily="18" charset="0"/>
                <a:cs typeface="Times New Roman" panose="02020603050405020304" pitchFamily="18" charset="0"/>
              </a:rPr>
              <a:t>Создание и апробация прототипа</a:t>
            </a:r>
          </a:p>
          <a:p>
            <a:pPr marL="800100" lvl="1" indent="-342900">
              <a:buFont typeface="Arial" panose="020B0604020202020204" pitchFamily="34" charset="0"/>
              <a:buChar char="•"/>
            </a:pPr>
            <a:endParaRPr lang="ru-RU"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2" name="Прямоугольник 11">
            <a:extLst>
              <a:ext uri="{FF2B5EF4-FFF2-40B4-BE49-F238E27FC236}">
                <a16:creationId xmlns:a16="http://schemas.microsoft.com/office/drawing/2014/main" id="{F0701999-8A23-4378-9394-D49AC28A6127}"/>
              </a:ext>
            </a:extLst>
          </p:cNvPr>
          <p:cNvSpPr/>
          <p:nvPr/>
        </p:nvSpPr>
        <p:spPr>
          <a:xfrm>
            <a:off x="10905896" y="6155707"/>
            <a:ext cx="2548328" cy="10695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DC85421C-1C90-40D9-978C-C03DE84460C8}"/>
              </a:ext>
            </a:extLst>
          </p:cNvPr>
          <p:cNvSpPr txBox="1"/>
          <p:nvPr/>
        </p:nvSpPr>
        <p:spPr>
          <a:xfrm>
            <a:off x="11452859" y="6282865"/>
            <a:ext cx="584243" cy="461665"/>
          </a:xfrm>
          <a:prstGeom prst="rect">
            <a:avLst/>
          </a:prstGeom>
          <a:noFill/>
        </p:spPr>
        <p:txBody>
          <a:bodyPr wrap="square" rtlCol="0">
            <a:spAutoFit/>
          </a:bodyPr>
          <a:lstStyle/>
          <a:p>
            <a:r>
              <a:rPr lang="en-US" sz="2400" dirty="0">
                <a:solidFill>
                  <a:schemeClr val="accent1">
                    <a:lumMod val="50000"/>
                  </a:schemeClr>
                </a:solidFill>
                <a:latin typeface="Times New Roman" panose="02020603050405020304" pitchFamily="18" charset="0"/>
                <a:cs typeface="Times New Roman" panose="02020603050405020304" pitchFamily="18" charset="0"/>
              </a:rPr>
              <a:t>1</a:t>
            </a:r>
            <a:endParaRPr lang="ru-RU" sz="24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03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999898" y="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ru-RU" cap="none" dirty="0">
                <a:solidFill>
                  <a:schemeClr val="accent1">
                    <a:lumMod val="50000"/>
                  </a:schemeClr>
                </a:solidFill>
                <a:latin typeface="Times New Roman" panose="02020603050405020304" pitchFamily="18" charset="0"/>
                <a:cs typeface="Times New Roman" panose="02020603050405020304" pitchFamily="18" charset="0"/>
              </a:rPr>
              <a:t>Концепция предлагаемого решения</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2" name="Прямоугольник 11">
            <a:extLst>
              <a:ext uri="{FF2B5EF4-FFF2-40B4-BE49-F238E27FC236}">
                <a16:creationId xmlns:a16="http://schemas.microsoft.com/office/drawing/2014/main" id="{F0701999-8A23-4378-9394-D49AC28A6127}"/>
              </a:ext>
            </a:extLst>
          </p:cNvPr>
          <p:cNvSpPr/>
          <p:nvPr/>
        </p:nvSpPr>
        <p:spPr>
          <a:xfrm>
            <a:off x="10905896" y="6155707"/>
            <a:ext cx="2548328" cy="10695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DC85421C-1C90-40D9-978C-C03DE84460C8}"/>
              </a:ext>
            </a:extLst>
          </p:cNvPr>
          <p:cNvSpPr txBox="1"/>
          <p:nvPr/>
        </p:nvSpPr>
        <p:spPr>
          <a:xfrm>
            <a:off x="11321166" y="6228818"/>
            <a:ext cx="584243" cy="461665"/>
          </a:xfrm>
          <a:prstGeom prst="rect">
            <a:avLst/>
          </a:prstGeom>
          <a:noFill/>
        </p:spPr>
        <p:txBody>
          <a:bodyPr wrap="square" rtlCol="0">
            <a:spAutoFit/>
          </a:bodyPr>
          <a:lstStyle/>
          <a:p>
            <a:r>
              <a:rPr lang="en-US" sz="2400" dirty="0">
                <a:solidFill>
                  <a:schemeClr val="accent1">
                    <a:lumMod val="50000"/>
                  </a:schemeClr>
                </a:solidFill>
                <a:latin typeface="Times New Roman" panose="02020603050405020304" pitchFamily="18" charset="0"/>
                <a:cs typeface="Times New Roman" panose="02020603050405020304" pitchFamily="18" charset="0"/>
              </a:rPr>
              <a:t>1</a:t>
            </a:r>
            <a:endParaRPr lang="ru-RU" sz="24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 name="Рисунок 1">
            <a:extLst>
              <a:ext uri="{FF2B5EF4-FFF2-40B4-BE49-F238E27FC236}">
                <a16:creationId xmlns:a16="http://schemas.microsoft.com/office/drawing/2014/main" id="{8B082805-0A44-4FBE-8377-3CBCB7E6399B}"/>
              </a:ext>
            </a:extLst>
          </p:cNvPr>
          <p:cNvPicPr>
            <a:picLocks noChangeAspect="1"/>
          </p:cNvPicPr>
          <p:nvPr/>
        </p:nvPicPr>
        <p:blipFill>
          <a:blip r:embed="rId3"/>
          <a:stretch>
            <a:fillRect/>
          </a:stretch>
        </p:blipFill>
        <p:spPr>
          <a:xfrm>
            <a:off x="2288898" y="1007871"/>
            <a:ext cx="7327997" cy="3537353"/>
          </a:xfrm>
          <a:prstGeom prst="rect">
            <a:avLst/>
          </a:prstGeom>
        </p:spPr>
      </p:pic>
      <p:sp>
        <p:nvSpPr>
          <p:cNvPr id="5" name="TextBox 4">
            <a:extLst>
              <a:ext uri="{FF2B5EF4-FFF2-40B4-BE49-F238E27FC236}">
                <a16:creationId xmlns:a16="http://schemas.microsoft.com/office/drawing/2014/main" id="{BC8F53DF-2A9E-41BF-8330-EA534516AF6C}"/>
              </a:ext>
            </a:extLst>
          </p:cNvPr>
          <p:cNvSpPr txBox="1"/>
          <p:nvPr/>
        </p:nvSpPr>
        <p:spPr>
          <a:xfrm>
            <a:off x="850321" y="4314391"/>
            <a:ext cx="9687050" cy="2145259"/>
          </a:xfrm>
          <a:prstGeom prst="rect">
            <a:avLst/>
          </a:prstGeom>
        </p:spPr>
        <p:txBody>
          <a:bodyPr vert="horz" wrap="none" lIns="91440" tIns="45720" rIns="91440" bIns="45720" rtlCol="0">
            <a:normAutofit lnSpcReduction="10000"/>
          </a:bodyPr>
          <a:lstStyle/>
          <a:p>
            <a:r>
              <a:rPr lang="ru-RU" sz="2000" dirty="0">
                <a:solidFill>
                  <a:schemeClr val="accent1">
                    <a:lumMod val="50000"/>
                  </a:schemeClr>
                </a:solidFill>
                <a:latin typeface="Times New Roman" panose="02020603050405020304" pitchFamily="18" charset="0"/>
                <a:cs typeface="Times New Roman" panose="02020603050405020304" pitchFamily="18" charset="0"/>
              </a:rPr>
              <a:t>Решение предполагает создание комплекса, состоящего из камер(ы) машинного зрения, </a:t>
            </a:r>
          </a:p>
          <a:p>
            <a:r>
              <a:rPr lang="ru-RU" sz="2000" dirty="0">
                <a:solidFill>
                  <a:schemeClr val="accent1">
                    <a:lumMod val="50000"/>
                  </a:schemeClr>
                </a:solidFill>
                <a:latin typeface="Times New Roman" panose="02020603050405020304" pitchFamily="18" charset="0"/>
                <a:cs typeface="Times New Roman" panose="02020603050405020304" pitchFamily="18" charset="0"/>
              </a:rPr>
              <a:t>вычислительного устройства(опционально) и разрабатываемого нами ПО.</a:t>
            </a:r>
          </a:p>
          <a:p>
            <a:r>
              <a:rPr lang="ru-RU" sz="2000" dirty="0">
                <a:solidFill>
                  <a:schemeClr val="accent1">
                    <a:lumMod val="50000"/>
                  </a:schemeClr>
                </a:solidFill>
                <a:latin typeface="Times New Roman" panose="02020603050405020304" pitchFamily="18" charset="0"/>
                <a:cs typeface="Times New Roman" panose="02020603050405020304" pitchFamily="18" charset="0"/>
              </a:rPr>
              <a:t>Обработка потока данных может происходить</a:t>
            </a:r>
            <a:r>
              <a:rPr lang="en-US" sz="2000" dirty="0">
                <a:solidFill>
                  <a:schemeClr val="accent1">
                    <a:lumMod val="50000"/>
                  </a:schemeClr>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solidFill>
                  <a:schemeClr val="accent1">
                    <a:lumMod val="50000"/>
                  </a:schemeClr>
                </a:solidFill>
                <a:latin typeface="Times New Roman" panose="02020603050405020304" pitchFamily="18" charset="0"/>
                <a:cs typeface="Times New Roman" panose="02020603050405020304" pitchFamily="18" charset="0"/>
              </a:rPr>
              <a:t>“</a:t>
            </a:r>
            <a:r>
              <a:rPr lang="ru-RU" sz="2000" dirty="0">
                <a:solidFill>
                  <a:schemeClr val="accent1">
                    <a:lumMod val="50000"/>
                  </a:schemeClr>
                </a:solidFill>
                <a:latin typeface="Times New Roman" panose="02020603050405020304" pitchFamily="18" charset="0"/>
                <a:cs typeface="Times New Roman" panose="02020603050405020304" pitchFamily="18" charset="0"/>
              </a:rPr>
              <a:t>На лету</a:t>
            </a:r>
            <a:r>
              <a:rPr lang="en-US" sz="2000" dirty="0">
                <a:solidFill>
                  <a:schemeClr val="accent1">
                    <a:lumMod val="50000"/>
                  </a:schemeClr>
                </a:solidFill>
                <a:latin typeface="Times New Roman" panose="02020603050405020304" pitchFamily="18" charset="0"/>
                <a:cs typeface="Times New Roman" panose="02020603050405020304" pitchFamily="18" charset="0"/>
              </a:rPr>
              <a:t>” – </a:t>
            </a:r>
            <a:r>
              <a:rPr lang="ru-RU" sz="2000" dirty="0">
                <a:solidFill>
                  <a:schemeClr val="accent1">
                    <a:lumMod val="50000"/>
                  </a:schemeClr>
                </a:solidFill>
                <a:latin typeface="Times New Roman" panose="02020603050405020304" pitchFamily="18" charset="0"/>
                <a:cs typeface="Times New Roman" panose="02020603050405020304" pitchFamily="18" charset="0"/>
              </a:rPr>
              <a:t>на борту поезда с помощью вычислительной станции</a:t>
            </a:r>
          </a:p>
          <a:p>
            <a:pPr marL="342900" indent="-342900">
              <a:buFont typeface="Arial" panose="020B0604020202020204" pitchFamily="34" charset="0"/>
              <a:buChar char="•"/>
            </a:pPr>
            <a:r>
              <a:rPr lang="ru-RU" sz="2000" dirty="0">
                <a:solidFill>
                  <a:schemeClr val="accent1">
                    <a:lumMod val="50000"/>
                  </a:schemeClr>
                </a:solidFill>
                <a:latin typeface="Times New Roman" panose="02020603050405020304" pitchFamily="18" charset="0"/>
                <a:cs typeface="Times New Roman" panose="02020603050405020304" pitchFamily="18" charset="0"/>
              </a:rPr>
              <a:t>В стационарном Диагностическом вычислительном центре(после остановки и</a:t>
            </a:r>
          </a:p>
          <a:p>
            <a:r>
              <a:rPr lang="ru-RU" sz="2000" dirty="0">
                <a:solidFill>
                  <a:schemeClr val="accent1">
                    <a:lumMod val="50000"/>
                  </a:schemeClr>
                </a:solidFill>
                <a:latin typeface="Times New Roman" panose="02020603050405020304" pitchFamily="18" charset="0"/>
                <a:cs typeface="Times New Roman" panose="02020603050405020304" pitchFamily="18" charset="0"/>
              </a:rPr>
              <a:t> выгрузки данных)</a:t>
            </a:r>
          </a:p>
          <a:p>
            <a:r>
              <a:rPr lang="ru-RU" sz="2000" dirty="0">
                <a:solidFill>
                  <a:schemeClr val="accent1">
                    <a:lumMod val="50000"/>
                  </a:schemeClr>
                </a:solidFill>
                <a:latin typeface="Times New Roman" panose="02020603050405020304" pitchFamily="18" charset="0"/>
                <a:cs typeface="Times New Roman" panose="02020603050405020304" pitchFamily="18" charset="0"/>
              </a:rPr>
              <a:t>Также доступна обработка накопившихся архивных данных.</a:t>
            </a:r>
          </a:p>
          <a:p>
            <a:pPr algn="l">
              <a:lnSpc>
                <a:spcPct val="50000"/>
              </a:lnSpc>
            </a:pPr>
            <a:endParaRPr lang="ru-RU" sz="20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23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999898" y="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ru-RU" cap="none" dirty="0">
                <a:solidFill>
                  <a:schemeClr val="accent1">
                    <a:lumMod val="50000"/>
                  </a:schemeClr>
                </a:solidFill>
                <a:latin typeface="Times New Roman" panose="02020603050405020304" pitchFamily="18" charset="0"/>
                <a:cs typeface="Times New Roman" panose="02020603050405020304" pitchFamily="18" charset="0"/>
              </a:rPr>
              <a:t>Расширение возможностей системы</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2" name="Прямоугольник 11">
            <a:extLst>
              <a:ext uri="{FF2B5EF4-FFF2-40B4-BE49-F238E27FC236}">
                <a16:creationId xmlns:a16="http://schemas.microsoft.com/office/drawing/2014/main" id="{F0701999-8A23-4378-9394-D49AC28A6127}"/>
              </a:ext>
            </a:extLst>
          </p:cNvPr>
          <p:cNvSpPr/>
          <p:nvPr/>
        </p:nvSpPr>
        <p:spPr>
          <a:xfrm>
            <a:off x="10905896" y="6155707"/>
            <a:ext cx="2548328" cy="10695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DC85421C-1C90-40D9-978C-C03DE84460C8}"/>
              </a:ext>
            </a:extLst>
          </p:cNvPr>
          <p:cNvSpPr txBox="1"/>
          <p:nvPr/>
        </p:nvSpPr>
        <p:spPr>
          <a:xfrm>
            <a:off x="11321166" y="6228818"/>
            <a:ext cx="584243" cy="461665"/>
          </a:xfrm>
          <a:prstGeom prst="rect">
            <a:avLst/>
          </a:prstGeom>
          <a:noFill/>
        </p:spPr>
        <p:txBody>
          <a:bodyPr wrap="square" rtlCol="0">
            <a:spAutoFit/>
          </a:bodyPr>
          <a:lstStyle/>
          <a:p>
            <a:r>
              <a:rPr lang="en-US" sz="2400" dirty="0">
                <a:solidFill>
                  <a:schemeClr val="accent1">
                    <a:lumMod val="50000"/>
                  </a:schemeClr>
                </a:solidFill>
                <a:latin typeface="Times New Roman" panose="02020603050405020304" pitchFamily="18" charset="0"/>
                <a:cs typeface="Times New Roman" panose="02020603050405020304" pitchFamily="18" charset="0"/>
              </a:rPr>
              <a:t>1</a:t>
            </a:r>
            <a:endParaRPr lang="ru-RU"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5F9D67F-8A12-45E8-8733-19013B352FC6}"/>
              </a:ext>
            </a:extLst>
          </p:cNvPr>
          <p:cNvSpPr txBox="1"/>
          <p:nvPr/>
        </p:nvSpPr>
        <p:spPr>
          <a:xfrm>
            <a:off x="999898" y="1289884"/>
            <a:ext cx="9905998" cy="2831544"/>
          </a:xfrm>
          <a:prstGeom prst="rect">
            <a:avLst/>
          </a:prstGeom>
          <a:noFill/>
        </p:spPr>
        <p:txBody>
          <a:bodyPr wrap="square">
            <a:spAutoFit/>
          </a:bodyPr>
          <a:lstStyle/>
          <a:p>
            <a:r>
              <a:rPr lang="ru-RU" sz="2000" dirty="0">
                <a:solidFill>
                  <a:schemeClr val="accent1">
                    <a:lumMod val="50000"/>
                  </a:schemeClr>
                </a:solidFill>
                <a:latin typeface="Times New Roman" panose="02020603050405020304" pitchFamily="18" charset="0"/>
                <a:cs typeface="Times New Roman" panose="02020603050405020304" pitchFamily="18" charset="0"/>
              </a:rPr>
              <a:t>Важным преимуществом нашего ПО является его гибкость. Доступна достаточно быстрая доработка или модернизация готовой системы. Возможно развитие в следующих направлениях</a:t>
            </a:r>
            <a:r>
              <a:rPr lang="en-US" sz="2000" dirty="0">
                <a:solidFill>
                  <a:schemeClr val="accent1">
                    <a:lumMod val="50000"/>
                  </a:schemeClr>
                </a:solidFill>
                <a:latin typeface="Times New Roman" panose="02020603050405020304" pitchFamily="18" charset="0"/>
                <a:cs typeface="Times New Roman" panose="02020603050405020304" pitchFamily="18" charset="0"/>
              </a:rPr>
              <a:t>:</a:t>
            </a:r>
            <a:endParaRPr lang="ru-RU" sz="2000" dirty="0">
              <a:solidFill>
                <a:schemeClr val="accent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ru-RU" sz="2000" dirty="0" err="1">
                <a:solidFill>
                  <a:schemeClr val="accent1">
                    <a:lumMod val="50000"/>
                  </a:schemeClr>
                </a:solidFill>
                <a:latin typeface="Times New Roman" panose="02020603050405020304" pitchFamily="18" charset="0"/>
                <a:cs typeface="Times New Roman" panose="02020603050405020304" pitchFamily="18" charset="0"/>
              </a:rPr>
              <a:t>Детекция</a:t>
            </a:r>
            <a:r>
              <a:rPr lang="ru-RU" sz="2000" dirty="0">
                <a:solidFill>
                  <a:schemeClr val="accent1">
                    <a:lumMod val="50000"/>
                  </a:schemeClr>
                </a:solidFill>
                <a:latin typeface="Times New Roman" panose="02020603050405020304" pitchFamily="18" charset="0"/>
                <a:cs typeface="Times New Roman" panose="02020603050405020304" pitchFamily="18" charset="0"/>
              </a:rPr>
              <a:t> поднятых шлагбаумов в момент прохождения состава,</a:t>
            </a:r>
          </a:p>
          <a:p>
            <a:pPr marL="171450" indent="-171450">
              <a:buFont typeface="Arial" panose="020B0604020202020204" pitchFamily="34" charset="0"/>
              <a:buChar char="•"/>
            </a:pPr>
            <a:r>
              <a:rPr lang="ru-RU" sz="2000" dirty="0">
                <a:solidFill>
                  <a:schemeClr val="accent1">
                    <a:lumMod val="50000"/>
                  </a:schemeClr>
                </a:solidFill>
                <a:latin typeface="Times New Roman" panose="02020603050405020304" pitchFamily="18" charset="0"/>
                <a:cs typeface="Times New Roman" panose="02020603050405020304" pitchFamily="18" charset="0"/>
              </a:rPr>
              <a:t>Наличие несанкционированных переездов,</a:t>
            </a:r>
          </a:p>
          <a:p>
            <a:pPr marL="171450" indent="-171450">
              <a:buFont typeface="Arial" panose="020B0604020202020204" pitchFamily="34" charset="0"/>
              <a:buChar char="•"/>
            </a:pPr>
            <a:r>
              <a:rPr lang="ru-RU" sz="2000" dirty="0">
                <a:solidFill>
                  <a:schemeClr val="accent1">
                    <a:lumMod val="50000"/>
                  </a:schemeClr>
                </a:solidFill>
                <a:latin typeface="Times New Roman" panose="02020603050405020304" pitchFamily="18" charset="0"/>
                <a:cs typeface="Times New Roman" panose="02020603050405020304" pitchFamily="18" charset="0"/>
              </a:rPr>
              <a:t>Неработающие семафоры,</a:t>
            </a:r>
          </a:p>
          <a:p>
            <a:pPr marL="171450" indent="-171450">
              <a:buFont typeface="Arial" panose="020B0604020202020204" pitchFamily="34" charset="0"/>
              <a:buChar char="•"/>
            </a:pPr>
            <a:r>
              <a:rPr lang="ru-RU" sz="2000" dirty="0">
                <a:solidFill>
                  <a:schemeClr val="accent1">
                    <a:lumMod val="50000"/>
                  </a:schemeClr>
                </a:solidFill>
                <a:latin typeface="Times New Roman" panose="02020603050405020304" pitchFamily="18" charset="0"/>
                <a:cs typeface="Times New Roman" panose="02020603050405020304" pitchFamily="18" charset="0"/>
              </a:rPr>
              <a:t>Поднятые шлагбаумы в момент прохождения состава.</a:t>
            </a:r>
          </a:p>
          <a:p>
            <a:pPr marL="171450" indent="-171450">
              <a:buFont typeface="Arial" panose="020B0604020202020204" pitchFamily="34" charset="0"/>
              <a:buChar char="•"/>
            </a:pPr>
            <a:r>
              <a:rPr lang="ru-RU" sz="2000" dirty="0">
                <a:solidFill>
                  <a:schemeClr val="accent1">
                    <a:lumMod val="50000"/>
                  </a:schemeClr>
                </a:solidFill>
                <a:latin typeface="Times New Roman" panose="02020603050405020304" pitchFamily="18" charset="0"/>
                <a:cs typeface="Times New Roman" panose="02020603050405020304" pitchFamily="18" charset="0"/>
              </a:rPr>
              <a:t>Прочие целевые объекты или события</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dirty="0"/>
          </a:p>
        </p:txBody>
      </p:sp>
      <p:pic>
        <p:nvPicPr>
          <p:cNvPr id="3" name="Рисунок 2">
            <a:extLst>
              <a:ext uri="{FF2B5EF4-FFF2-40B4-BE49-F238E27FC236}">
                <a16:creationId xmlns:a16="http://schemas.microsoft.com/office/drawing/2014/main" id="{FC545629-9F91-4C10-8825-7BCF41A0EBD8}"/>
              </a:ext>
            </a:extLst>
          </p:cNvPr>
          <p:cNvPicPr>
            <a:picLocks noChangeAspect="1"/>
          </p:cNvPicPr>
          <p:nvPr/>
        </p:nvPicPr>
        <p:blipFill>
          <a:blip r:embed="rId3"/>
          <a:stretch>
            <a:fillRect/>
          </a:stretch>
        </p:blipFill>
        <p:spPr>
          <a:xfrm>
            <a:off x="1103085" y="4048226"/>
            <a:ext cx="3846285" cy="2406842"/>
          </a:xfrm>
          <a:prstGeom prst="rect">
            <a:avLst/>
          </a:prstGeom>
        </p:spPr>
      </p:pic>
      <p:pic>
        <p:nvPicPr>
          <p:cNvPr id="4" name="Рисунок 3">
            <a:extLst>
              <a:ext uri="{FF2B5EF4-FFF2-40B4-BE49-F238E27FC236}">
                <a16:creationId xmlns:a16="http://schemas.microsoft.com/office/drawing/2014/main" id="{1D1595A4-EC1E-4AC0-8C66-338013C4D7F9}"/>
              </a:ext>
            </a:extLst>
          </p:cNvPr>
          <p:cNvPicPr>
            <a:picLocks noChangeAspect="1"/>
          </p:cNvPicPr>
          <p:nvPr/>
        </p:nvPicPr>
        <p:blipFill>
          <a:blip r:embed="rId4"/>
          <a:stretch>
            <a:fillRect/>
          </a:stretch>
        </p:blipFill>
        <p:spPr>
          <a:xfrm>
            <a:off x="5052557" y="4025854"/>
            <a:ext cx="3086531" cy="2429214"/>
          </a:xfrm>
          <a:prstGeom prst="rect">
            <a:avLst/>
          </a:prstGeom>
        </p:spPr>
      </p:pic>
      <p:pic>
        <p:nvPicPr>
          <p:cNvPr id="5" name="Рисунок 4">
            <a:extLst>
              <a:ext uri="{FF2B5EF4-FFF2-40B4-BE49-F238E27FC236}">
                <a16:creationId xmlns:a16="http://schemas.microsoft.com/office/drawing/2014/main" id="{20586D24-696B-4E32-9355-1CDF922429FC}"/>
              </a:ext>
            </a:extLst>
          </p:cNvPr>
          <p:cNvPicPr>
            <a:picLocks noChangeAspect="1"/>
          </p:cNvPicPr>
          <p:nvPr/>
        </p:nvPicPr>
        <p:blipFill rotWithShape="1">
          <a:blip r:embed="rId5"/>
          <a:srcRect t="3042"/>
          <a:stretch/>
        </p:blipFill>
        <p:spPr>
          <a:xfrm>
            <a:off x="8242275" y="4025854"/>
            <a:ext cx="2448267" cy="2429214"/>
          </a:xfrm>
          <a:prstGeom prst="rect">
            <a:avLst/>
          </a:prstGeom>
        </p:spPr>
      </p:pic>
    </p:spTree>
    <p:extLst>
      <p:ext uri="{BB962C8B-B14F-4D97-AF65-F5344CB8AC3E}">
        <p14:creationId xmlns:p14="http://schemas.microsoft.com/office/powerpoint/2010/main" val="124077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838200" y="1"/>
            <a:ext cx="10515600" cy="1956178"/>
          </a:xfrm>
        </p:spPr>
        <p:txBody>
          <a:bodyPr vert="horz" lIns="91440" tIns="45720" rIns="91440" bIns="45720" rtlCol="0" anchor="ctr">
            <a:normAutofit/>
          </a:bodyPr>
          <a:lstStyle/>
          <a:p>
            <a:pPr algn="ctr"/>
            <a:r>
              <a:rPr lang="ru-RU" sz="3600" dirty="0">
                <a:solidFill>
                  <a:schemeClr val="accent1">
                    <a:lumMod val="50000"/>
                  </a:schemeClr>
                </a:solidFill>
                <a:latin typeface="Times New Roman" panose="02020603050405020304" pitchFamily="18" charset="0"/>
                <a:cs typeface="Times New Roman" panose="02020603050405020304" pitchFamily="18" charset="0"/>
              </a:rPr>
              <a:t>Создание интеллектуальной информационной системы мониторинга железнодорожных путей</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9" name="image3.png"/>
          <p:cNvPicPr/>
          <p:nvPr/>
        </p:nvPicPr>
        <p:blipFill>
          <a:blip r:embed="rId3" cstate="print"/>
          <a:stretch>
            <a:fillRect/>
          </a:stretch>
        </p:blipFill>
        <p:spPr>
          <a:xfrm>
            <a:off x="327022" y="1806824"/>
            <a:ext cx="5660571" cy="4706586"/>
          </a:xfrm>
          <a:prstGeom prst="rect">
            <a:avLst/>
          </a:prstGeom>
        </p:spPr>
      </p:pic>
      <p:sp>
        <p:nvSpPr>
          <p:cNvPr id="4" name="Заголовок 1"/>
          <p:cNvSpPr txBox="1">
            <a:spLocks/>
          </p:cNvSpPr>
          <p:nvPr/>
        </p:nvSpPr>
        <p:spPr>
          <a:xfrm>
            <a:off x="7124203" y="2664822"/>
            <a:ext cx="3778930" cy="27238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Заголовок 1"/>
          <p:cNvSpPr txBox="1">
            <a:spLocks/>
          </p:cNvSpPr>
          <p:nvPr/>
        </p:nvSpPr>
        <p:spPr>
          <a:xfrm>
            <a:off x="7213377" y="2052934"/>
            <a:ext cx="4236719" cy="45948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Прямоугольник 5">
            <a:extLst>
              <a:ext uri="{FF2B5EF4-FFF2-40B4-BE49-F238E27FC236}">
                <a16:creationId xmlns:a16="http://schemas.microsoft.com/office/drawing/2014/main" id="{67F6949E-C3C9-4C03-B176-FF47DC562572}"/>
              </a:ext>
            </a:extLst>
          </p:cNvPr>
          <p:cNvSpPr/>
          <p:nvPr/>
        </p:nvSpPr>
        <p:spPr>
          <a:xfrm>
            <a:off x="10905896" y="6155707"/>
            <a:ext cx="2548328" cy="10695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a:extLst>
              <a:ext uri="{FF2B5EF4-FFF2-40B4-BE49-F238E27FC236}">
                <a16:creationId xmlns:a16="http://schemas.microsoft.com/office/drawing/2014/main" id="{90ABD62C-C9D2-4D14-A196-EFFCD3D7144E}"/>
              </a:ext>
            </a:extLst>
          </p:cNvPr>
          <p:cNvSpPr txBox="1"/>
          <p:nvPr/>
        </p:nvSpPr>
        <p:spPr>
          <a:xfrm>
            <a:off x="11452859" y="6282865"/>
            <a:ext cx="584243" cy="461665"/>
          </a:xfrm>
          <a:prstGeom prst="rect">
            <a:avLst/>
          </a:prstGeom>
          <a:noFill/>
        </p:spPr>
        <p:txBody>
          <a:bodyPr wrap="square" rtlCol="0">
            <a:spAutoFit/>
          </a:bodyPr>
          <a:lstStyle/>
          <a:p>
            <a:r>
              <a:rPr lang="en-US" sz="2400" dirty="0">
                <a:solidFill>
                  <a:schemeClr val="accent1">
                    <a:lumMod val="50000"/>
                  </a:schemeClr>
                </a:solidFill>
                <a:latin typeface="Times New Roman" panose="02020603050405020304" pitchFamily="18" charset="0"/>
                <a:cs typeface="Times New Roman" panose="02020603050405020304" pitchFamily="18" charset="0"/>
              </a:rPr>
              <a:t>4</a:t>
            </a:r>
            <a:endParaRPr lang="ru-RU"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23C59EF-B01A-42E3-A6A1-B82FBA672C1C}"/>
              </a:ext>
            </a:extLst>
          </p:cNvPr>
          <p:cNvSpPr txBox="1"/>
          <p:nvPr/>
        </p:nvSpPr>
        <p:spPr>
          <a:xfrm>
            <a:off x="6376531" y="1695236"/>
            <a:ext cx="5660571" cy="4801314"/>
          </a:xfrm>
          <a:prstGeom prst="rect">
            <a:avLst/>
          </a:prstGeom>
          <a:noFill/>
        </p:spPr>
        <p:txBody>
          <a:bodyPr wrap="square">
            <a:spAutoFit/>
          </a:bodyPr>
          <a:lstStyle/>
          <a:p>
            <a:pPr marL="171450" indent="-171450">
              <a:buFont typeface="Arial" panose="020B0604020202020204" pitchFamily="34" charset="0"/>
              <a:buChar char="•"/>
            </a:pPr>
            <a:r>
              <a:rPr lang="ru-RU" dirty="0"/>
              <a:t>Детекцию дефектов </a:t>
            </a:r>
            <a:r>
              <a:rPr lang="ru-RU" sz="1800" dirty="0">
                <a:solidFill>
                  <a:schemeClr val="accent1">
                    <a:lumMod val="50000"/>
                  </a:schemeClr>
                </a:solidFill>
                <a:latin typeface="Times New Roman" panose="02020603050405020304" pitchFamily="18" charset="0"/>
                <a:cs typeface="Times New Roman" panose="02020603050405020304" pitchFamily="18" charset="0"/>
              </a:rPr>
              <a:t>технического состояния элементов верхнего строения пути:</a:t>
            </a:r>
          </a:p>
          <a:p>
            <a:pPr marL="628650" lvl="1" indent="-171450">
              <a:buFont typeface="Arial" panose="020B0604020202020204" pitchFamily="34" charset="0"/>
              <a:buChar char="•"/>
            </a:pPr>
            <a:r>
              <a:rPr lang="ru-RU" dirty="0">
                <a:solidFill>
                  <a:schemeClr val="accent1">
                    <a:lumMod val="50000"/>
                  </a:schemeClr>
                </a:solidFill>
                <a:latin typeface="Times New Roman" panose="02020603050405020304" pitchFamily="18" charset="0"/>
                <a:cs typeface="Times New Roman" panose="02020603050405020304" pitchFamily="18" charset="0"/>
              </a:rPr>
              <a:t>Дефекты скреплений (например, отсутствие закладного болта КБ, отсутствие костыля ДО 2/3)</a:t>
            </a:r>
          </a:p>
          <a:p>
            <a:pPr marL="628650" lvl="1" indent="-171450">
              <a:buFont typeface="Arial" panose="020B0604020202020204" pitchFamily="34" charset="0"/>
              <a:buChar char="•"/>
            </a:pPr>
            <a:r>
              <a:rPr lang="ru-RU" dirty="0">
                <a:solidFill>
                  <a:schemeClr val="accent1">
                    <a:lumMod val="50000"/>
                  </a:schemeClr>
                </a:solidFill>
                <a:latin typeface="Times New Roman" panose="02020603050405020304" pitchFamily="18" charset="0"/>
                <a:cs typeface="Times New Roman" panose="02020603050405020304" pitchFamily="18" charset="0"/>
              </a:rPr>
              <a:t>Отсутствие или повреждение </a:t>
            </a:r>
            <a:r>
              <a:rPr lang="ru-RU" dirty="0" err="1">
                <a:solidFill>
                  <a:schemeClr val="accent1">
                    <a:lumMod val="50000"/>
                  </a:schemeClr>
                </a:solidFill>
                <a:latin typeface="Times New Roman" panose="02020603050405020304" pitchFamily="18" charset="0"/>
                <a:cs typeface="Times New Roman" panose="02020603050405020304" pitchFamily="18" charset="0"/>
              </a:rPr>
              <a:t>подрельсовой</a:t>
            </a:r>
            <a:r>
              <a:rPr lang="ru-RU" dirty="0">
                <a:solidFill>
                  <a:schemeClr val="accent1">
                    <a:lumMod val="50000"/>
                  </a:schemeClr>
                </a:solidFill>
                <a:latin typeface="Times New Roman" panose="02020603050405020304" pitchFamily="18" charset="0"/>
                <a:cs typeface="Times New Roman" panose="02020603050405020304" pitchFamily="18" charset="0"/>
              </a:rPr>
              <a:t> резины</a:t>
            </a:r>
          </a:p>
          <a:p>
            <a:pPr marL="628650" lvl="1" indent="-171450">
              <a:buFont typeface="Arial" panose="020B0604020202020204" pitchFamily="34" charset="0"/>
              <a:buChar char="•"/>
            </a:pPr>
            <a:r>
              <a:rPr lang="ru-RU" b="1" i="0" u="none" strike="noStrike" baseline="0" dirty="0">
                <a:solidFill>
                  <a:srgbClr val="000000"/>
                </a:solidFill>
                <a:latin typeface="Times New Roman" panose="02020603050405020304" pitchFamily="18" charset="0"/>
              </a:rPr>
              <a:t>Превышение допустимых значений стыковых зазоров </a:t>
            </a:r>
          </a:p>
          <a:p>
            <a:pPr marL="628650" lvl="1" indent="-171450">
              <a:buFont typeface="Arial" panose="020B0604020202020204" pitchFamily="34" charset="0"/>
              <a:buChar char="•"/>
            </a:pPr>
            <a:r>
              <a:rPr lang="ru-RU" b="1" i="0" u="none" strike="noStrike" baseline="0" dirty="0">
                <a:solidFill>
                  <a:srgbClr val="000000"/>
                </a:solidFill>
                <a:latin typeface="Times New Roman" panose="02020603050405020304" pitchFamily="18" charset="0"/>
              </a:rPr>
              <a:t>Превышение допустимых значений зазоров в хвосте крестовины </a:t>
            </a:r>
            <a:r>
              <a:rPr lang="ru-RU" b="0" i="0" u="none" strike="noStrike" baseline="0" dirty="0">
                <a:solidFill>
                  <a:srgbClr val="000000"/>
                </a:solidFill>
                <a:latin typeface="Times New Roman" panose="02020603050405020304" pitchFamily="18" charset="0"/>
              </a:rPr>
              <a:t>	</a:t>
            </a:r>
          </a:p>
          <a:p>
            <a:pPr marL="628650" lvl="1" indent="-171450">
              <a:buFont typeface="Arial" panose="020B0604020202020204" pitchFamily="34" charset="0"/>
              <a:buChar char="•"/>
            </a:pPr>
            <a:r>
              <a:rPr lang="ru-RU" b="1" i="0" u="none" strike="noStrike" baseline="0" dirty="0">
                <a:solidFill>
                  <a:srgbClr val="000000"/>
                </a:solidFill>
                <a:latin typeface="Times New Roman" panose="02020603050405020304" pitchFamily="18" charset="0"/>
              </a:rPr>
              <a:t>Отсутствующий, нетиповой или срезанные болты в стыковых соединениях </a:t>
            </a:r>
            <a:r>
              <a:rPr lang="ru-RU" b="0" i="0" u="none" strike="noStrike" baseline="0" dirty="0">
                <a:solidFill>
                  <a:srgbClr val="000000"/>
                </a:solidFill>
                <a:latin typeface="Times New Roman" panose="02020603050405020304" pitchFamily="18" charset="0"/>
              </a:rPr>
              <a:t>	</a:t>
            </a:r>
          </a:p>
          <a:p>
            <a:pPr marL="628650" lvl="1" indent="-171450">
              <a:buFont typeface="Arial" panose="020B0604020202020204" pitchFamily="34" charset="0"/>
              <a:buChar char="•"/>
            </a:pPr>
            <a:r>
              <a:rPr lang="ru-RU" dirty="0">
                <a:solidFill>
                  <a:schemeClr val="accent1">
                    <a:lumMod val="50000"/>
                  </a:schemeClr>
                </a:solidFill>
                <a:latin typeface="Times New Roman" panose="02020603050405020304" pitchFamily="18" charset="0"/>
                <a:cs typeface="Times New Roman" panose="02020603050405020304" pitchFamily="18" charset="0"/>
              </a:rPr>
              <a:t>Прочие дефекты</a:t>
            </a:r>
          </a:p>
          <a:p>
            <a:pPr marL="171450" indent="-171450">
              <a:buFont typeface="Arial" panose="020B0604020202020204" pitchFamily="34" charset="0"/>
              <a:buChar char="•"/>
            </a:pPr>
            <a:endParaRPr lang="ru-RU" dirty="0">
              <a:solidFill>
                <a:schemeClr val="accent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ru-RU" dirty="0">
              <a:solidFill>
                <a:schemeClr val="accent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ru-RU" dirty="0"/>
          </a:p>
        </p:txBody>
      </p:sp>
    </p:spTree>
    <p:extLst>
      <p:ext uri="{BB962C8B-B14F-4D97-AF65-F5344CB8AC3E}">
        <p14:creationId xmlns:p14="http://schemas.microsoft.com/office/powerpoint/2010/main" val="2851739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955964" y="-1"/>
            <a:ext cx="10093035" cy="19655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ru-RU" cap="none" dirty="0">
                <a:solidFill>
                  <a:schemeClr val="accent1">
                    <a:lumMod val="50000"/>
                  </a:schemeClr>
                </a:solidFill>
                <a:latin typeface="Times New Roman" panose="02020603050405020304" pitchFamily="18" charset="0"/>
                <a:cs typeface="Times New Roman" panose="02020603050405020304" pitchFamily="18" charset="0"/>
              </a:rPr>
              <a:t>Преимущества применения нейронной сети для </a:t>
            </a:r>
            <a:r>
              <a:rPr lang="ru-RU" cap="none" dirty="0" err="1">
                <a:solidFill>
                  <a:schemeClr val="accent1">
                    <a:lumMod val="50000"/>
                  </a:schemeClr>
                </a:solidFill>
                <a:latin typeface="Times New Roman" panose="02020603050405020304" pitchFamily="18" charset="0"/>
                <a:cs typeface="Times New Roman" panose="02020603050405020304" pitchFamily="18" charset="0"/>
              </a:rPr>
              <a:t>видеоаналитики</a:t>
            </a:r>
            <a:endParaRPr lang="en-US" cap="none"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2D1C3C-F862-4460-AED2-1386CE3328C4}"/>
              </a:ext>
            </a:extLst>
          </p:cNvPr>
          <p:cNvSpPr txBox="1"/>
          <p:nvPr/>
        </p:nvSpPr>
        <p:spPr>
          <a:xfrm>
            <a:off x="1582334" y="1496290"/>
            <a:ext cx="9653702" cy="4540667"/>
          </a:xfrm>
          <a:prstGeom prst="rect">
            <a:avLst/>
          </a:prstGeom>
          <a:noFill/>
        </p:spPr>
        <p:txBody>
          <a:bodyPr wrap="square" rtlCol="0">
            <a:spAutoFit/>
          </a:bodyPr>
          <a:lstStyle/>
          <a:p>
            <a:pPr marL="360000">
              <a:lnSpc>
                <a:spcPts val="3860"/>
              </a:lnSpc>
            </a:pPr>
            <a:r>
              <a:rPr lang="ru-RU" sz="2400" dirty="0">
                <a:solidFill>
                  <a:schemeClr val="accent1">
                    <a:lumMod val="50000"/>
                  </a:schemeClr>
                </a:solidFill>
                <a:latin typeface="Times New Roman" panose="02020603050405020304" pitchFamily="18" charset="0"/>
                <a:cs typeface="Times New Roman" panose="02020603050405020304" pitchFamily="18" charset="0"/>
              </a:rPr>
              <a:t>Высокая точность детекции целевых событий (более 90%)</a:t>
            </a:r>
          </a:p>
          <a:p>
            <a:pPr marL="360000">
              <a:lnSpc>
                <a:spcPts val="3860"/>
              </a:lnSpc>
            </a:pPr>
            <a:r>
              <a:rPr lang="ru-RU" sz="2400" dirty="0">
                <a:solidFill>
                  <a:schemeClr val="accent1">
                    <a:lumMod val="50000"/>
                  </a:schemeClr>
                </a:solidFill>
                <a:latin typeface="Times New Roman" panose="02020603050405020304" pitchFamily="18" charset="0"/>
                <a:cs typeface="Times New Roman" panose="02020603050405020304" pitchFamily="18" charset="0"/>
              </a:rPr>
              <a:t>Возможно исключения (вплоть до полного) каких-либо ц с инцидентов выбранных для автоматической детекции </a:t>
            </a:r>
          </a:p>
          <a:p>
            <a:pPr marL="360000">
              <a:lnSpc>
                <a:spcPts val="3860"/>
              </a:lnSpc>
            </a:pPr>
            <a:r>
              <a:rPr lang="ru-RU" sz="2400" dirty="0">
                <a:solidFill>
                  <a:schemeClr val="accent1">
                    <a:lumMod val="50000"/>
                  </a:schemeClr>
                </a:solidFill>
                <a:latin typeface="Times New Roman" panose="02020603050405020304" pitchFamily="18" charset="0"/>
                <a:cs typeface="Times New Roman" panose="02020603050405020304" pitchFamily="18" charset="0"/>
              </a:rPr>
              <a:t>Повышение оперативности и полноты контроля по сравнению мониторингом «вручную» </a:t>
            </a:r>
          </a:p>
          <a:p>
            <a:pPr marL="360000">
              <a:lnSpc>
                <a:spcPts val="3860"/>
              </a:lnSpc>
            </a:pPr>
            <a:r>
              <a:rPr lang="ru-RU" sz="2400" dirty="0">
                <a:solidFill>
                  <a:schemeClr val="accent1">
                    <a:lumMod val="50000"/>
                  </a:schemeClr>
                </a:solidFill>
                <a:latin typeface="Times New Roman" panose="02020603050405020304" pitchFamily="18" charset="0"/>
                <a:cs typeface="Times New Roman" panose="02020603050405020304" pitchFamily="18" charset="0"/>
              </a:rPr>
              <a:t>Широкий перечень вариантов применения предлагаемой концепции,  включая возможность прогнозирования целевых событий</a:t>
            </a:r>
          </a:p>
          <a:p>
            <a:pPr marL="360000">
              <a:lnSpc>
                <a:spcPts val="3860"/>
              </a:lnSpc>
            </a:pPr>
            <a:r>
              <a:rPr lang="ru-RU" sz="2400" dirty="0">
                <a:solidFill>
                  <a:schemeClr val="accent1">
                    <a:lumMod val="50000"/>
                  </a:schemeClr>
                </a:solidFill>
                <a:latin typeface="Times New Roman" panose="02020603050405020304" pitchFamily="18" charset="0"/>
                <a:cs typeface="Times New Roman" panose="02020603050405020304" pitchFamily="18" charset="0"/>
              </a:rPr>
              <a:t>Исключение человеческого фактора</a:t>
            </a:r>
          </a:p>
          <a:p>
            <a:pPr marL="360000">
              <a:lnSpc>
                <a:spcPts val="3860"/>
              </a:lnSpc>
            </a:pPr>
            <a:endParaRPr lang="ru-RU" sz="24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2" name="Рисунок 11" descr="Маркеры-галочки">
            <a:extLst>
              <a:ext uri="{FF2B5EF4-FFF2-40B4-BE49-F238E27FC236}">
                <a16:creationId xmlns:a16="http://schemas.microsoft.com/office/drawing/2014/main" id="{667D87E0-96C5-4A6A-9526-16A5086D437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5511" y="1496290"/>
            <a:ext cx="505691" cy="505691"/>
          </a:xfrm>
          <a:prstGeom prst="rect">
            <a:avLst/>
          </a:prstGeom>
        </p:spPr>
      </p:pic>
      <p:pic>
        <p:nvPicPr>
          <p:cNvPr id="13" name="Рисунок 12" descr="Маркеры-галочки">
            <a:extLst>
              <a:ext uri="{FF2B5EF4-FFF2-40B4-BE49-F238E27FC236}">
                <a16:creationId xmlns:a16="http://schemas.microsoft.com/office/drawing/2014/main" id="{8726BAFA-CDF3-45DF-A94F-90287D342BA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76811" y="2001981"/>
            <a:ext cx="505691" cy="505691"/>
          </a:xfrm>
          <a:prstGeom prst="rect">
            <a:avLst/>
          </a:prstGeom>
        </p:spPr>
      </p:pic>
      <p:pic>
        <p:nvPicPr>
          <p:cNvPr id="14" name="Рисунок 13" descr="Маркеры-галочки">
            <a:extLst>
              <a:ext uri="{FF2B5EF4-FFF2-40B4-BE49-F238E27FC236}">
                <a16:creationId xmlns:a16="http://schemas.microsoft.com/office/drawing/2014/main" id="{F82AEC23-9F03-47AF-A3B0-C3B446B349F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76811" y="3013363"/>
            <a:ext cx="505691" cy="505691"/>
          </a:xfrm>
          <a:prstGeom prst="rect">
            <a:avLst/>
          </a:prstGeom>
        </p:spPr>
      </p:pic>
      <p:pic>
        <p:nvPicPr>
          <p:cNvPr id="16" name="Рисунок 15" descr="Маркеры-галочки">
            <a:extLst>
              <a:ext uri="{FF2B5EF4-FFF2-40B4-BE49-F238E27FC236}">
                <a16:creationId xmlns:a16="http://schemas.microsoft.com/office/drawing/2014/main" id="{F75B389C-7C1D-4932-8773-94E0758B137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76811" y="4022686"/>
            <a:ext cx="505691" cy="505691"/>
          </a:xfrm>
          <a:prstGeom prst="rect">
            <a:avLst/>
          </a:prstGeom>
        </p:spPr>
      </p:pic>
      <p:pic>
        <p:nvPicPr>
          <p:cNvPr id="18" name="Рисунок 17" descr="Маркеры-галочки">
            <a:extLst>
              <a:ext uri="{FF2B5EF4-FFF2-40B4-BE49-F238E27FC236}">
                <a16:creationId xmlns:a16="http://schemas.microsoft.com/office/drawing/2014/main" id="{CB937C06-E274-4628-89CA-BABA427F390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03968" y="5145282"/>
            <a:ext cx="505691" cy="505691"/>
          </a:xfrm>
          <a:prstGeom prst="rect">
            <a:avLst/>
          </a:prstGeom>
        </p:spPr>
      </p:pic>
      <p:sp>
        <p:nvSpPr>
          <p:cNvPr id="19" name="Прямоугольник 18">
            <a:extLst>
              <a:ext uri="{FF2B5EF4-FFF2-40B4-BE49-F238E27FC236}">
                <a16:creationId xmlns:a16="http://schemas.microsoft.com/office/drawing/2014/main" id="{DE8DDACE-2B0E-4029-8EF5-7BC576AF0762}"/>
              </a:ext>
            </a:extLst>
          </p:cNvPr>
          <p:cNvSpPr/>
          <p:nvPr/>
        </p:nvSpPr>
        <p:spPr>
          <a:xfrm>
            <a:off x="10905896" y="6155707"/>
            <a:ext cx="2548328" cy="10695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a16="http://schemas.microsoft.com/office/drawing/2014/main" id="{69AEB291-24E8-4EB0-A991-9E19C06C4C2B}"/>
              </a:ext>
            </a:extLst>
          </p:cNvPr>
          <p:cNvSpPr txBox="1"/>
          <p:nvPr/>
        </p:nvSpPr>
        <p:spPr>
          <a:xfrm>
            <a:off x="11452859" y="6282865"/>
            <a:ext cx="584243" cy="461665"/>
          </a:xfrm>
          <a:prstGeom prst="rect">
            <a:avLst/>
          </a:prstGeom>
          <a:noFill/>
        </p:spPr>
        <p:txBody>
          <a:bodyPr wrap="square" rtlCol="0">
            <a:spAutoFit/>
          </a:bodyPr>
          <a:lstStyle/>
          <a:p>
            <a:r>
              <a:rPr lang="en-US" sz="2400" dirty="0">
                <a:solidFill>
                  <a:schemeClr val="accent1">
                    <a:lumMod val="50000"/>
                  </a:schemeClr>
                </a:solidFill>
                <a:latin typeface="Times New Roman" panose="02020603050405020304" pitchFamily="18" charset="0"/>
                <a:cs typeface="Times New Roman" panose="02020603050405020304" pitchFamily="18" charset="0"/>
              </a:rPr>
              <a:t>2</a:t>
            </a:r>
            <a:endParaRPr lang="ru-RU" sz="24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81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1608EF-4A61-42F0-81CF-B8B54722EE3E}"/>
              </a:ext>
            </a:extLst>
          </p:cNvPr>
          <p:cNvSpPr>
            <a:spLocks noGrp="1"/>
          </p:cNvSpPr>
          <p:nvPr>
            <p:ph type="title"/>
          </p:nvPr>
        </p:nvSpPr>
        <p:spPr>
          <a:xfrm>
            <a:off x="685800" y="18255"/>
            <a:ext cx="10515600" cy="1405839"/>
          </a:xfrm>
        </p:spPr>
        <p:txBody>
          <a:bodyPr vert="horz" lIns="91440" tIns="45720" rIns="91440" bIns="45720" rtlCol="0" anchor="ctr">
            <a:normAutofit/>
          </a:bodyPr>
          <a:lstStyle/>
          <a:p>
            <a:pPr algn="ctr"/>
            <a:r>
              <a:rPr lang="ru-RU" sz="3600" dirty="0">
                <a:solidFill>
                  <a:schemeClr val="accent1">
                    <a:lumMod val="50000"/>
                  </a:schemeClr>
                </a:solidFill>
                <a:latin typeface="Times New Roman" panose="02020603050405020304" pitchFamily="18" charset="0"/>
                <a:cs typeface="Times New Roman" panose="02020603050405020304" pitchFamily="18" charset="0"/>
              </a:rPr>
              <a:t>Актуальность темы</a:t>
            </a:r>
          </a:p>
        </p:txBody>
      </p:sp>
      <p:sp>
        <p:nvSpPr>
          <p:cNvPr id="4" name="TextBox 3">
            <a:extLst>
              <a:ext uri="{FF2B5EF4-FFF2-40B4-BE49-F238E27FC236}">
                <a16:creationId xmlns:a16="http://schemas.microsoft.com/office/drawing/2014/main" id="{80ED8680-47C2-4E86-BE1D-DA59E00D584D}"/>
              </a:ext>
            </a:extLst>
          </p:cNvPr>
          <p:cNvSpPr txBox="1"/>
          <p:nvPr/>
        </p:nvSpPr>
        <p:spPr>
          <a:xfrm>
            <a:off x="2469176" y="1343818"/>
            <a:ext cx="9567926" cy="1384995"/>
          </a:xfrm>
          <a:prstGeom prst="rect">
            <a:avLst/>
          </a:prstGeom>
          <a:noFill/>
        </p:spPr>
        <p:txBody>
          <a:bodyPr wrap="square" rtlCol="0">
            <a:spAutoFit/>
          </a:bodyPr>
          <a:lstStyle/>
          <a:p>
            <a:r>
              <a:rPr lang="ru-RU" sz="2800" dirty="0">
                <a:solidFill>
                  <a:schemeClr val="accent1">
                    <a:lumMod val="50000"/>
                  </a:schemeClr>
                </a:solidFill>
                <a:latin typeface="Times New Roman" panose="02020603050405020304" pitchFamily="18" charset="0"/>
                <a:cs typeface="Times New Roman" panose="02020603050405020304" pitchFamily="18" charset="0"/>
              </a:rPr>
              <a:t>Внедрение данной системы </a:t>
            </a:r>
            <a:r>
              <a:rPr lang="ru-RU" sz="2800" dirty="0" err="1">
                <a:solidFill>
                  <a:schemeClr val="accent1">
                    <a:lumMod val="50000"/>
                  </a:schemeClr>
                </a:solidFill>
                <a:latin typeface="Times New Roman" panose="02020603050405020304" pitchFamily="18" charset="0"/>
                <a:cs typeface="Times New Roman" panose="02020603050405020304" pitchFamily="18" charset="0"/>
              </a:rPr>
              <a:t>видеоаналитики</a:t>
            </a:r>
            <a:r>
              <a:rPr lang="ru-RU" sz="2800" dirty="0">
                <a:solidFill>
                  <a:schemeClr val="accent1">
                    <a:lumMod val="50000"/>
                  </a:schemeClr>
                </a:solidFill>
                <a:latin typeface="Times New Roman" panose="02020603050405020304" pitchFamily="18" charset="0"/>
                <a:cs typeface="Times New Roman" panose="02020603050405020304" pitchFamily="18" charset="0"/>
              </a:rPr>
              <a:t> приведет к совершенствованию системы контроля состояния ЖД полотна и прочих объектов в полосе отведения. </a:t>
            </a:r>
          </a:p>
        </p:txBody>
      </p:sp>
      <p:sp>
        <p:nvSpPr>
          <p:cNvPr id="5" name="TextBox 4">
            <a:extLst>
              <a:ext uri="{FF2B5EF4-FFF2-40B4-BE49-F238E27FC236}">
                <a16:creationId xmlns:a16="http://schemas.microsoft.com/office/drawing/2014/main" id="{A0DF2B33-1125-4ED4-8CE1-25156B785FF8}"/>
              </a:ext>
            </a:extLst>
          </p:cNvPr>
          <p:cNvSpPr txBox="1"/>
          <p:nvPr/>
        </p:nvSpPr>
        <p:spPr>
          <a:xfrm>
            <a:off x="2469176" y="2858946"/>
            <a:ext cx="9567926" cy="1815882"/>
          </a:xfrm>
          <a:prstGeom prst="rect">
            <a:avLst/>
          </a:prstGeom>
          <a:noFill/>
        </p:spPr>
        <p:txBody>
          <a:bodyPr wrap="square" rtlCol="0">
            <a:spAutoFit/>
          </a:bodyPr>
          <a:lstStyle/>
          <a:p>
            <a:r>
              <a:rPr lang="ru-RU" sz="2800" dirty="0">
                <a:solidFill>
                  <a:schemeClr val="accent1">
                    <a:lumMod val="50000"/>
                  </a:schemeClr>
                </a:solidFill>
                <a:latin typeface="Times New Roman" panose="02020603050405020304" pitchFamily="18" charset="0"/>
                <a:cs typeface="Times New Roman" panose="02020603050405020304" pitchFamily="18" charset="0"/>
              </a:rPr>
              <a:t>В свою очередь, это приведет к уменьшению времени обнаружения дефекта или какого либо нарушения и ускорению исправления данного дефекта или устранения нарушения.</a:t>
            </a:r>
          </a:p>
        </p:txBody>
      </p:sp>
      <p:sp>
        <p:nvSpPr>
          <p:cNvPr id="6" name="TextBox 5">
            <a:extLst>
              <a:ext uri="{FF2B5EF4-FFF2-40B4-BE49-F238E27FC236}">
                <a16:creationId xmlns:a16="http://schemas.microsoft.com/office/drawing/2014/main" id="{71BE3FF9-3422-415D-B25A-8A782618842B}"/>
              </a:ext>
            </a:extLst>
          </p:cNvPr>
          <p:cNvSpPr txBox="1"/>
          <p:nvPr/>
        </p:nvSpPr>
        <p:spPr>
          <a:xfrm>
            <a:off x="2469176" y="4733664"/>
            <a:ext cx="9567926" cy="1384995"/>
          </a:xfrm>
          <a:prstGeom prst="rect">
            <a:avLst/>
          </a:prstGeom>
          <a:noFill/>
        </p:spPr>
        <p:txBody>
          <a:bodyPr wrap="square" rtlCol="0">
            <a:spAutoFit/>
          </a:bodyPr>
          <a:lstStyle/>
          <a:p>
            <a:r>
              <a:rPr lang="ru-RU" sz="2800" dirty="0">
                <a:solidFill>
                  <a:schemeClr val="accent1">
                    <a:lumMod val="50000"/>
                  </a:schemeClr>
                </a:solidFill>
                <a:latin typeface="Times New Roman" panose="02020603050405020304" pitchFamily="18" charset="0"/>
                <a:cs typeface="Times New Roman" panose="02020603050405020304" pitchFamily="18" charset="0"/>
              </a:rPr>
              <a:t>Как итог, использование системы приведет к улучшению качества обслуживания ЖД путей и повышению безопасности ЖД движения.</a:t>
            </a:r>
          </a:p>
        </p:txBody>
      </p:sp>
      <p:sp>
        <p:nvSpPr>
          <p:cNvPr id="11" name="Стрелка: вниз 10">
            <a:extLst>
              <a:ext uri="{FF2B5EF4-FFF2-40B4-BE49-F238E27FC236}">
                <a16:creationId xmlns:a16="http://schemas.microsoft.com/office/drawing/2014/main" id="{C0D1135D-FAFB-4199-BA21-188DF73DF762}"/>
              </a:ext>
            </a:extLst>
          </p:cNvPr>
          <p:cNvSpPr/>
          <p:nvPr/>
        </p:nvSpPr>
        <p:spPr>
          <a:xfrm>
            <a:off x="827414" y="1428344"/>
            <a:ext cx="1709766" cy="1725512"/>
          </a:xfrm>
          <a:prstGeom prst="downArrow">
            <a:avLst/>
          </a:prstGeom>
          <a:gradFill flip="none" rotWithShape="1">
            <a:gsLst>
              <a:gs pos="100000">
                <a:srgbClr val="C00000"/>
              </a:gs>
              <a:gs pos="100000">
                <a:srgbClr val="EDEDED"/>
              </a:gs>
              <a:gs pos="57000">
                <a:schemeClr val="accent4">
                  <a:lumMod val="60000"/>
                  <a:lumOff val="40000"/>
                </a:schemeClr>
              </a:gs>
              <a:gs pos="100000">
                <a:schemeClr val="lt1">
                  <a:shade val="67500"/>
                  <a:satMod val="115000"/>
                </a:schemeClr>
              </a:gs>
              <a:gs pos="100000">
                <a:schemeClr val="lt1">
                  <a:shade val="100000"/>
                  <a:satMod val="115000"/>
                  <a:alpha val="20000"/>
                </a:schemeClr>
              </a:gs>
            </a:gsLst>
            <a:lin ang="162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solidFill>
                <a:schemeClr val="accent1">
                  <a:lumMod val="50000"/>
                </a:schemeClr>
              </a:solidFill>
            </a:endParaRPr>
          </a:p>
        </p:txBody>
      </p:sp>
      <p:sp>
        <p:nvSpPr>
          <p:cNvPr id="12" name="Стрелка: вниз 11">
            <a:extLst>
              <a:ext uri="{FF2B5EF4-FFF2-40B4-BE49-F238E27FC236}">
                <a16:creationId xmlns:a16="http://schemas.microsoft.com/office/drawing/2014/main" id="{B577342F-AF73-42C3-9F81-19B6D6181A91}"/>
              </a:ext>
            </a:extLst>
          </p:cNvPr>
          <p:cNvSpPr/>
          <p:nvPr/>
        </p:nvSpPr>
        <p:spPr>
          <a:xfrm>
            <a:off x="809469" y="3140259"/>
            <a:ext cx="1709766" cy="1674102"/>
          </a:xfrm>
          <a:prstGeom prst="downArrow">
            <a:avLst/>
          </a:prstGeom>
          <a:gradFill flip="none" rotWithShape="1">
            <a:gsLst>
              <a:gs pos="47000">
                <a:schemeClr val="accent4">
                  <a:lumMod val="60000"/>
                  <a:lumOff val="40000"/>
                </a:schemeClr>
              </a:gs>
              <a:gs pos="0">
                <a:schemeClr val="accent6">
                  <a:lumMod val="0"/>
                  <a:lumOff val="100000"/>
                </a:schemeClr>
              </a:gs>
              <a:gs pos="100000">
                <a:srgbClr val="00B050"/>
              </a:gs>
            </a:gsLst>
            <a:path path="circle">
              <a:fillToRect l="50000" t="-80000" r="50000" b="180000"/>
            </a:path>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dirty="0">
              <a:solidFill>
                <a:schemeClr val="accent1">
                  <a:lumMod val="50000"/>
                </a:schemeClr>
              </a:solidFill>
            </a:endParaRPr>
          </a:p>
        </p:txBody>
      </p:sp>
      <p:pic>
        <p:nvPicPr>
          <p:cNvPr id="10" name="Рисунок 9" descr="Камера слежения">
            <a:extLst>
              <a:ext uri="{FF2B5EF4-FFF2-40B4-BE49-F238E27FC236}">
                <a16:creationId xmlns:a16="http://schemas.microsoft.com/office/drawing/2014/main" id="{8B0D82EB-147E-4DFE-9697-0B2D859C494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4064" y="1424094"/>
            <a:ext cx="884430" cy="914400"/>
          </a:xfrm>
          <a:prstGeom prst="rect">
            <a:avLst/>
          </a:prstGeom>
        </p:spPr>
      </p:pic>
      <p:pic>
        <p:nvPicPr>
          <p:cNvPr id="8" name="Рисунок 7" descr="Гаечный ключ">
            <a:extLst>
              <a:ext uri="{FF2B5EF4-FFF2-40B4-BE49-F238E27FC236}">
                <a16:creationId xmlns:a16="http://schemas.microsoft.com/office/drawing/2014/main" id="{A6C7C4A6-A1B3-461C-9632-ABB6ED1185F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93627" y="3240029"/>
            <a:ext cx="773183" cy="799383"/>
          </a:xfrm>
          <a:prstGeom prst="rect">
            <a:avLst/>
          </a:prstGeom>
        </p:spPr>
      </p:pic>
      <p:pic>
        <p:nvPicPr>
          <p:cNvPr id="1026" name="Picture 2" descr="https://img2.freepng.ru/20180720/hyy/kisspng-computer-icons-computer-security-clip-art-access-icon-5b5196e35ed179.5477269115320736993884.jpg">
            <a:extLst>
              <a:ext uri="{FF2B5EF4-FFF2-40B4-BE49-F238E27FC236}">
                <a16:creationId xmlns:a16="http://schemas.microsoft.com/office/drawing/2014/main" id="{C3CE4A84-330F-46A7-B21B-DBC4A13D3E8B}"/>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saturation sat="398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H="1">
            <a:off x="1155424" y="4814361"/>
            <a:ext cx="1040528" cy="1075787"/>
          </a:xfrm>
          <a:prstGeom prst="rect">
            <a:avLst/>
          </a:prstGeom>
          <a:noFill/>
          <a:extLst>
            <a:ext uri="{909E8E84-426E-40DD-AFC4-6F175D3DCCD1}">
              <a14:hiddenFill xmlns:a14="http://schemas.microsoft.com/office/drawing/2010/main">
                <a:solidFill>
                  <a:srgbClr val="FFFFFF"/>
                </a:solidFill>
              </a14:hiddenFill>
            </a:ext>
          </a:extLst>
        </p:spPr>
      </p:pic>
      <p:sp>
        <p:nvSpPr>
          <p:cNvPr id="14" name="Прямоугольник 13">
            <a:extLst>
              <a:ext uri="{FF2B5EF4-FFF2-40B4-BE49-F238E27FC236}">
                <a16:creationId xmlns:a16="http://schemas.microsoft.com/office/drawing/2014/main" id="{D12EEA1B-687B-4184-B5FD-F13A8A1C5708}"/>
              </a:ext>
            </a:extLst>
          </p:cNvPr>
          <p:cNvSpPr/>
          <p:nvPr/>
        </p:nvSpPr>
        <p:spPr>
          <a:xfrm>
            <a:off x="10905896" y="6155707"/>
            <a:ext cx="2548328" cy="10695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a:extLst>
              <a:ext uri="{FF2B5EF4-FFF2-40B4-BE49-F238E27FC236}">
                <a16:creationId xmlns:a16="http://schemas.microsoft.com/office/drawing/2014/main" id="{8B9F2C20-D42E-4FE2-A96C-9DFC3E87BD01}"/>
              </a:ext>
            </a:extLst>
          </p:cNvPr>
          <p:cNvSpPr txBox="1"/>
          <p:nvPr/>
        </p:nvSpPr>
        <p:spPr>
          <a:xfrm>
            <a:off x="11452859" y="6282865"/>
            <a:ext cx="584243" cy="461665"/>
          </a:xfrm>
          <a:prstGeom prst="rect">
            <a:avLst/>
          </a:prstGeom>
          <a:noFill/>
        </p:spPr>
        <p:txBody>
          <a:bodyPr wrap="square" rtlCol="0">
            <a:spAutoFit/>
          </a:bodyPr>
          <a:lstStyle/>
          <a:p>
            <a:r>
              <a:rPr lang="en-US" sz="2400" dirty="0">
                <a:solidFill>
                  <a:schemeClr val="accent1">
                    <a:lumMod val="50000"/>
                  </a:schemeClr>
                </a:solidFill>
                <a:latin typeface="Times New Roman" panose="02020603050405020304" pitchFamily="18" charset="0"/>
                <a:cs typeface="Times New Roman" panose="02020603050405020304" pitchFamily="18" charset="0"/>
              </a:rPr>
              <a:t>3</a:t>
            </a:r>
            <a:endParaRPr lang="ru-RU" sz="24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641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13710" y="1627497"/>
            <a:ext cx="4523391" cy="4327069"/>
          </a:xfrm>
        </p:spPr>
        <p:txBody>
          <a:bodyPr>
            <a:normAutofit/>
          </a:bodyPr>
          <a:lstStyle/>
          <a:p>
            <a:pPr algn="ctr"/>
            <a:r>
              <a:rPr lang="ru-RU" sz="2800" dirty="0" err="1">
                <a:solidFill>
                  <a:schemeClr val="accent1">
                    <a:lumMod val="50000"/>
                  </a:schemeClr>
                </a:solidFill>
                <a:latin typeface="Times New Roman" panose="02020603050405020304" pitchFamily="18" charset="0"/>
                <a:cs typeface="Times New Roman" panose="02020603050405020304" pitchFamily="18" charset="0"/>
              </a:rPr>
              <a:t>Конволюционная</a:t>
            </a:r>
            <a:r>
              <a:rPr lang="ru-RU" sz="2800" dirty="0">
                <a:solidFill>
                  <a:schemeClr val="accent1">
                    <a:lumMod val="50000"/>
                  </a:schemeClr>
                </a:solidFill>
                <a:latin typeface="Times New Roman" panose="02020603050405020304" pitchFamily="18" charset="0"/>
                <a:cs typeface="Times New Roman" panose="02020603050405020304" pitchFamily="18" charset="0"/>
              </a:rPr>
              <a:t> ИСКУССТВЕННАЯ НЕЙРОННАЯ</a:t>
            </a:r>
            <a:br>
              <a:rPr lang="en-US" sz="2800" dirty="0">
                <a:solidFill>
                  <a:schemeClr val="accent1">
                    <a:lumMod val="50000"/>
                  </a:schemeClr>
                </a:solidFill>
                <a:latin typeface="Times New Roman" panose="02020603050405020304" pitchFamily="18" charset="0"/>
                <a:cs typeface="Times New Roman" panose="02020603050405020304" pitchFamily="18" charset="0"/>
              </a:rPr>
            </a:br>
            <a:r>
              <a:rPr lang="ru-RU" sz="2800" dirty="0">
                <a:solidFill>
                  <a:schemeClr val="accent1">
                    <a:lumMod val="50000"/>
                  </a:schemeClr>
                </a:solidFill>
                <a:latin typeface="Times New Roman" panose="02020603050405020304" pitchFamily="18" charset="0"/>
                <a:cs typeface="Times New Roman" panose="02020603050405020304" pitchFamily="18" charset="0"/>
              </a:rPr>
              <a:t>сеть</a:t>
            </a:r>
            <a:r>
              <a:rPr lang="en-US" sz="2800" dirty="0">
                <a:solidFill>
                  <a:schemeClr val="accent1">
                    <a:lumMod val="50000"/>
                  </a:schemeClr>
                </a:solidFill>
                <a:latin typeface="Times New Roman" panose="02020603050405020304" pitchFamily="18" charset="0"/>
                <a:cs typeface="Times New Roman" panose="02020603050405020304" pitchFamily="18" charset="0"/>
              </a:rPr>
              <a:t> </a:t>
            </a:r>
            <a:r>
              <a:rPr lang="ru-RU" sz="2800" dirty="0">
                <a:solidFill>
                  <a:schemeClr val="accent1">
                    <a:lumMod val="50000"/>
                  </a:schemeClr>
                </a:solidFill>
                <a:latin typeface="Times New Roman" panose="02020603050405020304" pitchFamily="18" charset="0"/>
                <a:cs typeface="Times New Roman" panose="02020603050405020304" pitchFamily="18" charset="0"/>
              </a:rPr>
              <a:t>(</a:t>
            </a:r>
            <a:r>
              <a:rPr lang="en-US" sz="2800" dirty="0">
                <a:solidFill>
                  <a:schemeClr val="accent1">
                    <a:lumMod val="50000"/>
                  </a:schemeClr>
                </a:solidFill>
                <a:latin typeface="Times New Roman" panose="02020603050405020304" pitchFamily="18" charset="0"/>
                <a:cs typeface="Times New Roman" panose="02020603050405020304" pitchFamily="18" charset="0"/>
              </a:rPr>
              <a:t>Convolution NN)</a:t>
            </a:r>
            <a:r>
              <a:rPr lang="ru-RU" sz="2800" dirty="0">
                <a:solidFill>
                  <a:schemeClr val="accent1">
                    <a:lumMod val="50000"/>
                  </a:schemeClr>
                </a:solidFill>
                <a:latin typeface="Times New Roman" panose="02020603050405020304" pitchFamily="18" charset="0"/>
                <a:cs typeface="Times New Roman" panose="02020603050405020304" pitchFamily="18" charset="0"/>
              </a:rPr>
              <a:t> </a:t>
            </a:r>
            <a:r>
              <a:rPr lang="en-US" sz="2800" dirty="0">
                <a:solidFill>
                  <a:schemeClr val="accent1">
                    <a:lumMod val="50000"/>
                  </a:schemeClr>
                </a:solidFill>
                <a:latin typeface="Times New Roman" panose="02020603050405020304" pitchFamily="18" charset="0"/>
                <a:cs typeface="Times New Roman" panose="02020603050405020304" pitchFamily="18" charset="0"/>
              </a:rPr>
              <a:t> </a:t>
            </a:r>
            <a:r>
              <a:rPr lang="ru-RU" sz="2800" dirty="0">
                <a:solidFill>
                  <a:schemeClr val="accent1">
                    <a:lumMod val="50000"/>
                  </a:schemeClr>
                </a:solidFill>
                <a:latin typeface="Times New Roman" panose="02020603050405020304" pitchFamily="18" charset="0"/>
                <a:cs typeface="Times New Roman" panose="02020603050405020304" pitchFamily="18" charset="0"/>
              </a:rPr>
              <a:t>обеспечивает обнаружение дефектов с точностью </a:t>
            </a:r>
            <a:r>
              <a:rPr lang="ru-RU" sz="2800" b="1" dirty="0">
                <a:solidFill>
                  <a:schemeClr val="accent1">
                    <a:lumMod val="50000"/>
                  </a:schemeClr>
                </a:solidFill>
                <a:latin typeface="Times New Roman" panose="02020603050405020304" pitchFamily="18" charset="0"/>
                <a:cs typeface="Times New Roman" panose="02020603050405020304" pitchFamily="18" charset="0"/>
              </a:rPr>
              <a:t>не менее 90% </a:t>
            </a:r>
            <a:endParaRPr 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Заголовок 1"/>
          <p:cNvSpPr txBox="1">
            <a:spLocks/>
          </p:cNvSpPr>
          <p:nvPr/>
        </p:nvSpPr>
        <p:spPr>
          <a:xfrm>
            <a:off x="1143001" y="21771"/>
            <a:ext cx="9905998" cy="1478568"/>
          </a:xfrm>
          <a:prstGeom prst="rect">
            <a:avLst/>
          </a:prstGeom>
        </p:spPr>
        <p:txBody>
          <a:bodyPr vert="horz" lIns="91440" tIns="45720" rIns="91440" bIns="45720" rtlCol="0" anchor="ctr">
            <a:normAutofit/>
          </a:bodyPr>
          <a:lstStyle>
            <a:defPPr>
              <a:defRPr lang="ru-RU"/>
            </a:defPPr>
            <a:lvl1pPr algn="ctr">
              <a:lnSpc>
                <a:spcPct val="90000"/>
              </a:lnSpc>
              <a:spcBef>
                <a:spcPct val="0"/>
              </a:spcBef>
              <a:buNone/>
              <a:defRPr sz="3600" cap="none" baseline="0">
                <a:solidFill>
                  <a:schemeClr val="accent1">
                    <a:lumMod val="50000"/>
                  </a:schemeClr>
                </a:solidFill>
                <a:latin typeface="Times New Roman" panose="02020603050405020304" pitchFamily="18" charset="0"/>
                <a:ea typeface="+mj-ea"/>
                <a:cs typeface="Times New Roman" panose="02020603050405020304" pitchFamily="18" charset="0"/>
              </a:defRPr>
            </a:lvl1pPr>
          </a:lstStyle>
          <a:p>
            <a:r>
              <a:rPr lang="ru-RU" dirty="0"/>
              <a:t>Результаты апробированного проекта</a:t>
            </a:r>
            <a:endParaRPr lang="en-US" dirty="0"/>
          </a:p>
        </p:txBody>
      </p:sp>
      <p:sp>
        <p:nvSpPr>
          <p:cNvPr id="7" name="Прямоугольник 6">
            <a:extLst>
              <a:ext uri="{FF2B5EF4-FFF2-40B4-BE49-F238E27FC236}">
                <a16:creationId xmlns:a16="http://schemas.microsoft.com/office/drawing/2014/main" id="{1BA12E5C-1E83-46CA-9205-DA1F0E623FFE}"/>
              </a:ext>
            </a:extLst>
          </p:cNvPr>
          <p:cNvSpPr/>
          <p:nvPr/>
        </p:nvSpPr>
        <p:spPr>
          <a:xfrm>
            <a:off x="10905896" y="6155707"/>
            <a:ext cx="2548328" cy="10695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a:extLst>
              <a:ext uri="{FF2B5EF4-FFF2-40B4-BE49-F238E27FC236}">
                <a16:creationId xmlns:a16="http://schemas.microsoft.com/office/drawing/2014/main" id="{7ACF7AEA-F381-4D8B-A8B0-23601873995C}"/>
              </a:ext>
            </a:extLst>
          </p:cNvPr>
          <p:cNvSpPr txBox="1"/>
          <p:nvPr/>
        </p:nvSpPr>
        <p:spPr>
          <a:xfrm>
            <a:off x="11452859" y="6282865"/>
            <a:ext cx="584243" cy="461665"/>
          </a:xfrm>
          <a:prstGeom prst="rect">
            <a:avLst/>
          </a:prstGeom>
          <a:noFill/>
        </p:spPr>
        <p:txBody>
          <a:bodyPr wrap="square" rtlCol="0">
            <a:spAutoFit/>
          </a:bodyPr>
          <a:lstStyle/>
          <a:p>
            <a:r>
              <a:rPr lang="en-US" sz="2400" dirty="0">
                <a:solidFill>
                  <a:schemeClr val="accent1">
                    <a:lumMod val="50000"/>
                  </a:schemeClr>
                </a:solidFill>
                <a:latin typeface="Times New Roman" panose="02020603050405020304" pitchFamily="18" charset="0"/>
                <a:cs typeface="Times New Roman" panose="02020603050405020304" pitchFamily="18" charset="0"/>
              </a:rPr>
              <a:t>5</a:t>
            </a:r>
            <a:endParaRPr lang="ru-RU"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0" name="Текст 4">
            <a:extLst>
              <a:ext uri="{FF2B5EF4-FFF2-40B4-BE49-F238E27FC236}">
                <a16:creationId xmlns:a16="http://schemas.microsoft.com/office/drawing/2014/main" id="{4AD098E0-DCC8-4C29-A64F-3994D6A231BB}"/>
              </a:ext>
            </a:extLst>
          </p:cNvPr>
          <p:cNvSpPr txBox="1">
            <a:spLocks/>
          </p:cNvSpPr>
          <p:nvPr/>
        </p:nvSpPr>
        <p:spPr>
          <a:xfrm>
            <a:off x="559442" y="2041947"/>
            <a:ext cx="4649783" cy="4551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accent1">
                    <a:lumMod val="50000"/>
                  </a:schemeClr>
                </a:solidFill>
                <a:latin typeface="Times New Roman" panose="02020603050405020304" pitchFamily="18" charset="0"/>
                <a:cs typeface="Times New Roman" panose="02020603050405020304" pitchFamily="18" charset="0"/>
              </a:rPr>
              <a:t>а) без дефектов</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1" name="image1.jpeg">
            <a:extLst>
              <a:ext uri="{FF2B5EF4-FFF2-40B4-BE49-F238E27FC236}">
                <a16:creationId xmlns:a16="http://schemas.microsoft.com/office/drawing/2014/main" id="{437489F1-40DF-4AA3-9AED-097C502809E3}"/>
              </a:ext>
            </a:extLst>
          </p:cNvPr>
          <p:cNvPicPr>
            <a:picLocks/>
          </p:cNvPicPr>
          <p:nvPr/>
        </p:nvPicPr>
        <p:blipFill>
          <a:blip r:embed="rId3" cstate="print"/>
          <a:stretch>
            <a:fillRect/>
          </a:stretch>
        </p:blipFill>
        <p:spPr>
          <a:xfrm>
            <a:off x="666984" y="2680310"/>
            <a:ext cx="3341914" cy="3093521"/>
          </a:xfrm>
          <a:prstGeom prst="rect">
            <a:avLst/>
          </a:prstGeom>
        </p:spPr>
      </p:pic>
      <p:pic>
        <p:nvPicPr>
          <p:cNvPr id="12" name="image2.jpeg">
            <a:extLst>
              <a:ext uri="{FF2B5EF4-FFF2-40B4-BE49-F238E27FC236}">
                <a16:creationId xmlns:a16="http://schemas.microsoft.com/office/drawing/2014/main" id="{D5C28DE0-AB64-403F-B361-02B08B48DE75}"/>
              </a:ext>
            </a:extLst>
          </p:cNvPr>
          <p:cNvPicPr>
            <a:picLocks/>
          </p:cNvPicPr>
          <p:nvPr/>
        </p:nvPicPr>
        <p:blipFill>
          <a:blip r:embed="rId4" cstate="print"/>
          <a:stretch>
            <a:fillRect/>
          </a:stretch>
        </p:blipFill>
        <p:spPr>
          <a:xfrm>
            <a:off x="4171797" y="2680309"/>
            <a:ext cx="3341914" cy="3093521"/>
          </a:xfrm>
          <a:prstGeom prst="rect">
            <a:avLst/>
          </a:prstGeom>
        </p:spPr>
      </p:pic>
      <p:sp>
        <p:nvSpPr>
          <p:cNvPr id="13" name="TextBox 12">
            <a:extLst>
              <a:ext uri="{FF2B5EF4-FFF2-40B4-BE49-F238E27FC236}">
                <a16:creationId xmlns:a16="http://schemas.microsoft.com/office/drawing/2014/main" id="{1673704C-636F-41A9-A7F7-4F37FE17A1D3}"/>
              </a:ext>
            </a:extLst>
          </p:cNvPr>
          <p:cNvSpPr txBox="1"/>
          <p:nvPr/>
        </p:nvSpPr>
        <p:spPr>
          <a:xfrm>
            <a:off x="4012447" y="1976943"/>
            <a:ext cx="6739846" cy="369332"/>
          </a:xfrm>
          <a:prstGeom prst="rect">
            <a:avLst/>
          </a:prstGeom>
          <a:noFill/>
        </p:spPr>
        <p:txBody>
          <a:bodyPr wrap="square">
            <a:spAutoFit/>
          </a:bodyPr>
          <a:lstStyle/>
          <a:p>
            <a:r>
              <a:rPr lang="ru-RU" dirty="0">
                <a:solidFill>
                  <a:schemeClr val="accent1">
                    <a:lumMod val="50000"/>
                  </a:schemeClr>
                </a:solidFill>
                <a:latin typeface="Times New Roman" panose="02020603050405020304" pitchFamily="18" charset="0"/>
                <a:cs typeface="Times New Roman" panose="02020603050405020304" pitchFamily="18" charset="0"/>
              </a:rPr>
              <a:t>б) с дефектом без - рельсового болта</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44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838200" y="107950"/>
            <a:ext cx="10515600" cy="1325563"/>
          </a:xfrm>
        </p:spPr>
        <p:txBody>
          <a:bodyPr vert="horz" lIns="91440" tIns="45720" rIns="91440" bIns="45720" rtlCol="0" anchor="ctr">
            <a:normAutofit/>
          </a:bodyPr>
          <a:lstStyle/>
          <a:p>
            <a:pPr algn="ctr"/>
            <a:r>
              <a:rPr lang="ru-RU" sz="3600" dirty="0">
                <a:solidFill>
                  <a:schemeClr val="accent1">
                    <a:lumMod val="50000"/>
                  </a:schemeClr>
                </a:solidFill>
                <a:latin typeface="Times New Roman" panose="02020603050405020304" pitchFamily="18" charset="0"/>
                <a:cs typeface="Times New Roman" panose="02020603050405020304" pitchFamily="18" charset="0"/>
              </a:rPr>
              <a:t>Расширение внедренной методики</a:t>
            </a:r>
            <a:endParaRPr lang="en-US"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Объект 5"/>
          <p:cNvSpPr>
            <a:spLocks noGrp="1"/>
          </p:cNvSpPr>
          <p:nvPr>
            <p:ph sz="half" idx="1"/>
          </p:nvPr>
        </p:nvSpPr>
        <p:spPr>
          <a:xfrm>
            <a:off x="2082285" y="1825625"/>
            <a:ext cx="4878389" cy="4031241"/>
          </a:xfrm>
        </p:spPr>
        <p:txBody>
          <a:bodyPr>
            <a:normAutofit/>
          </a:bodyPr>
          <a:lstStyle/>
          <a:p>
            <a:pPr marL="0" indent="0">
              <a:buNone/>
            </a:pP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ru-RU" sz="3200" u="sng" dirty="0">
                <a:solidFill>
                  <a:schemeClr val="accent1">
                    <a:lumMod val="50000"/>
                  </a:schemeClr>
                </a:solidFill>
                <a:latin typeface="Times New Roman" panose="02020603050405020304" pitchFamily="18" charset="0"/>
                <a:cs typeface="Times New Roman" panose="02020603050405020304" pitchFamily="18" charset="0"/>
              </a:rPr>
              <a:t>Внедрено: </a:t>
            </a:r>
          </a:p>
          <a:p>
            <a:pPr marL="0" indent="0" algn="ctr">
              <a:buNone/>
            </a:pPr>
            <a:endParaRPr lang="ru-RU" u="sng" dirty="0">
              <a:solidFill>
                <a:schemeClr val="accent1">
                  <a:lumMod val="50000"/>
                </a:schemeClr>
              </a:solidFill>
              <a:latin typeface="Times New Roman" panose="02020603050405020304" pitchFamily="18" charset="0"/>
              <a:cs typeface="Times New Roman" panose="02020603050405020304" pitchFamily="18" charset="0"/>
            </a:endParaRPr>
          </a:p>
          <a:p>
            <a:pPr marL="0" indent="0">
              <a:lnSpc>
                <a:spcPct val="100000"/>
              </a:lnSpc>
              <a:buNone/>
            </a:pPr>
            <a:r>
              <a:rPr lang="ru-RU" dirty="0">
                <a:solidFill>
                  <a:schemeClr val="accent1">
                    <a:lumMod val="50000"/>
                  </a:schemeClr>
                </a:solidFill>
                <a:latin typeface="Times New Roman" panose="02020603050405020304" pitchFamily="18" charset="0"/>
                <a:cs typeface="Times New Roman" panose="02020603050405020304" pitchFamily="18" charset="0"/>
              </a:rPr>
              <a:t>КБ без закладного болта </a:t>
            </a:r>
          </a:p>
          <a:p>
            <a:pPr marL="0" indent="0">
              <a:lnSpc>
                <a:spcPct val="100000"/>
              </a:lnSpc>
              <a:buNone/>
            </a:pPr>
            <a:r>
              <a:rPr lang="ru-RU" dirty="0">
                <a:solidFill>
                  <a:schemeClr val="accent1">
                    <a:lumMod val="50000"/>
                  </a:schemeClr>
                </a:solidFill>
                <a:latin typeface="Times New Roman" panose="02020603050405020304" pitchFamily="18" charset="0"/>
                <a:cs typeface="Times New Roman" panose="02020603050405020304" pitchFamily="18" charset="0"/>
              </a:rPr>
              <a:t>КБ без клеммного болта</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marL="0" indent="0">
              <a:lnSpc>
                <a:spcPct val="100000"/>
              </a:lnSpc>
              <a:buNone/>
            </a:pPr>
            <a:r>
              <a:rPr lang="ru-RU" dirty="0">
                <a:solidFill>
                  <a:schemeClr val="accent1">
                    <a:lumMod val="50000"/>
                  </a:schemeClr>
                </a:solidFill>
                <a:latin typeface="Times New Roman" panose="02020603050405020304" pitchFamily="18" charset="0"/>
                <a:cs typeface="Times New Roman" panose="02020603050405020304" pitchFamily="18" charset="0"/>
              </a:rPr>
              <a:t>ДО 2/3 без костыля</a:t>
            </a:r>
          </a:p>
          <a:p>
            <a:endParaRPr lang="en-US" dirty="0">
              <a:solidFill>
                <a:schemeClr val="accent1">
                  <a:lumMod val="50000"/>
                </a:schemeClr>
              </a:solidFill>
            </a:endParaRPr>
          </a:p>
        </p:txBody>
      </p:sp>
      <p:sp>
        <p:nvSpPr>
          <p:cNvPr id="2" name="Объект 1"/>
          <p:cNvSpPr>
            <a:spLocks noGrp="1"/>
          </p:cNvSpPr>
          <p:nvPr>
            <p:ph sz="half" idx="2"/>
          </p:nvPr>
        </p:nvSpPr>
        <p:spPr>
          <a:xfrm>
            <a:off x="6855502" y="1740790"/>
            <a:ext cx="5181600" cy="4351338"/>
          </a:xfrm>
        </p:spPr>
        <p:txBody>
          <a:bodyPr/>
          <a:lstStyle/>
          <a:p>
            <a:pPr marL="0" indent="0" algn="ctr">
              <a:buNone/>
            </a:pPr>
            <a:r>
              <a:rPr lang="ru-RU" sz="3200" u="sng" dirty="0">
                <a:solidFill>
                  <a:schemeClr val="accent1">
                    <a:lumMod val="50000"/>
                  </a:schemeClr>
                </a:solidFill>
                <a:latin typeface="Times New Roman" panose="02020603050405020304" pitchFamily="18" charset="0"/>
                <a:cs typeface="Times New Roman" panose="02020603050405020304" pitchFamily="18" charset="0"/>
              </a:rPr>
              <a:t>В разработке: </a:t>
            </a:r>
          </a:p>
          <a:p>
            <a:pPr marL="0" indent="0" algn="ctr">
              <a:buNone/>
            </a:pPr>
            <a:endParaRPr lang="ru-RU" sz="3200" u="sng" dirty="0">
              <a:solidFill>
                <a:schemeClr val="accent1">
                  <a:lumMod val="50000"/>
                </a:schemeClr>
              </a:solidFill>
              <a:latin typeface="Times New Roman" panose="02020603050405020304" pitchFamily="18" charset="0"/>
              <a:cs typeface="Times New Roman" panose="02020603050405020304" pitchFamily="18" charset="0"/>
            </a:endParaRPr>
          </a:p>
          <a:p>
            <a:pPr marL="0" indent="0">
              <a:lnSpc>
                <a:spcPct val="100000"/>
              </a:lnSpc>
              <a:buNone/>
            </a:pPr>
            <a:r>
              <a:rPr lang="ru-RU" dirty="0">
                <a:solidFill>
                  <a:schemeClr val="accent1">
                    <a:lumMod val="50000"/>
                  </a:schemeClr>
                </a:solidFill>
                <a:latin typeface="Times New Roman" panose="02020603050405020304" pitchFamily="18" charset="0"/>
                <a:cs typeface="Times New Roman" panose="02020603050405020304" pitchFamily="18" charset="0"/>
              </a:rPr>
              <a:t>АРС</a:t>
            </a:r>
          </a:p>
          <a:p>
            <a:pPr marL="0" indent="0">
              <a:lnSpc>
                <a:spcPct val="100000"/>
              </a:lnSpc>
              <a:buNone/>
            </a:pPr>
            <a:r>
              <a:rPr lang="ru-RU" dirty="0">
                <a:solidFill>
                  <a:schemeClr val="accent1">
                    <a:lumMod val="50000"/>
                  </a:schemeClr>
                </a:solidFill>
                <a:latin typeface="Times New Roman" panose="02020603050405020304" pitchFamily="18" charset="0"/>
                <a:cs typeface="Times New Roman" panose="02020603050405020304" pitchFamily="18" charset="0"/>
              </a:rPr>
              <a:t>ЖБР</a:t>
            </a:r>
          </a:p>
          <a:p>
            <a:pPr marL="0" indent="0">
              <a:lnSpc>
                <a:spcPct val="100000"/>
              </a:lnSpc>
              <a:buNone/>
            </a:pPr>
            <a:r>
              <a:rPr lang="ru-RU" dirty="0">
                <a:solidFill>
                  <a:schemeClr val="accent1">
                    <a:lumMod val="50000"/>
                  </a:schemeClr>
                </a:solidFill>
                <a:latin typeface="Times New Roman" panose="02020603050405020304" pitchFamily="18" charset="0"/>
                <a:cs typeface="Times New Roman" panose="02020603050405020304" pitchFamily="18" charset="0"/>
              </a:rPr>
              <a:t>Другие дефекты верхнего строения ж/д пути</a:t>
            </a:r>
            <a:endParaRPr lang="ru-RU" u="sng" dirty="0">
              <a:solidFill>
                <a:schemeClr val="accent1">
                  <a:lumMod val="50000"/>
                </a:schemeClr>
              </a:solidFill>
              <a:latin typeface="Times New Roman" panose="02020603050405020304" pitchFamily="18" charset="0"/>
              <a:cs typeface="Times New Roman" panose="02020603050405020304" pitchFamily="18" charset="0"/>
            </a:endParaRPr>
          </a:p>
          <a:p>
            <a:pPr marL="0" indent="0">
              <a:buNone/>
            </a:pPr>
            <a:endParaRPr lang="ru-RU" sz="3200" u="sng" dirty="0">
              <a:solidFill>
                <a:schemeClr val="accent1">
                  <a:lumMod val="50000"/>
                </a:schemeClr>
              </a:solidFill>
              <a:latin typeface="Times New Roman" panose="02020603050405020304" pitchFamily="18" charset="0"/>
              <a:cs typeface="Times New Roman" panose="02020603050405020304" pitchFamily="18" charset="0"/>
            </a:endParaRPr>
          </a:p>
          <a:p>
            <a:pPr marL="0" indent="0">
              <a:buNone/>
            </a:pPr>
            <a:endParaRPr lang="en-US" dirty="0">
              <a:solidFill>
                <a:schemeClr val="accent1">
                  <a:lumMod val="50000"/>
                </a:schemeClr>
              </a:solidFill>
            </a:endParaRPr>
          </a:p>
        </p:txBody>
      </p:sp>
      <p:pic>
        <p:nvPicPr>
          <p:cNvPr id="4" name="Рисунок 3" descr="Маркеры-галочки">
            <a:extLst>
              <a:ext uri="{FF2B5EF4-FFF2-40B4-BE49-F238E27FC236}">
                <a16:creationId xmlns:a16="http://schemas.microsoft.com/office/drawing/2014/main" id="{9A07B86A-D78A-464E-922F-71968C2C044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1377" y="2908092"/>
            <a:ext cx="520908" cy="520908"/>
          </a:xfrm>
          <a:prstGeom prst="rect">
            <a:avLst/>
          </a:prstGeom>
        </p:spPr>
      </p:pic>
      <p:pic>
        <p:nvPicPr>
          <p:cNvPr id="9" name="Рисунок 8" descr="Маркеры-галочки">
            <a:extLst>
              <a:ext uri="{FF2B5EF4-FFF2-40B4-BE49-F238E27FC236}">
                <a16:creationId xmlns:a16="http://schemas.microsoft.com/office/drawing/2014/main" id="{F8BFAF09-DCDC-41FB-895B-44FA2F47951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7638" y="3480386"/>
            <a:ext cx="520908" cy="520908"/>
          </a:xfrm>
          <a:prstGeom prst="rect">
            <a:avLst/>
          </a:prstGeom>
        </p:spPr>
      </p:pic>
      <p:pic>
        <p:nvPicPr>
          <p:cNvPr id="12" name="Рисунок 11" descr="Маркеры-галочки">
            <a:extLst>
              <a:ext uri="{FF2B5EF4-FFF2-40B4-BE49-F238E27FC236}">
                <a16:creationId xmlns:a16="http://schemas.microsoft.com/office/drawing/2014/main" id="{59AEC990-3790-4B80-80E4-C9546D20844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1377" y="4052680"/>
            <a:ext cx="520908" cy="520908"/>
          </a:xfrm>
          <a:prstGeom prst="rect">
            <a:avLst/>
          </a:prstGeom>
        </p:spPr>
      </p:pic>
      <p:pic>
        <p:nvPicPr>
          <p:cNvPr id="21" name="Рисунок 20" descr="Маркеры-галочки">
            <a:extLst>
              <a:ext uri="{FF2B5EF4-FFF2-40B4-BE49-F238E27FC236}">
                <a16:creationId xmlns:a16="http://schemas.microsoft.com/office/drawing/2014/main" id="{627D9C8D-FE76-48F1-B4F3-54AD896E0AF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0855" y="2979295"/>
            <a:ext cx="520908" cy="520908"/>
          </a:xfrm>
          <a:prstGeom prst="rect">
            <a:avLst/>
          </a:prstGeom>
        </p:spPr>
      </p:pic>
      <p:pic>
        <p:nvPicPr>
          <p:cNvPr id="23" name="Рисунок 22" descr="Маркеры-галочки">
            <a:extLst>
              <a:ext uri="{FF2B5EF4-FFF2-40B4-BE49-F238E27FC236}">
                <a16:creationId xmlns:a16="http://schemas.microsoft.com/office/drawing/2014/main" id="{77BBA0FA-586A-4F53-93F9-3E6FC94EAB6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0855" y="3531772"/>
            <a:ext cx="520908" cy="520908"/>
          </a:xfrm>
          <a:prstGeom prst="rect">
            <a:avLst/>
          </a:prstGeom>
        </p:spPr>
      </p:pic>
      <p:pic>
        <p:nvPicPr>
          <p:cNvPr id="24" name="Рисунок 23" descr="Маркеры-галочки">
            <a:extLst>
              <a:ext uri="{FF2B5EF4-FFF2-40B4-BE49-F238E27FC236}">
                <a16:creationId xmlns:a16="http://schemas.microsoft.com/office/drawing/2014/main" id="{6B718270-936D-40D0-B81A-C606E67061E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0855" y="4110273"/>
            <a:ext cx="520908" cy="520908"/>
          </a:xfrm>
          <a:prstGeom prst="rect">
            <a:avLst/>
          </a:prstGeom>
        </p:spPr>
      </p:pic>
      <p:sp>
        <p:nvSpPr>
          <p:cNvPr id="25" name="Прямоугольник 24">
            <a:extLst>
              <a:ext uri="{FF2B5EF4-FFF2-40B4-BE49-F238E27FC236}">
                <a16:creationId xmlns:a16="http://schemas.microsoft.com/office/drawing/2014/main" id="{2EC72679-5E6C-4293-A465-F2E56077113D}"/>
              </a:ext>
            </a:extLst>
          </p:cNvPr>
          <p:cNvSpPr/>
          <p:nvPr/>
        </p:nvSpPr>
        <p:spPr>
          <a:xfrm>
            <a:off x="10905896" y="6155707"/>
            <a:ext cx="2548328" cy="10695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TextBox 25">
            <a:extLst>
              <a:ext uri="{FF2B5EF4-FFF2-40B4-BE49-F238E27FC236}">
                <a16:creationId xmlns:a16="http://schemas.microsoft.com/office/drawing/2014/main" id="{FF41E797-69E4-49DD-9993-D6CE6B34B368}"/>
              </a:ext>
            </a:extLst>
          </p:cNvPr>
          <p:cNvSpPr txBox="1"/>
          <p:nvPr/>
        </p:nvSpPr>
        <p:spPr>
          <a:xfrm>
            <a:off x="11452859" y="6282865"/>
            <a:ext cx="584243" cy="461665"/>
          </a:xfrm>
          <a:prstGeom prst="rect">
            <a:avLst/>
          </a:prstGeom>
          <a:noFill/>
        </p:spPr>
        <p:txBody>
          <a:bodyPr wrap="square" rtlCol="0">
            <a:spAutoFit/>
          </a:bodyPr>
          <a:lstStyle/>
          <a:p>
            <a:r>
              <a:rPr lang="en-US" sz="2400" dirty="0">
                <a:solidFill>
                  <a:schemeClr val="accent1">
                    <a:lumMod val="50000"/>
                  </a:schemeClr>
                </a:solidFill>
                <a:latin typeface="Times New Roman" panose="02020603050405020304" pitchFamily="18" charset="0"/>
                <a:cs typeface="Times New Roman" panose="02020603050405020304" pitchFamily="18" charset="0"/>
              </a:rPr>
              <a:t>9</a:t>
            </a:r>
            <a:endParaRPr lang="ru-RU" sz="24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31586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algn="l">
          <a:lnSpc>
            <a:spcPct val="50000"/>
          </a:lnSpc>
          <a:defRPr sz="2000" dirty="0" smtClean="0">
            <a:solidFill>
              <a:schemeClr val="accent1">
                <a:lumMod val="50000"/>
              </a:schemeClr>
            </a:solidFill>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612</TotalTime>
  <Words>876</Words>
  <Application>Microsoft Office PowerPoint</Application>
  <PresentationFormat>Широкоэкранный</PresentationFormat>
  <Paragraphs>126</Paragraphs>
  <Slides>11</Slides>
  <Notes>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Calibri</vt:lpstr>
      <vt:lpstr>Calibri Light</vt:lpstr>
      <vt:lpstr>Times New Roman</vt:lpstr>
      <vt:lpstr>Тема Office</vt:lpstr>
      <vt:lpstr>  Разработка программы расшифровки результатов видеоконтроля состояния объектов инфраструктуры, получаемых со средств диагностики.  Запрос №32 из Перечня запросов Куйбышевской железной дороги </vt:lpstr>
      <vt:lpstr>Презентация PowerPoint</vt:lpstr>
      <vt:lpstr>Презентация PowerPoint</vt:lpstr>
      <vt:lpstr>Презентация PowerPoint</vt:lpstr>
      <vt:lpstr>Создание интеллектуальной информационной системы мониторинга железнодорожных путей</vt:lpstr>
      <vt:lpstr>Презентация PowerPoint</vt:lpstr>
      <vt:lpstr>Актуальность темы</vt:lpstr>
      <vt:lpstr>Конволюционная ИСКУССТВЕННАЯ НЕЙРОННАЯ сеть (Convolution NN)  обеспечивает обнаружение дефектов с точностью не менее 90% </vt:lpstr>
      <vt:lpstr>Расширение внедренной методики</vt:lpstr>
      <vt:lpstr>Пример сметы для реализации проекта</vt:lpstr>
      <vt:lpstr>Контакты</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ПОЛОЖЕНИЯ БЕЗОПАСНОСТИ ЖЕЛЕЗНОДОРОЖНОГО ТРАНСПОРТА</dc:title>
  <dc:creator>RePack by Diakov</dc:creator>
  <cp:lastModifiedBy>User</cp:lastModifiedBy>
  <cp:revision>90</cp:revision>
  <dcterms:created xsi:type="dcterms:W3CDTF">2021-01-20T13:00:52Z</dcterms:created>
  <dcterms:modified xsi:type="dcterms:W3CDTF">2021-03-10T14:14:51Z</dcterms:modified>
</cp:coreProperties>
</file>