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4" d="100"/>
          <a:sy n="124" d="100"/>
        </p:scale>
        <p:origin x="-736" y="-9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920" y="310896"/>
            <a:ext cx="9052560" cy="124358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02920" y="1787652"/>
            <a:ext cx="9052560"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7/26/2025</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ethz.ch/en/news-and-events/eth-news/news/2025/07/a-language-model-built-for-the-public-good.html"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Μπορεί να είναι γραφικό κείμενο που λέει &quot;Faculty of Arts and Humanities UNIVERSITY OF PORTO Portugal 24-30 24-30JULY2025 JULY 2025 DEADLINE: DEADLINE:25JUNE2025 25 JUNE 2025 4T INTERNATIONAL CO NFERENCE ON ETHICS OF ARTIFICIAL INTELLIGENCE EMÍLIA EMÍ LIA DUARTE JOHN P. HAWTHORNE ESMIN JAHANTITHI JULIĄMARIA JULIA MARIA MÖNIG CHRISTINA H. DIETZ RAQUELS ALMEIDA PIETRO PERCONTI GABRIEL FERREIRA INFO AND REGISTRATION: WWW.FLOSOFAUPPT/ACTINITES/4 แร.บคบมร/รกรงางด NTERNATIONAL-CONFERENCE-ETHCS-A FERENCE ETHICS-AI mlag MIND PORTO ባረግዝት FLUP FACULDADED ELETRAS fct INSTITUTO EFILOSOFI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0"/>
            <a:ext cx="5495329"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40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10</a:t>
            </a:r>
            <a:endParaRPr sz="1100">
              <a:latin typeface="Calibri"/>
              <a:cs typeface="Calibri"/>
            </a:endParaRPr>
          </a:p>
        </p:txBody>
      </p:sp>
      <p:sp>
        <p:nvSpPr>
          <p:cNvPr id="3" name="object 3"/>
          <p:cNvSpPr txBox="1"/>
          <p:nvPr/>
        </p:nvSpPr>
        <p:spPr>
          <a:xfrm>
            <a:off x="1130604" y="868425"/>
            <a:ext cx="7994650" cy="2504660"/>
          </a:xfrm>
          <a:prstGeom prst="rect">
            <a:avLst/>
          </a:prstGeom>
        </p:spPr>
        <p:txBody>
          <a:bodyPr vert="horz" wrap="square" lIns="0" tIns="12700" rIns="0" bIns="0" rtlCol="0">
            <a:spAutoFit/>
          </a:bodyPr>
          <a:lstStyle/>
          <a:p>
            <a:pPr marL="240665" marR="198120">
              <a:lnSpc>
                <a:spcPct val="107800"/>
              </a:lnSpc>
              <a:spcBef>
                <a:spcPts val="100"/>
              </a:spcBef>
            </a:pPr>
            <a:r>
              <a:rPr lang="en-US" sz="1800" b="1" spc="-40" dirty="0" smtClean="0">
                <a:latin typeface="Roboto"/>
                <a:cs typeface="Roboto"/>
              </a:rPr>
              <a:t>Human-</a:t>
            </a:r>
            <a:r>
              <a:rPr lang="en-US" sz="1800" b="1" dirty="0" smtClean="0">
                <a:latin typeface="Roboto"/>
                <a:cs typeface="Roboto"/>
              </a:rPr>
              <a:t>Centered</a:t>
            </a:r>
            <a:r>
              <a:rPr lang="en-US" sz="1800" b="1" spc="-35" dirty="0" smtClean="0">
                <a:latin typeface="Roboto"/>
                <a:cs typeface="Roboto"/>
              </a:rPr>
              <a:t> </a:t>
            </a:r>
            <a:r>
              <a:rPr lang="en-US" sz="1800" b="1" dirty="0" smtClean="0">
                <a:latin typeface="Roboto"/>
                <a:cs typeface="Roboto"/>
              </a:rPr>
              <a:t>Values</a:t>
            </a:r>
            <a:r>
              <a:rPr lang="en-US" sz="1800" dirty="0" smtClean="0">
                <a:latin typeface="Roboto"/>
                <a:cs typeface="Roboto"/>
              </a:rPr>
              <a:t>:</a:t>
            </a:r>
            <a:r>
              <a:rPr lang="en-US" sz="1800" spc="-40" dirty="0" smtClean="0">
                <a:latin typeface="Roboto"/>
                <a:cs typeface="Roboto"/>
              </a:rPr>
              <a:t> </a:t>
            </a:r>
            <a:r>
              <a:rPr lang="en-US" sz="1800" spc="-10" dirty="0" smtClean="0">
                <a:latin typeface="Roboto"/>
                <a:cs typeface="Roboto"/>
              </a:rPr>
              <a:t>Technoscepticism</a:t>
            </a:r>
            <a:r>
              <a:rPr lang="en-US" sz="1800" spc="-35" dirty="0" smtClean="0">
                <a:latin typeface="Roboto"/>
                <a:cs typeface="Roboto"/>
              </a:rPr>
              <a:t> </a:t>
            </a:r>
            <a:r>
              <a:rPr lang="en-US" sz="1800" spc="-10" dirty="0" smtClean="0">
                <a:latin typeface="Roboto"/>
                <a:cs typeface="Roboto"/>
              </a:rPr>
              <a:t>pushes</a:t>
            </a:r>
            <a:r>
              <a:rPr lang="en-US" sz="1800" spc="-45" dirty="0" smtClean="0">
                <a:latin typeface="Roboto"/>
                <a:cs typeface="Roboto"/>
              </a:rPr>
              <a:t> </a:t>
            </a:r>
            <a:r>
              <a:rPr lang="en-US" sz="1800" dirty="0" smtClean="0">
                <a:latin typeface="Roboto"/>
                <a:cs typeface="Roboto"/>
              </a:rPr>
              <a:t>back</a:t>
            </a:r>
            <a:r>
              <a:rPr lang="en-US" sz="1800" spc="-35" dirty="0" smtClean="0">
                <a:latin typeface="Roboto"/>
                <a:cs typeface="Roboto"/>
              </a:rPr>
              <a:t> </a:t>
            </a:r>
            <a:r>
              <a:rPr lang="en-US" sz="1800" spc="-10" dirty="0" smtClean="0">
                <a:latin typeface="Roboto"/>
                <a:cs typeface="Roboto"/>
              </a:rPr>
              <a:t>against</a:t>
            </a:r>
            <a:r>
              <a:rPr lang="en-US" sz="1800" spc="-40" dirty="0" smtClean="0">
                <a:latin typeface="Roboto"/>
                <a:cs typeface="Roboto"/>
              </a:rPr>
              <a:t> </a:t>
            </a:r>
            <a:r>
              <a:rPr lang="en-US" sz="1800" dirty="0" smtClean="0">
                <a:latin typeface="Roboto"/>
                <a:cs typeface="Roboto"/>
              </a:rPr>
              <a:t>the</a:t>
            </a:r>
            <a:r>
              <a:rPr lang="en-US" sz="1800" spc="-40" dirty="0" smtClean="0">
                <a:latin typeface="Roboto"/>
                <a:cs typeface="Roboto"/>
              </a:rPr>
              <a:t> </a:t>
            </a:r>
            <a:r>
              <a:rPr lang="en-US" sz="1800" spc="-20" dirty="0" smtClean="0">
                <a:latin typeface="Roboto"/>
                <a:cs typeface="Roboto"/>
              </a:rPr>
              <a:t>idea </a:t>
            </a:r>
            <a:r>
              <a:rPr lang="en-US" sz="1800" dirty="0" smtClean="0">
                <a:latin typeface="Roboto"/>
                <a:cs typeface="Roboto"/>
              </a:rPr>
              <a:t>that</a:t>
            </a:r>
            <a:r>
              <a:rPr lang="en-US" sz="1800" spc="-65" dirty="0" smtClean="0">
                <a:latin typeface="Roboto"/>
                <a:cs typeface="Roboto"/>
              </a:rPr>
              <a:t> </a:t>
            </a:r>
            <a:r>
              <a:rPr lang="en-US" sz="1800" dirty="0" smtClean="0">
                <a:latin typeface="Roboto"/>
                <a:cs typeface="Roboto"/>
              </a:rPr>
              <a:t>efficiency,</a:t>
            </a:r>
            <a:r>
              <a:rPr lang="en-US" sz="1800" spc="-55" dirty="0" smtClean="0">
                <a:latin typeface="Roboto"/>
                <a:cs typeface="Roboto"/>
              </a:rPr>
              <a:t> </a:t>
            </a:r>
            <a:r>
              <a:rPr lang="en-US" sz="1800" spc="-10" dirty="0" smtClean="0">
                <a:latin typeface="Roboto"/>
                <a:cs typeface="Roboto"/>
              </a:rPr>
              <a:t>optimization,</a:t>
            </a:r>
            <a:r>
              <a:rPr lang="en-US" sz="1800" spc="-60" dirty="0" smtClean="0">
                <a:latin typeface="Roboto"/>
                <a:cs typeface="Roboto"/>
              </a:rPr>
              <a:t> </a:t>
            </a:r>
            <a:r>
              <a:rPr lang="en-US" sz="1800" dirty="0" smtClean="0">
                <a:latin typeface="Roboto"/>
                <a:cs typeface="Roboto"/>
              </a:rPr>
              <a:t>or</a:t>
            </a:r>
            <a:r>
              <a:rPr lang="en-US" sz="1800" spc="-65" dirty="0" smtClean="0">
                <a:latin typeface="Roboto"/>
                <a:cs typeface="Roboto"/>
              </a:rPr>
              <a:t> </a:t>
            </a:r>
            <a:r>
              <a:rPr lang="en-US" sz="1800" spc="-20" dirty="0" smtClean="0">
                <a:latin typeface="Roboto"/>
                <a:cs typeface="Roboto"/>
              </a:rPr>
              <a:t>scalability</a:t>
            </a:r>
            <a:r>
              <a:rPr lang="en-US" sz="1800" spc="-60" dirty="0" smtClean="0">
                <a:latin typeface="Roboto"/>
                <a:cs typeface="Roboto"/>
              </a:rPr>
              <a:t> </a:t>
            </a:r>
            <a:r>
              <a:rPr lang="en-US" sz="1800" spc="-10" dirty="0" smtClean="0">
                <a:latin typeface="Roboto"/>
                <a:cs typeface="Roboto"/>
              </a:rPr>
              <a:t>should</a:t>
            </a:r>
            <a:r>
              <a:rPr lang="en-US" sz="1800" spc="-60" dirty="0" smtClean="0">
                <a:latin typeface="Roboto"/>
                <a:cs typeface="Roboto"/>
              </a:rPr>
              <a:t> </a:t>
            </a:r>
            <a:r>
              <a:rPr lang="en-US" sz="1800" dirty="0" smtClean="0">
                <a:latin typeface="Roboto"/>
                <a:cs typeface="Roboto"/>
              </a:rPr>
              <a:t>be</a:t>
            </a:r>
            <a:r>
              <a:rPr lang="en-US" sz="1800" spc="-65" dirty="0" smtClean="0">
                <a:latin typeface="Roboto"/>
                <a:cs typeface="Roboto"/>
              </a:rPr>
              <a:t> </a:t>
            </a:r>
            <a:r>
              <a:rPr lang="en-US" sz="1800" dirty="0" smtClean="0">
                <a:latin typeface="Roboto"/>
                <a:cs typeface="Roboto"/>
              </a:rPr>
              <a:t>the</a:t>
            </a:r>
            <a:r>
              <a:rPr lang="en-US" sz="1800" spc="-65" dirty="0" smtClean="0">
                <a:latin typeface="Roboto"/>
                <a:cs typeface="Roboto"/>
              </a:rPr>
              <a:t> </a:t>
            </a:r>
            <a:r>
              <a:rPr lang="en-US" sz="1800" dirty="0" smtClean="0">
                <a:latin typeface="Roboto"/>
                <a:cs typeface="Roboto"/>
              </a:rPr>
              <a:t>only</a:t>
            </a:r>
            <a:r>
              <a:rPr lang="en-US" sz="1800" spc="-65" dirty="0" smtClean="0">
                <a:latin typeface="Roboto"/>
                <a:cs typeface="Roboto"/>
              </a:rPr>
              <a:t> </a:t>
            </a:r>
            <a:r>
              <a:rPr lang="en-US" sz="1800" dirty="0" smtClean="0">
                <a:latin typeface="Roboto"/>
                <a:cs typeface="Roboto"/>
              </a:rPr>
              <a:t>goals</a:t>
            </a:r>
            <a:r>
              <a:rPr lang="en-US" sz="1800" spc="-65" dirty="0" smtClean="0">
                <a:latin typeface="Roboto"/>
                <a:cs typeface="Roboto"/>
              </a:rPr>
              <a:t> </a:t>
            </a:r>
            <a:r>
              <a:rPr lang="en-US" sz="1800" spc="-25" dirty="0" smtClean="0">
                <a:latin typeface="Roboto"/>
                <a:cs typeface="Roboto"/>
              </a:rPr>
              <a:t>of</a:t>
            </a:r>
            <a:endParaRPr lang="en-US" sz="1800" dirty="0" smtClean="0">
              <a:latin typeface="Roboto"/>
              <a:cs typeface="Roboto"/>
            </a:endParaRPr>
          </a:p>
          <a:p>
            <a:pPr marL="240665" marR="198120">
              <a:lnSpc>
                <a:spcPct val="107800"/>
              </a:lnSpc>
              <a:spcBef>
                <a:spcPts val="100"/>
              </a:spcBef>
            </a:pPr>
            <a:r>
              <a:rPr sz="1800" spc="-20" dirty="0" smtClean="0">
                <a:latin typeface="Roboto"/>
                <a:cs typeface="Roboto"/>
              </a:rPr>
              <a:t>technology</a:t>
            </a:r>
            <a:r>
              <a:rPr sz="1800" spc="-20" dirty="0">
                <a:latin typeface="Roboto"/>
                <a:cs typeface="Roboto"/>
              </a:rPr>
              <a:t>.</a:t>
            </a:r>
            <a:r>
              <a:rPr sz="1800" spc="-40" dirty="0">
                <a:latin typeface="Roboto"/>
                <a:cs typeface="Roboto"/>
              </a:rPr>
              <a:t> </a:t>
            </a:r>
            <a:r>
              <a:rPr sz="1800" dirty="0">
                <a:latin typeface="Roboto"/>
                <a:cs typeface="Roboto"/>
              </a:rPr>
              <a:t>It</a:t>
            </a:r>
            <a:r>
              <a:rPr sz="1800" spc="-30" dirty="0">
                <a:latin typeface="Roboto"/>
                <a:cs typeface="Roboto"/>
              </a:rPr>
              <a:t> </a:t>
            </a:r>
            <a:r>
              <a:rPr sz="1800" spc="-10" dirty="0">
                <a:latin typeface="Roboto"/>
                <a:cs typeface="Roboto"/>
              </a:rPr>
              <a:t>advocates</a:t>
            </a:r>
            <a:r>
              <a:rPr sz="1800" spc="-35" dirty="0">
                <a:latin typeface="Roboto"/>
                <a:cs typeface="Roboto"/>
              </a:rPr>
              <a:t> </a:t>
            </a:r>
            <a:r>
              <a:rPr sz="1800" dirty="0">
                <a:latin typeface="Roboto"/>
                <a:cs typeface="Roboto"/>
              </a:rPr>
              <a:t>for</a:t>
            </a:r>
            <a:r>
              <a:rPr sz="1800" spc="-25" dirty="0">
                <a:latin typeface="Roboto"/>
                <a:cs typeface="Roboto"/>
              </a:rPr>
              <a:t> </a:t>
            </a:r>
            <a:r>
              <a:rPr sz="1800" spc="-10" dirty="0">
                <a:latin typeface="Roboto"/>
                <a:cs typeface="Roboto"/>
              </a:rPr>
              <a:t>compassion,</a:t>
            </a:r>
            <a:r>
              <a:rPr sz="1800" spc="-30" dirty="0">
                <a:latin typeface="Roboto"/>
                <a:cs typeface="Roboto"/>
              </a:rPr>
              <a:t> </a:t>
            </a:r>
            <a:r>
              <a:rPr sz="1800" spc="-20" dirty="0">
                <a:latin typeface="Roboto"/>
                <a:cs typeface="Roboto"/>
              </a:rPr>
              <a:t>creativity,</a:t>
            </a:r>
            <a:r>
              <a:rPr sz="1800" spc="-35" dirty="0">
                <a:latin typeface="Roboto"/>
                <a:cs typeface="Roboto"/>
              </a:rPr>
              <a:t> </a:t>
            </a:r>
            <a:r>
              <a:rPr sz="1800" spc="-20" dirty="0">
                <a:latin typeface="Roboto"/>
                <a:cs typeface="Roboto"/>
              </a:rPr>
              <a:t>autonomy,</a:t>
            </a:r>
            <a:r>
              <a:rPr sz="1800" spc="-35" dirty="0">
                <a:latin typeface="Roboto"/>
                <a:cs typeface="Roboto"/>
              </a:rPr>
              <a:t> </a:t>
            </a:r>
            <a:r>
              <a:rPr sz="1800" dirty="0">
                <a:latin typeface="Roboto"/>
                <a:cs typeface="Roboto"/>
              </a:rPr>
              <a:t>and</a:t>
            </a:r>
            <a:r>
              <a:rPr sz="1800" spc="-30" dirty="0">
                <a:latin typeface="Roboto"/>
                <a:cs typeface="Roboto"/>
              </a:rPr>
              <a:t> </a:t>
            </a:r>
            <a:r>
              <a:rPr sz="1800" spc="-10" dirty="0">
                <a:latin typeface="Roboto"/>
                <a:cs typeface="Roboto"/>
              </a:rPr>
              <a:t>justice. </a:t>
            </a:r>
            <a:r>
              <a:rPr sz="1800" dirty="0">
                <a:latin typeface="Roboto"/>
                <a:cs typeface="Roboto"/>
              </a:rPr>
              <a:t>On</a:t>
            </a:r>
            <a:r>
              <a:rPr sz="1800" spc="-80" dirty="0">
                <a:latin typeface="Roboto"/>
                <a:cs typeface="Roboto"/>
              </a:rPr>
              <a:t> </a:t>
            </a:r>
            <a:r>
              <a:rPr sz="1800" dirty="0">
                <a:latin typeface="Roboto"/>
                <a:cs typeface="Roboto"/>
              </a:rPr>
              <a:t>this</a:t>
            </a:r>
            <a:r>
              <a:rPr sz="1800" spc="-70" dirty="0">
                <a:latin typeface="Roboto"/>
                <a:cs typeface="Roboto"/>
              </a:rPr>
              <a:t> </a:t>
            </a:r>
            <a:r>
              <a:rPr sz="1800" spc="-10" dirty="0">
                <a:latin typeface="Roboto"/>
                <a:cs typeface="Roboto"/>
              </a:rPr>
              <a:t>ground</a:t>
            </a:r>
            <a:r>
              <a:rPr sz="1800" spc="-75" dirty="0">
                <a:latin typeface="Roboto"/>
                <a:cs typeface="Roboto"/>
              </a:rPr>
              <a:t> </a:t>
            </a:r>
            <a:r>
              <a:rPr sz="1800" dirty="0">
                <a:latin typeface="Roboto"/>
                <a:cs typeface="Roboto"/>
              </a:rPr>
              <a:t>we</a:t>
            </a:r>
            <a:r>
              <a:rPr sz="1800" spc="-65" dirty="0">
                <a:latin typeface="Roboto"/>
                <a:cs typeface="Roboto"/>
              </a:rPr>
              <a:t> </a:t>
            </a:r>
            <a:r>
              <a:rPr sz="1800" spc="-10" dirty="0">
                <a:latin typeface="Roboto"/>
                <a:cs typeface="Roboto"/>
              </a:rPr>
              <a:t>supplement</a:t>
            </a:r>
            <a:r>
              <a:rPr sz="1800" spc="-70" dirty="0">
                <a:latin typeface="Roboto"/>
                <a:cs typeface="Roboto"/>
              </a:rPr>
              <a:t> </a:t>
            </a:r>
            <a:r>
              <a:rPr sz="1800" spc="-10" dirty="0">
                <a:latin typeface="Roboto"/>
                <a:cs typeface="Roboto"/>
              </a:rPr>
              <a:t>Technoscepticism</a:t>
            </a:r>
            <a:r>
              <a:rPr sz="1800" spc="-75" dirty="0">
                <a:latin typeface="Roboto"/>
                <a:cs typeface="Roboto"/>
              </a:rPr>
              <a:t> </a:t>
            </a:r>
            <a:r>
              <a:rPr sz="1800" dirty="0">
                <a:latin typeface="Roboto"/>
                <a:cs typeface="Roboto"/>
              </a:rPr>
              <a:t>with</a:t>
            </a:r>
            <a:r>
              <a:rPr sz="1800" spc="-65" dirty="0">
                <a:latin typeface="Roboto"/>
                <a:cs typeface="Roboto"/>
              </a:rPr>
              <a:t> </a:t>
            </a:r>
            <a:r>
              <a:rPr sz="1800" dirty="0">
                <a:latin typeface="Roboto"/>
                <a:cs typeface="Roboto"/>
              </a:rPr>
              <a:t>the</a:t>
            </a:r>
            <a:r>
              <a:rPr sz="1800" spc="-70" dirty="0">
                <a:latin typeface="Roboto"/>
                <a:cs typeface="Roboto"/>
              </a:rPr>
              <a:t> </a:t>
            </a:r>
            <a:r>
              <a:rPr sz="1800" spc="-10" dirty="0">
                <a:latin typeface="Roboto"/>
                <a:cs typeface="Roboto"/>
              </a:rPr>
              <a:t>Principles</a:t>
            </a:r>
            <a:r>
              <a:rPr sz="1800" spc="-55" dirty="0">
                <a:latin typeface="Roboto"/>
                <a:cs typeface="Roboto"/>
              </a:rPr>
              <a:t> </a:t>
            </a:r>
            <a:r>
              <a:rPr sz="1800" spc="-25" dirty="0">
                <a:latin typeface="Roboto"/>
                <a:cs typeface="Roboto"/>
              </a:rPr>
              <a:t>of </a:t>
            </a:r>
            <a:r>
              <a:rPr sz="1800" spc="-20" dirty="0">
                <a:latin typeface="Roboto"/>
                <a:cs typeface="Roboto"/>
              </a:rPr>
              <a:t>Digital</a:t>
            </a:r>
            <a:r>
              <a:rPr sz="1800" spc="-40" dirty="0">
                <a:latin typeface="Roboto"/>
                <a:cs typeface="Roboto"/>
              </a:rPr>
              <a:t> </a:t>
            </a:r>
            <a:r>
              <a:rPr sz="1800" spc="-10" dirty="0">
                <a:latin typeface="Roboto"/>
                <a:cs typeface="Roboto"/>
              </a:rPr>
              <a:t>Humanism,</a:t>
            </a:r>
            <a:r>
              <a:rPr sz="1800" spc="-45" dirty="0">
                <a:latin typeface="Roboto"/>
                <a:cs typeface="Roboto"/>
              </a:rPr>
              <a:t> </a:t>
            </a:r>
            <a:r>
              <a:rPr sz="1800" dirty="0">
                <a:latin typeface="Roboto"/>
                <a:cs typeface="Roboto"/>
              </a:rPr>
              <a:t>as</a:t>
            </a:r>
            <a:r>
              <a:rPr sz="1800" spc="-40" dirty="0">
                <a:latin typeface="Roboto"/>
                <a:cs typeface="Roboto"/>
              </a:rPr>
              <a:t> </a:t>
            </a:r>
            <a:r>
              <a:rPr sz="1800" dirty="0">
                <a:latin typeface="Roboto"/>
                <a:cs typeface="Roboto"/>
              </a:rPr>
              <a:t>will</a:t>
            </a:r>
            <a:r>
              <a:rPr sz="1800" spc="-30" dirty="0">
                <a:latin typeface="Roboto"/>
                <a:cs typeface="Roboto"/>
              </a:rPr>
              <a:t> </a:t>
            </a:r>
            <a:r>
              <a:rPr sz="1800" dirty="0">
                <a:latin typeface="Roboto"/>
                <a:cs typeface="Roboto"/>
              </a:rPr>
              <a:t>be</a:t>
            </a:r>
            <a:r>
              <a:rPr sz="1800" spc="-35" dirty="0">
                <a:latin typeface="Roboto"/>
                <a:cs typeface="Roboto"/>
              </a:rPr>
              <a:t> </a:t>
            </a:r>
            <a:r>
              <a:rPr sz="1800" spc="-10" dirty="0">
                <a:latin typeface="Roboto"/>
                <a:cs typeface="Roboto"/>
              </a:rPr>
              <a:t>showcased.</a:t>
            </a:r>
            <a:endParaRPr sz="1800" dirty="0">
              <a:latin typeface="Roboto"/>
              <a:cs typeface="Roboto"/>
            </a:endParaRPr>
          </a:p>
          <a:p>
            <a:pPr marL="240665" marR="5080" indent="-228600">
              <a:lnSpc>
                <a:spcPct val="107600"/>
              </a:lnSpc>
              <a:spcBef>
                <a:spcPts val="820"/>
              </a:spcBef>
              <a:buSzPct val="55555"/>
              <a:buFont typeface="Symbol"/>
              <a:buChar char=""/>
              <a:tabLst>
                <a:tab pos="240665" algn="l"/>
              </a:tabLst>
            </a:pPr>
            <a:r>
              <a:rPr sz="1800" b="1" dirty="0">
                <a:latin typeface="Roboto"/>
                <a:cs typeface="Roboto"/>
              </a:rPr>
              <a:t>Resistance</a:t>
            </a:r>
            <a:r>
              <a:rPr sz="1800" b="1" spc="-40" dirty="0">
                <a:latin typeface="Roboto"/>
                <a:cs typeface="Roboto"/>
              </a:rPr>
              <a:t> </a:t>
            </a:r>
            <a:r>
              <a:rPr sz="1800" b="1" dirty="0">
                <a:latin typeface="Roboto"/>
                <a:cs typeface="Roboto"/>
              </a:rPr>
              <a:t>to</a:t>
            </a:r>
            <a:r>
              <a:rPr sz="1800" b="1" spc="-30" dirty="0">
                <a:latin typeface="Roboto"/>
                <a:cs typeface="Roboto"/>
              </a:rPr>
              <a:t> </a:t>
            </a:r>
            <a:r>
              <a:rPr sz="1800" b="1" spc="-20" dirty="0">
                <a:latin typeface="Roboto"/>
                <a:cs typeface="Roboto"/>
              </a:rPr>
              <a:t>"Digital</a:t>
            </a:r>
            <a:r>
              <a:rPr sz="1800" b="1" spc="-40" dirty="0">
                <a:latin typeface="Roboto"/>
                <a:cs typeface="Roboto"/>
              </a:rPr>
              <a:t> </a:t>
            </a:r>
            <a:r>
              <a:rPr sz="1800" b="1" spc="-20" dirty="0">
                <a:latin typeface="Roboto"/>
                <a:cs typeface="Roboto"/>
              </a:rPr>
              <a:t>Barbarism"</a:t>
            </a:r>
            <a:r>
              <a:rPr sz="1800" spc="-20" dirty="0">
                <a:latin typeface="Roboto"/>
                <a:cs typeface="Roboto"/>
              </a:rPr>
              <a:t>:</a:t>
            </a:r>
            <a:r>
              <a:rPr sz="1800" spc="-40" dirty="0">
                <a:latin typeface="Roboto"/>
                <a:cs typeface="Roboto"/>
              </a:rPr>
              <a:t> </a:t>
            </a:r>
            <a:r>
              <a:rPr sz="1800" spc="-10" dirty="0">
                <a:latin typeface="Roboto"/>
                <a:cs typeface="Roboto"/>
              </a:rPr>
              <a:t>Technoscepticism</a:t>
            </a:r>
            <a:r>
              <a:rPr sz="1800" spc="-40" dirty="0">
                <a:latin typeface="Roboto"/>
                <a:cs typeface="Roboto"/>
              </a:rPr>
              <a:t> </a:t>
            </a:r>
            <a:r>
              <a:rPr sz="1800" dirty="0">
                <a:latin typeface="Roboto"/>
                <a:cs typeface="Roboto"/>
              </a:rPr>
              <a:t>sees</a:t>
            </a:r>
            <a:r>
              <a:rPr sz="1800" spc="-35" dirty="0">
                <a:latin typeface="Roboto"/>
                <a:cs typeface="Roboto"/>
              </a:rPr>
              <a:t> </a:t>
            </a:r>
            <a:r>
              <a:rPr sz="1800" spc="-10" dirty="0">
                <a:latin typeface="Roboto"/>
                <a:cs typeface="Roboto"/>
              </a:rPr>
              <a:t>blind</a:t>
            </a:r>
            <a:r>
              <a:rPr sz="1800" spc="-30" dirty="0">
                <a:latin typeface="Roboto"/>
                <a:cs typeface="Roboto"/>
              </a:rPr>
              <a:t> </a:t>
            </a:r>
            <a:r>
              <a:rPr sz="1800" spc="-10" dirty="0">
                <a:latin typeface="Roboto"/>
                <a:cs typeface="Roboto"/>
              </a:rPr>
              <a:t>surrender</a:t>
            </a:r>
            <a:r>
              <a:rPr sz="1800" spc="-35" dirty="0">
                <a:latin typeface="Roboto"/>
                <a:cs typeface="Roboto"/>
              </a:rPr>
              <a:t> </a:t>
            </a:r>
            <a:r>
              <a:rPr sz="1800" spc="-25" dirty="0">
                <a:latin typeface="Roboto"/>
                <a:cs typeface="Roboto"/>
              </a:rPr>
              <a:t>to </a:t>
            </a:r>
            <a:r>
              <a:rPr sz="1800" spc="-10" dirty="0">
                <a:latin typeface="Roboto"/>
                <a:cs typeface="Roboto"/>
              </a:rPr>
              <a:t>technological</a:t>
            </a:r>
            <a:r>
              <a:rPr sz="1800" spc="-60" dirty="0">
                <a:latin typeface="Roboto"/>
                <a:cs typeface="Roboto"/>
              </a:rPr>
              <a:t> </a:t>
            </a:r>
            <a:r>
              <a:rPr sz="1800" spc="-30" dirty="0">
                <a:latin typeface="Roboto"/>
                <a:cs typeface="Roboto"/>
              </a:rPr>
              <a:t>systems—</a:t>
            </a:r>
            <a:r>
              <a:rPr sz="1800" spc="-10" dirty="0">
                <a:latin typeface="Roboto"/>
                <a:cs typeface="Roboto"/>
              </a:rPr>
              <a:t>especially</a:t>
            </a:r>
            <a:r>
              <a:rPr sz="1800" spc="-55" dirty="0">
                <a:latin typeface="Roboto"/>
                <a:cs typeface="Roboto"/>
              </a:rPr>
              <a:t> </a:t>
            </a:r>
            <a:r>
              <a:rPr sz="1800" dirty="0">
                <a:latin typeface="Roboto"/>
                <a:cs typeface="Roboto"/>
              </a:rPr>
              <a:t>those</a:t>
            </a:r>
            <a:r>
              <a:rPr sz="1800" spc="-65" dirty="0">
                <a:latin typeface="Roboto"/>
                <a:cs typeface="Roboto"/>
              </a:rPr>
              <a:t> </a:t>
            </a:r>
            <a:r>
              <a:rPr sz="1800" spc="-10" dirty="0">
                <a:latin typeface="Roboto"/>
                <a:cs typeface="Roboto"/>
              </a:rPr>
              <a:t>governed</a:t>
            </a:r>
            <a:r>
              <a:rPr sz="1800" spc="-55" dirty="0">
                <a:latin typeface="Roboto"/>
                <a:cs typeface="Roboto"/>
              </a:rPr>
              <a:t> </a:t>
            </a:r>
            <a:r>
              <a:rPr sz="1800" dirty="0">
                <a:latin typeface="Roboto"/>
                <a:cs typeface="Roboto"/>
              </a:rPr>
              <a:t>by</a:t>
            </a:r>
            <a:r>
              <a:rPr sz="1800" spc="-60" dirty="0">
                <a:latin typeface="Roboto"/>
                <a:cs typeface="Roboto"/>
              </a:rPr>
              <a:t> </a:t>
            </a:r>
            <a:r>
              <a:rPr sz="1800" dirty="0">
                <a:latin typeface="Roboto"/>
                <a:cs typeface="Roboto"/>
              </a:rPr>
              <a:t>opaque</a:t>
            </a:r>
            <a:r>
              <a:rPr sz="1800" spc="-60" dirty="0">
                <a:latin typeface="Roboto"/>
                <a:cs typeface="Roboto"/>
              </a:rPr>
              <a:t> </a:t>
            </a:r>
            <a:r>
              <a:rPr sz="1800" spc="-10" dirty="0">
                <a:latin typeface="Roboto"/>
                <a:cs typeface="Roboto"/>
              </a:rPr>
              <a:t>corporate </a:t>
            </a:r>
            <a:r>
              <a:rPr sz="1800" spc="-25" dirty="0">
                <a:latin typeface="Roboto"/>
                <a:cs typeface="Roboto"/>
              </a:rPr>
              <a:t>interests—</a:t>
            </a:r>
            <a:r>
              <a:rPr sz="1800" dirty="0">
                <a:latin typeface="Roboto"/>
                <a:cs typeface="Roboto"/>
              </a:rPr>
              <a:t>as</a:t>
            </a:r>
            <a:r>
              <a:rPr sz="1800" spc="-5" dirty="0">
                <a:latin typeface="Roboto"/>
                <a:cs typeface="Roboto"/>
              </a:rPr>
              <a:t> </a:t>
            </a:r>
            <a:r>
              <a:rPr sz="1800" dirty="0">
                <a:latin typeface="Roboto"/>
                <a:cs typeface="Roboto"/>
              </a:rPr>
              <a:t>a</a:t>
            </a:r>
            <a:r>
              <a:rPr sz="1800" spc="5" dirty="0">
                <a:latin typeface="Roboto"/>
                <a:cs typeface="Roboto"/>
              </a:rPr>
              <a:t> </a:t>
            </a:r>
            <a:r>
              <a:rPr sz="1800" dirty="0">
                <a:latin typeface="Roboto"/>
                <a:cs typeface="Roboto"/>
              </a:rPr>
              <a:t>form</a:t>
            </a:r>
            <a:r>
              <a:rPr sz="1800" spc="-10" dirty="0">
                <a:latin typeface="Roboto"/>
                <a:cs typeface="Roboto"/>
              </a:rPr>
              <a:t> </a:t>
            </a:r>
            <a:r>
              <a:rPr sz="1800" dirty="0">
                <a:latin typeface="Roboto"/>
                <a:cs typeface="Roboto"/>
              </a:rPr>
              <a:t>of</a:t>
            </a:r>
            <a:r>
              <a:rPr sz="1800" spc="-5" dirty="0">
                <a:latin typeface="Roboto"/>
                <a:cs typeface="Roboto"/>
              </a:rPr>
              <a:t> </a:t>
            </a:r>
            <a:r>
              <a:rPr sz="1800" dirty="0">
                <a:latin typeface="Roboto"/>
                <a:cs typeface="Roboto"/>
              </a:rPr>
              <a:t>modern</a:t>
            </a:r>
            <a:r>
              <a:rPr sz="1800" spc="-5" dirty="0">
                <a:latin typeface="Roboto"/>
                <a:cs typeface="Roboto"/>
              </a:rPr>
              <a:t> </a:t>
            </a:r>
            <a:r>
              <a:rPr sz="1800" spc="-10" dirty="0">
                <a:latin typeface="Roboto"/>
                <a:cs typeface="Roboto"/>
              </a:rPr>
              <a:t>barbarism.</a:t>
            </a:r>
            <a:endParaRPr sz="1800" dirty="0">
              <a:latin typeface="Roboto"/>
              <a:cs typeface="Roboto"/>
            </a:endParaRPr>
          </a:p>
        </p:txBody>
      </p:sp>
      <p:sp>
        <p:nvSpPr>
          <p:cNvPr id="4" name="object 4"/>
          <p:cNvSpPr txBox="1"/>
          <p:nvPr/>
        </p:nvSpPr>
        <p:spPr>
          <a:xfrm>
            <a:off x="901700" y="3538600"/>
            <a:ext cx="8243570" cy="3293745"/>
          </a:xfrm>
          <a:prstGeom prst="rect">
            <a:avLst/>
          </a:prstGeom>
        </p:spPr>
        <p:txBody>
          <a:bodyPr vert="horz" wrap="square" lIns="0" tIns="137795" rIns="0" bIns="0" rtlCol="0">
            <a:spAutoFit/>
          </a:bodyPr>
          <a:lstStyle/>
          <a:p>
            <a:pPr marL="12700">
              <a:lnSpc>
                <a:spcPct val="100000"/>
              </a:lnSpc>
              <a:spcBef>
                <a:spcPts val="1085"/>
              </a:spcBef>
            </a:pPr>
            <a:r>
              <a:rPr sz="1800" b="1" dirty="0">
                <a:latin typeface="Roboto"/>
                <a:cs typeface="Roboto"/>
              </a:rPr>
              <a:t>What</a:t>
            </a:r>
            <a:r>
              <a:rPr sz="1800" b="1" spc="-40" dirty="0">
                <a:latin typeface="Roboto"/>
                <a:cs typeface="Roboto"/>
              </a:rPr>
              <a:t> </a:t>
            </a:r>
            <a:r>
              <a:rPr sz="1800" b="1" dirty="0">
                <a:latin typeface="Roboto"/>
                <a:cs typeface="Roboto"/>
              </a:rPr>
              <a:t>is</a:t>
            </a:r>
            <a:r>
              <a:rPr sz="1800" b="1" spc="-45" dirty="0">
                <a:latin typeface="Roboto"/>
                <a:cs typeface="Roboto"/>
              </a:rPr>
              <a:t> </a:t>
            </a:r>
            <a:r>
              <a:rPr sz="1800" b="1" dirty="0">
                <a:latin typeface="Roboto"/>
                <a:cs typeface="Roboto"/>
              </a:rPr>
              <a:t>Digital</a:t>
            </a:r>
            <a:r>
              <a:rPr sz="1800" b="1" spc="-40" dirty="0">
                <a:latin typeface="Roboto"/>
                <a:cs typeface="Roboto"/>
              </a:rPr>
              <a:t> </a:t>
            </a:r>
            <a:r>
              <a:rPr sz="1800" b="1" spc="-10" dirty="0">
                <a:latin typeface="Roboto"/>
                <a:cs typeface="Roboto"/>
              </a:rPr>
              <a:t>Barbarism?</a:t>
            </a:r>
            <a:endParaRPr sz="1800">
              <a:latin typeface="Roboto"/>
              <a:cs typeface="Roboto"/>
            </a:endParaRPr>
          </a:p>
          <a:p>
            <a:pPr marL="12700" marR="5080">
              <a:lnSpc>
                <a:spcPct val="107900"/>
              </a:lnSpc>
              <a:spcBef>
                <a:spcPts val="815"/>
              </a:spcBef>
            </a:pPr>
            <a:r>
              <a:rPr sz="1800" i="1" spc="-30" dirty="0">
                <a:solidFill>
                  <a:srgbClr val="0D0F1A"/>
                </a:solidFill>
                <a:latin typeface="Roboto"/>
                <a:cs typeface="Roboto"/>
              </a:rPr>
              <a:t>"Now,</a:t>
            </a:r>
            <a:r>
              <a:rPr sz="1800" i="1" spc="-65" dirty="0">
                <a:solidFill>
                  <a:srgbClr val="0D0F1A"/>
                </a:solidFill>
                <a:latin typeface="Roboto"/>
                <a:cs typeface="Roboto"/>
              </a:rPr>
              <a:t> </a:t>
            </a:r>
            <a:r>
              <a:rPr sz="1800" i="1" spc="-35" dirty="0">
                <a:solidFill>
                  <a:srgbClr val="0D0F1A"/>
                </a:solidFill>
                <a:latin typeface="Roboto"/>
                <a:cs typeface="Roboto"/>
              </a:rPr>
              <a:t>man</a:t>
            </a:r>
            <a:r>
              <a:rPr sz="1800" i="1" spc="-65" dirty="0">
                <a:solidFill>
                  <a:srgbClr val="0D0F1A"/>
                </a:solidFill>
                <a:latin typeface="Roboto"/>
                <a:cs typeface="Roboto"/>
              </a:rPr>
              <a:t> </a:t>
            </a:r>
            <a:r>
              <a:rPr sz="1800" i="1" spc="-20" dirty="0">
                <a:solidFill>
                  <a:srgbClr val="0D0F1A"/>
                </a:solidFill>
                <a:latin typeface="Roboto"/>
                <a:cs typeface="Roboto"/>
              </a:rPr>
              <a:t>can</a:t>
            </a:r>
            <a:r>
              <a:rPr sz="1800" i="1" spc="-65" dirty="0">
                <a:solidFill>
                  <a:srgbClr val="0D0F1A"/>
                </a:solidFill>
                <a:latin typeface="Roboto"/>
                <a:cs typeface="Roboto"/>
              </a:rPr>
              <a:t> </a:t>
            </a:r>
            <a:r>
              <a:rPr sz="1800" i="1" spc="-20" dirty="0">
                <a:solidFill>
                  <a:srgbClr val="0D0F1A"/>
                </a:solidFill>
                <a:latin typeface="Roboto"/>
                <a:cs typeface="Roboto"/>
              </a:rPr>
              <a:t>oppose</a:t>
            </a:r>
            <a:r>
              <a:rPr sz="1800" i="1" spc="-60" dirty="0">
                <a:solidFill>
                  <a:srgbClr val="0D0F1A"/>
                </a:solidFill>
                <a:latin typeface="Roboto"/>
                <a:cs typeface="Roboto"/>
              </a:rPr>
              <a:t> </a:t>
            </a:r>
            <a:r>
              <a:rPr sz="1800" i="1" spc="-20" dirty="0">
                <a:solidFill>
                  <a:srgbClr val="0D0F1A"/>
                </a:solidFill>
                <a:latin typeface="Roboto"/>
                <a:cs typeface="Roboto"/>
              </a:rPr>
              <a:t>himself</a:t>
            </a:r>
            <a:r>
              <a:rPr sz="1800" i="1" spc="-65" dirty="0">
                <a:solidFill>
                  <a:srgbClr val="0D0F1A"/>
                </a:solidFill>
                <a:latin typeface="Roboto"/>
                <a:cs typeface="Roboto"/>
              </a:rPr>
              <a:t> </a:t>
            </a:r>
            <a:r>
              <a:rPr sz="1800" i="1" dirty="0">
                <a:solidFill>
                  <a:srgbClr val="0D0F1A"/>
                </a:solidFill>
                <a:latin typeface="Roboto"/>
                <a:cs typeface="Roboto"/>
              </a:rPr>
              <a:t>in</a:t>
            </a:r>
            <a:r>
              <a:rPr sz="1800" i="1" spc="-60" dirty="0">
                <a:solidFill>
                  <a:srgbClr val="0D0F1A"/>
                </a:solidFill>
                <a:latin typeface="Roboto"/>
                <a:cs typeface="Roboto"/>
              </a:rPr>
              <a:t> </a:t>
            </a:r>
            <a:r>
              <a:rPr sz="1800" i="1" spc="-20" dirty="0">
                <a:solidFill>
                  <a:srgbClr val="0D0F1A"/>
                </a:solidFill>
                <a:latin typeface="Roboto"/>
                <a:cs typeface="Roboto"/>
              </a:rPr>
              <a:t>two</a:t>
            </a:r>
            <a:r>
              <a:rPr sz="1800" i="1" spc="-65" dirty="0">
                <a:solidFill>
                  <a:srgbClr val="0D0F1A"/>
                </a:solidFill>
                <a:latin typeface="Roboto"/>
                <a:cs typeface="Roboto"/>
              </a:rPr>
              <a:t> </a:t>
            </a:r>
            <a:r>
              <a:rPr sz="1800" i="1" spc="-40" dirty="0">
                <a:solidFill>
                  <a:srgbClr val="0D0F1A"/>
                </a:solidFill>
                <a:latin typeface="Roboto"/>
                <a:cs typeface="Roboto"/>
              </a:rPr>
              <a:t>ways:</a:t>
            </a:r>
            <a:r>
              <a:rPr sz="1800" i="1" spc="-70" dirty="0">
                <a:solidFill>
                  <a:srgbClr val="0D0F1A"/>
                </a:solidFill>
                <a:latin typeface="Roboto"/>
                <a:cs typeface="Roboto"/>
              </a:rPr>
              <a:t> </a:t>
            </a:r>
            <a:r>
              <a:rPr sz="1800" i="1" spc="-20" dirty="0">
                <a:solidFill>
                  <a:srgbClr val="0D0F1A"/>
                </a:solidFill>
                <a:latin typeface="Roboto"/>
                <a:cs typeface="Roboto"/>
              </a:rPr>
              <a:t>either</a:t>
            </a:r>
            <a:r>
              <a:rPr sz="1800" i="1" spc="-65" dirty="0">
                <a:solidFill>
                  <a:srgbClr val="0D0F1A"/>
                </a:solidFill>
                <a:latin typeface="Roboto"/>
                <a:cs typeface="Roboto"/>
              </a:rPr>
              <a:t> </a:t>
            </a:r>
            <a:r>
              <a:rPr sz="1800" i="1" dirty="0">
                <a:solidFill>
                  <a:srgbClr val="0D0F1A"/>
                </a:solidFill>
                <a:latin typeface="Roboto"/>
                <a:cs typeface="Roboto"/>
              </a:rPr>
              <a:t>as</a:t>
            </a:r>
            <a:r>
              <a:rPr sz="1800" i="1" spc="-60" dirty="0">
                <a:solidFill>
                  <a:srgbClr val="0D0F1A"/>
                </a:solidFill>
                <a:latin typeface="Roboto"/>
                <a:cs typeface="Roboto"/>
              </a:rPr>
              <a:t> </a:t>
            </a:r>
            <a:r>
              <a:rPr sz="1800" i="1" dirty="0">
                <a:solidFill>
                  <a:srgbClr val="0D0F1A"/>
                </a:solidFill>
                <a:latin typeface="Roboto"/>
                <a:cs typeface="Roboto"/>
              </a:rPr>
              <a:t>a</a:t>
            </a:r>
            <a:r>
              <a:rPr sz="1800" i="1" spc="-70" dirty="0">
                <a:solidFill>
                  <a:srgbClr val="0D0F1A"/>
                </a:solidFill>
                <a:latin typeface="Roboto"/>
                <a:cs typeface="Roboto"/>
              </a:rPr>
              <a:t> </a:t>
            </a:r>
            <a:r>
              <a:rPr sz="1800" i="1" spc="-25" dirty="0">
                <a:solidFill>
                  <a:srgbClr val="0D0F1A"/>
                </a:solidFill>
                <a:latin typeface="Roboto"/>
                <a:cs typeface="Roboto"/>
              </a:rPr>
              <a:t>savage,</a:t>
            </a:r>
            <a:r>
              <a:rPr sz="1800" i="1" spc="-65" dirty="0">
                <a:solidFill>
                  <a:srgbClr val="0D0F1A"/>
                </a:solidFill>
                <a:latin typeface="Roboto"/>
                <a:cs typeface="Roboto"/>
              </a:rPr>
              <a:t> </a:t>
            </a:r>
            <a:r>
              <a:rPr sz="1800" i="1" spc="-30" dirty="0">
                <a:solidFill>
                  <a:srgbClr val="0D0F1A"/>
                </a:solidFill>
                <a:latin typeface="Roboto"/>
                <a:cs typeface="Roboto"/>
              </a:rPr>
              <a:t>when</a:t>
            </a:r>
            <a:r>
              <a:rPr sz="1800" i="1" spc="-65" dirty="0">
                <a:solidFill>
                  <a:srgbClr val="0D0F1A"/>
                </a:solidFill>
                <a:latin typeface="Roboto"/>
                <a:cs typeface="Roboto"/>
              </a:rPr>
              <a:t> </a:t>
            </a:r>
            <a:r>
              <a:rPr sz="1800" i="1" spc="-10" dirty="0">
                <a:solidFill>
                  <a:srgbClr val="0D0F1A"/>
                </a:solidFill>
                <a:latin typeface="Roboto"/>
                <a:cs typeface="Roboto"/>
              </a:rPr>
              <a:t>his</a:t>
            </a:r>
            <a:r>
              <a:rPr sz="1800" i="1" spc="-60" dirty="0">
                <a:solidFill>
                  <a:srgbClr val="0D0F1A"/>
                </a:solidFill>
                <a:latin typeface="Roboto"/>
                <a:cs typeface="Roboto"/>
              </a:rPr>
              <a:t> </a:t>
            </a:r>
            <a:r>
              <a:rPr sz="1800" i="1" spc="-10" dirty="0">
                <a:solidFill>
                  <a:srgbClr val="0D0F1A"/>
                </a:solidFill>
                <a:latin typeface="Roboto"/>
                <a:cs typeface="Roboto"/>
              </a:rPr>
              <a:t>feelings </a:t>
            </a:r>
            <a:r>
              <a:rPr sz="1800" i="1" dirty="0">
                <a:solidFill>
                  <a:srgbClr val="0D0F1A"/>
                </a:solidFill>
                <a:latin typeface="Roboto"/>
                <a:cs typeface="Roboto"/>
              </a:rPr>
              <a:t>are</a:t>
            </a:r>
            <a:r>
              <a:rPr sz="1800" i="1" spc="-65" dirty="0">
                <a:solidFill>
                  <a:srgbClr val="0D0F1A"/>
                </a:solidFill>
                <a:latin typeface="Roboto"/>
                <a:cs typeface="Roboto"/>
              </a:rPr>
              <a:t> </a:t>
            </a:r>
            <a:r>
              <a:rPr sz="1800" i="1" spc="-20" dirty="0">
                <a:solidFill>
                  <a:srgbClr val="0D0F1A"/>
                </a:solidFill>
                <a:latin typeface="Roboto"/>
                <a:cs typeface="Roboto"/>
              </a:rPr>
              <a:t>imposed</a:t>
            </a:r>
            <a:r>
              <a:rPr sz="1800" i="1" spc="-65" dirty="0">
                <a:solidFill>
                  <a:srgbClr val="0D0F1A"/>
                </a:solidFill>
                <a:latin typeface="Roboto"/>
                <a:cs typeface="Roboto"/>
              </a:rPr>
              <a:t> </a:t>
            </a:r>
            <a:r>
              <a:rPr sz="1800" i="1" dirty="0">
                <a:solidFill>
                  <a:srgbClr val="0D0F1A"/>
                </a:solidFill>
                <a:latin typeface="Roboto"/>
                <a:cs typeface="Roboto"/>
              </a:rPr>
              <a:t>on</a:t>
            </a:r>
            <a:r>
              <a:rPr sz="1800" i="1" spc="-75" dirty="0">
                <a:solidFill>
                  <a:srgbClr val="0D0F1A"/>
                </a:solidFill>
                <a:latin typeface="Roboto"/>
                <a:cs typeface="Roboto"/>
              </a:rPr>
              <a:t> </a:t>
            </a:r>
            <a:r>
              <a:rPr sz="1800" i="1" spc="-10" dirty="0">
                <a:solidFill>
                  <a:srgbClr val="0D0F1A"/>
                </a:solidFill>
                <a:latin typeface="Roboto"/>
                <a:cs typeface="Roboto"/>
              </a:rPr>
              <a:t>his</a:t>
            </a:r>
            <a:r>
              <a:rPr sz="1800" i="1" spc="-65" dirty="0">
                <a:solidFill>
                  <a:srgbClr val="0D0F1A"/>
                </a:solidFill>
                <a:latin typeface="Roboto"/>
                <a:cs typeface="Roboto"/>
              </a:rPr>
              <a:t> </a:t>
            </a:r>
            <a:r>
              <a:rPr sz="1800" i="1" spc="-35" dirty="0">
                <a:solidFill>
                  <a:srgbClr val="0D0F1A"/>
                </a:solidFill>
                <a:latin typeface="Roboto"/>
                <a:cs typeface="Roboto"/>
              </a:rPr>
              <a:t>principles;</a:t>
            </a:r>
            <a:r>
              <a:rPr sz="1800" i="1" spc="-70" dirty="0">
                <a:solidFill>
                  <a:srgbClr val="0D0F1A"/>
                </a:solidFill>
                <a:latin typeface="Roboto"/>
                <a:cs typeface="Roboto"/>
              </a:rPr>
              <a:t> </a:t>
            </a:r>
            <a:r>
              <a:rPr sz="1800" i="1" dirty="0">
                <a:solidFill>
                  <a:srgbClr val="0D0F1A"/>
                </a:solidFill>
                <a:latin typeface="Roboto"/>
                <a:cs typeface="Roboto"/>
              </a:rPr>
              <a:t>or</a:t>
            </a:r>
            <a:r>
              <a:rPr sz="1800" i="1" spc="-65" dirty="0">
                <a:solidFill>
                  <a:srgbClr val="0D0F1A"/>
                </a:solidFill>
                <a:latin typeface="Roboto"/>
                <a:cs typeface="Roboto"/>
              </a:rPr>
              <a:t> </a:t>
            </a:r>
            <a:r>
              <a:rPr sz="1800" i="1" dirty="0">
                <a:solidFill>
                  <a:srgbClr val="0D0F1A"/>
                </a:solidFill>
                <a:latin typeface="Roboto"/>
                <a:cs typeface="Roboto"/>
              </a:rPr>
              <a:t>as</a:t>
            </a:r>
            <a:r>
              <a:rPr sz="1800" i="1" spc="-60" dirty="0">
                <a:solidFill>
                  <a:srgbClr val="0D0F1A"/>
                </a:solidFill>
                <a:latin typeface="Roboto"/>
                <a:cs typeface="Roboto"/>
              </a:rPr>
              <a:t> </a:t>
            </a:r>
            <a:r>
              <a:rPr sz="1800" i="1" dirty="0">
                <a:solidFill>
                  <a:srgbClr val="0D0F1A"/>
                </a:solidFill>
                <a:latin typeface="Roboto"/>
                <a:cs typeface="Roboto"/>
              </a:rPr>
              <a:t>a</a:t>
            </a:r>
            <a:r>
              <a:rPr sz="1800" i="1" spc="-70" dirty="0">
                <a:solidFill>
                  <a:srgbClr val="0D0F1A"/>
                </a:solidFill>
                <a:latin typeface="Roboto"/>
                <a:cs typeface="Roboto"/>
              </a:rPr>
              <a:t> </a:t>
            </a:r>
            <a:r>
              <a:rPr sz="1800" i="1" spc="-30" dirty="0">
                <a:solidFill>
                  <a:srgbClr val="0D0F1A"/>
                </a:solidFill>
                <a:latin typeface="Roboto"/>
                <a:cs typeface="Roboto"/>
              </a:rPr>
              <a:t>barbarian,</a:t>
            </a:r>
            <a:r>
              <a:rPr sz="1800" i="1" spc="-70" dirty="0">
                <a:solidFill>
                  <a:srgbClr val="0D0F1A"/>
                </a:solidFill>
                <a:latin typeface="Roboto"/>
                <a:cs typeface="Roboto"/>
              </a:rPr>
              <a:t> </a:t>
            </a:r>
            <a:r>
              <a:rPr sz="1800" i="1" spc="-30" dirty="0">
                <a:solidFill>
                  <a:srgbClr val="0D0F1A"/>
                </a:solidFill>
                <a:latin typeface="Roboto"/>
                <a:cs typeface="Roboto"/>
              </a:rPr>
              <a:t>when</a:t>
            </a:r>
            <a:r>
              <a:rPr sz="1800" i="1" spc="-65" dirty="0">
                <a:solidFill>
                  <a:srgbClr val="0D0F1A"/>
                </a:solidFill>
                <a:latin typeface="Roboto"/>
                <a:cs typeface="Roboto"/>
              </a:rPr>
              <a:t> </a:t>
            </a:r>
            <a:r>
              <a:rPr sz="1800" i="1" spc="-10" dirty="0">
                <a:solidFill>
                  <a:srgbClr val="0D0F1A"/>
                </a:solidFill>
                <a:latin typeface="Roboto"/>
                <a:cs typeface="Roboto"/>
              </a:rPr>
              <a:t>his</a:t>
            </a:r>
            <a:r>
              <a:rPr sz="1800" i="1" spc="-65" dirty="0">
                <a:solidFill>
                  <a:srgbClr val="0D0F1A"/>
                </a:solidFill>
                <a:latin typeface="Roboto"/>
                <a:cs typeface="Roboto"/>
              </a:rPr>
              <a:t> </a:t>
            </a:r>
            <a:r>
              <a:rPr sz="1800" i="1" spc="-30" dirty="0">
                <a:solidFill>
                  <a:srgbClr val="0D0F1A"/>
                </a:solidFill>
                <a:latin typeface="Roboto"/>
                <a:cs typeface="Roboto"/>
              </a:rPr>
              <a:t>principles</a:t>
            </a:r>
            <a:r>
              <a:rPr sz="1800" i="1" spc="-70" dirty="0">
                <a:solidFill>
                  <a:srgbClr val="0D0F1A"/>
                </a:solidFill>
                <a:latin typeface="Roboto"/>
                <a:cs typeface="Roboto"/>
              </a:rPr>
              <a:t> </a:t>
            </a:r>
            <a:r>
              <a:rPr sz="1800" i="1" spc="-30" dirty="0">
                <a:solidFill>
                  <a:srgbClr val="0D0F1A"/>
                </a:solidFill>
                <a:latin typeface="Roboto"/>
                <a:cs typeface="Roboto"/>
              </a:rPr>
              <a:t>destroy</a:t>
            </a:r>
            <a:r>
              <a:rPr sz="1800" i="1" spc="-80" dirty="0">
                <a:solidFill>
                  <a:srgbClr val="0D0F1A"/>
                </a:solidFill>
                <a:latin typeface="Roboto"/>
                <a:cs typeface="Roboto"/>
              </a:rPr>
              <a:t> </a:t>
            </a:r>
            <a:r>
              <a:rPr sz="1800" i="1" spc="-25" dirty="0">
                <a:solidFill>
                  <a:srgbClr val="0D0F1A"/>
                </a:solidFill>
                <a:latin typeface="Roboto"/>
                <a:cs typeface="Roboto"/>
              </a:rPr>
              <a:t>his feelings</a:t>
            </a:r>
            <a:r>
              <a:rPr sz="1800" spc="-25" dirty="0">
                <a:solidFill>
                  <a:srgbClr val="0D0F1A"/>
                </a:solidFill>
                <a:latin typeface="Roboto"/>
                <a:cs typeface="Roboto"/>
              </a:rPr>
              <a:t>,"</a:t>
            </a:r>
            <a:r>
              <a:rPr sz="1800" spc="-65" dirty="0">
                <a:solidFill>
                  <a:srgbClr val="0D0F1A"/>
                </a:solidFill>
                <a:latin typeface="Roboto"/>
                <a:cs typeface="Roboto"/>
              </a:rPr>
              <a:t> </a:t>
            </a:r>
            <a:r>
              <a:rPr sz="1800" spc="-10" dirty="0">
                <a:latin typeface="Roboto"/>
                <a:cs typeface="Roboto"/>
              </a:rPr>
              <a:t>Schiller</a:t>
            </a:r>
            <a:r>
              <a:rPr sz="1800" spc="-60" dirty="0">
                <a:latin typeface="Roboto"/>
                <a:cs typeface="Roboto"/>
              </a:rPr>
              <a:t> </a:t>
            </a:r>
            <a:r>
              <a:rPr sz="1800" dirty="0">
                <a:latin typeface="Roboto"/>
                <a:cs typeface="Roboto"/>
              </a:rPr>
              <a:t>notes</a:t>
            </a:r>
            <a:r>
              <a:rPr sz="1800" spc="-60" dirty="0">
                <a:latin typeface="Roboto"/>
                <a:cs typeface="Roboto"/>
              </a:rPr>
              <a:t> </a:t>
            </a:r>
            <a:r>
              <a:rPr sz="1800" dirty="0">
                <a:latin typeface="Roboto"/>
                <a:cs typeface="Roboto"/>
              </a:rPr>
              <a:t>in</a:t>
            </a:r>
            <a:r>
              <a:rPr sz="1800" spc="-65" dirty="0">
                <a:latin typeface="Roboto"/>
                <a:cs typeface="Roboto"/>
              </a:rPr>
              <a:t> </a:t>
            </a:r>
            <a:r>
              <a:rPr sz="1800" dirty="0">
                <a:latin typeface="Roboto"/>
                <a:cs typeface="Roboto"/>
              </a:rPr>
              <a:t>his</a:t>
            </a:r>
            <a:r>
              <a:rPr sz="1800" spc="-55" dirty="0">
                <a:latin typeface="Roboto"/>
                <a:cs typeface="Roboto"/>
              </a:rPr>
              <a:t> </a:t>
            </a:r>
            <a:r>
              <a:rPr sz="1800" spc="-10" dirty="0">
                <a:latin typeface="Roboto"/>
                <a:cs typeface="Roboto"/>
              </a:rPr>
              <a:t>Fourth</a:t>
            </a:r>
            <a:r>
              <a:rPr sz="1800" spc="-65" dirty="0">
                <a:latin typeface="Roboto"/>
                <a:cs typeface="Roboto"/>
              </a:rPr>
              <a:t> </a:t>
            </a:r>
            <a:r>
              <a:rPr sz="1800" dirty="0">
                <a:latin typeface="Roboto"/>
                <a:cs typeface="Roboto"/>
              </a:rPr>
              <a:t>Letter</a:t>
            </a:r>
            <a:r>
              <a:rPr sz="1800" spc="-65" dirty="0">
                <a:latin typeface="Roboto"/>
                <a:cs typeface="Roboto"/>
              </a:rPr>
              <a:t> </a:t>
            </a:r>
            <a:r>
              <a:rPr sz="1800" dirty="0">
                <a:latin typeface="Roboto"/>
                <a:cs typeface="Roboto"/>
              </a:rPr>
              <a:t>for</a:t>
            </a:r>
            <a:r>
              <a:rPr sz="1800" spc="-60" dirty="0">
                <a:latin typeface="Roboto"/>
                <a:cs typeface="Roboto"/>
              </a:rPr>
              <a:t> </a:t>
            </a:r>
            <a:r>
              <a:rPr sz="1800" dirty="0">
                <a:latin typeface="Roboto"/>
                <a:cs typeface="Roboto"/>
              </a:rPr>
              <a:t>the</a:t>
            </a:r>
            <a:r>
              <a:rPr sz="1800" spc="-60" dirty="0">
                <a:latin typeface="Roboto"/>
                <a:cs typeface="Roboto"/>
              </a:rPr>
              <a:t> </a:t>
            </a:r>
            <a:r>
              <a:rPr sz="1800" dirty="0">
                <a:latin typeface="Roboto"/>
                <a:cs typeface="Roboto"/>
              </a:rPr>
              <a:t>Aesthetic</a:t>
            </a:r>
            <a:r>
              <a:rPr sz="1800" spc="-55" dirty="0">
                <a:latin typeface="Roboto"/>
                <a:cs typeface="Roboto"/>
              </a:rPr>
              <a:t> </a:t>
            </a:r>
            <a:r>
              <a:rPr sz="1800" dirty="0">
                <a:latin typeface="Roboto"/>
                <a:cs typeface="Roboto"/>
              </a:rPr>
              <a:t>Education</a:t>
            </a:r>
            <a:r>
              <a:rPr sz="1800" spc="-55" dirty="0">
                <a:latin typeface="Roboto"/>
                <a:cs typeface="Roboto"/>
              </a:rPr>
              <a:t> </a:t>
            </a:r>
            <a:r>
              <a:rPr sz="1800" dirty="0">
                <a:latin typeface="Roboto"/>
                <a:cs typeface="Roboto"/>
              </a:rPr>
              <a:t>of</a:t>
            </a:r>
            <a:r>
              <a:rPr sz="1800" spc="-70" dirty="0">
                <a:latin typeface="Roboto"/>
                <a:cs typeface="Roboto"/>
              </a:rPr>
              <a:t> </a:t>
            </a:r>
            <a:r>
              <a:rPr sz="1800" dirty="0">
                <a:latin typeface="Roboto"/>
                <a:cs typeface="Roboto"/>
              </a:rPr>
              <a:t>man.</a:t>
            </a:r>
            <a:r>
              <a:rPr sz="1800" spc="-50" dirty="0">
                <a:latin typeface="Roboto"/>
                <a:cs typeface="Roboto"/>
              </a:rPr>
              <a:t> I </a:t>
            </a:r>
            <a:r>
              <a:rPr sz="1800" dirty="0">
                <a:latin typeface="Roboto"/>
                <a:cs typeface="Roboto"/>
              </a:rPr>
              <a:t>redefine</a:t>
            </a:r>
            <a:r>
              <a:rPr sz="1800" spc="-50" dirty="0">
                <a:latin typeface="Roboto"/>
                <a:cs typeface="Roboto"/>
              </a:rPr>
              <a:t> </a:t>
            </a:r>
            <a:r>
              <a:rPr sz="1800" i="1" spc="-30" dirty="0">
                <a:latin typeface="Roboto"/>
                <a:cs typeface="Roboto"/>
              </a:rPr>
              <a:t>barbarism</a:t>
            </a:r>
            <a:r>
              <a:rPr sz="1800" i="1" spc="-45" dirty="0">
                <a:latin typeface="Roboto"/>
                <a:cs typeface="Roboto"/>
              </a:rPr>
              <a:t> </a:t>
            </a:r>
            <a:r>
              <a:rPr sz="1800" spc="-20" dirty="0">
                <a:latin typeface="Roboto"/>
                <a:cs typeface="Roboto"/>
              </a:rPr>
              <a:t>accordingly</a:t>
            </a:r>
            <a:r>
              <a:rPr sz="1800" spc="-50" dirty="0">
                <a:latin typeface="Roboto"/>
                <a:cs typeface="Roboto"/>
              </a:rPr>
              <a:t> </a:t>
            </a:r>
            <a:r>
              <a:rPr sz="1800" dirty="0">
                <a:latin typeface="Roboto"/>
                <a:cs typeface="Roboto"/>
              </a:rPr>
              <a:t>not</a:t>
            </a:r>
            <a:r>
              <a:rPr sz="1800" spc="-50" dirty="0">
                <a:latin typeface="Roboto"/>
                <a:cs typeface="Roboto"/>
              </a:rPr>
              <a:t> </a:t>
            </a:r>
            <a:r>
              <a:rPr sz="1800" dirty="0">
                <a:latin typeface="Roboto"/>
                <a:cs typeface="Roboto"/>
              </a:rPr>
              <a:t>as</a:t>
            </a:r>
            <a:r>
              <a:rPr sz="1800" spc="-60" dirty="0">
                <a:latin typeface="Roboto"/>
                <a:cs typeface="Roboto"/>
              </a:rPr>
              <a:t> </a:t>
            </a:r>
            <a:r>
              <a:rPr sz="1800" spc="-10" dirty="0">
                <a:latin typeface="Roboto"/>
                <a:cs typeface="Roboto"/>
              </a:rPr>
              <a:t>savagery,</a:t>
            </a:r>
            <a:r>
              <a:rPr sz="1800" spc="-50" dirty="0">
                <a:latin typeface="Roboto"/>
                <a:cs typeface="Roboto"/>
              </a:rPr>
              <a:t> </a:t>
            </a:r>
            <a:r>
              <a:rPr sz="1800" dirty="0">
                <a:latin typeface="Roboto"/>
                <a:cs typeface="Roboto"/>
              </a:rPr>
              <a:t>but</a:t>
            </a:r>
            <a:r>
              <a:rPr sz="1800" spc="-50" dirty="0">
                <a:latin typeface="Roboto"/>
                <a:cs typeface="Roboto"/>
              </a:rPr>
              <a:t> </a:t>
            </a:r>
            <a:r>
              <a:rPr sz="1800" dirty="0">
                <a:latin typeface="Roboto"/>
                <a:cs typeface="Roboto"/>
              </a:rPr>
              <a:t>as</a:t>
            </a:r>
            <a:r>
              <a:rPr sz="1800" spc="-60" dirty="0">
                <a:latin typeface="Roboto"/>
                <a:cs typeface="Roboto"/>
              </a:rPr>
              <a:t> </a:t>
            </a:r>
            <a:r>
              <a:rPr sz="1800" dirty="0">
                <a:latin typeface="Roboto"/>
                <a:cs typeface="Roboto"/>
              </a:rPr>
              <a:t>blind</a:t>
            </a:r>
            <a:r>
              <a:rPr sz="1800" spc="-50" dirty="0">
                <a:latin typeface="Roboto"/>
                <a:cs typeface="Roboto"/>
              </a:rPr>
              <a:t> </a:t>
            </a:r>
            <a:r>
              <a:rPr sz="1800" spc="-20" dirty="0">
                <a:latin typeface="Roboto"/>
                <a:cs typeface="Roboto"/>
              </a:rPr>
              <a:t>submission</a:t>
            </a:r>
            <a:r>
              <a:rPr sz="1800" spc="-50" dirty="0">
                <a:latin typeface="Roboto"/>
                <a:cs typeface="Roboto"/>
              </a:rPr>
              <a:t> </a:t>
            </a:r>
            <a:r>
              <a:rPr sz="1800" spc="-25" dirty="0">
                <a:latin typeface="Roboto"/>
                <a:cs typeface="Roboto"/>
              </a:rPr>
              <a:t>to </a:t>
            </a:r>
            <a:r>
              <a:rPr sz="1800" spc="-10" dirty="0">
                <a:latin typeface="Roboto"/>
                <a:cs typeface="Roboto"/>
              </a:rPr>
              <a:t>abstract</a:t>
            </a:r>
            <a:r>
              <a:rPr sz="1800" spc="-60" dirty="0">
                <a:latin typeface="Roboto"/>
                <a:cs typeface="Roboto"/>
              </a:rPr>
              <a:t> </a:t>
            </a:r>
            <a:r>
              <a:rPr sz="1800" spc="-10" dirty="0">
                <a:latin typeface="Roboto"/>
                <a:cs typeface="Roboto"/>
              </a:rPr>
              <a:t>imaginary</a:t>
            </a:r>
            <a:r>
              <a:rPr sz="1800" spc="-65" dirty="0">
                <a:latin typeface="Roboto"/>
                <a:cs typeface="Roboto"/>
              </a:rPr>
              <a:t> </a:t>
            </a:r>
            <a:r>
              <a:rPr sz="1800" spc="-10" dirty="0">
                <a:latin typeface="Roboto"/>
                <a:cs typeface="Roboto"/>
              </a:rPr>
              <a:t>significations</a:t>
            </a:r>
            <a:r>
              <a:rPr sz="1800" spc="-65" dirty="0">
                <a:latin typeface="Roboto"/>
                <a:cs typeface="Roboto"/>
              </a:rPr>
              <a:t> </a:t>
            </a:r>
            <a:r>
              <a:rPr sz="1800" spc="-70" dirty="0">
                <a:latin typeface="Roboto"/>
                <a:cs typeface="Roboto"/>
              </a:rPr>
              <a:t>—</a:t>
            </a:r>
            <a:r>
              <a:rPr sz="1800" spc="-10" dirty="0">
                <a:latin typeface="Roboto"/>
                <a:cs typeface="Roboto"/>
              </a:rPr>
              <a:t>whether</a:t>
            </a:r>
            <a:r>
              <a:rPr sz="1800" spc="-60" dirty="0">
                <a:latin typeface="Roboto"/>
                <a:cs typeface="Roboto"/>
              </a:rPr>
              <a:t> </a:t>
            </a:r>
            <a:r>
              <a:rPr sz="1800" spc="-10" dirty="0">
                <a:latin typeface="Roboto"/>
                <a:cs typeface="Roboto"/>
              </a:rPr>
              <a:t>religious,</a:t>
            </a:r>
            <a:r>
              <a:rPr sz="1800" spc="-70" dirty="0">
                <a:latin typeface="Roboto"/>
                <a:cs typeface="Roboto"/>
              </a:rPr>
              <a:t> </a:t>
            </a:r>
            <a:r>
              <a:rPr sz="1800" spc="-10" dirty="0">
                <a:latin typeface="Roboto"/>
                <a:cs typeface="Roboto"/>
              </a:rPr>
              <a:t>technocratic,</a:t>
            </a:r>
            <a:r>
              <a:rPr sz="1800" spc="-60" dirty="0">
                <a:latin typeface="Roboto"/>
                <a:cs typeface="Roboto"/>
              </a:rPr>
              <a:t> </a:t>
            </a:r>
            <a:r>
              <a:rPr sz="1800" dirty="0">
                <a:latin typeface="Roboto"/>
                <a:cs typeface="Roboto"/>
              </a:rPr>
              <a:t>or</a:t>
            </a:r>
            <a:r>
              <a:rPr sz="1800" spc="-60" dirty="0">
                <a:latin typeface="Roboto"/>
                <a:cs typeface="Roboto"/>
              </a:rPr>
              <a:t> </a:t>
            </a:r>
            <a:r>
              <a:rPr sz="1800" spc="-10" dirty="0">
                <a:latin typeface="Roboto"/>
                <a:cs typeface="Roboto"/>
              </a:rPr>
              <a:t>capitalist. </a:t>
            </a:r>
            <a:r>
              <a:rPr sz="1800" spc="-20" dirty="0">
                <a:latin typeface="Roboto"/>
                <a:cs typeface="Roboto"/>
              </a:rPr>
              <a:t>Instrumental</a:t>
            </a:r>
            <a:r>
              <a:rPr sz="1800" spc="-40" dirty="0">
                <a:latin typeface="Roboto"/>
                <a:cs typeface="Roboto"/>
              </a:rPr>
              <a:t> </a:t>
            </a:r>
            <a:r>
              <a:rPr sz="1800" spc="-20" dirty="0">
                <a:latin typeface="Roboto"/>
                <a:cs typeface="Roboto"/>
              </a:rPr>
              <a:t>rationality</a:t>
            </a:r>
            <a:r>
              <a:rPr sz="1800" spc="-35" dirty="0">
                <a:latin typeface="Roboto"/>
                <a:cs typeface="Roboto"/>
              </a:rPr>
              <a:t> </a:t>
            </a:r>
            <a:r>
              <a:rPr sz="1800" dirty="0">
                <a:latin typeface="Roboto"/>
                <a:cs typeface="Roboto"/>
              </a:rPr>
              <a:t>itself,</a:t>
            </a:r>
            <a:r>
              <a:rPr sz="1800" spc="-25" dirty="0">
                <a:latin typeface="Roboto"/>
                <a:cs typeface="Roboto"/>
              </a:rPr>
              <a:t> </a:t>
            </a:r>
            <a:r>
              <a:rPr sz="1800" dirty="0">
                <a:latin typeface="Roboto"/>
                <a:cs typeface="Roboto"/>
              </a:rPr>
              <a:t>when</a:t>
            </a:r>
            <a:r>
              <a:rPr sz="1800" spc="-10" dirty="0">
                <a:latin typeface="Roboto"/>
                <a:cs typeface="Roboto"/>
              </a:rPr>
              <a:t> divorced</a:t>
            </a:r>
            <a:r>
              <a:rPr sz="1800" spc="-40" dirty="0">
                <a:latin typeface="Roboto"/>
                <a:cs typeface="Roboto"/>
              </a:rPr>
              <a:t> </a:t>
            </a:r>
            <a:r>
              <a:rPr sz="1800" dirty="0">
                <a:latin typeface="Roboto"/>
                <a:cs typeface="Roboto"/>
              </a:rPr>
              <a:t>from</a:t>
            </a:r>
            <a:r>
              <a:rPr sz="1800" spc="-35" dirty="0">
                <a:latin typeface="Roboto"/>
                <a:cs typeface="Roboto"/>
              </a:rPr>
              <a:t> </a:t>
            </a:r>
            <a:r>
              <a:rPr sz="1800" dirty="0">
                <a:latin typeface="Roboto"/>
                <a:cs typeface="Roboto"/>
              </a:rPr>
              <a:t>value</a:t>
            </a:r>
            <a:r>
              <a:rPr sz="1800" spc="-35" dirty="0">
                <a:latin typeface="Roboto"/>
                <a:cs typeface="Roboto"/>
              </a:rPr>
              <a:t> </a:t>
            </a:r>
            <a:r>
              <a:rPr sz="1800" spc="-20" dirty="0">
                <a:latin typeface="Roboto"/>
                <a:cs typeface="Roboto"/>
              </a:rPr>
              <a:t>rationality,</a:t>
            </a:r>
            <a:r>
              <a:rPr sz="1800" spc="-40" dirty="0">
                <a:latin typeface="Roboto"/>
                <a:cs typeface="Roboto"/>
              </a:rPr>
              <a:t> </a:t>
            </a:r>
            <a:r>
              <a:rPr sz="1800" dirty="0">
                <a:latin typeface="Roboto"/>
                <a:cs typeface="Roboto"/>
              </a:rPr>
              <a:t>can</a:t>
            </a:r>
            <a:r>
              <a:rPr sz="1800" spc="-25" dirty="0">
                <a:latin typeface="Roboto"/>
                <a:cs typeface="Roboto"/>
              </a:rPr>
              <a:t> </a:t>
            </a:r>
            <a:r>
              <a:rPr sz="1800" dirty="0">
                <a:latin typeface="Roboto"/>
                <a:cs typeface="Roboto"/>
              </a:rPr>
              <a:t>become</a:t>
            </a:r>
            <a:r>
              <a:rPr sz="1800" spc="-45" dirty="0">
                <a:latin typeface="Roboto"/>
                <a:cs typeface="Roboto"/>
              </a:rPr>
              <a:t> </a:t>
            </a:r>
            <a:r>
              <a:rPr sz="1800" spc="-50" dirty="0">
                <a:latin typeface="Roboto"/>
                <a:cs typeface="Roboto"/>
              </a:rPr>
              <a:t>a </a:t>
            </a:r>
            <a:r>
              <a:rPr sz="1800" dirty="0">
                <a:latin typeface="Roboto"/>
                <a:cs typeface="Roboto"/>
              </a:rPr>
              <a:t>form</a:t>
            </a:r>
            <a:r>
              <a:rPr sz="1800" spc="-35" dirty="0">
                <a:latin typeface="Roboto"/>
                <a:cs typeface="Roboto"/>
              </a:rPr>
              <a:t> </a:t>
            </a:r>
            <a:r>
              <a:rPr sz="1800" dirty="0">
                <a:latin typeface="Roboto"/>
                <a:cs typeface="Roboto"/>
              </a:rPr>
              <a:t>of</a:t>
            </a:r>
            <a:r>
              <a:rPr sz="1800" spc="-30" dirty="0">
                <a:latin typeface="Roboto"/>
                <a:cs typeface="Roboto"/>
              </a:rPr>
              <a:t> </a:t>
            </a:r>
            <a:r>
              <a:rPr sz="1800" spc="-20" dirty="0">
                <a:latin typeface="Roboto"/>
                <a:cs typeface="Roboto"/>
              </a:rPr>
              <a:t>barbarism</a:t>
            </a:r>
            <a:r>
              <a:rPr sz="1800" spc="-45" dirty="0">
                <a:latin typeface="Roboto"/>
                <a:cs typeface="Roboto"/>
              </a:rPr>
              <a:t> </a:t>
            </a:r>
            <a:r>
              <a:rPr sz="1800" dirty="0">
                <a:latin typeface="Roboto"/>
                <a:cs typeface="Roboto"/>
              </a:rPr>
              <a:t>in</a:t>
            </a:r>
            <a:r>
              <a:rPr sz="1800" spc="-30" dirty="0">
                <a:latin typeface="Roboto"/>
                <a:cs typeface="Roboto"/>
              </a:rPr>
              <a:t> </a:t>
            </a:r>
            <a:r>
              <a:rPr sz="1800" dirty="0">
                <a:latin typeface="Roboto"/>
                <a:cs typeface="Roboto"/>
              </a:rPr>
              <a:t>terms</a:t>
            </a:r>
            <a:r>
              <a:rPr sz="1800" spc="-40" dirty="0">
                <a:latin typeface="Roboto"/>
                <a:cs typeface="Roboto"/>
              </a:rPr>
              <a:t> </a:t>
            </a:r>
            <a:r>
              <a:rPr sz="1800" dirty="0">
                <a:latin typeface="Roboto"/>
                <a:cs typeface="Roboto"/>
              </a:rPr>
              <a:t>of</a:t>
            </a:r>
            <a:r>
              <a:rPr sz="1800" spc="-10" dirty="0">
                <a:latin typeface="Roboto"/>
                <a:cs typeface="Roboto"/>
              </a:rPr>
              <a:t> </a:t>
            </a:r>
            <a:r>
              <a:rPr sz="1800" spc="-20" dirty="0">
                <a:latin typeface="Roboto"/>
                <a:cs typeface="Roboto"/>
              </a:rPr>
              <a:t>suppressing</a:t>
            </a:r>
            <a:r>
              <a:rPr sz="1800" spc="-30" dirty="0">
                <a:latin typeface="Roboto"/>
                <a:cs typeface="Roboto"/>
              </a:rPr>
              <a:t> </a:t>
            </a:r>
            <a:r>
              <a:rPr sz="1800" spc="-20" dirty="0">
                <a:latin typeface="Roboto"/>
                <a:cs typeface="Roboto"/>
              </a:rPr>
              <a:t>human</a:t>
            </a:r>
            <a:r>
              <a:rPr sz="1800" spc="-35" dirty="0">
                <a:latin typeface="Roboto"/>
                <a:cs typeface="Roboto"/>
              </a:rPr>
              <a:t> </a:t>
            </a:r>
            <a:r>
              <a:rPr sz="1800" spc="-20" dirty="0">
                <a:latin typeface="Roboto"/>
                <a:cs typeface="Roboto"/>
              </a:rPr>
              <a:t>autonomy,</a:t>
            </a:r>
            <a:r>
              <a:rPr sz="1800" spc="-35" dirty="0">
                <a:latin typeface="Roboto"/>
                <a:cs typeface="Roboto"/>
              </a:rPr>
              <a:t> </a:t>
            </a:r>
            <a:r>
              <a:rPr sz="1800" dirty="0">
                <a:latin typeface="Roboto"/>
                <a:cs typeface="Roboto"/>
              </a:rPr>
              <a:t>which</a:t>
            </a:r>
            <a:r>
              <a:rPr sz="1800" spc="-35" dirty="0">
                <a:latin typeface="Roboto"/>
                <a:cs typeface="Roboto"/>
              </a:rPr>
              <a:t> </a:t>
            </a:r>
            <a:r>
              <a:rPr sz="1800" dirty="0">
                <a:latin typeface="Roboto"/>
                <a:cs typeface="Roboto"/>
              </a:rPr>
              <a:t>is</a:t>
            </a:r>
            <a:r>
              <a:rPr sz="1800" spc="-35" dirty="0">
                <a:latin typeface="Roboto"/>
                <a:cs typeface="Roboto"/>
              </a:rPr>
              <a:t> </a:t>
            </a:r>
            <a:r>
              <a:rPr sz="1800" dirty="0">
                <a:latin typeface="Roboto"/>
                <a:cs typeface="Roboto"/>
              </a:rPr>
              <a:t>based</a:t>
            </a:r>
            <a:r>
              <a:rPr sz="1800" spc="-30" dirty="0">
                <a:latin typeface="Roboto"/>
                <a:cs typeface="Roboto"/>
              </a:rPr>
              <a:t> </a:t>
            </a:r>
            <a:r>
              <a:rPr sz="1800" spc="-25" dirty="0">
                <a:latin typeface="Roboto"/>
                <a:cs typeface="Roboto"/>
              </a:rPr>
              <a:t>on </a:t>
            </a:r>
            <a:r>
              <a:rPr sz="1800" dirty="0">
                <a:latin typeface="Roboto"/>
                <a:cs typeface="Roboto"/>
              </a:rPr>
              <a:t>social</a:t>
            </a:r>
            <a:r>
              <a:rPr sz="1800" spc="-85" dirty="0">
                <a:latin typeface="Roboto"/>
                <a:cs typeface="Roboto"/>
              </a:rPr>
              <a:t> </a:t>
            </a:r>
            <a:r>
              <a:rPr sz="1800" dirty="0">
                <a:latin typeface="Roboto"/>
                <a:cs typeface="Roboto"/>
              </a:rPr>
              <a:t>value</a:t>
            </a:r>
            <a:r>
              <a:rPr sz="1800" spc="-85" dirty="0">
                <a:latin typeface="Roboto"/>
                <a:cs typeface="Roboto"/>
              </a:rPr>
              <a:t> </a:t>
            </a:r>
            <a:r>
              <a:rPr sz="1800" spc="-10" dirty="0">
                <a:latin typeface="Roboto"/>
                <a:cs typeface="Roboto"/>
              </a:rPr>
              <a:t>creation.</a:t>
            </a:r>
            <a:endParaRPr sz="1800">
              <a:latin typeface="Roboto"/>
              <a:cs typeface="Roboto"/>
            </a:endParaRPr>
          </a:p>
          <a:p>
            <a:pPr marL="12700">
              <a:lnSpc>
                <a:spcPct val="100000"/>
              </a:lnSpc>
              <a:spcBef>
                <a:spcPts val="969"/>
              </a:spcBef>
            </a:pPr>
            <a:r>
              <a:rPr sz="1800" spc="-20" dirty="0">
                <a:latin typeface="Roboto"/>
                <a:cs typeface="Roboto"/>
              </a:rPr>
              <a:t>Let’s</a:t>
            </a:r>
            <a:r>
              <a:rPr sz="1800" spc="-70" dirty="0">
                <a:latin typeface="Roboto"/>
                <a:cs typeface="Roboto"/>
              </a:rPr>
              <a:t> </a:t>
            </a:r>
            <a:r>
              <a:rPr sz="1800" dirty="0">
                <a:latin typeface="Roboto"/>
                <a:cs typeface="Roboto"/>
              </a:rPr>
              <a:t>break</a:t>
            </a:r>
            <a:r>
              <a:rPr sz="1800" spc="-65" dirty="0">
                <a:latin typeface="Roboto"/>
                <a:cs typeface="Roboto"/>
              </a:rPr>
              <a:t> </a:t>
            </a:r>
            <a:r>
              <a:rPr sz="1800" dirty="0">
                <a:latin typeface="Roboto"/>
                <a:cs typeface="Roboto"/>
              </a:rPr>
              <a:t>it</a:t>
            </a:r>
            <a:r>
              <a:rPr sz="1800" spc="-65" dirty="0">
                <a:latin typeface="Roboto"/>
                <a:cs typeface="Roboto"/>
              </a:rPr>
              <a:t> </a:t>
            </a:r>
            <a:r>
              <a:rPr sz="1800" spc="-10" dirty="0">
                <a:latin typeface="Roboto"/>
                <a:cs typeface="Roboto"/>
              </a:rPr>
              <a:t>down:</a:t>
            </a:r>
            <a:endParaRPr sz="1800">
              <a:latin typeface="Roboto"/>
              <a:cs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11</a:t>
            </a:r>
            <a:endParaRPr sz="1100">
              <a:latin typeface="Calibri"/>
              <a:cs typeface="Calibri"/>
            </a:endParaRPr>
          </a:p>
        </p:txBody>
      </p:sp>
      <p:pic>
        <p:nvPicPr>
          <p:cNvPr id="3" name="object 3"/>
          <p:cNvPicPr/>
          <p:nvPr/>
        </p:nvPicPr>
        <p:blipFill>
          <a:blip r:embed="rId2" cstate="print"/>
          <a:stretch>
            <a:fillRect/>
          </a:stretch>
        </p:blipFill>
        <p:spPr>
          <a:xfrm>
            <a:off x="923925" y="3673094"/>
            <a:ext cx="82550" cy="161925"/>
          </a:xfrm>
          <a:prstGeom prst="rect">
            <a:avLst/>
          </a:prstGeom>
        </p:spPr>
      </p:pic>
      <p:sp>
        <p:nvSpPr>
          <p:cNvPr id="4" name="object 4"/>
          <p:cNvSpPr txBox="1"/>
          <p:nvPr/>
        </p:nvSpPr>
        <p:spPr>
          <a:xfrm>
            <a:off x="901700" y="789177"/>
            <a:ext cx="8208645" cy="5973445"/>
          </a:xfrm>
          <a:prstGeom prst="rect">
            <a:avLst/>
          </a:prstGeom>
        </p:spPr>
        <p:txBody>
          <a:bodyPr vert="horz" wrap="square" lIns="0" tIns="140335" rIns="0" bIns="0" rtlCol="0">
            <a:spAutoFit/>
          </a:bodyPr>
          <a:lstStyle/>
          <a:p>
            <a:pPr marL="12700">
              <a:lnSpc>
                <a:spcPct val="100000"/>
              </a:lnSpc>
              <a:spcBef>
                <a:spcPts val="1105"/>
              </a:spcBef>
            </a:pPr>
            <a:r>
              <a:rPr sz="1800" spc="-900" dirty="0">
                <a:latin typeface="Segoe UI Symbol"/>
                <a:cs typeface="Segoe UI Symbol"/>
              </a:rPr>
              <a:t>🏛️</a:t>
            </a:r>
            <a:r>
              <a:rPr sz="1800" spc="-35" dirty="0">
                <a:latin typeface="Segoe UI Symbol"/>
                <a:cs typeface="Segoe UI Symbol"/>
              </a:rPr>
              <a:t> </a:t>
            </a:r>
            <a:r>
              <a:rPr lang="en-US" sz="1800" spc="-35" dirty="0" smtClean="0">
                <a:latin typeface="Segoe UI Symbol"/>
                <a:cs typeface="Segoe UI Symbol"/>
              </a:rPr>
              <a:t>  </a:t>
            </a:r>
            <a:r>
              <a:rPr sz="1800" b="1" dirty="0" smtClean="0">
                <a:latin typeface="Roboto"/>
                <a:cs typeface="Roboto"/>
              </a:rPr>
              <a:t>Systems</a:t>
            </a:r>
            <a:r>
              <a:rPr sz="1800" b="1" spc="-45" dirty="0" smtClean="0">
                <a:latin typeface="Roboto"/>
                <a:cs typeface="Roboto"/>
              </a:rPr>
              <a:t> </a:t>
            </a:r>
            <a:r>
              <a:rPr sz="1800" b="1" dirty="0">
                <a:latin typeface="Roboto"/>
                <a:cs typeface="Roboto"/>
              </a:rPr>
              <a:t>of</a:t>
            </a:r>
            <a:r>
              <a:rPr sz="1800" b="1" spc="-25" dirty="0">
                <a:latin typeface="Roboto"/>
                <a:cs typeface="Roboto"/>
              </a:rPr>
              <a:t> </a:t>
            </a:r>
            <a:r>
              <a:rPr sz="1800" b="1" spc="-10" dirty="0">
                <a:latin typeface="Roboto"/>
                <a:cs typeface="Roboto"/>
              </a:rPr>
              <a:t>Control:</a:t>
            </a:r>
            <a:endParaRPr sz="1800" dirty="0">
              <a:latin typeface="Roboto"/>
              <a:cs typeface="Roboto"/>
            </a:endParaRPr>
          </a:p>
          <a:p>
            <a:pPr marL="469900" marR="97155" indent="-228600">
              <a:lnSpc>
                <a:spcPct val="107800"/>
              </a:lnSpc>
              <a:spcBef>
                <a:spcPts val="840"/>
              </a:spcBef>
              <a:buSzPct val="55555"/>
              <a:buFont typeface="Symbol"/>
              <a:buChar char=""/>
              <a:tabLst>
                <a:tab pos="469900" algn="l"/>
              </a:tabLst>
            </a:pPr>
            <a:r>
              <a:rPr sz="1800" b="1" dirty="0">
                <a:latin typeface="Roboto"/>
                <a:cs typeface="Roboto"/>
              </a:rPr>
              <a:t>Corporate</a:t>
            </a:r>
            <a:r>
              <a:rPr sz="1800" b="1" spc="-25" dirty="0">
                <a:latin typeface="Roboto"/>
                <a:cs typeface="Roboto"/>
              </a:rPr>
              <a:t> </a:t>
            </a:r>
            <a:r>
              <a:rPr sz="1800" b="1" dirty="0">
                <a:latin typeface="Roboto"/>
                <a:cs typeface="Roboto"/>
              </a:rPr>
              <a:t>Concentration</a:t>
            </a:r>
            <a:r>
              <a:rPr sz="1800" dirty="0">
                <a:latin typeface="Roboto"/>
                <a:cs typeface="Roboto"/>
              </a:rPr>
              <a:t>:</a:t>
            </a:r>
            <a:r>
              <a:rPr sz="1800" spc="-25" dirty="0">
                <a:latin typeface="Roboto"/>
                <a:cs typeface="Roboto"/>
              </a:rPr>
              <a:t> </a:t>
            </a:r>
            <a:r>
              <a:rPr sz="1800" dirty="0">
                <a:latin typeface="Roboto"/>
                <a:cs typeface="Roboto"/>
              </a:rPr>
              <a:t>A</a:t>
            </a:r>
            <a:r>
              <a:rPr sz="1800" spc="-25" dirty="0">
                <a:latin typeface="Roboto"/>
                <a:cs typeface="Roboto"/>
              </a:rPr>
              <a:t> </a:t>
            </a:r>
            <a:r>
              <a:rPr sz="1800" spc="-10" dirty="0">
                <a:latin typeface="Roboto"/>
                <a:cs typeface="Roboto"/>
              </a:rPr>
              <a:t>handful</a:t>
            </a:r>
            <a:r>
              <a:rPr sz="1800" spc="-25" dirty="0">
                <a:latin typeface="Roboto"/>
                <a:cs typeface="Roboto"/>
              </a:rPr>
              <a:t> </a:t>
            </a:r>
            <a:r>
              <a:rPr sz="1800" dirty="0">
                <a:latin typeface="Roboto"/>
                <a:cs typeface="Roboto"/>
              </a:rPr>
              <a:t>of</a:t>
            </a:r>
            <a:r>
              <a:rPr sz="1800" spc="-25" dirty="0">
                <a:latin typeface="Roboto"/>
                <a:cs typeface="Roboto"/>
              </a:rPr>
              <a:t> </a:t>
            </a:r>
            <a:r>
              <a:rPr sz="1800" dirty="0">
                <a:latin typeface="Roboto"/>
                <a:cs typeface="Roboto"/>
              </a:rPr>
              <a:t>tech</a:t>
            </a:r>
            <a:r>
              <a:rPr sz="1800" spc="-35" dirty="0">
                <a:latin typeface="Roboto"/>
                <a:cs typeface="Roboto"/>
              </a:rPr>
              <a:t> </a:t>
            </a:r>
            <a:r>
              <a:rPr sz="1800" spc="-10" dirty="0">
                <a:latin typeface="Roboto"/>
                <a:cs typeface="Roboto"/>
              </a:rPr>
              <a:t>giants</a:t>
            </a:r>
            <a:r>
              <a:rPr sz="1800" spc="-30" dirty="0">
                <a:latin typeface="Roboto"/>
                <a:cs typeface="Roboto"/>
              </a:rPr>
              <a:t> </a:t>
            </a:r>
            <a:r>
              <a:rPr sz="1800" spc="-10" dirty="0">
                <a:latin typeface="Roboto"/>
                <a:cs typeface="Roboto"/>
              </a:rPr>
              <a:t>dominate</a:t>
            </a:r>
            <a:r>
              <a:rPr sz="1800" spc="-30" dirty="0">
                <a:latin typeface="Roboto"/>
                <a:cs typeface="Roboto"/>
              </a:rPr>
              <a:t> </a:t>
            </a:r>
            <a:r>
              <a:rPr sz="1800" spc="-10" dirty="0">
                <a:latin typeface="Roboto"/>
                <a:cs typeface="Roboto"/>
              </a:rPr>
              <a:t>digital </a:t>
            </a:r>
            <a:r>
              <a:rPr sz="1800" spc="-20" dirty="0">
                <a:latin typeface="Roboto"/>
                <a:cs typeface="Roboto"/>
              </a:rPr>
              <a:t>infrastructure,</a:t>
            </a:r>
            <a:r>
              <a:rPr sz="1800" spc="-55" dirty="0">
                <a:latin typeface="Roboto"/>
                <a:cs typeface="Roboto"/>
              </a:rPr>
              <a:t> </a:t>
            </a:r>
            <a:r>
              <a:rPr sz="1800" dirty="0">
                <a:latin typeface="Roboto"/>
                <a:cs typeface="Roboto"/>
              </a:rPr>
              <a:t>platforms,</a:t>
            </a:r>
            <a:r>
              <a:rPr sz="1800" spc="-50" dirty="0">
                <a:latin typeface="Roboto"/>
                <a:cs typeface="Roboto"/>
              </a:rPr>
              <a:t> </a:t>
            </a:r>
            <a:r>
              <a:rPr sz="1800" dirty="0">
                <a:latin typeface="Roboto"/>
                <a:cs typeface="Roboto"/>
              </a:rPr>
              <a:t>and</a:t>
            </a:r>
            <a:r>
              <a:rPr sz="1800" spc="-50" dirty="0">
                <a:latin typeface="Roboto"/>
                <a:cs typeface="Roboto"/>
              </a:rPr>
              <a:t> </a:t>
            </a:r>
            <a:r>
              <a:rPr sz="1800" dirty="0">
                <a:latin typeface="Roboto"/>
                <a:cs typeface="Roboto"/>
              </a:rPr>
              <a:t>data.</a:t>
            </a:r>
            <a:r>
              <a:rPr sz="1800" spc="-50" dirty="0">
                <a:latin typeface="Roboto"/>
                <a:cs typeface="Roboto"/>
              </a:rPr>
              <a:t> </a:t>
            </a:r>
            <a:r>
              <a:rPr sz="1800" dirty="0">
                <a:latin typeface="Roboto"/>
                <a:cs typeface="Roboto"/>
              </a:rPr>
              <a:t>This</a:t>
            </a:r>
            <a:r>
              <a:rPr sz="1800" spc="-55" dirty="0">
                <a:latin typeface="Roboto"/>
                <a:cs typeface="Roboto"/>
              </a:rPr>
              <a:t> </a:t>
            </a:r>
            <a:r>
              <a:rPr sz="1800" spc="-20" dirty="0">
                <a:latin typeface="Roboto"/>
                <a:cs typeface="Roboto"/>
              </a:rPr>
              <a:t>amounts</a:t>
            </a:r>
            <a:r>
              <a:rPr sz="1800" spc="-50" dirty="0">
                <a:latin typeface="Roboto"/>
                <a:cs typeface="Roboto"/>
              </a:rPr>
              <a:t> </a:t>
            </a:r>
            <a:r>
              <a:rPr sz="1800" dirty="0">
                <a:latin typeface="Roboto"/>
                <a:cs typeface="Roboto"/>
              </a:rPr>
              <a:t>to</a:t>
            </a:r>
            <a:r>
              <a:rPr sz="1800" spc="-40" dirty="0">
                <a:latin typeface="Roboto"/>
                <a:cs typeface="Roboto"/>
              </a:rPr>
              <a:t> </a:t>
            </a:r>
            <a:r>
              <a:rPr sz="1800" spc="-10" dirty="0">
                <a:latin typeface="Roboto"/>
                <a:cs typeface="Roboto"/>
              </a:rPr>
              <a:t>outsized</a:t>
            </a:r>
            <a:r>
              <a:rPr sz="1800" spc="-45" dirty="0">
                <a:latin typeface="Roboto"/>
                <a:cs typeface="Roboto"/>
              </a:rPr>
              <a:t> </a:t>
            </a:r>
            <a:r>
              <a:rPr sz="1800" spc="-10" dirty="0">
                <a:latin typeface="Roboto"/>
                <a:cs typeface="Roboto"/>
              </a:rPr>
              <a:t>influence</a:t>
            </a:r>
            <a:r>
              <a:rPr sz="1800" spc="-55" dirty="0">
                <a:latin typeface="Roboto"/>
                <a:cs typeface="Roboto"/>
              </a:rPr>
              <a:t> </a:t>
            </a:r>
            <a:r>
              <a:rPr sz="1800" spc="-20" dirty="0">
                <a:latin typeface="Roboto"/>
                <a:cs typeface="Roboto"/>
              </a:rPr>
              <a:t>over </a:t>
            </a:r>
            <a:r>
              <a:rPr sz="1800" spc="-10" dirty="0">
                <a:latin typeface="Roboto"/>
                <a:cs typeface="Roboto"/>
              </a:rPr>
              <a:t>public</a:t>
            </a:r>
            <a:r>
              <a:rPr sz="1800" spc="-75" dirty="0">
                <a:latin typeface="Roboto"/>
                <a:cs typeface="Roboto"/>
              </a:rPr>
              <a:t> </a:t>
            </a:r>
            <a:r>
              <a:rPr sz="1800" spc="-10" dirty="0">
                <a:latin typeface="Roboto"/>
                <a:cs typeface="Roboto"/>
              </a:rPr>
              <a:t>discourse,</a:t>
            </a:r>
            <a:r>
              <a:rPr sz="1800" spc="-80" dirty="0">
                <a:latin typeface="Roboto"/>
                <a:cs typeface="Roboto"/>
              </a:rPr>
              <a:t> </a:t>
            </a:r>
            <a:r>
              <a:rPr sz="1800" dirty="0">
                <a:latin typeface="Roboto"/>
                <a:cs typeface="Roboto"/>
              </a:rPr>
              <a:t>labor</a:t>
            </a:r>
            <a:r>
              <a:rPr sz="1800" spc="-80" dirty="0">
                <a:latin typeface="Roboto"/>
                <a:cs typeface="Roboto"/>
              </a:rPr>
              <a:t> </a:t>
            </a:r>
            <a:r>
              <a:rPr sz="1800" dirty="0">
                <a:latin typeface="Roboto"/>
                <a:cs typeface="Roboto"/>
              </a:rPr>
              <a:t>markets,</a:t>
            </a:r>
            <a:r>
              <a:rPr sz="1800" spc="-85" dirty="0">
                <a:latin typeface="Roboto"/>
                <a:cs typeface="Roboto"/>
              </a:rPr>
              <a:t> </a:t>
            </a:r>
            <a:r>
              <a:rPr sz="1800" dirty="0">
                <a:latin typeface="Roboto"/>
                <a:cs typeface="Roboto"/>
              </a:rPr>
              <a:t>and</a:t>
            </a:r>
            <a:r>
              <a:rPr sz="1800" spc="-70" dirty="0">
                <a:latin typeface="Roboto"/>
                <a:cs typeface="Roboto"/>
              </a:rPr>
              <a:t> </a:t>
            </a:r>
            <a:r>
              <a:rPr sz="1800" dirty="0">
                <a:latin typeface="Roboto"/>
                <a:cs typeface="Roboto"/>
              </a:rPr>
              <a:t>electoral</a:t>
            </a:r>
            <a:r>
              <a:rPr sz="1800" spc="-80" dirty="0">
                <a:latin typeface="Roboto"/>
                <a:cs typeface="Roboto"/>
              </a:rPr>
              <a:t> </a:t>
            </a:r>
            <a:r>
              <a:rPr sz="1800" dirty="0">
                <a:latin typeface="Roboto"/>
                <a:cs typeface="Roboto"/>
              </a:rPr>
              <a:t>processes,</a:t>
            </a:r>
            <a:r>
              <a:rPr sz="1800" spc="-85" dirty="0">
                <a:latin typeface="Roboto"/>
                <a:cs typeface="Roboto"/>
              </a:rPr>
              <a:t> </a:t>
            </a:r>
            <a:r>
              <a:rPr sz="1800" dirty="0">
                <a:latin typeface="Roboto"/>
                <a:cs typeface="Roboto"/>
              </a:rPr>
              <a:t>which</a:t>
            </a:r>
            <a:r>
              <a:rPr sz="1800" spc="-75" dirty="0">
                <a:latin typeface="Roboto"/>
                <a:cs typeface="Roboto"/>
              </a:rPr>
              <a:t> </a:t>
            </a:r>
            <a:r>
              <a:rPr sz="1800" spc="-10" dirty="0">
                <a:latin typeface="Roboto"/>
                <a:cs typeface="Roboto"/>
              </a:rPr>
              <a:t>means political</a:t>
            </a:r>
            <a:r>
              <a:rPr sz="1800" spc="-70" dirty="0">
                <a:latin typeface="Roboto"/>
                <a:cs typeface="Roboto"/>
              </a:rPr>
              <a:t> </a:t>
            </a:r>
            <a:r>
              <a:rPr sz="1800" dirty="0">
                <a:latin typeface="Roboto"/>
                <a:cs typeface="Roboto"/>
              </a:rPr>
              <a:t>power</a:t>
            </a:r>
            <a:r>
              <a:rPr sz="1800" spc="-55" dirty="0">
                <a:latin typeface="Roboto"/>
                <a:cs typeface="Roboto"/>
              </a:rPr>
              <a:t> </a:t>
            </a:r>
            <a:r>
              <a:rPr sz="1800" spc="-20" dirty="0">
                <a:latin typeface="Roboto"/>
                <a:cs typeface="Roboto"/>
              </a:rPr>
              <a:t>without</a:t>
            </a:r>
            <a:r>
              <a:rPr sz="1800" spc="-55" dirty="0">
                <a:latin typeface="Roboto"/>
                <a:cs typeface="Roboto"/>
              </a:rPr>
              <a:t> </a:t>
            </a:r>
            <a:r>
              <a:rPr sz="1800" spc="-10" dirty="0">
                <a:latin typeface="Roboto"/>
                <a:cs typeface="Roboto"/>
              </a:rPr>
              <a:t>accountability.</a:t>
            </a:r>
            <a:endParaRPr sz="1800" dirty="0">
              <a:latin typeface="Roboto"/>
              <a:cs typeface="Roboto"/>
            </a:endParaRPr>
          </a:p>
          <a:p>
            <a:pPr marL="469900" marR="5080" indent="-228600" algn="just">
              <a:lnSpc>
                <a:spcPct val="107500"/>
              </a:lnSpc>
              <a:spcBef>
                <a:spcPts val="825"/>
              </a:spcBef>
              <a:buSzPct val="55555"/>
              <a:buFont typeface="Symbol"/>
              <a:buChar char=""/>
              <a:tabLst>
                <a:tab pos="469900" algn="l"/>
              </a:tabLst>
            </a:pPr>
            <a:r>
              <a:rPr sz="1800" b="1" dirty="0">
                <a:latin typeface="Roboto"/>
                <a:cs typeface="Roboto"/>
              </a:rPr>
              <a:t>Algorithmic</a:t>
            </a:r>
            <a:r>
              <a:rPr sz="1800" b="1" spc="-50" dirty="0">
                <a:latin typeface="Roboto"/>
                <a:cs typeface="Roboto"/>
              </a:rPr>
              <a:t> </a:t>
            </a:r>
            <a:r>
              <a:rPr sz="1800" b="1" dirty="0">
                <a:latin typeface="Roboto"/>
                <a:cs typeface="Roboto"/>
              </a:rPr>
              <a:t>Gatekeeping</a:t>
            </a:r>
            <a:r>
              <a:rPr sz="1800" dirty="0">
                <a:latin typeface="Roboto"/>
                <a:cs typeface="Roboto"/>
              </a:rPr>
              <a:t>:</a:t>
            </a:r>
            <a:r>
              <a:rPr sz="1800" spc="-45" dirty="0">
                <a:latin typeface="Roboto"/>
                <a:cs typeface="Roboto"/>
              </a:rPr>
              <a:t> </a:t>
            </a:r>
            <a:r>
              <a:rPr sz="1800" dirty="0">
                <a:latin typeface="Roboto"/>
                <a:cs typeface="Roboto"/>
              </a:rPr>
              <a:t>Platforms</a:t>
            </a:r>
            <a:r>
              <a:rPr sz="1800" spc="-50" dirty="0">
                <a:latin typeface="Roboto"/>
                <a:cs typeface="Roboto"/>
              </a:rPr>
              <a:t> </a:t>
            </a:r>
            <a:r>
              <a:rPr sz="1800" dirty="0">
                <a:latin typeface="Roboto"/>
                <a:cs typeface="Roboto"/>
              </a:rPr>
              <a:t>like</a:t>
            </a:r>
            <a:r>
              <a:rPr sz="1800" spc="-40" dirty="0">
                <a:latin typeface="Roboto"/>
                <a:cs typeface="Roboto"/>
              </a:rPr>
              <a:t> </a:t>
            </a:r>
            <a:r>
              <a:rPr sz="1800" dirty="0">
                <a:latin typeface="Roboto"/>
                <a:cs typeface="Roboto"/>
              </a:rPr>
              <a:t>Google</a:t>
            </a:r>
            <a:r>
              <a:rPr sz="1800" spc="-40" dirty="0">
                <a:latin typeface="Roboto"/>
                <a:cs typeface="Roboto"/>
              </a:rPr>
              <a:t> </a:t>
            </a:r>
            <a:r>
              <a:rPr sz="1800" dirty="0">
                <a:latin typeface="Roboto"/>
                <a:cs typeface="Roboto"/>
              </a:rPr>
              <a:t>search</a:t>
            </a:r>
            <a:r>
              <a:rPr sz="1800" spc="-40" dirty="0">
                <a:latin typeface="Roboto"/>
                <a:cs typeface="Roboto"/>
              </a:rPr>
              <a:t> </a:t>
            </a:r>
            <a:r>
              <a:rPr sz="1800" spc="-10" dirty="0">
                <a:latin typeface="Roboto"/>
                <a:cs typeface="Roboto"/>
              </a:rPr>
              <a:t>engines</a:t>
            </a:r>
            <a:r>
              <a:rPr sz="1800" spc="-50" dirty="0">
                <a:latin typeface="Roboto"/>
                <a:cs typeface="Roboto"/>
              </a:rPr>
              <a:t> </a:t>
            </a:r>
            <a:r>
              <a:rPr sz="1800" dirty="0">
                <a:latin typeface="Roboto"/>
                <a:cs typeface="Roboto"/>
              </a:rPr>
              <a:t>and</a:t>
            </a:r>
            <a:r>
              <a:rPr sz="1800" spc="-25" dirty="0">
                <a:latin typeface="Roboto"/>
                <a:cs typeface="Roboto"/>
              </a:rPr>
              <a:t> </a:t>
            </a:r>
            <a:r>
              <a:rPr sz="1800" dirty="0">
                <a:latin typeface="Roboto"/>
                <a:cs typeface="Roboto"/>
              </a:rPr>
              <a:t>Meta</a:t>
            </a:r>
            <a:r>
              <a:rPr sz="1800" spc="-45" dirty="0">
                <a:latin typeface="Roboto"/>
                <a:cs typeface="Roboto"/>
              </a:rPr>
              <a:t> </a:t>
            </a:r>
            <a:r>
              <a:rPr sz="1800" spc="-25" dirty="0">
                <a:latin typeface="Roboto"/>
                <a:cs typeface="Roboto"/>
              </a:rPr>
              <a:t>or </a:t>
            </a:r>
            <a:r>
              <a:rPr sz="1800" dirty="0">
                <a:latin typeface="Roboto"/>
                <a:cs typeface="Roboto"/>
              </a:rPr>
              <a:t>X</a:t>
            </a:r>
            <a:r>
              <a:rPr sz="1800" spc="-60" dirty="0">
                <a:latin typeface="Roboto"/>
                <a:cs typeface="Roboto"/>
              </a:rPr>
              <a:t> </a:t>
            </a:r>
            <a:r>
              <a:rPr sz="1800" dirty="0">
                <a:latin typeface="Roboto"/>
                <a:cs typeface="Roboto"/>
              </a:rPr>
              <a:t>social</a:t>
            </a:r>
            <a:r>
              <a:rPr sz="1800" spc="-60" dirty="0">
                <a:latin typeface="Roboto"/>
                <a:cs typeface="Roboto"/>
              </a:rPr>
              <a:t> </a:t>
            </a:r>
            <a:r>
              <a:rPr sz="1800" dirty="0">
                <a:latin typeface="Roboto"/>
                <a:cs typeface="Roboto"/>
              </a:rPr>
              <a:t>media</a:t>
            </a:r>
            <a:r>
              <a:rPr sz="1800" spc="-50" dirty="0">
                <a:latin typeface="Roboto"/>
                <a:cs typeface="Roboto"/>
              </a:rPr>
              <a:t> </a:t>
            </a:r>
            <a:r>
              <a:rPr sz="1800" dirty="0">
                <a:latin typeface="Roboto"/>
                <a:cs typeface="Roboto"/>
              </a:rPr>
              <a:t>use</a:t>
            </a:r>
            <a:r>
              <a:rPr sz="1800" spc="-60" dirty="0">
                <a:latin typeface="Roboto"/>
                <a:cs typeface="Roboto"/>
              </a:rPr>
              <a:t> </a:t>
            </a:r>
            <a:r>
              <a:rPr sz="1800" spc="-10" dirty="0">
                <a:latin typeface="Roboto"/>
                <a:cs typeface="Roboto"/>
              </a:rPr>
              <a:t>algorithms</a:t>
            </a:r>
            <a:r>
              <a:rPr sz="1800" spc="-60" dirty="0">
                <a:latin typeface="Roboto"/>
                <a:cs typeface="Roboto"/>
              </a:rPr>
              <a:t> </a:t>
            </a:r>
            <a:r>
              <a:rPr sz="1800" spc="-10" dirty="0">
                <a:latin typeface="Roboto"/>
                <a:cs typeface="Roboto"/>
              </a:rPr>
              <a:t>that</a:t>
            </a:r>
            <a:r>
              <a:rPr sz="1800" spc="-60" dirty="0">
                <a:latin typeface="Roboto"/>
                <a:cs typeface="Roboto"/>
              </a:rPr>
              <a:t> </a:t>
            </a:r>
            <a:r>
              <a:rPr sz="1800" spc="-10" dirty="0">
                <a:latin typeface="Roboto"/>
                <a:cs typeface="Roboto"/>
              </a:rPr>
              <a:t>prioritize</a:t>
            </a:r>
            <a:r>
              <a:rPr sz="1800" spc="-60" dirty="0">
                <a:latin typeface="Roboto"/>
                <a:cs typeface="Roboto"/>
              </a:rPr>
              <a:t> </a:t>
            </a:r>
            <a:r>
              <a:rPr sz="1800" spc="-10" dirty="0">
                <a:latin typeface="Roboto"/>
                <a:cs typeface="Roboto"/>
              </a:rPr>
              <a:t>certain</a:t>
            </a:r>
            <a:r>
              <a:rPr sz="1800" spc="-60" dirty="0">
                <a:latin typeface="Roboto"/>
                <a:cs typeface="Roboto"/>
              </a:rPr>
              <a:t> </a:t>
            </a:r>
            <a:r>
              <a:rPr sz="1800" dirty="0">
                <a:latin typeface="Roboto"/>
                <a:cs typeface="Roboto"/>
              </a:rPr>
              <a:t>voices,</a:t>
            </a:r>
            <a:r>
              <a:rPr sz="1800" spc="-70" dirty="0">
                <a:latin typeface="Roboto"/>
                <a:cs typeface="Roboto"/>
              </a:rPr>
              <a:t> </a:t>
            </a:r>
            <a:r>
              <a:rPr sz="1800" dirty="0">
                <a:latin typeface="Roboto"/>
                <a:cs typeface="Roboto"/>
              </a:rPr>
              <a:t>often</a:t>
            </a:r>
            <a:r>
              <a:rPr sz="1800" spc="-55" dirty="0">
                <a:latin typeface="Roboto"/>
                <a:cs typeface="Roboto"/>
              </a:rPr>
              <a:t> </a:t>
            </a:r>
            <a:r>
              <a:rPr sz="1800" spc="-10" dirty="0">
                <a:latin typeface="Roboto"/>
                <a:cs typeface="Roboto"/>
              </a:rPr>
              <a:t>amplifying dominant</a:t>
            </a:r>
            <a:r>
              <a:rPr sz="1800" spc="-45" dirty="0">
                <a:latin typeface="Roboto"/>
                <a:cs typeface="Roboto"/>
              </a:rPr>
              <a:t> </a:t>
            </a:r>
            <a:r>
              <a:rPr sz="1800" spc="-10" dirty="0">
                <a:latin typeface="Roboto"/>
                <a:cs typeface="Roboto"/>
              </a:rPr>
              <a:t>narratives</a:t>
            </a:r>
            <a:r>
              <a:rPr sz="1800" spc="-50" dirty="0">
                <a:latin typeface="Roboto"/>
                <a:cs typeface="Roboto"/>
              </a:rPr>
              <a:t> </a:t>
            </a:r>
            <a:r>
              <a:rPr sz="1800" dirty="0">
                <a:latin typeface="Roboto"/>
                <a:cs typeface="Roboto"/>
              </a:rPr>
              <a:t>while</a:t>
            </a:r>
            <a:r>
              <a:rPr sz="1800" spc="-50" dirty="0">
                <a:latin typeface="Roboto"/>
                <a:cs typeface="Roboto"/>
              </a:rPr>
              <a:t> </a:t>
            </a:r>
            <a:r>
              <a:rPr sz="1800" spc="-20" dirty="0">
                <a:latin typeface="Roboto"/>
                <a:cs typeface="Roboto"/>
              </a:rPr>
              <a:t>marginalizing</a:t>
            </a:r>
            <a:r>
              <a:rPr sz="1800" spc="-35" dirty="0">
                <a:latin typeface="Roboto"/>
                <a:cs typeface="Roboto"/>
              </a:rPr>
              <a:t> </a:t>
            </a:r>
            <a:r>
              <a:rPr sz="1800" spc="-20" dirty="0">
                <a:latin typeface="Roboto"/>
                <a:cs typeface="Roboto"/>
              </a:rPr>
              <a:t>dissenting</a:t>
            </a:r>
            <a:r>
              <a:rPr sz="1800" spc="-45" dirty="0">
                <a:latin typeface="Roboto"/>
                <a:cs typeface="Roboto"/>
              </a:rPr>
              <a:t> </a:t>
            </a:r>
            <a:r>
              <a:rPr sz="1800" dirty="0">
                <a:latin typeface="Roboto"/>
                <a:cs typeface="Roboto"/>
              </a:rPr>
              <a:t>or</a:t>
            </a:r>
            <a:r>
              <a:rPr sz="1800" spc="-45" dirty="0">
                <a:latin typeface="Roboto"/>
                <a:cs typeface="Roboto"/>
              </a:rPr>
              <a:t> </a:t>
            </a:r>
            <a:r>
              <a:rPr sz="1800" spc="-20" dirty="0">
                <a:latin typeface="Roboto"/>
                <a:cs typeface="Roboto"/>
              </a:rPr>
              <a:t>minority</a:t>
            </a:r>
            <a:r>
              <a:rPr sz="1800" spc="-45" dirty="0">
                <a:latin typeface="Roboto"/>
                <a:cs typeface="Roboto"/>
              </a:rPr>
              <a:t> </a:t>
            </a:r>
            <a:r>
              <a:rPr sz="1800" spc="-10" dirty="0">
                <a:latin typeface="Roboto"/>
                <a:cs typeface="Roboto"/>
              </a:rPr>
              <a:t>perspectives.</a:t>
            </a:r>
            <a:endParaRPr sz="1800" dirty="0">
              <a:latin typeface="Roboto"/>
              <a:cs typeface="Roboto"/>
            </a:endParaRPr>
          </a:p>
          <a:p>
            <a:pPr marL="171450" algn="just">
              <a:lnSpc>
                <a:spcPct val="100000"/>
              </a:lnSpc>
              <a:spcBef>
                <a:spcPts val="975"/>
              </a:spcBef>
            </a:pPr>
            <a:r>
              <a:rPr sz="1800" b="1" dirty="0">
                <a:latin typeface="Roboto"/>
                <a:cs typeface="Roboto"/>
              </a:rPr>
              <a:t>Reproduction</a:t>
            </a:r>
            <a:r>
              <a:rPr sz="1800" b="1" spc="-25" dirty="0">
                <a:latin typeface="Roboto"/>
                <a:cs typeface="Roboto"/>
              </a:rPr>
              <a:t> </a:t>
            </a:r>
            <a:r>
              <a:rPr sz="1800" b="1" dirty="0">
                <a:latin typeface="Roboto"/>
                <a:cs typeface="Roboto"/>
              </a:rPr>
              <a:t>of</a:t>
            </a:r>
            <a:r>
              <a:rPr sz="1800" b="1" spc="-10" dirty="0">
                <a:latin typeface="Roboto"/>
                <a:cs typeface="Roboto"/>
              </a:rPr>
              <a:t> </a:t>
            </a:r>
            <a:r>
              <a:rPr sz="1800" b="1" dirty="0">
                <a:latin typeface="Roboto"/>
                <a:cs typeface="Roboto"/>
              </a:rPr>
              <a:t>Ideological</a:t>
            </a:r>
            <a:r>
              <a:rPr sz="1800" b="1" spc="-15" dirty="0">
                <a:latin typeface="Roboto"/>
                <a:cs typeface="Roboto"/>
              </a:rPr>
              <a:t> </a:t>
            </a:r>
            <a:r>
              <a:rPr sz="1800" b="1" spc="-10" dirty="0">
                <a:latin typeface="Roboto"/>
                <a:cs typeface="Roboto"/>
              </a:rPr>
              <a:t>Stereotypes</a:t>
            </a:r>
            <a:endParaRPr sz="1800" dirty="0">
              <a:latin typeface="Roboto"/>
              <a:cs typeface="Roboto"/>
            </a:endParaRPr>
          </a:p>
          <a:p>
            <a:pPr marL="469900" marR="115570" indent="-228600">
              <a:lnSpc>
                <a:spcPct val="107800"/>
              </a:lnSpc>
              <a:spcBef>
                <a:spcPts val="815"/>
              </a:spcBef>
              <a:buSzPct val="55555"/>
              <a:buFont typeface="Symbol"/>
              <a:buChar char=""/>
              <a:tabLst>
                <a:tab pos="469900" algn="l"/>
              </a:tabLst>
            </a:pPr>
            <a:r>
              <a:rPr sz="1800" b="1" dirty="0">
                <a:latin typeface="Roboto"/>
                <a:cs typeface="Roboto"/>
              </a:rPr>
              <a:t>Bias</a:t>
            </a:r>
            <a:r>
              <a:rPr sz="1800" b="1" spc="-45" dirty="0">
                <a:latin typeface="Roboto"/>
                <a:cs typeface="Roboto"/>
              </a:rPr>
              <a:t> </a:t>
            </a:r>
            <a:r>
              <a:rPr sz="1800" b="1" dirty="0">
                <a:latin typeface="Roboto"/>
                <a:cs typeface="Roboto"/>
              </a:rPr>
              <a:t>in</a:t>
            </a:r>
            <a:r>
              <a:rPr sz="1800" b="1" spc="-40" dirty="0">
                <a:latin typeface="Roboto"/>
                <a:cs typeface="Roboto"/>
              </a:rPr>
              <a:t> </a:t>
            </a:r>
            <a:r>
              <a:rPr sz="1800" b="1" dirty="0">
                <a:latin typeface="Roboto"/>
                <a:cs typeface="Roboto"/>
              </a:rPr>
              <a:t>Design</a:t>
            </a:r>
            <a:r>
              <a:rPr sz="1800" dirty="0">
                <a:latin typeface="Roboto"/>
                <a:cs typeface="Roboto"/>
              </a:rPr>
              <a:t>:</a:t>
            </a:r>
            <a:r>
              <a:rPr sz="1800" spc="-30" dirty="0">
                <a:latin typeface="Roboto"/>
                <a:cs typeface="Roboto"/>
              </a:rPr>
              <a:t> </a:t>
            </a:r>
            <a:r>
              <a:rPr sz="1800" spc="-10" dirty="0">
                <a:latin typeface="Roboto"/>
                <a:cs typeface="Roboto"/>
              </a:rPr>
              <a:t>Technologies</a:t>
            </a:r>
            <a:r>
              <a:rPr sz="1800" spc="-40" dirty="0">
                <a:latin typeface="Roboto"/>
                <a:cs typeface="Roboto"/>
              </a:rPr>
              <a:t> </a:t>
            </a:r>
            <a:r>
              <a:rPr sz="1800" dirty="0">
                <a:latin typeface="Roboto"/>
                <a:cs typeface="Roboto"/>
              </a:rPr>
              <a:t>often</a:t>
            </a:r>
            <a:r>
              <a:rPr sz="1800" spc="-40" dirty="0">
                <a:latin typeface="Roboto"/>
                <a:cs typeface="Roboto"/>
              </a:rPr>
              <a:t> </a:t>
            </a:r>
            <a:r>
              <a:rPr sz="1800" dirty="0">
                <a:latin typeface="Roboto"/>
                <a:cs typeface="Roboto"/>
              </a:rPr>
              <a:t>reflect</a:t>
            </a:r>
            <a:r>
              <a:rPr sz="1800" spc="-35" dirty="0">
                <a:latin typeface="Roboto"/>
                <a:cs typeface="Roboto"/>
              </a:rPr>
              <a:t> </a:t>
            </a:r>
            <a:r>
              <a:rPr sz="1800" dirty="0">
                <a:latin typeface="Roboto"/>
                <a:cs typeface="Roboto"/>
              </a:rPr>
              <a:t>the</a:t>
            </a:r>
            <a:r>
              <a:rPr sz="1800" spc="-45" dirty="0">
                <a:latin typeface="Roboto"/>
                <a:cs typeface="Roboto"/>
              </a:rPr>
              <a:t> </a:t>
            </a:r>
            <a:r>
              <a:rPr sz="1800" spc="-20" dirty="0">
                <a:latin typeface="Roboto"/>
                <a:cs typeface="Roboto"/>
              </a:rPr>
              <a:t>assumptions</a:t>
            </a:r>
            <a:r>
              <a:rPr sz="1800" spc="-35" dirty="0">
                <a:latin typeface="Roboto"/>
                <a:cs typeface="Roboto"/>
              </a:rPr>
              <a:t> </a:t>
            </a:r>
            <a:r>
              <a:rPr sz="1800" dirty="0">
                <a:latin typeface="Roboto"/>
                <a:cs typeface="Roboto"/>
              </a:rPr>
              <a:t>and</a:t>
            </a:r>
            <a:r>
              <a:rPr sz="1800" spc="-35" dirty="0">
                <a:latin typeface="Roboto"/>
                <a:cs typeface="Roboto"/>
              </a:rPr>
              <a:t> </a:t>
            </a:r>
            <a:r>
              <a:rPr sz="1800" spc="-10" dirty="0">
                <a:latin typeface="Roboto"/>
                <a:cs typeface="Roboto"/>
              </a:rPr>
              <a:t>worldviews </a:t>
            </a:r>
            <a:r>
              <a:rPr sz="1800" dirty="0">
                <a:latin typeface="Roboto"/>
                <a:cs typeface="Roboto"/>
              </a:rPr>
              <a:t>of</a:t>
            </a:r>
            <a:r>
              <a:rPr sz="1800" spc="-55" dirty="0">
                <a:latin typeface="Roboto"/>
                <a:cs typeface="Roboto"/>
              </a:rPr>
              <a:t> </a:t>
            </a:r>
            <a:r>
              <a:rPr sz="1800" dirty="0">
                <a:latin typeface="Roboto"/>
                <a:cs typeface="Roboto"/>
              </a:rPr>
              <a:t>their</a:t>
            </a:r>
            <a:r>
              <a:rPr sz="1800" spc="-50" dirty="0">
                <a:latin typeface="Roboto"/>
                <a:cs typeface="Roboto"/>
              </a:rPr>
              <a:t> </a:t>
            </a:r>
            <a:r>
              <a:rPr sz="1800" spc="-10" dirty="0">
                <a:latin typeface="Roboto"/>
                <a:cs typeface="Roboto"/>
              </a:rPr>
              <a:t>creators.</a:t>
            </a:r>
            <a:r>
              <a:rPr sz="1800" spc="-60" dirty="0">
                <a:latin typeface="Roboto"/>
                <a:cs typeface="Roboto"/>
              </a:rPr>
              <a:t> </a:t>
            </a:r>
            <a:r>
              <a:rPr sz="1800" dirty="0">
                <a:latin typeface="Roboto"/>
                <a:cs typeface="Roboto"/>
              </a:rPr>
              <a:t>For</a:t>
            </a:r>
            <a:r>
              <a:rPr sz="1800" spc="-45" dirty="0">
                <a:latin typeface="Roboto"/>
                <a:cs typeface="Roboto"/>
              </a:rPr>
              <a:t> </a:t>
            </a:r>
            <a:r>
              <a:rPr sz="1800" dirty="0">
                <a:latin typeface="Roboto"/>
                <a:cs typeface="Roboto"/>
              </a:rPr>
              <a:t>example,</a:t>
            </a:r>
            <a:r>
              <a:rPr sz="1800" spc="-25" dirty="0">
                <a:latin typeface="Roboto"/>
                <a:cs typeface="Roboto"/>
              </a:rPr>
              <a:t> </a:t>
            </a:r>
            <a:r>
              <a:rPr sz="1800" dirty="0">
                <a:latin typeface="Roboto"/>
                <a:cs typeface="Roboto"/>
              </a:rPr>
              <a:t>Elon</a:t>
            </a:r>
            <a:r>
              <a:rPr sz="1800" spc="-50" dirty="0">
                <a:latin typeface="Roboto"/>
                <a:cs typeface="Roboto"/>
              </a:rPr>
              <a:t> </a:t>
            </a:r>
            <a:r>
              <a:rPr sz="1800" spc="-20" dirty="0">
                <a:latin typeface="Roboto"/>
                <a:cs typeface="Roboto"/>
              </a:rPr>
              <a:t>Musk’s</a:t>
            </a:r>
            <a:r>
              <a:rPr sz="1800" spc="-55" dirty="0">
                <a:latin typeface="Roboto"/>
                <a:cs typeface="Roboto"/>
              </a:rPr>
              <a:t> </a:t>
            </a:r>
            <a:r>
              <a:rPr sz="1800" dirty="0">
                <a:latin typeface="Roboto"/>
                <a:cs typeface="Roboto"/>
              </a:rPr>
              <a:t>Grok</a:t>
            </a:r>
            <a:r>
              <a:rPr sz="1800" spc="-50" dirty="0">
                <a:latin typeface="Roboto"/>
                <a:cs typeface="Roboto"/>
              </a:rPr>
              <a:t> </a:t>
            </a:r>
            <a:r>
              <a:rPr sz="1800" dirty="0">
                <a:latin typeface="Roboto"/>
                <a:cs typeface="Roboto"/>
              </a:rPr>
              <a:t>has</a:t>
            </a:r>
            <a:r>
              <a:rPr sz="1800" spc="-55" dirty="0">
                <a:latin typeface="Roboto"/>
                <a:cs typeface="Roboto"/>
              </a:rPr>
              <a:t> </a:t>
            </a:r>
            <a:r>
              <a:rPr sz="1800" dirty="0">
                <a:latin typeface="Roboto"/>
                <a:cs typeface="Roboto"/>
              </a:rPr>
              <a:t>been</a:t>
            </a:r>
            <a:r>
              <a:rPr sz="1800" spc="-50" dirty="0">
                <a:latin typeface="Roboto"/>
                <a:cs typeface="Roboto"/>
              </a:rPr>
              <a:t> </a:t>
            </a:r>
            <a:r>
              <a:rPr sz="1800" dirty="0">
                <a:latin typeface="Roboto"/>
                <a:cs typeface="Roboto"/>
              </a:rPr>
              <a:t>accused</a:t>
            </a:r>
            <a:r>
              <a:rPr sz="1800" spc="-55" dirty="0">
                <a:latin typeface="Roboto"/>
                <a:cs typeface="Roboto"/>
              </a:rPr>
              <a:t> </a:t>
            </a:r>
            <a:r>
              <a:rPr sz="1800" spc="-25" dirty="0">
                <a:latin typeface="Roboto"/>
                <a:cs typeface="Roboto"/>
              </a:rPr>
              <a:t>of </a:t>
            </a:r>
            <a:r>
              <a:rPr sz="1800" spc="-20" dirty="0">
                <a:latin typeface="Roboto"/>
                <a:cs typeface="Roboto"/>
              </a:rPr>
              <a:t>promoting</a:t>
            </a:r>
            <a:r>
              <a:rPr sz="1800" spc="-40" dirty="0">
                <a:latin typeface="Roboto"/>
                <a:cs typeface="Roboto"/>
              </a:rPr>
              <a:t> </a:t>
            </a:r>
            <a:r>
              <a:rPr sz="1800" dirty="0">
                <a:latin typeface="Roboto"/>
                <a:cs typeface="Roboto"/>
              </a:rPr>
              <a:t>specific</a:t>
            </a:r>
            <a:r>
              <a:rPr sz="1800" spc="-30" dirty="0">
                <a:latin typeface="Roboto"/>
                <a:cs typeface="Roboto"/>
              </a:rPr>
              <a:t> </a:t>
            </a:r>
            <a:r>
              <a:rPr sz="1800" spc="-20" dirty="0">
                <a:latin typeface="Roboto"/>
                <a:cs typeface="Roboto"/>
              </a:rPr>
              <a:t>conspiracy</a:t>
            </a:r>
            <a:r>
              <a:rPr sz="1800" spc="-30" dirty="0">
                <a:latin typeface="Roboto"/>
                <a:cs typeface="Roboto"/>
              </a:rPr>
              <a:t> </a:t>
            </a:r>
            <a:r>
              <a:rPr sz="1800" dirty="0">
                <a:latin typeface="Roboto"/>
                <a:cs typeface="Roboto"/>
              </a:rPr>
              <a:t>theories</a:t>
            </a:r>
            <a:r>
              <a:rPr sz="1800" spc="-40" dirty="0">
                <a:latin typeface="Roboto"/>
                <a:cs typeface="Roboto"/>
              </a:rPr>
              <a:t> </a:t>
            </a:r>
            <a:r>
              <a:rPr sz="1800" dirty="0">
                <a:latin typeface="Roboto"/>
                <a:cs typeface="Roboto"/>
              </a:rPr>
              <a:t>[e.g.</a:t>
            </a:r>
            <a:r>
              <a:rPr sz="1800" spc="-35" dirty="0">
                <a:latin typeface="Roboto"/>
                <a:cs typeface="Roboto"/>
              </a:rPr>
              <a:t> </a:t>
            </a:r>
            <a:r>
              <a:rPr sz="1800" dirty="0">
                <a:latin typeface="Roboto"/>
                <a:cs typeface="Roboto"/>
              </a:rPr>
              <a:t>fake</a:t>
            </a:r>
            <a:r>
              <a:rPr sz="1800" spc="-30" dirty="0">
                <a:latin typeface="Roboto"/>
                <a:cs typeface="Roboto"/>
              </a:rPr>
              <a:t> </a:t>
            </a:r>
            <a:r>
              <a:rPr sz="1800" spc="-10" dirty="0">
                <a:latin typeface="Roboto"/>
                <a:cs typeface="Roboto"/>
              </a:rPr>
              <a:t>reports</a:t>
            </a:r>
            <a:r>
              <a:rPr sz="1800" spc="-40"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mass</a:t>
            </a:r>
            <a:r>
              <a:rPr sz="1800" spc="-35" dirty="0">
                <a:latin typeface="Roboto"/>
                <a:cs typeface="Roboto"/>
              </a:rPr>
              <a:t> </a:t>
            </a:r>
            <a:r>
              <a:rPr sz="1800" spc="-10" dirty="0">
                <a:latin typeface="Roboto"/>
                <a:cs typeface="Roboto"/>
              </a:rPr>
              <a:t>violence against</a:t>
            </a:r>
            <a:r>
              <a:rPr sz="1800" spc="-55" dirty="0">
                <a:latin typeface="Roboto"/>
                <a:cs typeface="Roboto"/>
              </a:rPr>
              <a:t> </a:t>
            </a:r>
            <a:r>
              <a:rPr sz="1800" spc="-85" dirty="0">
                <a:latin typeface="Roboto"/>
                <a:cs typeface="Roboto"/>
              </a:rPr>
              <a:t>south-</a:t>
            </a:r>
            <a:r>
              <a:rPr sz="1800" dirty="0">
                <a:latin typeface="Roboto"/>
                <a:cs typeface="Roboto"/>
              </a:rPr>
              <a:t>African</a:t>
            </a:r>
            <a:r>
              <a:rPr sz="1800" spc="-40" dirty="0">
                <a:latin typeface="Roboto"/>
                <a:cs typeface="Roboto"/>
              </a:rPr>
              <a:t> </a:t>
            </a:r>
            <a:r>
              <a:rPr sz="1800" spc="-10" dirty="0">
                <a:latin typeface="Roboto"/>
                <a:cs typeface="Roboto"/>
              </a:rPr>
              <a:t>privileged</a:t>
            </a:r>
            <a:r>
              <a:rPr sz="1800" spc="-50" dirty="0">
                <a:latin typeface="Roboto"/>
                <a:cs typeface="Roboto"/>
              </a:rPr>
              <a:t> </a:t>
            </a:r>
            <a:r>
              <a:rPr sz="1800" spc="-10" dirty="0">
                <a:latin typeface="Roboto"/>
                <a:cs typeface="Roboto"/>
              </a:rPr>
              <a:t>whites]</a:t>
            </a:r>
            <a:r>
              <a:rPr sz="1800" spc="-45" dirty="0">
                <a:latin typeface="Roboto"/>
                <a:cs typeface="Roboto"/>
              </a:rPr>
              <a:t> </a:t>
            </a:r>
            <a:r>
              <a:rPr sz="1800" dirty="0">
                <a:latin typeface="Roboto"/>
                <a:cs typeface="Roboto"/>
              </a:rPr>
              <a:t>and</a:t>
            </a:r>
            <a:r>
              <a:rPr sz="1800" spc="-45" dirty="0">
                <a:latin typeface="Roboto"/>
                <a:cs typeface="Roboto"/>
              </a:rPr>
              <a:t> </a:t>
            </a:r>
            <a:r>
              <a:rPr sz="1800" spc="-85" dirty="0">
                <a:latin typeface="Roboto"/>
                <a:cs typeface="Roboto"/>
              </a:rPr>
              <a:t>far-</a:t>
            </a:r>
            <a:r>
              <a:rPr sz="1800" spc="-10" dirty="0">
                <a:latin typeface="Roboto"/>
                <a:cs typeface="Roboto"/>
              </a:rPr>
              <a:t>right</a:t>
            </a:r>
            <a:r>
              <a:rPr sz="1800" spc="-45" dirty="0">
                <a:latin typeface="Roboto"/>
                <a:cs typeface="Roboto"/>
              </a:rPr>
              <a:t> </a:t>
            </a:r>
            <a:r>
              <a:rPr sz="1800" spc="-10" dirty="0">
                <a:latin typeface="Roboto"/>
                <a:cs typeface="Roboto"/>
              </a:rPr>
              <a:t>stereotypes </a:t>
            </a:r>
            <a:r>
              <a:rPr sz="1800" spc="-20" dirty="0">
                <a:latin typeface="Roboto"/>
                <a:cs typeface="Roboto"/>
              </a:rPr>
              <a:t>corresponding</a:t>
            </a:r>
            <a:r>
              <a:rPr sz="1800" spc="-70" dirty="0">
                <a:latin typeface="Roboto"/>
                <a:cs typeface="Roboto"/>
              </a:rPr>
              <a:t> </a:t>
            </a:r>
            <a:r>
              <a:rPr sz="1800" dirty="0">
                <a:latin typeface="Roboto"/>
                <a:cs typeface="Roboto"/>
              </a:rPr>
              <a:t>with</a:t>
            </a:r>
            <a:r>
              <a:rPr sz="1800" spc="-55" dirty="0">
                <a:latin typeface="Roboto"/>
                <a:cs typeface="Roboto"/>
              </a:rPr>
              <a:t> </a:t>
            </a:r>
            <a:r>
              <a:rPr sz="1800" dirty="0">
                <a:latin typeface="Roboto"/>
                <a:cs typeface="Roboto"/>
              </a:rPr>
              <a:t>its</a:t>
            </a:r>
            <a:r>
              <a:rPr sz="1800" spc="-55" dirty="0">
                <a:latin typeface="Roboto"/>
                <a:cs typeface="Roboto"/>
              </a:rPr>
              <a:t> </a:t>
            </a:r>
            <a:r>
              <a:rPr sz="1800" spc="-20" dirty="0">
                <a:latin typeface="Roboto"/>
                <a:cs typeface="Roboto"/>
              </a:rPr>
              <a:t>producer’s</a:t>
            </a:r>
            <a:r>
              <a:rPr sz="1800" spc="-55" dirty="0">
                <a:latin typeface="Roboto"/>
                <a:cs typeface="Roboto"/>
              </a:rPr>
              <a:t> </a:t>
            </a:r>
            <a:r>
              <a:rPr sz="1800" spc="-10" dirty="0">
                <a:latin typeface="Roboto"/>
                <a:cs typeface="Roboto"/>
              </a:rPr>
              <a:t>worldview.</a:t>
            </a:r>
            <a:endParaRPr sz="1800" dirty="0">
              <a:latin typeface="Roboto"/>
              <a:cs typeface="Roboto"/>
            </a:endParaRPr>
          </a:p>
          <a:p>
            <a:pPr marL="469900" marR="106045" indent="-228600">
              <a:lnSpc>
                <a:spcPct val="107800"/>
              </a:lnSpc>
              <a:spcBef>
                <a:spcPts val="819"/>
              </a:spcBef>
              <a:buSzPct val="55555"/>
              <a:buFont typeface="Symbol"/>
              <a:buChar char=""/>
              <a:tabLst>
                <a:tab pos="469900" algn="l"/>
              </a:tabLst>
            </a:pPr>
            <a:r>
              <a:rPr sz="1800" b="1" dirty="0">
                <a:latin typeface="Roboto"/>
                <a:cs typeface="Roboto"/>
              </a:rPr>
              <a:t>Automation</a:t>
            </a:r>
            <a:r>
              <a:rPr sz="1800" b="1" spc="-50" dirty="0">
                <a:latin typeface="Roboto"/>
                <a:cs typeface="Roboto"/>
              </a:rPr>
              <a:t> </a:t>
            </a:r>
            <a:r>
              <a:rPr sz="1800" b="1" dirty="0">
                <a:latin typeface="Roboto"/>
                <a:cs typeface="Roboto"/>
              </a:rPr>
              <a:t>of</a:t>
            </a:r>
            <a:r>
              <a:rPr sz="1800" b="1" spc="-60" dirty="0">
                <a:latin typeface="Roboto"/>
                <a:cs typeface="Roboto"/>
              </a:rPr>
              <a:t> </a:t>
            </a:r>
            <a:r>
              <a:rPr sz="1800" b="1" dirty="0">
                <a:latin typeface="Roboto"/>
                <a:cs typeface="Roboto"/>
              </a:rPr>
              <a:t>Inequality</a:t>
            </a:r>
            <a:r>
              <a:rPr sz="1800" dirty="0">
                <a:latin typeface="Roboto"/>
                <a:cs typeface="Roboto"/>
              </a:rPr>
              <a:t>:</a:t>
            </a:r>
            <a:r>
              <a:rPr sz="1800" spc="-55" dirty="0">
                <a:latin typeface="Roboto"/>
                <a:cs typeface="Roboto"/>
              </a:rPr>
              <a:t> </a:t>
            </a:r>
            <a:r>
              <a:rPr sz="1800" dirty="0">
                <a:latin typeface="Roboto"/>
                <a:cs typeface="Roboto"/>
              </a:rPr>
              <a:t>AI</a:t>
            </a:r>
            <a:r>
              <a:rPr sz="1800" spc="-45" dirty="0">
                <a:latin typeface="Roboto"/>
                <a:cs typeface="Roboto"/>
              </a:rPr>
              <a:t> </a:t>
            </a:r>
            <a:r>
              <a:rPr sz="1800" spc="-10" dirty="0">
                <a:latin typeface="Roboto"/>
                <a:cs typeface="Roboto"/>
              </a:rPr>
              <a:t>systems</a:t>
            </a:r>
            <a:r>
              <a:rPr sz="1800" spc="-55" dirty="0">
                <a:latin typeface="Roboto"/>
                <a:cs typeface="Roboto"/>
              </a:rPr>
              <a:t> </a:t>
            </a:r>
            <a:r>
              <a:rPr sz="1800" dirty="0">
                <a:latin typeface="Roboto"/>
                <a:cs typeface="Roboto"/>
              </a:rPr>
              <a:t>used</a:t>
            </a:r>
            <a:r>
              <a:rPr sz="1800" spc="-45" dirty="0">
                <a:latin typeface="Roboto"/>
                <a:cs typeface="Roboto"/>
              </a:rPr>
              <a:t> </a:t>
            </a:r>
            <a:r>
              <a:rPr sz="1800" dirty="0">
                <a:latin typeface="Roboto"/>
                <a:cs typeface="Roboto"/>
              </a:rPr>
              <a:t>in</a:t>
            </a:r>
            <a:r>
              <a:rPr sz="1800" spc="-40" dirty="0">
                <a:latin typeface="Roboto"/>
                <a:cs typeface="Roboto"/>
              </a:rPr>
              <a:t> </a:t>
            </a:r>
            <a:r>
              <a:rPr sz="1800" spc="-10" dirty="0">
                <a:latin typeface="Roboto"/>
                <a:cs typeface="Roboto"/>
              </a:rPr>
              <a:t>hiring,</a:t>
            </a:r>
            <a:r>
              <a:rPr sz="1800" spc="-55" dirty="0">
                <a:latin typeface="Roboto"/>
                <a:cs typeface="Roboto"/>
              </a:rPr>
              <a:t> </a:t>
            </a:r>
            <a:r>
              <a:rPr sz="1800" spc="-10" dirty="0">
                <a:latin typeface="Roboto"/>
                <a:cs typeface="Roboto"/>
              </a:rPr>
              <a:t>policing,</a:t>
            </a:r>
            <a:r>
              <a:rPr sz="1800" spc="-50" dirty="0">
                <a:latin typeface="Roboto"/>
                <a:cs typeface="Roboto"/>
              </a:rPr>
              <a:t> </a:t>
            </a:r>
            <a:r>
              <a:rPr sz="1800" dirty="0">
                <a:latin typeface="Roboto"/>
                <a:cs typeface="Roboto"/>
              </a:rPr>
              <a:t>or</a:t>
            </a:r>
            <a:r>
              <a:rPr sz="1800" spc="-50" dirty="0">
                <a:latin typeface="Roboto"/>
                <a:cs typeface="Roboto"/>
              </a:rPr>
              <a:t> </a:t>
            </a:r>
            <a:r>
              <a:rPr sz="1800" spc="-10" dirty="0">
                <a:latin typeface="Roboto"/>
                <a:cs typeface="Roboto"/>
              </a:rPr>
              <a:t>lending</a:t>
            </a:r>
            <a:r>
              <a:rPr sz="1800" spc="-45" dirty="0">
                <a:latin typeface="Roboto"/>
                <a:cs typeface="Roboto"/>
              </a:rPr>
              <a:t> </a:t>
            </a:r>
            <a:r>
              <a:rPr sz="1800" spc="-25" dirty="0">
                <a:latin typeface="Roboto"/>
                <a:cs typeface="Roboto"/>
              </a:rPr>
              <a:t>can </a:t>
            </a:r>
            <a:r>
              <a:rPr sz="1800" spc="-10" dirty="0">
                <a:latin typeface="Roboto"/>
                <a:cs typeface="Roboto"/>
              </a:rPr>
              <a:t>perpetuate</a:t>
            </a:r>
            <a:r>
              <a:rPr sz="1800" spc="-45" dirty="0">
                <a:latin typeface="Roboto"/>
                <a:cs typeface="Roboto"/>
              </a:rPr>
              <a:t> </a:t>
            </a:r>
            <a:r>
              <a:rPr sz="1800" spc="-10" dirty="0">
                <a:latin typeface="Roboto"/>
                <a:cs typeface="Roboto"/>
              </a:rPr>
              <a:t>discrimination</a:t>
            </a:r>
            <a:r>
              <a:rPr sz="1800" spc="-40" dirty="0">
                <a:latin typeface="Roboto"/>
                <a:cs typeface="Roboto"/>
              </a:rPr>
              <a:t> </a:t>
            </a:r>
            <a:r>
              <a:rPr sz="1800" dirty="0">
                <a:latin typeface="Roboto"/>
                <a:cs typeface="Roboto"/>
              </a:rPr>
              <a:t>if</a:t>
            </a:r>
            <a:r>
              <a:rPr sz="1800" spc="-40" dirty="0">
                <a:latin typeface="Roboto"/>
                <a:cs typeface="Roboto"/>
              </a:rPr>
              <a:t> </a:t>
            </a:r>
            <a:r>
              <a:rPr sz="1800" spc="-10" dirty="0">
                <a:latin typeface="Roboto"/>
                <a:cs typeface="Roboto"/>
              </a:rPr>
              <a:t>trained</a:t>
            </a:r>
            <a:r>
              <a:rPr sz="1800" spc="-45" dirty="0">
                <a:latin typeface="Roboto"/>
                <a:cs typeface="Roboto"/>
              </a:rPr>
              <a:t> </a:t>
            </a:r>
            <a:r>
              <a:rPr sz="1800" dirty="0">
                <a:latin typeface="Roboto"/>
                <a:cs typeface="Roboto"/>
              </a:rPr>
              <a:t>on</a:t>
            </a:r>
            <a:r>
              <a:rPr sz="1800" spc="-35" dirty="0">
                <a:latin typeface="Roboto"/>
                <a:cs typeface="Roboto"/>
              </a:rPr>
              <a:t> </a:t>
            </a:r>
            <a:r>
              <a:rPr sz="1800" dirty="0">
                <a:latin typeface="Roboto"/>
                <a:cs typeface="Roboto"/>
              </a:rPr>
              <a:t>biased</a:t>
            </a:r>
            <a:r>
              <a:rPr sz="1800" spc="-45" dirty="0">
                <a:latin typeface="Roboto"/>
                <a:cs typeface="Roboto"/>
              </a:rPr>
              <a:t> </a:t>
            </a:r>
            <a:r>
              <a:rPr sz="1800" spc="-20" dirty="0">
                <a:latin typeface="Roboto"/>
                <a:cs typeface="Roboto"/>
              </a:rPr>
              <a:t>historical</a:t>
            </a:r>
            <a:r>
              <a:rPr sz="1800" spc="-40" dirty="0">
                <a:latin typeface="Roboto"/>
                <a:cs typeface="Roboto"/>
              </a:rPr>
              <a:t> </a:t>
            </a:r>
            <a:r>
              <a:rPr sz="1800" spc="-30" dirty="0">
                <a:latin typeface="Roboto"/>
                <a:cs typeface="Roboto"/>
              </a:rPr>
              <a:t>data—</a:t>
            </a:r>
            <a:r>
              <a:rPr sz="1800" spc="-25" dirty="0">
                <a:latin typeface="Roboto"/>
                <a:cs typeface="Roboto"/>
              </a:rPr>
              <a:t>turning</a:t>
            </a:r>
            <a:r>
              <a:rPr sz="1800" spc="-40" dirty="0">
                <a:latin typeface="Roboto"/>
                <a:cs typeface="Roboto"/>
              </a:rPr>
              <a:t> </a:t>
            </a:r>
            <a:r>
              <a:rPr sz="1800" spc="-20" dirty="0">
                <a:latin typeface="Roboto"/>
                <a:cs typeface="Roboto"/>
              </a:rPr>
              <a:t>past injustices</a:t>
            </a:r>
            <a:r>
              <a:rPr sz="1800" spc="-75" dirty="0">
                <a:latin typeface="Roboto"/>
                <a:cs typeface="Roboto"/>
              </a:rPr>
              <a:t> </a:t>
            </a:r>
            <a:r>
              <a:rPr sz="1800" dirty="0">
                <a:latin typeface="Roboto"/>
                <a:cs typeface="Roboto"/>
              </a:rPr>
              <a:t>into</a:t>
            </a:r>
            <a:r>
              <a:rPr sz="1800" spc="-70" dirty="0">
                <a:latin typeface="Roboto"/>
                <a:cs typeface="Roboto"/>
              </a:rPr>
              <a:t> </a:t>
            </a:r>
            <a:r>
              <a:rPr sz="1800" dirty="0">
                <a:latin typeface="Roboto"/>
                <a:cs typeface="Roboto"/>
              </a:rPr>
              <a:t>future</a:t>
            </a:r>
            <a:r>
              <a:rPr sz="1800" spc="-70" dirty="0">
                <a:latin typeface="Roboto"/>
                <a:cs typeface="Roboto"/>
              </a:rPr>
              <a:t> </a:t>
            </a:r>
            <a:r>
              <a:rPr sz="1800" dirty="0">
                <a:latin typeface="Roboto"/>
                <a:cs typeface="Roboto"/>
              </a:rPr>
              <a:t>norms.</a:t>
            </a:r>
            <a:r>
              <a:rPr sz="1800" spc="-60" dirty="0">
                <a:latin typeface="Roboto"/>
                <a:cs typeface="Roboto"/>
              </a:rPr>
              <a:t> </a:t>
            </a:r>
            <a:r>
              <a:rPr sz="1800" dirty="0">
                <a:latin typeface="Roboto"/>
                <a:cs typeface="Roboto"/>
              </a:rPr>
              <a:t>In</a:t>
            </a:r>
            <a:r>
              <a:rPr sz="1800" spc="-70" dirty="0">
                <a:latin typeface="Roboto"/>
                <a:cs typeface="Roboto"/>
              </a:rPr>
              <a:t> </a:t>
            </a:r>
            <a:r>
              <a:rPr sz="1800" dirty="0">
                <a:latin typeface="Roboto"/>
                <a:cs typeface="Roboto"/>
              </a:rPr>
              <a:t>similar</a:t>
            </a:r>
            <a:r>
              <a:rPr sz="1800" spc="-60" dirty="0">
                <a:latin typeface="Roboto"/>
                <a:cs typeface="Roboto"/>
              </a:rPr>
              <a:t> </a:t>
            </a:r>
            <a:r>
              <a:rPr sz="1800" dirty="0">
                <a:latin typeface="Roboto"/>
                <a:cs typeface="Roboto"/>
              </a:rPr>
              <a:t>manner,</a:t>
            </a:r>
            <a:r>
              <a:rPr sz="1800" spc="-70" dirty="0">
                <a:latin typeface="Roboto"/>
                <a:cs typeface="Roboto"/>
              </a:rPr>
              <a:t> </a:t>
            </a:r>
            <a:r>
              <a:rPr sz="1800" dirty="0">
                <a:latin typeface="Roboto"/>
                <a:cs typeface="Roboto"/>
              </a:rPr>
              <a:t>AI</a:t>
            </a:r>
            <a:r>
              <a:rPr sz="1800" spc="-70" dirty="0">
                <a:latin typeface="Roboto"/>
                <a:cs typeface="Roboto"/>
              </a:rPr>
              <a:t> </a:t>
            </a:r>
            <a:r>
              <a:rPr sz="1800" spc="-10" dirty="0">
                <a:latin typeface="Roboto"/>
                <a:cs typeface="Roboto"/>
              </a:rPr>
              <a:t>trained</a:t>
            </a:r>
            <a:r>
              <a:rPr sz="1800" spc="-70" dirty="0">
                <a:latin typeface="Roboto"/>
                <a:cs typeface="Roboto"/>
              </a:rPr>
              <a:t> </a:t>
            </a:r>
            <a:r>
              <a:rPr sz="1800" dirty="0">
                <a:latin typeface="Roboto"/>
                <a:cs typeface="Roboto"/>
              </a:rPr>
              <a:t>on</a:t>
            </a:r>
            <a:r>
              <a:rPr sz="1800" spc="-75" dirty="0">
                <a:latin typeface="Roboto"/>
                <a:cs typeface="Roboto"/>
              </a:rPr>
              <a:t> </a:t>
            </a:r>
            <a:r>
              <a:rPr sz="1800" dirty="0">
                <a:latin typeface="Roboto"/>
                <a:cs typeface="Roboto"/>
              </a:rPr>
              <a:t>past</a:t>
            </a:r>
            <a:r>
              <a:rPr sz="1800" spc="-70" dirty="0">
                <a:latin typeface="Roboto"/>
                <a:cs typeface="Roboto"/>
              </a:rPr>
              <a:t> </a:t>
            </a:r>
            <a:r>
              <a:rPr sz="1800" dirty="0">
                <a:latin typeface="Roboto"/>
                <a:cs typeface="Roboto"/>
              </a:rPr>
              <a:t>data</a:t>
            </a:r>
            <a:r>
              <a:rPr sz="1800" spc="-60" dirty="0">
                <a:latin typeface="Roboto"/>
                <a:cs typeface="Roboto"/>
              </a:rPr>
              <a:t> </a:t>
            </a:r>
            <a:r>
              <a:rPr sz="1800" spc="-20" dirty="0">
                <a:latin typeface="Roboto"/>
                <a:cs typeface="Roboto"/>
              </a:rPr>
              <a:t>tend </a:t>
            </a:r>
            <a:r>
              <a:rPr sz="1800" dirty="0">
                <a:latin typeface="Roboto"/>
                <a:cs typeface="Roboto"/>
              </a:rPr>
              <a:t>to</a:t>
            </a:r>
            <a:r>
              <a:rPr sz="1800" spc="-70" dirty="0">
                <a:latin typeface="Roboto"/>
                <a:cs typeface="Roboto"/>
              </a:rPr>
              <a:t> </a:t>
            </a:r>
            <a:r>
              <a:rPr sz="1800" dirty="0">
                <a:latin typeface="Roboto"/>
                <a:cs typeface="Roboto"/>
              </a:rPr>
              <a:t>reproduce</a:t>
            </a:r>
            <a:r>
              <a:rPr sz="1800" spc="-75" dirty="0">
                <a:latin typeface="Roboto"/>
                <a:cs typeface="Roboto"/>
              </a:rPr>
              <a:t> </a:t>
            </a:r>
            <a:r>
              <a:rPr sz="1800" dirty="0">
                <a:latin typeface="Roboto"/>
                <a:cs typeface="Roboto"/>
              </a:rPr>
              <a:t>biased</a:t>
            </a:r>
            <a:r>
              <a:rPr sz="1800" spc="-70" dirty="0">
                <a:latin typeface="Roboto"/>
                <a:cs typeface="Roboto"/>
              </a:rPr>
              <a:t> </a:t>
            </a:r>
            <a:r>
              <a:rPr sz="1800" spc="-10" dirty="0">
                <a:latin typeface="Roboto"/>
                <a:cs typeface="Roboto"/>
              </a:rPr>
              <a:t>information,</a:t>
            </a:r>
            <a:r>
              <a:rPr sz="1800" spc="-75" dirty="0">
                <a:latin typeface="Roboto"/>
                <a:cs typeface="Roboto"/>
              </a:rPr>
              <a:t> </a:t>
            </a:r>
            <a:r>
              <a:rPr sz="1800" spc="-10" dirty="0">
                <a:latin typeface="Roboto"/>
                <a:cs typeface="Roboto"/>
              </a:rPr>
              <a:t>thus</a:t>
            </a:r>
            <a:r>
              <a:rPr sz="1800" spc="-75" dirty="0">
                <a:latin typeface="Roboto"/>
                <a:cs typeface="Roboto"/>
              </a:rPr>
              <a:t> </a:t>
            </a:r>
            <a:r>
              <a:rPr sz="1800" spc="-10" dirty="0">
                <a:latin typeface="Roboto"/>
                <a:cs typeface="Roboto"/>
              </a:rPr>
              <a:t>preserving</a:t>
            </a:r>
            <a:r>
              <a:rPr sz="1800" spc="-60" dirty="0">
                <a:latin typeface="Roboto"/>
                <a:cs typeface="Roboto"/>
              </a:rPr>
              <a:t> </a:t>
            </a:r>
            <a:r>
              <a:rPr sz="1800" i="1" spc="-25" dirty="0">
                <a:latin typeface="Roboto"/>
                <a:cs typeface="Roboto"/>
              </a:rPr>
              <a:t>digital</a:t>
            </a:r>
            <a:r>
              <a:rPr sz="1800" i="1" spc="-80" dirty="0">
                <a:latin typeface="Roboto"/>
                <a:cs typeface="Roboto"/>
              </a:rPr>
              <a:t> </a:t>
            </a:r>
            <a:r>
              <a:rPr sz="1800" i="1" spc="-10" dirty="0">
                <a:latin typeface="Roboto"/>
                <a:cs typeface="Roboto"/>
              </a:rPr>
              <a:t>relics</a:t>
            </a:r>
            <a:r>
              <a:rPr sz="1800" spc="-10" dirty="0">
                <a:latin typeface="Roboto"/>
                <a:cs typeface="Roboto"/>
              </a:rPr>
              <a:t>.</a:t>
            </a:r>
            <a:endParaRPr sz="1800" dirty="0">
              <a:latin typeface="Roboto"/>
              <a:cs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12</a:t>
            </a:r>
            <a:endParaRPr sz="1100">
              <a:latin typeface="Calibri"/>
              <a:cs typeface="Calibri"/>
            </a:endParaRPr>
          </a:p>
        </p:txBody>
      </p:sp>
      <p:sp>
        <p:nvSpPr>
          <p:cNvPr id="3" name="object 3"/>
          <p:cNvSpPr txBox="1"/>
          <p:nvPr/>
        </p:nvSpPr>
        <p:spPr>
          <a:xfrm>
            <a:off x="901700" y="1186942"/>
            <a:ext cx="8253095" cy="5575300"/>
          </a:xfrm>
          <a:prstGeom prst="rect">
            <a:avLst/>
          </a:prstGeom>
        </p:spPr>
        <p:txBody>
          <a:bodyPr vert="horz" wrap="square" lIns="0" tIns="140335" rIns="0" bIns="0" rtlCol="0">
            <a:spAutoFit/>
          </a:bodyPr>
          <a:lstStyle/>
          <a:p>
            <a:pPr marL="12700">
              <a:lnSpc>
                <a:spcPct val="100000"/>
              </a:lnSpc>
              <a:spcBef>
                <a:spcPts val="1105"/>
              </a:spcBef>
            </a:pPr>
            <a:r>
              <a:rPr sz="1800" dirty="0">
                <a:latin typeface="Segoe UI Symbol"/>
                <a:cs typeface="Segoe UI Symbol"/>
              </a:rPr>
              <a:t>🌐</a:t>
            </a:r>
            <a:r>
              <a:rPr sz="1800" spc="-85" dirty="0">
                <a:latin typeface="Segoe UI Symbol"/>
                <a:cs typeface="Segoe UI Symbol"/>
              </a:rPr>
              <a:t> </a:t>
            </a:r>
            <a:r>
              <a:rPr sz="1800" b="1" dirty="0">
                <a:latin typeface="Roboto"/>
                <a:cs typeface="Roboto"/>
              </a:rPr>
              <a:t>Surveillance</a:t>
            </a:r>
            <a:r>
              <a:rPr sz="1800" b="1" spc="-40" dirty="0">
                <a:latin typeface="Roboto"/>
                <a:cs typeface="Roboto"/>
              </a:rPr>
              <a:t> </a:t>
            </a:r>
            <a:r>
              <a:rPr sz="1800" b="1" dirty="0">
                <a:latin typeface="Roboto"/>
                <a:cs typeface="Roboto"/>
              </a:rPr>
              <a:t>Capitalism</a:t>
            </a:r>
            <a:r>
              <a:rPr sz="1800" b="1" spc="-30" dirty="0">
                <a:latin typeface="Roboto"/>
                <a:cs typeface="Roboto"/>
              </a:rPr>
              <a:t> </a:t>
            </a:r>
            <a:r>
              <a:rPr lang="en-US" spc="-120" dirty="0" smtClean="0">
                <a:latin typeface="Roboto"/>
                <a:cs typeface="Roboto"/>
              </a:rPr>
              <a:t>h</a:t>
            </a:r>
            <a:r>
              <a:rPr sz="1800" dirty="0" smtClean="0">
                <a:latin typeface="Roboto"/>
                <a:cs typeface="Roboto"/>
              </a:rPr>
              <a:t>as</a:t>
            </a:r>
            <a:r>
              <a:rPr lang="en-US" sz="1800" dirty="0" smtClean="0">
                <a:latin typeface="Roboto"/>
                <a:cs typeface="Roboto"/>
              </a:rPr>
              <a:t> been</a:t>
            </a:r>
            <a:r>
              <a:rPr sz="1800" spc="-30" dirty="0" smtClean="0">
                <a:latin typeface="Roboto"/>
                <a:cs typeface="Roboto"/>
              </a:rPr>
              <a:t> </a:t>
            </a:r>
            <a:r>
              <a:rPr sz="1800" spc="-10" dirty="0">
                <a:latin typeface="Roboto"/>
                <a:cs typeface="Roboto"/>
              </a:rPr>
              <a:t>analyzed</a:t>
            </a:r>
            <a:r>
              <a:rPr sz="1800" spc="-30" dirty="0">
                <a:latin typeface="Roboto"/>
                <a:cs typeface="Roboto"/>
              </a:rPr>
              <a:t> </a:t>
            </a:r>
            <a:r>
              <a:rPr sz="1800" dirty="0">
                <a:latin typeface="Roboto"/>
                <a:cs typeface="Roboto"/>
              </a:rPr>
              <a:t>by</a:t>
            </a:r>
            <a:r>
              <a:rPr sz="1800" spc="-15" dirty="0">
                <a:latin typeface="Roboto"/>
                <a:cs typeface="Roboto"/>
              </a:rPr>
              <a:t> </a:t>
            </a:r>
            <a:r>
              <a:rPr sz="1800" spc="-25" dirty="0">
                <a:latin typeface="Roboto"/>
                <a:cs typeface="Roboto"/>
              </a:rPr>
              <a:t>Shoshana</a:t>
            </a:r>
            <a:r>
              <a:rPr sz="1800" spc="-30" dirty="0">
                <a:latin typeface="Roboto"/>
                <a:cs typeface="Roboto"/>
              </a:rPr>
              <a:t> </a:t>
            </a:r>
            <a:r>
              <a:rPr sz="1800" spc="-10" dirty="0">
                <a:latin typeface="Roboto"/>
                <a:cs typeface="Roboto"/>
              </a:rPr>
              <a:t>Zuboff</a:t>
            </a:r>
            <a:endParaRPr sz="1800" dirty="0">
              <a:latin typeface="Roboto"/>
              <a:cs typeface="Roboto"/>
            </a:endParaRPr>
          </a:p>
          <a:p>
            <a:pPr marL="469900" marR="142875" indent="-228600">
              <a:lnSpc>
                <a:spcPct val="107800"/>
              </a:lnSpc>
              <a:spcBef>
                <a:spcPts val="840"/>
              </a:spcBef>
              <a:buSzPct val="55555"/>
              <a:buFont typeface="Symbol"/>
              <a:buChar char=""/>
              <a:tabLst>
                <a:tab pos="469900" algn="l"/>
              </a:tabLst>
            </a:pPr>
            <a:r>
              <a:rPr sz="1800" b="1" dirty="0">
                <a:latin typeface="Roboto"/>
                <a:cs typeface="Roboto"/>
              </a:rPr>
              <a:t>State</a:t>
            </a:r>
            <a:r>
              <a:rPr sz="1800" b="1" spc="-50" dirty="0">
                <a:latin typeface="Roboto"/>
                <a:cs typeface="Roboto"/>
              </a:rPr>
              <a:t> </a:t>
            </a:r>
            <a:r>
              <a:rPr sz="1800" b="1" dirty="0">
                <a:latin typeface="Roboto"/>
                <a:cs typeface="Roboto"/>
              </a:rPr>
              <a:t>Power</a:t>
            </a:r>
            <a:r>
              <a:rPr sz="1800" dirty="0">
                <a:latin typeface="Roboto"/>
                <a:cs typeface="Roboto"/>
              </a:rPr>
              <a:t>:</a:t>
            </a:r>
            <a:r>
              <a:rPr sz="1800" spc="-40" dirty="0">
                <a:latin typeface="Roboto"/>
                <a:cs typeface="Roboto"/>
              </a:rPr>
              <a:t> </a:t>
            </a:r>
            <a:r>
              <a:rPr sz="1800" spc="-10" dirty="0">
                <a:latin typeface="Roboto"/>
                <a:cs typeface="Roboto"/>
              </a:rPr>
              <a:t>Governments</a:t>
            </a:r>
            <a:r>
              <a:rPr sz="1800" spc="-35" dirty="0">
                <a:latin typeface="Roboto"/>
                <a:cs typeface="Roboto"/>
              </a:rPr>
              <a:t> </a:t>
            </a:r>
            <a:r>
              <a:rPr sz="1800" dirty="0">
                <a:latin typeface="Roboto"/>
                <a:cs typeface="Roboto"/>
              </a:rPr>
              <a:t>use</a:t>
            </a:r>
            <a:r>
              <a:rPr sz="1800" spc="-40" dirty="0">
                <a:latin typeface="Roboto"/>
                <a:cs typeface="Roboto"/>
              </a:rPr>
              <a:t> </a:t>
            </a:r>
            <a:r>
              <a:rPr sz="1800" spc="-20" dirty="0">
                <a:latin typeface="Roboto"/>
                <a:cs typeface="Roboto"/>
              </a:rPr>
              <a:t>technology</a:t>
            </a:r>
            <a:r>
              <a:rPr sz="1800" spc="-35" dirty="0">
                <a:latin typeface="Roboto"/>
                <a:cs typeface="Roboto"/>
              </a:rPr>
              <a:t> </a:t>
            </a:r>
            <a:r>
              <a:rPr sz="1800" dirty="0">
                <a:latin typeface="Roboto"/>
                <a:cs typeface="Roboto"/>
              </a:rPr>
              <a:t>for</a:t>
            </a:r>
            <a:r>
              <a:rPr sz="1800" spc="-25" dirty="0">
                <a:latin typeface="Roboto"/>
                <a:cs typeface="Roboto"/>
              </a:rPr>
              <a:t> </a:t>
            </a:r>
            <a:r>
              <a:rPr sz="1800" spc="-10" dirty="0">
                <a:latin typeface="Roboto"/>
                <a:cs typeface="Roboto"/>
              </a:rPr>
              <a:t>surveillance,</a:t>
            </a:r>
            <a:r>
              <a:rPr sz="1800" spc="-40" dirty="0">
                <a:latin typeface="Roboto"/>
                <a:cs typeface="Roboto"/>
              </a:rPr>
              <a:t> </a:t>
            </a:r>
            <a:r>
              <a:rPr sz="1800" spc="-10" dirty="0">
                <a:latin typeface="Roboto"/>
                <a:cs typeface="Roboto"/>
              </a:rPr>
              <a:t>censorship,</a:t>
            </a:r>
            <a:r>
              <a:rPr sz="1800" spc="-35" dirty="0">
                <a:latin typeface="Roboto"/>
                <a:cs typeface="Roboto"/>
              </a:rPr>
              <a:t> </a:t>
            </a:r>
            <a:r>
              <a:rPr sz="1800" spc="-25" dirty="0">
                <a:latin typeface="Roboto"/>
                <a:cs typeface="Roboto"/>
              </a:rPr>
              <a:t>and </a:t>
            </a:r>
            <a:r>
              <a:rPr sz="1800" spc="-30" dirty="0">
                <a:latin typeface="Roboto"/>
                <a:cs typeface="Roboto"/>
              </a:rPr>
              <a:t>control—</a:t>
            </a:r>
            <a:r>
              <a:rPr sz="1800" spc="-10" dirty="0">
                <a:latin typeface="Roboto"/>
                <a:cs typeface="Roboto"/>
              </a:rPr>
              <a:t>especially</a:t>
            </a:r>
            <a:r>
              <a:rPr sz="1800" spc="-40" dirty="0">
                <a:latin typeface="Roboto"/>
                <a:cs typeface="Roboto"/>
              </a:rPr>
              <a:t> </a:t>
            </a:r>
            <a:r>
              <a:rPr sz="1800" dirty="0">
                <a:latin typeface="Roboto"/>
                <a:cs typeface="Roboto"/>
              </a:rPr>
              <a:t>in</a:t>
            </a:r>
            <a:r>
              <a:rPr sz="1800" spc="-35" dirty="0">
                <a:latin typeface="Roboto"/>
                <a:cs typeface="Roboto"/>
              </a:rPr>
              <a:t> </a:t>
            </a:r>
            <a:r>
              <a:rPr sz="1800" spc="-25" dirty="0">
                <a:latin typeface="Roboto"/>
                <a:cs typeface="Roboto"/>
              </a:rPr>
              <a:t>authoritarian</a:t>
            </a:r>
            <a:r>
              <a:rPr sz="1800" spc="-35" dirty="0">
                <a:latin typeface="Roboto"/>
                <a:cs typeface="Roboto"/>
              </a:rPr>
              <a:t> </a:t>
            </a:r>
            <a:r>
              <a:rPr sz="1800" spc="-10" dirty="0">
                <a:latin typeface="Roboto"/>
                <a:cs typeface="Roboto"/>
              </a:rPr>
              <a:t>regimes.</a:t>
            </a:r>
            <a:r>
              <a:rPr sz="1800" spc="-35" dirty="0">
                <a:latin typeface="Roboto"/>
                <a:cs typeface="Roboto"/>
              </a:rPr>
              <a:t> </a:t>
            </a:r>
            <a:r>
              <a:rPr sz="1800" dirty="0">
                <a:latin typeface="Roboto"/>
                <a:cs typeface="Roboto"/>
              </a:rPr>
              <a:t>Even</a:t>
            </a:r>
            <a:r>
              <a:rPr sz="1800" spc="-35" dirty="0">
                <a:latin typeface="Roboto"/>
                <a:cs typeface="Roboto"/>
              </a:rPr>
              <a:t> </a:t>
            </a:r>
            <a:r>
              <a:rPr sz="1800" dirty="0">
                <a:latin typeface="Roboto"/>
                <a:cs typeface="Roboto"/>
              </a:rPr>
              <a:t>in</a:t>
            </a:r>
            <a:r>
              <a:rPr sz="1800" spc="-20" dirty="0">
                <a:latin typeface="Roboto"/>
                <a:cs typeface="Roboto"/>
              </a:rPr>
              <a:t> </a:t>
            </a:r>
            <a:r>
              <a:rPr sz="1800" spc="-10" dirty="0">
                <a:latin typeface="Roboto"/>
                <a:cs typeface="Roboto"/>
              </a:rPr>
              <a:t>parliamentary </a:t>
            </a:r>
            <a:r>
              <a:rPr sz="1800" dirty="0">
                <a:latin typeface="Roboto"/>
                <a:cs typeface="Roboto"/>
              </a:rPr>
              <a:t>democracies,</a:t>
            </a:r>
            <a:r>
              <a:rPr sz="1800" spc="-85" dirty="0">
                <a:latin typeface="Roboto"/>
                <a:cs typeface="Roboto"/>
              </a:rPr>
              <a:t> </a:t>
            </a:r>
            <a:r>
              <a:rPr sz="1800" dirty="0">
                <a:latin typeface="Roboto"/>
                <a:cs typeface="Roboto"/>
              </a:rPr>
              <a:t>mass</a:t>
            </a:r>
            <a:r>
              <a:rPr sz="1800" spc="-80" dirty="0">
                <a:latin typeface="Roboto"/>
                <a:cs typeface="Roboto"/>
              </a:rPr>
              <a:t> </a:t>
            </a:r>
            <a:r>
              <a:rPr sz="1800" dirty="0">
                <a:latin typeface="Roboto"/>
                <a:cs typeface="Roboto"/>
              </a:rPr>
              <a:t>data</a:t>
            </a:r>
            <a:r>
              <a:rPr sz="1800" spc="-80" dirty="0">
                <a:latin typeface="Roboto"/>
                <a:cs typeface="Roboto"/>
              </a:rPr>
              <a:t> </a:t>
            </a:r>
            <a:r>
              <a:rPr sz="1800" dirty="0">
                <a:latin typeface="Roboto"/>
                <a:cs typeface="Roboto"/>
              </a:rPr>
              <a:t>collection</a:t>
            </a:r>
            <a:r>
              <a:rPr sz="1800" spc="-60" dirty="0">
                <a:latin typeface="Roboto"/>
                <a:cs typeface="Roboto"/>
              </a:rPr>
              <a:t> </a:t>
            </a:r>
            <a:r>
              <a:rPr sz="1800" dirty="0">
                <a:latin typeface="Roboto"/>
                <a:cs typeface="Roboto"/>
              </a:rPr>
              <a:t>erodes</a:t>
            </a:r>
            <a:r>
              <a:rPr sz="1800" spc="-80" dirty="0">
                <a:latin typeface="Roboto"/>
                <a:cs typeface="Roboto"/>
              </a:rPr>
              <a:t> </a:t>
            </a:r>
            <a:r>
              <a:rPr sz="1800" dirty="0">
                <a:latin typeface="Roboto"/>
                <a:cs typeface="Roboto"/>
              </a:rPr>
              <a:t>civil</a:t>
            </a:r>
            <a:r>
              <a:rPr sz="1800" spc="-80" dirty="0">
                <a:latin typeface="Roboto"/>
                <a:cs typeface="Roboto"/>
              </a:rPr>
              <a:t> </a:t>
            </a:r>
            <a:r>
              <a:rPr sz="1800" dirty="0">
                <a:latin typeface="Roboto"/>
                <a:cs typeface="Roboto"/>
              </a:rPr>
              <a:t>liberties</a:t>
            </a:r>
            <a:r>
              <a:rPr sz="1800" spc="-75" dirty="0">
                <a:latin typeface="Roboto"/>
                <a:cs typeface="Roboto"/>
              </a:rPr>
              <a:t> </a:t>
            </a:r>
            <a:r>
              <a:rPr sz="1800" dirty="0">
                <a:latin typeface="Roboto"/>
                <a:cs typeface="Roboto"/>
              </a:rPr>
              <a:t>and</a:t>
            </a:r>
            <a:r>
              <a:rPr sz="1800" spc="-75" dirty="0">
                <a:latin typeface="Roboto"/>
                <a:cs typeface="Roboto"/>
              </a:rPr>
              <a:t> </a:t>
            </a:r>
            <a:r>
              <a:rPr sz="1800" spc="-10" dirty="0">
                <a:latin typeface="Roboto"/>
                <a:cs typeface="Roboto"/>
              </a:rPr>
              <a:t>promotes distorted</a:t>
            </a:r>
            <a:r>
              <a:rPr sz="1800" spc="-45" dirty="0">
                <a:latin typeface="Roboto"/>
                <a:cs typeface="Roboto"/>
              </a:rPr>
              <a:t> </a:t>
            </a:r>
            <a:r>
              <a:rPr sz="1800" dirty="0">
                <a:latin typeface="Roboto"/>
                <a:cs typeface="Roboto"/>
              </a:rPr>
              <a:t>views</a:t>
            </a:r>
            <a:r>
              <a:rPr sz="1800" spc="-35" dirty="0">
                <a:latin typeface="Roboto"/>
                <a:cs typeface="Roboto"/>
              </a:rPr>
              <a:t> </a:t>
            </a:r>
            <a:r>
              <a:rPr sz="1800" dirty="0">
                <a:latin typeface="Roboto"/>
                <a:cs typeface="Roboto"/>
              </a:rPr>
              <a:t>of</a:t>
            </a:r>
            <a:r>
              <a:rPr sz="1800" spc="-45" dirty="0">
                <a:latin typeface="Roboto"/>
                <a:cs typeface="Roboto"/>
              </a:rPr>
              <a:t> </a:t>
            </a:r>
            <a:r>
              <a:rPr sz="1800" spc="-10" dirty="0">
                <a:latin typeface="Roboto"/>
                <a:cs typeface="Roboto"/>
              </a:rPr>
              <a:t>reality.</a:t>
            </a:r>
            <a:endParaRPr sz="1800" dirty="0">
              <a:latin typeface="Roboto"/>
              <a:cs typeface="Roboto"/>
            </a:endParaRPr>
          </a:p>
          <a:p>
            <a:pPr marL="469900" marR="82550" indent="-228600" algn="just">
              <a:lnSpc>
                <a:spcPct val="107500"/>
              </a:lnSpc>
              <a:spcBef>
                <a:spcPts val="825"/>
              </a:spcBef>
              <a:buSzPct val="55555"/>
              <a:buFont typeface="Symbol"/>
              <a:buChar char=""/>
              <a:tabLst>
                <a:tab pos="469900" algn="l"/>
              </a:tabLst>
            </a:pPr>
            <a:r>
              <a:rPr sz="1800" b="1" dirty="0">
                <a:latin typeface="Roboto"/>
                <a:cs typeface="Roboto"/>
              </a:rPr>
              <a:t>Digital</a:t>
            </a:r>
            <a:r>
              <a:rPr sz="1800" b="1" spc="-75" dirty="0">
                <a:latin typeface="Roboto"/>
                <a:cs typeface="Roboto"/>
              </a:rPr>
              <a:t> </a:t>
            </a:r>
            <a:r>
              <a:rPr sz="1800" b="1" dirty="0">
                <a:latin typeface="Roboto"/>
                <a:cs typeface="Roboto"/>
              </a:rPr>
              <a:t>Colonialism</a:t>
            </a:r>
            <a:r>
              <a:rPr sz="1800" dirty="0">
                <a:latin typeface="Roboto"/>
                <a:cs typeface="Roboto"/>
              </a:rPr>
              <a:t>:</a:t>
            </a:r>
            <a:r>
              <a:rPr sz="1800" spc="-70" dirty="0">
                <a:latin typeface="Roboto"/>
                <a:cs typeface="Roboto"/>
              </a:rPr>
              <a:t> </a:t>
            </a:r>
            <a:r>
              <a:rPr sz="1800" spc="-10" dirty="0">
                <a:latin typeface="Roboto"/>
                <a:cs typeface="Roboto"/>
              </a:rPr>
              <a:t>Wealthy</a:t>
            </a:r>
            <a:r>
              <a:rPr sz="1800" spc="-65" dirty="0">
                <a:latin typeface="Roboto"/>
                <a:cs typeface="Roboto"/>
              </a:rPr>
              <a:t> </a:t>
            </a:r>
            <a:r>
              <a:rPr sz="1800" spc="-10" dirty="0">
                <a:latin typeface="Roboto"/>
                <a:cs typeface="Roboto"/>
              </a:rPr>
              <a:t>nations</a:t>
            </a:r>
            <a:r>
              <a:rPr sz="1800" spc="-65" dirty="0">
                <a:latin typeface="Roboto"/>
                <a:cs typeface="Roboto"/>
              </a:rPr>
              <a:t> </a:t>
            </a:r>
            <a:r>
              <a:rPr sz="1800" dirty="0">
                <a:latin typeface="Roboto"/>
                <a:cs typeface="Roboto"/>
              </a:rPr>
              <a:t>and</a:t>
            </a:r>
            <a:r>
              <a:rPr sz="1800" spc="-70" dirty="0">
                <a:latin typeface="Roboto"/>
                <a:cs typeface="Roboto"/>
              </a:rPr>
              <a:t> </a:t>
            </a:r>
            <a:r>
              <a:rPr sz="1800" spc="-10" dirty="0">
                <a:latin typeface="Roboto"/>
                <a:cs typeface="Roboto"/>
              </a:rPr>
              <a:t>corporations</a:t>
            </a:r>
            <a:r>
              <a:rPr sz="1800" spc="-70" dirty="0">
                <a:latin typeface="Roboto"/>
                <a:cs typeface="Roboto"/>
              </a:rPr>
              <a:t> </a:t>
            </a:r>
            <a:r>
              <a:rPr sz="1800" dirty="0">
                <a:latin typeface="Roboto"/>
                <a:cs typeface="Roboto"/>
              </a:rPr>
              <a:t>export</a:t>
            </a:r>
            <a:r>
              <a:rPr sz="1800" spc="-65" dirty="0">
                <a:latin typeface="Roboto"/>
                <a:cs typeface="Roboto"/>
              </a:rPr>
              <a:t> </a:t>
            </a:r>
            <a:r>
              <a:rPr sz="1800" dirty="0">
                <a:latin typeface="Roboto"/>
                <a:cs typeface="Roboto"/>
              </a:rPr>
              <a:t>tech</a:t>
            </a:r>
            <a:r>
              <a:rPr sz="1800" spc="-65" dirty="0">
                <a:latin typeface="Roboto"/>
                <a:cs typeface="Roboto"/>
              </a:rPr>
              <a:t> </a:t>
            </a:r>
            <a:r>
              <a:rPr sz="1800" dirty="0">
                <a:latin typeface="Roboto"/>
                <a:cs typeface="Roboto"/>
              </a:rPr>
              <a:t>to</a:t>
            </a:r>
            <a:r>
              <a:rPr sz="1800" spc="-65" dirty="0">
                <a:latin typeface="Roboto"/>
                <a:cs typeface="Roboto"/>
              </a:rPr>
              <a:t> </a:t>
            </a:r>
            <a:r>
              <a:rPr sz="1800" spc="-10" dirty="0">
                <a:latin typeface="Roboto"/>
                <a:cs typeface="Roboto"/>
              </a:rPr>
              <a:t>poorer </a:t>
            </a:r>
            <a:r>
              <a:rPr sz="1800" dirty="0">
                <a:latin typeface="Roboto"/>
                <a:cs typeface="Roboto"/>
              </a:rPr>
              <a:t>regions,</a:t>
            </a:r>
            <a:r>
              <a:rPr sz="1800" spc="-55" dirty="0">
                <a:latin typeface="Roboto"/>
                <a:cs typeface="Roboto"/>
              </a:rPr>
              <a:t> </a:t>
            </a:r>
            <a:r>
              <a:rPr sz="1800" dirty="0">
                <a:latin typeface="Roboto"/>
                <a:cs typeface="Roboto"/>
              </a:rPr>
              <a:t>often</a:t>
            </a:r>
            <a:r>
              <a:rPr sz="1800" spc="-35" dirty="0">
                <a:latin typeface="Roboto"/>
                <a:cs typeface="Roboto"/>
              </a:rPr>
              <a:t> </a:t>
            </a:r>
            <a:r>
              <a:rPr sz="1800" spc="-20" dirty="0">
                <a:latin typeface="Roboto"/>
                <a:cs typeface="Roboto"/>
              </a:rPr>
              <a:t>without</a:t>
            </a:r>
            <a:r>
              <a:rPr sz="1800" spc="-45" dirty="0">
                <a:latin typeface="Roboto"/>
                <a:cs typeface="Roboto"/>
              </a:rPr>
              <a:t> </a:t>
            </a:r>
            <a:r>
              <a:rPr sz="1800" dirty="0">
                <a:latin typeface="Roboto"/>
                <a:cs typeface="Roboto"/>
              </a:rPr>
              <a:t>regard</a:t>
            </a:r>
            <a:r>
              <a:rPr sz="1800" spc="-55" dirty="0">
                <a:latin typeface="Roboto"/>
                <a:cs typeface="Roboto"/>
              </a:rPr>
              <a:t> </a:t>
            </a:r>
            <a:r>
              <a:rPr sz="1800" dirty="0">
                <a:latin typeface="Roboto"/>
                <a:cs typeface="Roboto"/>
              </a:rPr>
              <a:t>for</a:t>
            </a:r>
            <a:r>
              <a:rPr sz="1800" spc="-35" dirty="0">
                <a:latin typeface="Roboto"/>
                <a:cs typeface="Roboto"/>
              </a:rPr>
              <a:t> </a:t>
            </a:r>
            <a:r>
              <a:rPr sz="1800" dirty="0">
                <a:latin typeface="Roboto"/>
                <a:cs typeface="Roboto"/>
              </a:rPr>
              <a:t>local</a:t>
            </a:r>
            <a:r>
              <a:rPr sz="1800" spc="-45" dirty="0">
                <a:latin typeface="Roboto"/>
                <a:cs typeface="Roboto"/>
              </a:rPr>
              <a:t> </a:t>
            </a:r>
            <a:r>
              <a:rPr sz="1800" dirty="0">
                <a:latin typeface="Roboto"/>
                <a:cs typeface="Roboto"/>
              </a:rPr>
              <a:t>needs</a:t>
            </a:r>
            <a:r>
              <a:rPr sz="1800" spc="-50" dirty="0">
                <a:latin typeface="Roboto"/>
                <a:cs typeface="Roboto"/>
              </a:rPr>
              <a:t> </a:t>
            </a:r>
            <a:r>
              <a:rPr sz="1800" dirty="0">
                <a:latin typeface="Roboto"/>
                <a:cs typeface="Roboto"/>
              </a:rPr>
              <a:t>or</a:t>
            </a:r>
            <a:r>
              <a:rPr sz="1800" spc="-40" dirty="0">
                <a:latin typeface="Roboto"/>
                <a:cs typeface="Roboto"/>
              </a:rPr>
              <a:t> </a:t>
            </a:r>
            <a:r>
              <a:rPr sz="1800" spc="-20" dirty="0">
                <a:latin typeface="Roboto"/>
                <a:cs typeface="Roboto"/>
              </a:rPr>
              <a:t>autonomy,</a:t>
            </a:r>
            <a:r>
              <a:rPr sz="1800" spc="-55" dirty="0">
                <a:latin typeface="Roboto"/>
                <a:cs typeface="Roboto"/>
              </a:rPr>
              <a:t> </a:t>
            </a:r>
            <a:r>
              <a:rPr sz="1800" spc="-10" dirty="0">
                <a:latin typeface="Roboto"/>
                <a:cs typeface="Roboto"/>
              </a:rPr>
              <a:t>reinforcing</a:t>
            </a:r>
            <a:r>
              <a:rPr sz="1800" spc="-45" dirty="0">
                <a:latin typeface="Roboto"/>
                <a:cs typeface="Roboto"/>
              </a:rPr>
              <a:t> </a:t>
            </a:r>
            <a:r>
              <a:rPr sz="1800" spc="-10" dirty="0">
                <a:latin typeface="Roboto"/>
                <a:cs typeface="Roboto"/>
              </a:rPr>
              <a:t>global inequalities.</a:t>
            </a:r>
            <a:endParaRPr sz="1800" dirty="0">
              <a:latin typeface="Roboto"/>
              <a:cs typeface="Roboto"/>
            </a:endParaRPr>
          </a:p>
          <a:p>
            <a:pPr marL="469900" marR="5080" indent="-228600">
              <a:lnSpc>
                <a:spcPct val="107900"/>
              </a:lnSpc>
              <a:spcBef>
                <a:spcPts val="815"/>
              </a:spcBef>
              <a:buSzPct val="55555"/>
              <a:buFont typeface="Symbol"/>
              <a:buChar char=""/>
              <a:tabLst>
                <a:tab pos="469900" algn="l"/>
              </a:tabLst>
            </a:pPr>
            <a:r>
              <a:rPr sz="1800" b="1" dirty="0">
                <a:latin typeface="Roboto"/>
                <a:cs typeface="Roboto"/>
              </a:rPr>
              <a:t>Labor</a:t>
            </a:r>
            <a:r>
              <a:rPr sz="1800" b="1" spc="-60" dirty="0">
                <a:latin typeface="Roboto"/>
                <a:cs typeface="Roboto"/>
              </a:rPr>
              <a:t> </a:t>
            </a:r>
            <a:r>
              <a:rPr sz="1800" b="1" dirty="0">
                <a:latin typeface="Roboto"/>
                <a:cs typeface="Roboto"/>
              </a:rPr>
              <a:t>Displacement</a:t>
            </a:r>
            <a:r>
              <a:rPr sz="1800" dirty="0">
                <a:latin typeface="Roboto"/>
                <a:cs typeface="Roboto"/>
              </a:rPr>
              <a:t>:</a:t>
            </a:r>
            <a:r>
              <a:rPr sz="1800" spc="-60" dirty="0">
                <a:latin typeface="Roboto"/>
                <a:cs typeface="Roboto"/>
              </a:rPr>
              <a:t> </a:t>
            </a:r>
            <a:r>
              <a:rPr sz="1800" spc="-10" dirty="0">
                <a:latin typeface="Roboto"/>
                <a:cs typeface="Roboto"/>
              </a:rPr>
              <a:t>Automation</a:t>
            </a:r>
            <a:r>
              <a:rPr sz="1800" spc="-60" dirty="0">
                <a:latin typeface="Roboto"/>
                <a:cs typeface="Roboto"/>
              </a:rPr>
              <a:t> </a:t>
            </a:r>
            <a:r>
              <a:rPr sz="1800" dirty="0">
                <a:latin typeface="Roboto"/>
                <a:cs typeface="Roboto"/>
              </a:rPr>
              <a:t>can</a:t>
            </a:r>
            <a:r>
              <a:rPr sz="1800" spc="-65" dirty="0">
                <a:latin typeface="Roboto"/>
                <a:cs typeface="Roboto"/>
              </a:rPr>
              <a:t> </a:t>
            </a:r>
            <a:r>
              <a:rPr sz="1800" spc="-10" dirty="0">
                <a:latin typeface="Roboto"/>
                <a:cs typeface="Roboto"/>
              </a:rPr>
              <a:t>concentrate</a:t>
            </a:r>
            <a:r>
              <a:rPr sz="1800" spc="-65" dirty="0">
                <a:latin typeface="Roboto"/>
                <a:cs typeface="Roboto"/>
              </a:rPr>
              <a:t> </a:t>
            </a:r>
            <a:r>
              <a:rPr sz="1800" dirty="0">
                <a:latin typeface="Roboto"/>
                <a:cs typeface="Roboto"/>
              </a:rPr>
              <a:t>wealth</a:t>
            </a:r>
            <a:r>
              <a:rPr sz="1800" spc="-60" dirty="0">
                <a:latin typeface="Roboto"/>
                <a:cs typeface="Roboto"/>
              </a:rPr>
              <a:t> </a:t>
            </a:r>
            <a:r>
              <a:rPr sz="1800" dirty="0">
                <a:latin typeface="Roboto"/>
                <a:cs typeface="Roboto"/>
              </a:rPr>
              <a:t>by</a:t>
            </a:r>
            <a:r>
              <a:rPr sz="1800" spc="-60" dirty="0">
                <a:latin typeface="Roboto"/>
                <a:cs typeface="Roboto"/>
              </a:rPr>
              <a:t> </a:t>
            </a:r>
            <a:r>
              <a:rPr sz="1800" spc="-10" dirty="0">
                <a:latin typeface="Roboto"/>
                <a:cs typeface="Roboto"/>
              </a:rPr>
              <a:t>replacing </a:t>
            </a:r>
            <a:r>
              <a:rPr sz="1800" dirty="0">
                <a:latin typeface="Roboto"/>
                <a:cs typeface="Roboto"/>
              </a:rPr>
              <a:t>workers</a:t>
            </a:r>
            <a:r>
              <a:rPr sz="1800" spc="-80" dirty="0">
                <a:latin typeface="Roboto"/>
                <a:cs typeface="Roboto"/>
              </a:rPr>
              <a:t> </a:t>
            </a:r>
            <a:r>
              <a:rPr sz="1800" dirty="0">
                <a:latin typeface="Roboto"/>
                <a:cs typeface="Roboto"/>
              </a:rPr>
              <a:t>with</a:t>
            </a:r>
            <a:r>
              <a:rPr sz="1800" spc="-75" dirty="0">
                <a:latin typeface="Roboto"/>
                <a:cs typeface="Roboto"/>
              </a:rPr>
              <a:t> </a:t>
            </a:r>
            <a:r>
              <a:rPr sz="1800" spc="-10" dirty="0">
                <a:latin typeface="Roboto"/>
                <a:cs typeface="Roboto"/>
              </a:rPr>
              <a:t>machines,</a:t>
            </a:r>
            <a:r>
              <a:rPr sz="1800" spc="-75" dirty="0">
                <a:latin typeface="Roboto"/>
                <a:cs typeface="Roboto"/>
              </a:rPr>
              <a:t> </a:t>
            </a:r>
            <a:r>
              <a:rPr sz="1800" spc="-10" dirty="0">
                <a:latin typeface="Roboto"/>
                <a:cs typeface="Roboto"/>
              </a:rPr>
              <a:t>benefiting</a:t>
            </a:r>
            <a:r>
              <a:rPr sz="1800" spc="-75" dirty="0">
                <a:latin typeface="Roboto"/>
                <a:cs typeface="Roboto"/>
              </a:rPr>
              <a:t> </a:t>
            </a:r>
            <a:r>
              <a:rPr sz="1800" spc="-10" dirty="0">
                <a:latin typeface="Roboto"/>
                <a:cs typeface="Roboto"/>
              </a:rPr>
              <a:t>capital</a:t>
            </a:r>
            <a:r>
              <a:rPr sz="1800" spc="-75" dirty="0">
                <a:latin typeface="Roboto"/>
                <a:cs typeface="Roboto"/>
              </a:rPr>
              <a:t> </a:t>
            </a:r>
            <a:r>
              <a:rPr sz="1800" dirty="0">
                <a:latin typeface="Roboto"/>
                <a:cs typeface="Roboto"/>
              </a:rPr>
              <a:t>owners</a:t>
            </a:r>
            <a:r>
              <a:rPr sz="1800" spc="-75" dirty="0">
                <a:latin typeface="Roboto"/>
                <a:cs typeface="Roboto"/>
              </a:rPr>
              <a:t> </a:t>
            </a:r>
            <a:r>
              <a:rPr sz="1800" dirty="0">
                <a:latin typeface="Roboto"/>
                <a:cs typeface="Roboto"/>
              </a:rPr>
              <a:t>while</a:t>
            </a:r>
            <a:r>
              <a:rPr sz="1800" spc="-70" dirty="0">
                <a:latin typeface="Roboto"/>
                <a:cs typeface="Roboto"/>
              </a:rPr>
              <a:t> </a:t>
            </a:r>
            <a:r>
              <a:rPr sz="1800" spc="-10" dirty="0">
                <a:latin typeface="Roboto"/>
                <a:cs typeface="Roboto"/>
              </a:rPr>
              <a:t>leaving</a:t>
            </a:r>
            <a:r>
              <a:rPr sz="1800" spc="-70" dirty="0">
                <a:latin typeface="Roboto"/>
                <a:cs typeface="Roboto"/>
              </a:rPr>
              <a:t> </a:t>
            </a:r>
            <a:r>
              <a:rPr sz="1800" dirty="0">
                <a:latin typeface="Roboto"/>
                <a:cs typeface="Roboto"/>
              </a:rPr>
              <a:t>many</a:t>
            </a:r>
            <a:r>
              <a:rPr sz="1800" spc="-75" dirty="0">
                <a:latin typeface="Roboto"/>
                <a:cs typeface="Roboto"/>
              </a:rPr>
              <a:t> </a:t>
            </a:r>
            <a:r>
              <a:rPr sz="1800" spc="-10" dirty="0">
                <a:latin typeface="Roboto"/>
                <a:cs typeface="Roboto"/>
              </a:rPr>
              <a:t>behind, </a:t>
            </a:r>
            <a:r>
              <a:rPr sz="1800" dirty="0">
                <a:latin typeface="Roboto"/>
                <a:cs typeface="Roboto"/>
              </a:rPr>
              <a:t>while</a:t>
            </a:r>
            <a:r>
              <a:rPr sz="1800" spc="-60" dirty="0">
                <a:latin typeface="Roboto"/>
                <a:cs typeface="Roboto"/>
              </a:rPr>
              <a:t> </a:t>
            </a:r>
            <a:r>
              <a:rPr sz="1800" spc="-20" dirty="0">
                <a:latin typeface="Roboto"/>
                <a:cs typeface="Roboto"/>
              </a:rPr>
              <a:t>devastating</a:t>
            </a:r>
            <a:r>
              <a:rPr sz="1800" spc="-50" dirty="0">
                <a:latin typeface="Roboto"/>
                <a:cs typeface="Roboto"/>
              </a:rPr>
              <a:t> </a:t>
            </a:r>
            <a:r>
              <a:rPr sz="1800" dirty="0">
                <a:latin typeface="Roboto"/>
                <a:cs typeface="Roboto"/>
              </a:rPr>
              <a:t>local</a:t>
            </a:r>
            <a:r>
              <a:rPr sz="1800" spc="-50" dirty="0">
                <a:latin typeface="Roboto"/>
                <a:cs typeface="Roboto"/>
              </a:rPr>
              <a:t> </a:t>
            </a:r>
            <a:r>
              <a:rPr sz="1800" spc="-10" dirty="0">
                <a:latin typeface="Roboto"/>
                <a:cs typeface="Roboto"/>
              </a:rPr>
              <a:t>communities</a:t>
            </a:r>
            <a:r>
              <a:rPr sz="1800" spc="-60" dirty="0">
                <a:latin typeface="Roboto"/>
                <a:cs typeface="Roboto"/>
              </a:rPr>
              <a:t> </a:t>
            </a:r>
            <a:r>
              <a:rPr sz="1800" dirty="0">
                <a:latin typeface="Roboto"/>
                <a:cs typeface="Roboto"/>
              </a:rPr>
              <a:t>and</a:t>
            </a:r>
            <a:r>
              <a:rPr sz="1800" spc="-50" dirty="0">
                <a:latin typeface="Roboto"/>
                <a:cs typeface="Roboto"/>
              </a:rPr>
              <a:t> </a:t>
            </a:r>
            <a:r>
              <a:rPr sz="1800" spc="-10" dirty="0">
                <a:latin typeface="Roboto"/>
                <a:cs typeface="Roboto"/>
              </a:rPr>
              <a:t>populations</a:t>
            </a:r>
            <a:r>
              <a:rPr sz="1800" spc="-50" dirty="0">
                <a:latin typeface="Roboto"/>
                <a:cs typeface="Roboto"/>
              </a:rPr>
              <a:t> </a:t>
            </a:r>
            <a:r>
              <a:rPr sz="1800" dirty="0">
                <a:latin typeface="Roboto"/>
                <a:cs typeface="Roboto"/>
              </a:rPr>
              <a:t>of</a:t>
            </a:r>
            <a:r>
              <a:rPr sz="1800" spc="-55" dirty="0">
                <a:latin typeface="Roboto"/>
                <a:cs typeface="Roboto"/>
              </a:rPr>
              <a:t> </a:t>
            </a:r>
            <a:r>
              <a:rPr sz="1800" dirty="0">
                <a:latin typeface="Roboto"/>
                <a:cs typeface="Roboto"/>
              </a:rPr>
              <a:t>the</a:t>
            </a:r>
            <a:r>
              <a:rPr sz="1800" spc="-50" dirty="0">
                <a:latin typeface="Roboto"/>
                <a:cs typeface="Roboto"/>
              </a:rPr>
              <a:t> </a:t>
            </a:r>
            <a:r>
              <a:rPr sz="1800" dirty="0">
                <a:latin typeface="Roboto"/>
                <a:cs typeface="Roboto"/>
              </a:rPr>
              <a:t>global</a:t>
            </a:r>
            <a:r>
              <a:rPr sz="1800" spc="-55" dirty="0">
                <a:latin typeface="Roboto"/>
                <a:cs typeface="Roboto"/>
              </a:rPr>
              <a:t> </a:t>
            </a:r>
            <a:r>
              <a:rPr sz="1800" spc="-20" dirty="0">
                <a:latin typeface="Roboto"/>
                <a:cs typeface="Roboto"/>
              </a:rPr>
              <a:t>South,</a:t>
            </a:r>
            <a:r>
              <a:rPr sz="1800" spc="-50" dirty="0">
                <a:latin typeface="Roboto"/>
                <a:cs typeface="Roboto"/>
              </a:rPr>
              <a:t> </a:t>
            </a:r>
            <a:r>
              <a:rPr sz="1800" spc="-25" dirty="0">
                <a:latin typeface="Roboto"/>
                <a:cs typeface="Roboto"/>
              </a:rPr>
              <a:t>by </a:t>
            </a:r>
            <a:r>
              <a:rPr sz="1800" spc="-10" dirty="0">
                <a:latin typeface="Roboto"/>
                <a:cs typeface="Roboto"/>
              </a:rPr>
              <a:t>using</a:t>
            </a:r>
            <a:r>
              <a:rPr sz="1800" spc="-70" dirty="0">
                <a:latin typeface="Roboto"/>
                <a:cs typeface="Roboto"/>
              </a:rPr>
              <a:t> </a:t>
            </a:r>
            <a:r>
              <a:rPr sz="1800" dirty="0">
                <a:latin typeface="Roboto"/>
                <a:cs typeface="Roboto"/>
              </a:rPr>
              <a:t>their</a:t>
            </a:r>
            <a:r>
              <a:rPr sz="1800" spc="-65" dirty="0">
                <a:latin typeface="Roboto"/>
                <a:cs typeface="Roboto"/>
              </a:rPr>
              <a:t> </a:t>
            </a:r>
            <a:r>
              <a:rPr sz="1800" dirty="0">
                <a:latin typeface="Roboto"/>
                <a:cs typeface="Roboto"/>
              </a:rPr>
              <a:t>lands</a:t>
            </a:r>
            <a:r>
              <a:rPr sz="1800" spc="-70" dirty="0">
                <a:latin typeface="Roboto"/>
                <a:cs typeface="Roboto"/>
              </a:rPr>
              <a:t> </a:t>
            </a:r>
            <a:r>
              <a:rPr sz="1800" dirty="0">
                <a:latin typeface="Roboto"/>
                <a:cs typeface="Roboto"/>
              </a:rPr>
              <a:t>for</a:t>
            </a:r>
            <a:r>
              <a:rPr sz="1800" spc="-55" dirty="0">
                <a:latin typeface="Roboto"/>
                <a:cs typeface="Roboto"/>
              </a:rPr>
              <a:t> </a:t>
            </a:r>
            <a:r>
              <a:rPr sz="1800" dirty="0">
                <a:latin typeface="Roboto"/>
                <a:cs typeface="Roboto"/>
              </a:rPr>
              <a:t>raw</a:t>
            </a:r>
            <a:r>
              <a:rPr sz="1800" spc="-65" dirty="0">
                <a:latin typeface="Roboto"/>
                <a:cs typeface="Roboto"/>
              </a:rPr>
              <a:t> </a:t>
            </a:r>
            <a:r>
              <a:rPr sz="1800" dirty="0">
                <a:latin typeface="Roboto"/>
                <a:cs typeface="Roboto"/>
              </a:rPr>
              <a:t>material</a:t>
            </a:r>
            <a:r>
              <a:rPr sz="1800" spc="-65" dirty="0">
                <a:latin typeface="Roboto"/>
                <a:cs typeface="Roboto"/>
              </a:rPr>
              <a:t> </a:t>
            </a:r>
            <a:r>
              <a:rPr sz="1800" spc="-10" dirty="0">
                <a:latin typeface="Roboto"/>
                <a:cs typeface="Roboto"/>
              </a:rPr>
              <a:t>extraction</a:t>
            </a:r>
            <a:r>
              <a:rPr sz="1800" spc="-65"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energy</a:t>
            </a:r>
            <a:r>
              <a:rPr sz="1800" spc="-65" dirty="0">
                <a:latin typeface="Roboto"/>
                <a:cs typeface="Roboto"/>
              </a:rPr>
              <a:t> </a:t>
            </a:r>
            <a:r>
              <a:rPr sz="1800" spc="-20" dirty="0">
                <a:latin typeface="Roboto"/>
                <a:cs typeface="Roboto"/>
              </a:rPr>
              <a:t>production</a:t>
            </a:r>
            <a:r>
              <a:rPr sz="1800" spc="-70" dirty="0">
                <a:latin typeface="Roboto"/>
                <a:cs typeface="Roboto"/>
              </a:rPr>
              <a:t> </a:t>
            </a:r>
            <a:r>
              <a:rPr sz="1800" dirty="0">
                <a:latin typeface="Roboto"/>
                <a:cs typeface="Roboto"/>
              </a:rPr>
              <a:t>but</a:t>
            </a:r>
            <a:r>
              <a:rPr sz="1800" spc="-65" dirty="0">
                <a:latin typeface="Roboto"/>
                <a:cs typeface="Roboto"/>
              </a:rPr>
              <a:t> </a:t>
            </a:r>
            <a:r>
              <a:rPr sz="1800" spc="-20" dirty="0">
                <a:latin typeface="Roboto"/>
                <a:cs typeface="Roboto"/>
              </a:rPr>
              <a:t>also </a:t>
            </a:r>
            <a:r>
              <a:rPr sz="1800" dirty="0">
                <a:latin typeface="Roboto"/>
                <a:cs typeface="Roboto"/>
              </a:rPr>
              <a:t>by</a:t>
            </a:r>
            <a:r>
              <a:rPr sz="1800" spc="-75" dirty="0">
                <a:latin typeface="Roboto"/>
                <a:cs typeface="Roboto"/>
              </a:rPr>
              <a:t> </a:t>
            </a:r>
            <a:r>
              <a:rPr sz="1800" spc="-20" dirty="0">
                <a:latin typeface="Roboto"/>
                <a:cs typeface="Roboto"/>
              </a:rPr>
              <a:t>using</a:t>
            </a:r>
            <a:r>
              <a:rPr sz="1800" spc="-70" dirty="0">
                <a:latin typeface="Roboto"/>
                <a:cs typeface="Roboto"/>
              </a:rPr>
              <a:t> </a:t>
            </a:r>
            <a:r>
              <a:rPr sz="1800" dirty="0">
                <a:latin typeface="Roboto"/>
                <a:cs typeface="Roboto"/>
              </a:rPr>
              <a:t>cheap</a:t>
            </a:r>
            <a:r>
              <a:rPr sz="1800" spc="-70" dirty="0">
                <a:latin typeface="Roboto"/>
                <a:cs typeface="Roboto"/>
              </a:rPr>
              <a:t> </a:t>
            </a:r>
            <a:r>
              <a:rPr sz="1800" dirty="0">
                <a:latin typeface="Roboto"/>
                <a:cs typeface="Roboto"/>
              </a:rPr>
              <a:t>labor</a:t>
            </a:r>
            <a:r>
              <a:rPr sz="1800" spc="-65" dirty="0">
                <a:latin typeface="Roboto"/>
                <a:cs typeface="Roboto"/>
              </a:rPr>
              <a:t> </a:t>
            </a:r>
            <a:r>
              <a:rPr sz="1800" spc="-10" dirty="0">
                <a:latin typeface="Roboto"/>
                <a:cs typeface="Roboto"/>
              </a:rPr>
              <a:t>hands</a:t>
            </a:r>
            <a:r>
              <a:rPr sz="1800" spc="-70" dirty="0">
                <a:latin typeface="Roboto"/>
                <a:cs typeface="Roboto"/>
              </a:rPr>
              <a:t> </a:t>
            </a:r>
            <a:r>
              <a:rPr sz="1800" dirty="0">
                <a:latin typeface="Roboto"/>
                <a:cs typeface="Roboto"/>
              </a:rPr>
              <a:t>for</a:t>
            </a:r>
            <a:r>
              <a:rPr sz="1800" spc="-70" dirty="0">
                <a:latin typeface="Roboto"/>
                <a:cs typeface="Roboto"/>
              </a:rPr>
              <a:t> </a:t>
            </a:r>
            <a:r>
              <a:rPr sz="1800" dirty="0">
                <a:latin typeface="Roboto"/>
                <a:cs typeface="Roboto"/>
              </a:rPr>
              <a:t>data</a:t>
            </a:r>
            <a:r>
              <a:rPr sz="1800" spc="-75" dirty="0">
                <a:latin typeface="Roboto"/>
                <a:cs typeface="Roboto"/>
              </a:rPr>
              <a:t> </a:t>
            </a:r>
            <a:r>
              <a:rPr sz="1800" spc="-10" dirty="0">
                <a:latin typeface="Roboto"/>
                <a:cs typeface="Roboto"/>
              </a:rPr>
              <a:t>annotation</a:t>
            </a:r>
            <a:r>
              <a:rPr sz="1800" spc="-65" dirty="0">
                <a:latin typeface="Roboto"/>
                <a:cs typeface="Roboto"/>
              </a:rPr>
              <a:t> </a:t>
            </a:r>
            <a:r>
              <a:rPr sz="1800" dirty="0">
                <a:latin typeface="Roboto"/>
                <a:cs typeface="Roboto"/>
              </a:rPr>
              <a:t>and</a:t>
            </a:r>
            <a:r>
              <a:rPr sz="1800" spc="-70" dirty="0">
                <a:latin typeface="Roboto"/>
                <a:cs typeface="Roboto"/>
              </a:rPr>
              <a:t> </a:t>
            </a:r>
            <a:r>
              <a:rPr sz="1800" dirty="0">
                <a:latin typeface="Roboto"/>
                <a:cs typeface="Roboto"/>
              </a:rPr>
              <a:t>all</a:t>
            </a:r>
            <a:r>
              <a:rPr sz="1800" spc="-75" dirty="0">
                <a:latin typeface="Roboto"/>
                <a:cs typeface="Roboto"/>
              </a:rPr>
              <a:t> </a:t>
            </a:r>
            <a:r>
              <a:rPr sz="1800" dirty="0">
                <a:latin typeface="Roboto"/>
                <a:cs typeface="Roboto"/>
              </a:rPr>
              <a:t>the</a:t>
            </a:r>
            <a:r>
              <a:rPr sz="1800" spc="-75" dirty="0">
                <a:latin typeface="Roboto"/>
                <a:cs typeface="Roboto"/>
              </a:rPr>
              <a:t> </a:t>
            </a:r>
            <a:r>
              <a:rPr sz="1800" dirty="0">
                <a:latin typeface="Roboto"/>
                <a:cs typeface="Roboto"/>
              </a:rPr>
              <a:t>menial</a:t>
            </a:r>
            <a:r>
              <a:rPr sz="1800" spc="-75" dirty="0">
                <a:latin typeface="Roboto"/>
                <a:cs typeface="Roboto"/>
              </a:rPr>
              <a:t> </a:t>
            </a:r>
            <a:r>
              <a:rPr sz="1800" spc="-10" dirty="0">
                <a:latin typeface="Roboto"/>
                <a:cs typeface="Roboto"/>
              </a:rPr>
              <a:t>human </a:t>
            </a:r>
            <a:r>
              <a:rPr sz="1800" dirty="0">
                <a:latin typeface="Roboto"/>
                <a:cs typeface="Roboto"/>
              </a:rPr>
              <a:t>work</a:t>
            </a:r>
            <a:r>
              <a:rPr sz="1800" spc="-40" dirty="0">
                <a:latin typeface="Roboto"/>
                <a:cs typeface="Roboto"/>
              </a:rPr>
              <a:t> </a:t>
            </a:r>
            <a:r>
              <a:rPr sz="1800" spc="-10" dirty="0">
                <a:latin typeface="Roboto"/>
                <a:cs typeface="Roboto"/>
              </a:rPr>
              <a:t>necessary</a:t>
            </a:r>
            <a:r>
              <a:rPr sz="1800" spc="-35" dirty="0">
                <a:latin typeface="Roboto"/>
                <a:cs typeface="Roboto"/>
              </a:rPr>
              <a:t> </a:t>
            </a:r>
            <a:r>
              <a:rPr sz="1800" dirty="0">
                <a:latin typeface="Roboto"/>
                <a:cs typeface="Roboto"/>
              </a:rPr>
              <a:t>for</a:t>
            </a:r>
            <a:r>
              <a:rPr sz="1800" spc="-35" dirty="0">
                <a:latin typeface="Roboto"/>
                <a:cs typeface="Roboto"/>
              </a:rPr>
              <a:t> </a:t>
            </a:r>
            <a:r>
              <a:rPr sz="1800" dirty="0">
                <a:latin typeface="Roboto"/>
                <a:cs typeface="Roboto"/>
              </a:rPr>
              <a:t>the</a:t>
            </a:r>
            <a:r>
              <a:rPr sz="1800" spc="-35" dirty="0">
                <a:latin typeface="Roboto"/>
                <a:cs typeface="Roboto"/>
              </a:rPr>
              <a:t> </a:t>
            </a:r>
            <a:r>
              <a:rPr sz="1800" spc="-20" dirty="0">
                <a:latin typeface="Roboto"/>
                <a:cs typeface="Roboto"/>
              </a:rPr>
              <a:t>infrastructure</a:t>
            </a:r>
            <a:r>
              <a:rPr sz="1800" spc="-40" dirty="0">
                <a:latin typeface="Roboto"/>
                <a:cs typeface="Roboto"/>
              </a:rPr>
              <a:t> </a:t>
            </a:r>
            <a:r>
              <a:rPr sz="1800" dirty="0">
                <a:latin typeface="Roboto"/>
                <a:cs typeface="Roboto"/>
              </a:rPr>
              <a:t>and</a:t>
            </a:r>
            <a:r>
              <a:rPr sz="1800" spc="-30" dirty="0">
                <a:latin typeface="Roboto"/>
                <a:cs typeface="Roboto"/>
              </a:rPr>
              <a:t> </a:t>
            </a:r>
            <a:r>
              <a:rPr sz="1800" spc="-20" dirty="0">
                <a:latin typeface="Roboto"/>
                <a:cs typeface="Roboto"/>
              </a:rPr>
              <a:t>training</a:t>
            </a:r>
            <a:r>
              <a:rPr sz="1800" spc="-35"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AI</a:t>
            </a:r>
            <a:r>
              <a:rPr sz="1800" spc="-40" dirty="0">
                <a:latin typeface="Roboto"/>
                <a:cs typeface="Roboto"/>
              </a:rPr>
              <a:t> </a:t>
            </a:r>
            <a:r>
              <a:rPr sz="1800" spc="-10" dirty="0">
                <a:latin typeface="Roboto"/>
                <a:cs typeface="Roboto"/>
              </a:rPr>
              <a:t>applications.</a:t>
            </a:r>
            <a:endParaRPr sz="1800" dirty="0">
              <a:latin typeface="Roboto"/>
              <a:cs typeface="Roboto"/>
            </a:endParaRPr>
          </a:p>
          <a:p>
            <a:pPr marL="469900" marR="311150" indent="-228600">
              <a:lnSpc>
                <a:spcPct val="107500"/>
              </a:lnSpc>
              <a:spcBef>
                <a:spcPts val="825"/>
              </a:spcBef>
              <a:buSzPct val="55555"/>
              <a:buFont typeface="Symbol"/>
              <a:buChar char=""/>
              <a:tabLst>
                <a:tab pos="469900" algn="l"/>
              </a:tabLst>
            </a:pPr>
            <a:r>
              <a:rPr sz="1800" b="1" dirty="0">
                <a:latin typeface="Roboto"/>
                <a:cs typeface="Roboto"/>
              </a:rPr>
              <a:t>Platform</a:t>
            </a:r>
            <a:r>
              <a:rPr sz="1800" b="1" spc="-60" dirty="0">
                <a:latin typeface="Roboto"/>
                <a:cs typeface="Roboto"/>
              </a:rPr>
              <a:t> </a:t>
            </a:r>
            <a:r>
              <a:rPr sz="1800" b="1" dirty="0">
                <a:latin typeface="Roboto"/>
                <a:cs typeface="Roboto"/>
              </a:rPr>
              <a:t>Economies</a:t>
            </a:r>
            <a:r>
              <a:rPr sz="1800" dirty="0">
                <a:latin typeface="Roboto"/>
                <a:cs typeface="Roboto"/>
              </a:rPr>
              <a:t>:</a:t>
            </a:r>
            <a:r>
              <a:rPr sz="1800" spc="-65" dirty="0">
                <a:latin typeface="Roboto"/>
                <a:cs typeface="Roboto"/>
              </a:rPr>
              <a:t> </a:t>
            </a:r>
            <a:r>
              <a:rPr sz="1800" dirty="0">
                <a:latin typeface="Roboto"/>
                <a:cs typeface="Roboto"/>
              </a:rPr>
              <a:t>Gig</a:t>
            </a:r>
            <a:r>
              <a:rPr sz="1800" spc="-60" dirty="0">
                <a:latin typeface="Roboto"/>
                <a:cs typeface="Roboto"/>
              </a:rPr>
              <a:t> </a:t>
            </a:r>
            <a:r>
              <a:rPr sz="1800" dirty="0">
                <a:latin typeface="Roboto"/>
                <a:cs typeface="Roboto"/>
              </a:rPr>
              <a:t>platforms</a:t>
            </a:r>
            <a:r>
              <a:rPr sz="1800" spc="-65" dirty="0">
                <a:latin typeface="Roboto"/>
                <a:cs typeface="Roboto"/>
              </a:rPr>
              <a:t> </a:t>
            </a:r>
            <a:r>
              <a:rPr sz="1800" dirty="0">
                <a:latin typeface="Roboto"/>
                <a:cs typeface="Roboto"/>
              </a:rPr>
              <a:t>often</a:t>
            </a:r>
            <a:r>
              <a:rPr sz="1800" spc="-60" dirty="0">
                <a:latin typeface="Roboto"/>
                <a:cs typeface="Roboto"/>
              </a:rPr>
              <a:t> </a:t>
            </a:r>
            <a:r>
              <a:rPr sz="1800" dirty="0">
                <a:latin typeface="Roboto"/>
                <a:cs typeface="Roboto"/>
              </a:rPr>
              <a:t>shift</a:t>
            </a:r>
            <a:r>
              <a:rPr sz="1800" spc="-60" dirty="0">
                <a:latin typeface="Roboto"/>
                <a:cs typeface="Roboto"/>
              </a:rPr>
              <a:t> </a:t>
            </a:r>
            <a:r>
              <a:rPr sz="1800" dirty="0">
                <a:latin typeface="Roboto"/>
                <a:cs typeface="Roboto"/>
              </a:rPr>
              <a:t>risk</a:t>
            </a:r>
            <a:r>
              <a:rPr sz="1800" spc="-65" dirty="0">
                <a:latin typeface="Roboto"/>
                <a:cs typeface="Roboto"/>
              </a:rPr>
              <a:t> </a:t>
            </a:r>
            <a:r>
              <a:rPr sz="1800" dirty="0">
                <a:latin typeface="Roboto"/>
                <a:cs typeface="Roboto"/>
              </a:rPr>
              <a:t>onto</a:t>
            </a:r>
            <a:r>
              <a:rPr sz="1800" spc="-55" dirty="0">
                <a:latin typeface="Roboto"/>
                <a:cs typeface="Roboto"/>
              </a:rPr>
              <a:t> </a:t>
            </a:r>
            <a:r>
              <a:rPr sz="1800" dirty="0">
                <a:latin typeface="Roboto"/>
                <a:cs typeface="Roboto"/>
              </a:rPr>
              <a:t>workers</a:t>
            </a:r>
            <a:r>
              <a:rPr sz="1800" spc="-60" dirty="0">
                <a:latin typeface="Roboto"/>
                <a:cs typeface="Roboto"/>
              </a:rPr>
              <a:t> </a:t>
            </a:r>
            <a:r>
              <a:rPr sz="1800" spc="-10" dirty="0">
                <a:latin typeface="Roboto"/>
                <a:cs typeface="Roboto"/>
              </a:rPr>
              <a:t>while </a:t>
            </a:r>
            <a:r>
              <a:rPr sz="1800" spc="-20" dirty="0">
                <a:latin typeface="Roboto"/>
                <a:cs typeface="Roboto"/>
              </a:rPr>
              <a:t>extracting</a:t>
            </a:r>
            <a:r>
              <a:rPr sz="1800" spc="-70" dirty="0">
                <a:latin typeface="Roboto"/>
                <a:cs typeface="Roboto"/>
              </a:rPr>
              <a:t> </a:t>
            </a:r>
            <a:r>
              <a:rPr sz="1800" dirty="0">
                <a:latin typeface="Roboto"/>
                <a:cs typeface="Roboto"/>
              </a:rPr>
              <a:t>value</a:t>
            </a:r>
            <a:r>
              <a:rPr sz="1800" spc="-65" dirty="0">
                <a:latin typeface="Roboto"/>
                <a:cs typeface="Roboto"/>
              </a:rPr>
              <a:t> </a:t>
            </a:r>
            <a:r>
              <a:rPr sz="1800" spc="-20" dirty="0">
                <a:latin typeface="Roboto"/>
                <a:cs typeface="Roboto"/>
              </a:rPr>
              <a:t>through</a:t>
            </a:r>
            <a:r>
              <a:rPr sz="1800" spc="-60" dirty="0">
                <a:latin typeface="Roboto"/>
                <a:cs typeface="Roboto"/>
              </a:rPr>
              <a:t> </a:t>
            </a:r>
            <a:r>
              <a:rPr sz="1800" dirty="0">
                <a:latin typeface="Roboto"/>
                <a:cs typeface="Roboto"/>
              </a:rPr>
              <a:t>data</a:t>
            </a:r>
            <a:r>
              <a:rPr sz="1800" spc="-70"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algorithmic</a:t>
            </a:r>
            <a:r>
              <a:rPr sz="1800" spc="-65" dirty="0">
                <a:latin typeface="Roboto"/>
                <a:cs typeface="Roboto"/>
              </a:rPr>
              <a:t> </a:t>
            </a:r>
            <a:r>
              <a:rPr sz="1800" dirty="0">
                <a:latin typeface="Roboto"/>
                <a:cs typeface="Roboto"/>
              </a:rPr>
              <a:t>control,</a:t>
            </a:r>
            <a:r>
              <a:rPr sz="1800" spc="-70" dirty="0">
                <a:latin typeface="Roboto"/>
                <a:cs typeface="Roboto"/>
              </a:rPr>
              <a:t> </a:t>
            </a:r>
            <a:r>
              <a:rPr sz="1800" spc="-10" dirty="0">
                <a:latin typeface="Roboto"/>
                <a:cs typeface="Roboto"/>
              </a:rPr>
              <a:t>weakening</a:t>
            </a:r>
            <a:r>
              <a:rPr sz="1800" spc="-65" dirty="0">
                <a:latin typeface="Roboto"/>
                <a:cs typeface="Roboto"/>
              </a:rPr>
              <a:t> </a:t>
            </a:r>
            <a:r>
              <a:rPr sz="1800" spc="-10" dirty="0">
                <a:latin typeface="Roboto"/>
                <a:cs typeface="Roboto"/>
              </a:rPr>
              <a:t>labor protections</a:t>
            </a:r>
            <a:r>
              <a:rPr sz="1800" spc="-45" dirty="0">
                <a:latin typeface="Roboto"/>
                <a:cs typeface="Roboto"/>
              </a:rPr>
              <a:t> </a:t>
            </a:r>
            <a:r>
              <a:rPr sz="1800" dirty="0">
                <a:latin typeface="Roboto"/>
                <a:cs typeface="Roboto"/>
              </a:rPr>
              <a:t>and</a:t>
            </a:r>
            <a:r>
              <a:rPr sz="1800" spc="-50" dirty="0">
                <a:latin typeface="Roboto"/>
                <a:cs typeface="Roboto"/>
              </a:rPr>
              <a:t> </a:t>
            </a:r>
            <a:r>
              <a:rPr sz="1800" spc="-20" dirty="0">
                <a:latin typeface="Roboto"/>
                <a:cs typeface="Roboto"/>
              </a:rPr>
              <a:t>dismantling</a:t>
            </a:r>
            <a:r>
              <a:rPr sz="1800" spc="-50" dirty="0">
                <a:latin typeface="Roboto"/>
                <a:cs typeface="Roboto"/>
              </a:rPr>
              <a:t> </a:t>
            </a:r>
            <a:r>
              <a:rPr sz="1800" dirty="0">
                <a:latin typeface="Roboto"/>
                <a:cs typeface="Roboto"/>
              </a:rPr>
              <a:t>common</a:t>
            </a:r>
            <a:r>
              <a:rPr sz="1800" spc="-45" dirty="0">
                <a:latin typeface="Roboto"/>
                <a:cs typeface="Roboto"/>
              </a:rPr>
              <a:t> </a:t>
            </a:r>
            <a:r>
              <a:rPr sz="1800" dirty="0">
                <a:latin typeface="Roboto"/>
                <a:cs typeface="Roboto"/>
              </a:rPr>
              <a:t>forms</a:t>
            </a:r>
            <a:r>
              <a:rPr sz="1800" spc="-55" dirty="0">
                <a:latin typeface="Roboto"/>
                <a:cs typeface="Roboto"/>
              </a:rPr>
              <a:t> </a:t>
            </a:r>
            <a:r>
              <a:rPr sz="1800" dirty="0">
                <a:latin typeface="Roboto"/>
                <a:cs typeface="Roboto"/>
              </a:rPr>
              <a:t>of</a:t>
            </a:r>
            <a:r>
              <a:rPr sz="1800" spc="-50" dirty="0">
                <a:latin typeface="Roboto"/>
                <a:cs typeface="Roboto"/>
              </a:rPr>
              <a:t> </a:t>
            </a:r>
            <a:r>
              <a:rPr sz="1800" spc="-10" dirty="0">
                <a:latin typeface="Roboto"/>
                <a:cs typeface="Roboto"/>
              </a:rPr>
              <a:t>struggle,</a:t>
            </a:r>
            <a:r>
              <a:rPr sz="1800" spc="-45" dirty="0">
                <a:latin typeface="Roboto"/>
                <a:cs typeface="Roboto"/>
              </a:rPr>
              <a:t> </a:t>
            </a:r>
            <a:r>
              <a:rPr sz="1800" dirty="0">
                <a:latin typeface="Roboto"/>
                <a:cs typeface="Roboto"/>
              </a:rPr>
              <a:t>like</a:t>
            </a:r>
            <a:r>
              <a:rPr sz="1800" spc="-45" dirty="0">
                <a:latin typeface="Roboto"/>
                <a:cs typeface="Roboto"/>
              </a:rPr>
              <a:t> </a:t>
            </a:r>
            <a:r>
              <a:rPr sz="1800" dirty="0">
                <a:latin typeface="Roboto"/>
                <a:cs typeface="Roboto"/>
              </a:rPr>
              <a:t>labor</a:t>
            </a:r>
            <a:r>
              <a:rPr sz="1800" spc="-50" dirty="0">
                <a:latin typeface="Roboto"/>
                <a:cs typeface="Roboto"/>
              </a:rPr>
              <a:t> </a:t>
            </a:r>
            <a:r>
              <a:rPr sz="1800" spc="-10" dirty="0">
                <a:latin typeface="Roboto"/>
                <a:cs typeface="Roboto"/>
              </a:rPr>
              <a:t>Unions.</a:t>
            </a:r>
            <a:endParaRPr sz="1800" dirty="0">
              <a:latin typeface="Roboto"/>
              <a:cs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13</a:t>
            </a:r>
            <a:endParaRPr sz="1100">
              <a:latin typeface="Calibri"/>
              <a:cs typeface="Calibri"/>
            </a:endParaRPr>
          </a:p>
        </p:txBody>
      </p:sp>
      <p:sp>
        <p:nvSpPr>
          <p:cNvPr id="3" name="object 3"/>
          <p:cNvSpPr txBox="1"/>
          <p:nvPr/>
        </p:nvSpPr>
        <p:spPr>
          <a:xfrm>
            <a:off x="901700" y="763269"/>
            <a:ext cx="8183245" cy="5610860"/>
          </a:xfrm>
          <a:prstGeom prst="rect">
            <a:avLst/>
          </a:prstGeom>
        </p:spPr>
        <p:txBody>
          <a:bodyPr vert="horz" wrap="square" lIns="0" tIns="137795" rIns="0" bIns="0" rtlCol="0">
            <a:spAutoFit/>
          </a:bodyPr>
          <a:lstStyle/>
          <a:p>
            <a:pPr marL="469900" indent="-228600">
              <a:lnSpc>
                <a:spcPct val="100000"/>
              </a:lnSpc>
              <a:spcBef>
                <a:spcPts val="1085"/>
              </a:spcBef>
              <a:buSzPct val="55555"/>
              <a:buFont typeface="Symbol"/>
              <a:buChar char=""/>
              <a:tabLst>
                <a:tab pos="469900" algn="l"/>
              </a:tabLst>
            </a:pPr>
            <a:r>
              <a:rPr sz="1800" b="1" dirty="0">
                <a:latin typeface="Roboto"/>
                <a:cs typeface="Roboto"/>
              </a:rPr>
              <a:t>Training</a:t>
            </a:r>
            <a:r>
              <a:rPr sz="1800" b="1" spc="-30" dirty="0">
                <a:latin typeface="Roboto"/>
                <a:cs typeface="Roboto"/>
              </a:rPr>
              <a:t> </a:t>
            </a:r>
            <a:r>
              <a:rPr sz="1800" b="1" dirty="0">
                <a:latin typeface="Roboto"/>
                <a:cs typeface="Roboto"/>
              </a:rPr>
              <a:t>data</a:t>
            </a:r>
            <a:r>
              <a:rPr sz="1800" b="1" spc="-35" dirty="0">
                <a:latin typeface="Roboto"/>
                <a:cs typeface="Roboto"/>
              </a:rPr>
              <a:t> </a:t>
            </a:r>
            <a:r>
              <a:rPr sz="1800" b="1" dirty="0">
                <a:latin typeface="Roboto"/>
                <a:cs typeface="Roboto"/>
              </a:rPr>
              <a:t>biases</a:t>
            </a:r>
            <a:r>
              <a:rPr sz="1800" b="1" spc="-30" dirty="0">
                <a:latin typeface="Roboto"/>
                <a:cs typeface="Roboto"/>
              </a:rPr>
              <a:t> </a:t>
            </a:r>
            <a:r>
              <a:rPr sz="1800" dirty="0">
                <a:latin typeface="Roboto"/>
                <a:cs typeface="Roboto"/>
              </a:rPr>
              <a:t>reflect</a:t>
            </a:r>
            <a:r>
              <a:rPr sz="1800" spc="-35" dirty="0">
                <a:latin typeface="Roboto"/>
                <a:cs typeface="Roboto"/>
              </a:rPr>
              <a:t> </a:t>
            </a:r>
            <a:r>
              <a:rPr sz="1800" spc="-10" dirty="0">
                <a:latin typeface="Roboto"/>
                <a:cs typeface="Roboto"/>
              </a:rPr>
              <a:t>societal</a:t>
            </a:r>
            <a:r>
              <a:rPr sz="1800" spc="-30" dirty="0">
                <a:latin typeface="Roboto"/>
                <a:cs typeface="Roboto"/>
              </a:rPr>
              <a:t> </a:t>
            </a:r>
            <a:r>
              <a:rPr sz="1800" spc="-10" dirty="0">
                <a:latin typeface="Roboto"/>
                <a:cs typeface="Roboto"/>
              </a:rPr>
              <a:t>inequalities,</a:t>
            </a:r>
            <a:r>
              <a:rPr sz="1800" spc="-30" dirty="0">
                <a:latin typeface="Roboto"/>
                <a:cs typeface="Roboto"/>
              </a:rPr>
              <a:t> </a:t>
            </a:r>
            <a:r>
              <a:rPr sz="1800" spc="-10" dirty="0">
                <a:latin typeface="Roboto"/>
                <a:cs typeface="Roboto"/>
              </a:rPr>
              <a:t>leading</a:t>
            </a:r>
            <a:r>
              <a:rPr sz="1800" spc="-35" dirty="0">
                <a:latin typeface="Roboto"/>
                <a:cs typeface="Roboto"/>
              </a:rPr>
              <a:t> </a:t>
            </a:r>
            <a:r>
              <a:rPr sz="1800" dirty="0">
                <a:latin typeface="Roboto"/>
                <a:cs typeface="Roboto"/>
              </a:rPr>
              <a:t>to</a:t>
            </a:r>
            <a:r>
              <a:rPr sz="1800" spc="-30" dirty="0">
                <a:latin typeface="Roboto"/>
                <a:cs typeface="Roboto"/>
              </a:rPr>
              <a:t> </a:t>
            </a:r>
            <a:r>
              <a:rPr sz="1800" dirty="0">
                <a:latin typeface="Roboto"/>
                <a:cs typeface="Roboto"/>
              </a:rPr>
              <a:t>skewed</a:t>
            </a:r>
            <a:r>
              <a:rPr sz="1800" spc="-30" dirty="0">
                <a:latin typeface="Roboto"/>
                <a:cs typeface="Roboto"/>
              </a:rPr>
              <a:t> </a:t>
            </a:r>
            <a:r>
              <a:rPr sz="1800" spc="-10" dirty="0">
                <a:latin typeface="Roboto"/>
                <a:cs typeface="Roboto"/>
              </a:rPr>
              <a:t>outputs.</a:t>
            </a:r>
            <a:endParaRPr sz="1800">
              <a:latin typeface="Roboto"/>
              <a:cs typeface="Roboto"/>
            </a:endParaRPr>
          </a:p>
          <a:p>
            <a:pPr marL="469900" marR="373380" indent="-228600">
              <a:lnSpc>
                <a:spcPct val="107200"/>
              </a:lnSpc>
              <a:spcBef>
                <a:spcPts val="825"/>
              </a:spcBef>
              <a:buSzPct val="55555"/>
              <a:buFont typeface="Symbol"/>
              <a:buChar char=""/>
              <a:tabLst>
                <a:tab pos="469900" algn="l"/>
              </a:tabLst>
            </a:pPr>
            <a:r>
              <a:rPr sz="1800" b="1" dirty="0">
                <a:latin typeface="Roboto"/>
                <a:cs typeface="Roboto"/>
              </a:rPr>
              <a:t>Design</a:t>
            </a:r>
            <a:r>
              <a:rPr sz="1800" b="1" spc="-30" dirty="0">
                <a:latin typeface="Roboto"/>
                <a:cs typeface="Roboto"/>
              </a:rPr>
              <a:t> </a:t>
            </a:r>
            <a:r>
              <a:rPr sz="1800" b="1" dirty="0">
                <a:latin typeface="Roboto"/>
                <a:cs typeface="Roboto"/>
              </a:rPr>
              <a:t>choices</a:t>
            </a:r>
            <a:r>
              <a:rPr sz="1800" b="1" spc="-30" dirty="0">
                <a:latin typeface="Roboto"/>
                <a:cs typeface="Roboto"/>
              </a:rPr>
              <a:t> </a:t>
            </a:r>
            <a:r>
              <a:rPr sz="1800" spc="-10" dirty="0">
                <a:latin typeface="Roboto"/>
                <a:cs typeface="Roboto"/>
              </a:rPr>
              <a:t>prioritize</a:t>
            </a:r>
            <a:r>
              <a:rPr sz="1800" spc="-30" dirty="0">
                <a:latin typeface="Roboto"/>
                <a:cs typeface="Roboto"/>
              </a:rPr>
              <a:t> </a:t>
            </a:r>
            <a:r>
              <a:rPr sz="1800" dirty="0">
                <a:latin typeface="Roboto"/>
                <a:cs typeface="Roboto"/>
              </a:rPr>
              <a:t>efficiency</a:t>
            </a:r>
            <a:r>
              <a:rPr sz="1800" spc="-25" dirty="0">
                <a:latin typeface="Roboto"/>
                <a:cs typeface="Roboto"/>
              </a:rPr>
              <a:t> </a:t>
            </a:r>
            <a:r>
              <a:rPr sz="1800" dirty="0">
                <a:latin typeface="Roboto"/>
                <a:cs typeface="Roboto"/>
              </a:rPr>
              <a:t>and</a:t>
            </a:r>
            <a:r>
              <a:rPr sz="1800" spc="-30" dirty="0">
                <a:latin typeface="Roboto"/>
                <a:cs typeface="Roboto"/>
              </a:rPr>
              <a:t> </a:t>
            </a:r>
            <a:r>
              <a:rPr sz="1800" spc="-20" dirty="0">
                <a:latin typeface="Roboto"/>
                <a:cs typeface="Roboto"/>
              </a:rPr>
              <a:t>profitability</a:t>
            </a:r>
            <a:r>
              <a:rPr sz="1800" spc="-25" dirty="0">
                <a:latin typeface="Roboto"/>
                <a:cs typeface="Roboto"/>
              </a:rPr>
              <a:t> </a:t>
            </a:r>
            <a:r>
              <a:rPr sz="1800" dirty="0">
                <a:latin typeface="Roboto"/>
                <a:cs typeface="Roboto"/>
              </a:rPr>
              <a:t>over</a:t>
            </a:r>
            <a:r>
              <a:rPr sz="1800" spc="-25" dirty="0">
                <a:latin typeface="Roboto"/>
                <a:cs typeface="Roboto"/>
              </a:rPr>
              <a:t> </a:t>
            </a:r>
            <a:r>
              <a:rPr sz="1800" spc="-20" dirty="0">
                <a:latin typeface="Roboto"/>
                <a:cs typeface="Roboto"/>
              </a:rPr>
              <a:t>transparency</a:t>
            </a:r>
            <a:r>
              <a:rPr sz="1800" spc="-25" dirty="0">
                <a:latin typeface="Roboto"/>
                <a:cs typeface="Roboto"/>
              </a:rPr>
              <a:t> or </a:t>
            </a:r>
            <a:r>
              <a:rPr sz="1800" spc="-10" dirty="0">
                <a:latin typeface="Roboto"/>
                <a:cs typeface="Roboto"/>
              </a:rPr>
              <a:t>fairness.</a:t>
            </a:r>
            <a:endParaRPr sz="1800">
              <a:latin typeface="Roboto"/>
              <a:cs typeface="Roboto"/>
            </a:endParaRPr>
          </a:p>
          <a:p>
            <a:pPr marL="469900" marR="55244" indent="-228600">
              <a:lnSpc>
                <a:spcPct val="107400"/>
              </a:lnSpc>
              <a:spcBef>
                <a:spcPts val="825"/>
              </a:spcBef>
              <a:buSzPct val="55555"/>
              <a:buFont typeface="Symbol"/>
              <a:buChar char=""/>
              <a:tabLst>
                <a:tab pos="469900" algn="l"/>
              </a:tabLst>
            </a:pPr>
            <a:r>
              <a:rPr sz="1800" b="1" spc="-25" dirty="0">
                <a:latin typeface="Roboto"/>
                <a:cs typeface="Roboto"/>
              </a:rPr>
              <a:t>AI-</a:t>
            </a:r>
            <a:r>
              <a:rPr sz="1800" b="1" dirty="0">
                <a:latin typeface="Roboto"/>
                <a:cs typeface="Roboto"/>
              </a:rPr>
              <a:t>generated</a:t>
            </a:r>
            <a:r>
              <a:rPr sz="1800" b="1" spc="-30" dirty="0">
                <a:latin typeface="Roboto"/>
                <a:cs typeface="Roboto"/>
              </a:rPr>
              <a:t> </a:t>
            </a:r>
            <a:r>
              <a:rPr sz="1800" b="1" dirty="0">
                <a:latin typeface="Roboto"/>
                <a:cs typeface="Roboto"/>
              </a:rPr>
              <a:t>content</a:t>
            </a:r>
            <a:r>
              <a:rPr sz="1800" b="1" spc="-15" dirty="0">
                <a:latin typeface="Roboto"/>
                <a:cs typeface="Roboto"/>
              </a:rPr>
              <a:t> </a:t>
            </a:r>
            <a:r>
              <a:rPr sz="1800" dirty="0">
                <a:latin typeface="Roboto"/>
                <a:cs typeface="Roboto"/>
              </a:rPr>
              <a:t>is</a:t>
            </a:r>
            <a:r>
              <a:rPr sz="1800" spc="-35" dirty="0">
                <a:latin typeface="Roboto"/>
                <a:cs typeface="Roboto"/>
              </a:rPr>
              <a:t> </a:t>
            </a:r>
            <a:r>
              <a:rPr sz="1800" spc="-20" dirty="0">
                <a:latin typeface="Roboto"/>
                <a:cs typeface="Roboto"/>
              </a:rPr>
              <a:t>reshaping</a:t>
            </a:r>
            <a:r>
              <a:rPr sz="1800" spc="-30" dirty="0">
                <a:latin typeface="Roboto"/>
                <a:cs typeface="Roboto"/>
              </a:rPr>
              <a:t> </a:t>
            </a:r>
            <a:r>
              <a:rPr sz="1800" dirty="0">
                <a:latin typeface="Roboto"/>
                <a:cs typeface="Roboto"/>
              </a:rPr>
              <a:t>how</a:t>
            </a:r>
            <a:r>
              <a:rPr sz="1800" spc="-30" dirty="0">
                <a:latin typeface="Roboto"/>
                <a:cs typeface="Roboto"/>
              </a:rPr>
              <a:t> </a:t>
            </a:r>
            <a:r>
              <a:rPr sz="1800" dirty="0">
                <a:latin typeface="Roboto"/>
                <a:cs typeface="Roboto"/>
              </a:rPr>
              <a:t>people</a:t>
            </a:r>
            <a:r>
              <a:rPr sz="1800" spc="-35" dirty="0">
                <a:latin typeface="Roboto"/>
                <a:cs typeface="Roboto"/>
              </a:rPr>
              <a:t> </a:t>
            </a:r>
            <a:r>
              <a:rPr sz="1800" dirty="0">
                <a:latin typeface="Roboto"/>
                <a:cs typeface="Roboto"/>
              </a:rPr>
              <a:t>access</a:t>
            </a:r>
            <a:r>
              <a:rPr sz="1800" spc="-35" dirty="0">
                <a:latin typeface="Roboto"/>
                <a:cs typeface="Roboto"/>
              </a:rPr>
              <a:t> </a:t>
            </a:r>
            <a:r>
              <a:rPr sz="1800" dirty="0">
                <a:latin typeface="Roboto"/>
                <a:cs typeface="Roboto"/>
              </a:rPr>
              <a:t>news,</a:t>
            </a:r>
            <a:r>
              <a:rPr sz="1800" spc="-25" dirty="0">
                <a:latin typeface="Roboto"/>
                <a:cs typeface="Roboto"/>
              </a:rPr>
              <a:t> </a:t>
            </a:r>
            <a:r>
              <a:rPr sz="1800" dirty="0">
                <a:latin typeface="Roboto"/>
                <a:cs typeface="Roboto"/>
              </a:rPr>
              <a:t>often</a:t>
            </a:r>
            <a:r>
              <a:rPr sz="1800" spc="-30" dirty="0">
                <a:latin typeface="Roboto"/>
                <a:cs typeface="Roboto"/>
              </a:rPr>
              <a:t> </a:t>
            </a:r>
            <a:r>
              <a:rPr sz="1800" spc="-10" dirty="0">
                <a:latin typeface="Roboto"/>
                <a:cs typeface="Roboto"/>
              </a:rPr>
              <a:t>reducing </a:t>
            </a:r>
            <a:r>
              <a:rPr sz="1800" dirty="0">
                <a:latin typeface="Roboto"/>
                <a:cs typeface="Roboto"/>
              </a:rPr>
              <a:t>traffic</a:t>
            </a:r>
            <a:r>
              <a:rPr sz="1800" spc="-60" dirty="0">
                <a:latin typeface="Roboto"/>
                <a:cs typeface="Roboto"/>
              </a:rPr>
              <a:t> </a:t>
            </a:r>
            <a:r>
              <a:rPr sz="1800" dirty="0">
                <a:latin typeface="Roboto"/>
                <a:cs typeface="Roboto"/>
              </a:rPr>
              <a:t>to</a:t>
            </a:r>
            <a:r>
              <a:rPr sz="1800" spc="-65" dirty="0">
                <a:latin typeface="Roboto"/>
                <a:cs typeface="Roboto"/>
              </a:rPr>
              <a:t> </a:t>
            </a:r>
            <a:r>
              <a:rPr sz="1800" spc="-10" dirty="0">
                <a:latin typeface="Roboto"/>
                <a:cs typeface="Roboto"/>
              </a:rPr>
              <a:t>original</a:t>
            </a:r>
            <a:r>
              <a:rPr sz="1800" spc="-65" dirty="0">
                <a:latin typeface="Roboto"/>
                <a:cs typeface="Roboto"/>
              </a:rPr>
              <a:t> </a:t>
            </a:r>
            <a:r>
              <a:rPr sz="1800" dirty="0">
                <a:latin typeface="Roboto"/>
                <a:cs typeface="Roboto"/>
              </a:rPr>
              <a:t>sources</a:t>
            </a:r>
            <a:r>
              <a:rPr sz="1800" spc="-70" dirty="0">
                <a:latin typeface="Roboto"/>
                <a:cs typeface="Roboto"/>
              </a:rPr>
              <a:t> </a:t>
            </a:r>
            <a:r>
              <a:rPr sz="1800" dirty="0">
                <a:latin typeface="Roboto"/>
                <a:cs typeface="Roboto"/>
              </a:rPr>
              <a:t>by</a:t>
            </a:r>
            <a:r>
              <a:rPr sz="1800" spc="-60" dirty="0">
                <a:latin typeface="Roboto"/>
                <a:cs typeface="Roboto"/>
              </a:rPr>
              <a:t> </a:t>
            </a:r>
            <a:r>
              <a:rPr sz="1800" dirty="0">
                <a:latin typeface="Roboto"/>
                <a:cs typeface="Roboto"/>
              </a:rPr>
              <a:t>up</a:t>
            </a:r>
            <a:r>
              <a:rPr sz="1800" spc="-65" dirty="0">
                <a:latin typeface="Roboto"/>
                <a:cs typeface="Roboto"/>
              </a:rPr>
              <a:t> </a:t>
            </a:r>
            <a:r>
              <a:rPr sz="1800" dirty="0">
                <a:latin typeface="Roboto"/>
                <a:cs typeface="Roboto"/>
              </a:rPr>
              <a:t>to</a:t>
            </a:r>
            <a:r>
              <a:rPr sz="1800" spc="-65" dirty="0">
                <a:latin typeface="Roboto"/>
                <a:cs typeface="Roboto"/>
              </a:rPr>
              <a:t> </a:t>
            </a:r>
            <a:r>
              <a:rPr sz="1800" spc="-20" dirty="0">
                <a:latin typeface="Roboto"/>
                <a:cs typeface="Roboto"/>
              </a:rPr>
              <a:t>40%.</a:t>
            </a:r>
            <a:endParaRPr sz="1800">
              <a:latin typeface="Roboto"/>
              <a:cs typeface="Roboto"/>
            </a:endParaRPr>
          </a:p>
          <a:p>
            <a:pPr marL="12700">
              <a:lnSpc>
                <a:spcPct val="100000"/>
              </a:lnSpc>
              <a:spcBef>
                <a:spcPts val="1200"/>
              </a:spcBef>
            </a:pPr>
            <a:r>
              <a:rPr sz="1800" dirty="0">
                <a:latin typeface="Segoe UI Symbol"/>
                <a:cs typeface="Segoe UI Symbol"/>
              </a:rPr>
              <a:t>💰</a:t>
            </a:r>
            <a:r>
              <a:rPr sz="1800" spc="-30" dirty="0">
                <a:latin typeface="Segoe UI Symbol"/>
                <a:cs typeface="Segoe UI Symbol"/>
              </a:rPr>
              <a:t> </a:t>
            </a:r>
            <a:r>
              <a:rPr sz="1800" b="1" dirty="0">
                <a:latin typeface="Roboto"/>
                <a:cs typeface="Roboto"/>
              </a:rPr>
              <a:t>AI</a:t>
            </a:r>
            <a:r>
              <a:rPr sz="1800" b="1" spc="10" dirty="0">
                <a:latin typeface="Roboto"/>
                <a:cs typeface="Roboto"/>
              </a:rPr>
              <a:t> </a:t>
            </a:r>
            <a:r>
              <a:rPr sz="1800" b="1" dirty="0">
                <a:latin typeface="Roboto"/>
                <a:cs typeface="Roboto"/>
              </a:rPr>
              <a:t>as a Capitalist</a:t>
            </a:r>
            <a:r>
              <a:rPr sz="1800" b="1" spc="10" dirty="0">
                <a:latin typeface="Roboto"/>
                <a:cs typeface="Roboto"/>
              </a:rPr>
              <a:t> </a:t>
            </a:r>
            <a:r>
              <a:rPr sz="1800" b="1" dirty="0">
                <a:latin typeface="Roboto"/>
                <a:cs typeface="Roboto"/>
              </a:rPr>
              <a:t>Venture</a:t>
            </a:r>
            <a:r>
              <a:rPr sz="1800" b="1" spc="10" dirty="0">
                <a:latin typeface="Roboto"/>
                <a:cs typeface="Roboto"/>
              </a:rPr>
              <a:t> </a:t>
            </a:r>
            <a:r>
              <a:rPr sz="1800" b="1" dirty="0">
                <a:latin typeface="Roboto"/>
                <a:cs typeface="Roboto"/>
              </a:rPr>
              <a:t>in</a:t>
            </a:r>
            <a:r>
              <a:rPr sz="1800" b="1" spc="5" dirty="0">
                <a:latin typeface="Roboto"/>
                <a:cs typeface="Roboto"/>
              </a:rPr>
              <a:t> </a:t>
            </a:r>
            <a:r>
              <a:rPr sz="1800" b="1" dirty="0">
                <a:latin typeface="Roboto"/>
                <a:cs typeface="Roboto"/>
              </a:rPr>
              <a:t>the</a:t>
            </a:r>
            <a:r>
              <a:rPr sz="1800" b="1" spc="10" dirty="0">
                <a:latin typeface="Roboto"/>
                <a:cs typeface="Roboto"/>
              </a:rPr>
              <a:t> </a:t>
            </a:r>
            <a:r>
              <a:rPr sz="1800" b="1" dirty="0">
                <a:latin typeface="Roboto"/>
                <a:cs typeface="Roboto"/>
              </a:rPr>
              <a:t>competitive</a:t>
            </a:r>
            <a:r>
              <a:rPr sz="1800" b="1" spc="5" dirty="0">
                <a:latin typeface="Roboto"/>
                <a:cs typeface="Roboto"/>
              </a:rPr>
              <a:t> </a:t>
            </a:r>
            <a:r>
              <a:rPr sz="1800" b="1" spc="-10" dirty="0">
                <a:latin typeface="Roboto"/>
                <a:cs typeface="Roboto"/>
              </a:rPr>
              <a:t>arena</a:t>
            </a:r>
            <a:endParaRPr sz="1800">
              <a:latin typeface="Roboto"/>
              <a:cs typeface="Roboto"/>
            </a:endParaRPr>
          </a:p>
          <a:p>
            <a:pPr marL="12700" marR="130175">
              <a:lnSpc>
                <a:spcPct val="107800"/>
              </a:lnSpc>
              <a:spcBef>
                <a:spcPts val="840"/>
              </a:spcBef>
            </a:pPr>
            <a:r>
              <a:rPr sz="1800" dirty="0">
                <a:latin typeface="Roboto"/>
                <a:cs typeface="Roboto"/>
              </a:rPr>
              <a:t>The</a:t>
            </a:r>
            <a:r>
              <a:rPr sz="1800" spc="-50" dirty="0">
                <a:latin typeface="Roboto"/>
                <a:cs typeface="Roboto"/>
              </a:rPr>
              <a:t> </a:t>
            </a:r>
            <a:r>
              <a:rPr sz="1800" spc="-10" dirty="0">
                <a:latin typeface="Roboto"/>
                <a:cs typeface="Roboto"/>
              </a:rPr>
              <a:t>development</a:t>
            </a:r>
            <a:r>
              <a:rPr sz="1800" spc="-45" dirty="0">
                <a:latin typeface="Roboto"/>
                <a:cs typeface="Roboto"/>
              </a:rPr>
              <a:t> </a:t>
            </a:r>
            <a:r>
              <a:rPr sz="1800" dirty="0">
                <a:latin typeface="Roboto"/>
                <a:cs typeface="Roboto"/>
              </a:rPr>
              <a:t>of</a:t>
            </a:r>
            <a:r>
              <a:rPr sz="1800" spc="-45" dirty="0">
                <a:latin typeface="Roboto"/>
                <a:cs typeface="Roboto"/>
              </a:rPr>
              <a:t> </a:t>
            </a:r>
            <a:r>
              <a:rPr sz="1800" dirty="0">
                <a:latin typeface="Roboto"/>
                <a:cs typeface="Roboto"/>
              </a:rPr>
              <a:t>frontier</a:t>
            </a:r>
            <a:r>
              <a:rPr sz="1800" spc="-50" dirty="0">
                <a:latin typeface="Roboto"/>
                <a:cs typeface="Roboto"/>
              </a:rPr>
              <a:t> </a:t>
            </a:r>
            <a:r>
              <a:rPr sz="1800" dirty="0">
                <a:latin typeface="Roboto"/>
                <a:cs typeface="Roboto"/>
              </a:rPr>
              <a:t>models</a:t>
            </a:r>
            <a:r>
              <a:rPr sz="1800" spc="-50" dirty="0">
                <a:latin typeface="Roboto"/>
                <a:cs typeface="Roboto"/>
              </a:rPr>
              <a:t> </a:t>
            </a:r>
            <a:r>
              <a:rPr sz="1800" dirty="0">
                <a:latin typeface="Roboto"/>
                <a:cs typeface="Roboto"/>
              </a:rPr>
              <a:t>like</a:t>
            </a:r>
            <a:r>
              <a:rPr sz="1800" spc="-50" dirty="0">
                <a:latin typeface="Roboto"/>
                <a:cs typeface="Roboto"/>
              </a:rPr>
              <a:t> </a:t>
            </a:r>
            <a:r>
              <a:rPr sz="1800" spc="-90" dirty="0">
                <a:latin typeface="Roboto"/>
                <a:cs typeface="Roboto"/>
              </a:rPr>
              <a:t>GPT-</a:t>
            </a:r>
            <a:r>
              <a:rPr sz="1800" dirty="0">
                <a:latin typeface="Roboto"/>
                <a:cs typeface="Roboto"/>
              </a:rPr>
              <a:t>4</a:t>
            </a:r>
            <a:r>
              <a:rPr sz="1800" spc="-50" dirty="0">
                <a:latin typeface="Roboto"/>
                <a:cs typeface="Roboto"/>
              </a:rPr>
              <a:t> </a:t>
            </a:r>
            <a:r>
              <a:rPr sz="1800" dirty="0">
                <a:latin typeface="Roboto"/>
                <a:cs typeface="Roboto"/>
              </a:rPr>
              <a:t>or</a:t>
            </a:r>
            <a:r>
              <a:rPr sz="1800" spc="-45" dirty="0">
                <a:latin typeface="Roboto"/>
                <a:cs typeface="Roboto"/>
              </a:rPr>
              <a:t> </a:t>
            </a:r>
            <a:r>
              <a:rPr sz="1800" dirty="0">
                <a:latin typeface="Roboto"/>
                <a:cs typeface="Roboto"/>
              </a:rPr>
              <a:t>Gemini</a:t>
            </a:r>
            <a:r>
              <a:rPr sz="1800" spc="-55" dirty="0">
                <a:latin typeface="Roboto"/>
                <a:cs typeface="Roboto"/>
              </a:rPr>
              <a:t> </a:t>
            </a:r>
            <a:r>
              <a:rPr sz="1800" spc="-10" dirty="0">
                <a:latin typeface="Roboto"/>
                <a:cs typeface="Roboto"/>
              </a:rPr>
              <a:t>Ultra</a:t>
            </a:r>
            <a:r>
              <a:rPr sz="1800" spc="-35" dirty="0">
                <a:latin typeface="Roboto"/>
                <a:cs typeface="Roboto"/>
              </a:rPr>
              <a:t> </a:t>
            </a:r>
            <a:r>
              <a:rPr sz="1800" dirty="0">
                <a:latin typeface="Roboto"/>
                <a:cs typeface="Roboto"/>
              </a:rPr>
              <a:t>costs</a:t>
            </a:r>
            <a:r>
              <a:rPr sz="1800" spc="-50" dirty="0">
                <a:latin typeface="Roboto"/>
                <a:cs typeface="Roboto"/>
              </a:rPr>
              <a:t> </a:t>
            </a:r>
            <a:r>
              <a:rPr sz="1800" spc="-10" dirty="0">
                <a:latin typeface="Roboto"/>
                <a:cs typeface="Roboto"/>
              </a:rPr>
              <a:t>millions</a:t>
            </a:r>
            <a:r>
              <a:rPr sz="1800" spc="-45" dirty="0">
                <a:latin typeface="Roboto"/>
                <a:cs typeface="Roboto"/>
              </a:rPr>
              <a:t> </a:t>
            </a:r>
            <a:r>
              <a:rPr sz="1800" spc="-25" dirty="0">
                <a:latin typeface="Roboto"/>
                <a:cs typeface="Roboto"/>
              </a:rPr>
              <a:t>of </a:t>
            </a:r>
            <a:r>
              <a:rPr sz="1800" dirty="0">
                <a:latin typeface="Roboto"/>
                <a:cs typeface="Roboto"/>
              </a:rPr>
              <a:t>dollars</a:t>
            </a:r>
            <a:r>
              <a:rPr sz="1800" spc="-70"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demands</a:t>
            </a:r>
            <a:r>
              <a:rPr sz="1800" spc="-65" dirty="0">
                <a:latin typeface="Roboto"/>
                <a:cs typeface="Roboto"/>
              </a:rPr>
              <a:t> </a:t>
            </a:r>
            <a:r>
              <a:rPr sz="1800" dirty="0">
                <a:latin typeface="Roboto"/>
                <a:cs typeface="Roboto"/>
              </a:rPr>
              <a:t>huge</a:t>
            </a:r>
            <a:r>
              <a:rPr sz="1800" spc="-70" dirty="0">
                <a:latin typeface="Roboto"/>
                <a:cs typeface="Roboto"/>
              </a:rPr>
              <a:t> </a:t>
            </a:r>
            <a:r>
              <a:rPr sz="1800" spc="-10" dirty="0">
                <a:latin typeface="Roboto"/>
                <a:cs typeface="Roboto"/>
              </a:rPr>
              <a:t>energy</a:t>
            </a:r>
            <a:r>
              <a:rPr sz="1800" spc="-65" dirty="0">
                <a:latin typeface="Roboto"/>
                <a:cs typeface="Roboto"/>
              </a:rPr>
              <a:t> </a:t>
            </a:r>
            <a:r>
              <a:rPr sz="1800" dirty="0">
                <a:latin typeface="Roboto"/>
                <a:cs typeface="Roboto"/>
              </a:rPr>
              <a:t>and</a:t>
            </a:r>
            <a:r>
              <a:rPr sz="1800" spc="-60" dirty="0">
                <a:latin typeface="Roboto"/>
                <a:cs typeface="Roboto"/>
              </a:rPr>
              <a:t> </a:t>
            </a:r>
            <a:r>
              <a:rPr sz="1800" dirty="0">
                <a:latin typeface="Roboto"/>
                <a:cs typeface="Roboto"/>
              </a:rPr>
              <a:t>fresh</a:t>
            </a:r>
            <a:r>
              <a:rPr sz="1800" spc="-65" dirty="0">
                <a:latin typeface="Roboto"/>
                <a:cs typeface="Roboto"/>
              </a:rPr>
              <a:t> </a:t>
            </a:r>
            <a:r>
              <a:rPr sz="1800" dirty="0">
                <a:latin typeface="Roboto"/>
                <a:cs typeface="Roboto"/>
              </a:rPr>
              <a:t>water</a:t>
            </a:r>
            <a:r>
              <a:rPr sz="1800" spc="-65" dirty="0">
                <a:latin typeface="Roboto"/>
                <a:cs typeface="Roboto"/>
              </a:rPr>
              <a:t> </a:t>
            </a:r>
            <a:r>
              <a:rPr sz="1800" spc="-20" dirty="0">
                <a:latin typeface="Roboto"/>
                <a:cs typeface="Roboto"/>
              </a:rPr>
              <a:t>consumption.</a:t>
            </a:r>
            <a:r>
              <a:rPr sz="1800" spc="-70" dirty="0">
                <a:latin typeface="Roboto"/>
                <a:cs typeface="Roboto"/>
              </a:rPr>
              <a:t> </a:t>
            </a:r>
            <a:r>
              <a:rPr sz="1800" dirty="0">
                <a:latin typeface="Roboto"/>
                <a:cs typeface="Roboto"/>
              </a:rPr>
              <a:t>That</a:t>
            </a:r>
            <a:r>
              <a:rPr sz="1800" spc="-65" dirty="0">
                <a:latin typeface="Roboto"/>
                <a:cs typeface="Roboto"/>
              </a:rPr>
              <a:t> </a:t>
            </a:r>
            <a:r>
              <a:rPr sz="1800" spc="-10" dirty="0">
                <a:latin typeface="Roboto"/>
                <a:cs typeface="Roboto"/>
              </a:rPr>
              <a:t>means:</a:t>
            </a:r>
            <a:endParaRPr sz="1800">
              <a:latin typeface="Roboto"/>
              <a:cs typeface="Roboto"/>
            </a:endParaRPr>
          </a:p>
          <a:p>
            <a:pPr marL="469900" indent="-228600">
              <a:lnSpc>
                <a:spcPct val="100000"/>
              </a:lnSpc>
              <a:spcBef>
                <a:spcPts val="969"/>
              </a:spcBef>
              <a:buSzPct val="55555"/>
              <a:buFont typeface="Symbol"/>
              <a:buChar char=""/>
              <a:tabLst>
                <a:tab pos="469900" algn="l"/>
              </a:tabLst>
            </a:pPr>
            <a:r>
              <a:rPr sz="1800" spc="-10" dirty="0">
                <a:latin typeface="Roboto"/>
                <a:cs typeface="Roboto"/>
              </a:rPr>
              <a:t>Only</a:t>
            </a:r>
            <a:r>
              <a:rPr sz="1800" spc="-30" dirty="0">
                <a:latin typeface="Roboto"/>
                <a:cs typeface="Roboto"/>
              </a:rPr>
              <a:t> </a:t>
            </a:r>
            <a:r>
              <a:rPr sz="1800" b="1" dirty="0">
                <a:latin typeface="Roboto"/>
                <a:cs typeface="Roboto"/>
              </a:rPr>
              <a:t>big</a:t>
            </a:r>
            <a:r>
              <a:rPr sz="1800" b="1" spc="-20" dirty="0">
                <a:latin typeface="Roboto"/>
                <a:cs typeface="Roboto"/>
              </a:rPr>
              <a:t> </a:t>
            </a:r>
            <a:r>
              <a:rPr sz="1800" b="1" dirty="0">
                <a:latin typeface="Roboto"/>
                <a:cs typeface="Roboto"/>
              </a:rPr>
              <a:t>tech</a:t>
            </a:r>
            <a:r>
              <a:rPr sz="1800" b="1" spc="-30" dirty="0">
                <a:latin typeface="Roboto"/>
                <a:cs typeface="Roboto"/>
              </a:rPr>
              <a:t> </a:t>
            </a:r>
            <a:r>
              <a:rPr sz="1800" b="1" dirty="0">
                <a:latin typeface="Roboto"/>
                <a:cs typeface="Roboto"/>
              </a:rPr>
              <a:t>firms</a:t>
            </a:r>
            <a:r>
              <a:rPr sz="1800" b="1" spc="-25" dirty="0">
                <a:latin typeface="Roboto"/>
                <a:cs typeface="Roboto"/>
              </a:rPr>
              <a:t> </a:t>
            </a:r>
            <a:r>
              <a:rPr sz="1800" dirty="0">
                <a:latin typeface="Roboto"/>
                <a:cs typeface="Roboto"/>
              </a:rPr>
              <a:t>can</a:t>
            </a:r>
            <a:r>
              <a:rPr sz="1800" spc="-30" dirty="0">
                <a:latin typeface="Roboto"/>
                <a:cs typeface="Roboto"/>
              </a:rPr>
              <a:t> </a:t>
            </a:r>
            <a:r>
              <a:rPr sz="1800" dirty="0">
                <a:latin typeface="Roboto"/>
                <a:cs typeface="Roboto"/>
              </a:rPr>
              <a:t>afford</a:t>
            </a:r>
            <a:r>
              <a:rPr sz="1800" spc="-30" dirty="0">
                <a:latin typeface="Roboto"/>
                <a:cs typeface="Roboto"/>
              </a:rPr>
              <a:t> </a:t>
            </a:r>
            <a:r>
              <a:rPr sz="1800" dirty="0">
                <a:latin typeface="Roboto"/>
                <a:cs typeface="Roboto"/>
              </a:rPr>
              <a:t>to</a:t>
            </a:r>
            <a:r>
              <a:rPr sz="1800" spc="-25" dirty="0">
                <a:latin typeface="Roboto"/>
                <a:cs typeface="Roboto"/>
              </a:rPr>
              <a:t> </a:t>
            </a:r>
            <a:r>
              <a:rPr sz="1800" spc="-10" dirty="0">
                <a:latin typeface="Roboto"/>
                <a:cs typeface="Roboto"/>
              </a:rPr>
              <a:t>build</a:t>
            </a:r>
            <a:r>
              <a:rPr sz="1800" spc="-25" dirty="0">
                <a:latin typeface="Roboto"/>
                <a:cs typeface="Roboto"/>
              </a:rPr>
              <a:t> </a:t>
            </a:r>
            <a:r>
              <a:rPr sz="1800" dirty="0">
                <a:latin typeface="Roboto"/>
                <a:cs typeface="Roboto"/>
              </a:rPr>
              <a:t>and</a:t>
            </a:r>
            <a:r>
              <a:rPr sz="1800" spc="-25" dirty="0">
                <a:latin typeface="Roboto"/>
                <a:cs typeface="Roboto"/>
              </a:rPr>
              <a:t> </a:t>
            </a:r>
            <a:r>
              <a:rPr sz="1800" spc="-10" dirty="0">
                <a:latin typeface="Roboto"/>
                <a:cs typeface="Roboto"/>
              </a:rPr>
              <a:t>deploy</a:t>
            </a:r>
            <a:r>
              <a:rPr sz="1800" spc="-25" dirty="0">
                <a:latin typeface="Roboto"/>
                <a:cs typeface="Roboto"/>
              </a:rPr>
              <a:t> </a:t>
            </a:r>
            <a:r>
              <a:rPr sz="1800" spc="-70" dirty="0">
                <a:latin typeface="Roboto"/>
                <a:cs typeface="Roboto"/>
              </a:rPr>
              <a:t>cutting-</a:t>
            </a:r>
            <a:r>
              <a:rPr sz="1800" dirty="0">
                <a:latin typeface="Roboto"/>
                <a:cs typeface="Roboto"/>
              </a:rPr>
              <a:t>edge</a:t>
            </a:r>
            <a:r>
              <a:rPr sz="1800" spc="-35" dirty="0">
                <a:latin typeface="Roboto"/>
                <a:cs typeface="Roboto"/>
              </a:rPr>
              <a:t> </a:t>
            </a:r>
            <a:r>
              <a:rPr sz="1800" spc="-25" dirty="0">
                <a:latin typeface="Roboto"/>
                <a:cs typeface="Roboto"/>
              </a:rPr>
              <a:t>AI.</a:t>
            </a:r>
            <a:endParaRPr sz="1800">
              <a:latin typeface="Roboto"/>
              <a:cs typeface="Roboto"/>
            </a:endParaRPr>
          </a:p>
          <a:p>
            <a:pPr marL="469900" marR="19685" indent="-228600">
              <a:lnSpc>
                <a:spcPct val="107600"/>
              </a:lnSpc>
              <a:spcBef>
                <a:spcPts val="825"/>
              </a:spcBef>
              <a:buSzPct val="55555"/>
              <a:buFont typeface="Symbol"/>
              <a:buChar char=""/>
              <a:tabLst>
                <a:tab pos="469900" algn="l"/>
              </a:tabLst>
            </a:pPr>
            <a:r>
              <a:rPr sz="1800" b="1" dirty="0">
                <a:latin typeface="Roboto"/>
                <a:cs typeface="Roboto"/>
              </a:rPr>
              <a:t>Legal</a:t>
            </a:r>
            <a:r>
              <a:rPr sz="1800" b="1" spc="-15" dirty="0">
                <a:latin typeface="Roboto"/>
                <a:cs typeface="Roboto"/>
              </a:rPr>
              <a:t> </a:t>
            </a:r>
            <a:r>
              <a:rPr sz="1800" b="1" dirty="0">
                <a:latin typeface="Roboto"/>
                <a:cs typeface="Roboto"/>
              </a:rPr>
              <a:t>protections</a:t>
            </a:r>
            <a:r>
              <a:rPr sz="1800" b="1" spc="-15" dirty="0">
                <a:latin typeface="Roboto"/>
                <a:cs typeface="Roboto"/>
              </a:rPr>
              <a:t> </a:t>
            </a:r>
            <a:r>
              <a:rPr sz="1800" b="1" dirty="0">
                <a:latin typeface="Roboto"/>
                <a:cs typeface="Roboto"/>
              </a:rPr>
              <a:t>are placed</a:t>
            </a:r>
            <a:r>
              <a:rPr sz="1800" b="1" spc="-15" dirty="0">
                <a:latin typeface="Roboto"/>
                <a:cs typeface="Roboto"/>
              </a:rPr>
              <a:t> </a:t>
            </a:r>
            <a:r>
              <a:rPr sz="1800" b="1" dirty="0">
                <a:latin typeface="Roboto"/>
                <a:cs typeface="Roboto"/>
              </a:rPr>
              <a:t>to</a:t>
            </a:r>
            <a:r>
              <a:rPr sz="1800" b="1" spc="-10" dirty="0">
                <a:latin typeface="Roboto"/>
                <a:cs typeface="Roboto"/>
              </a:rPr>
              <a:t> </a:t>
            </a:r>
            <a:r>
              <a:rPr sz="1800" b="1" dirty="0">
                <a:latin typeface="Roboto"/>
                <a:cs typeface="Roboto"/>
              </a:rPr>
              <a:t>prevent</a:t>
            </a:r>
            <a:r>
              <a:rPr sz="1800" b="1" spc="-10" dirty="0">
                <a:latin typeface="Roboto"/>
                <a:cs typeface="Roboto"/>
              </a:rPr>
              <a:t> </a:t>
            </a:r>
            <a:r>
              <a:rPr sz="1800" b="1" dirty="0">
                <a:latin typeface="Roboto"/>
                <a:cs typeface="Roboto"/>
              </a:rPr>
              <a:t>AI</a:t>
            </a:r>
            <a:r>
              <a:rPr sz="1800" b="1" spc="-5" dirty="0">
                <a:latin typeface="Roboto"/>
                <a:cs typeface="Roboto"/>
              </a:rPr>
              <a:t> </a:t>
            </a:r>
            <a:r>
              <a:rPr sz="1800" b="1" dirty="0">
                <a:latin typeface="Roboto"/>
                <a:cs typeface="Roboto"/>
              </a:rPr>
              <a:t>regulation</a:t>
            </a:r>
            <a:r>
              <a:rPr sz="1800" b="1" spc="-15" dirty="0">
                <a:latin typeface="Roboto"/>
                <a:cs typeface="Roboto"/>
              </a:rPr>
              <a:t> </a:t>
            </a:r>
            <a:r>
              <a:rPr sz="1800" b="1" dirty="0">
                <a:latin typeface="Roboto"/>
                <a:cs typeface="Roboto"/>
              </a:rPr>
              <a:t>outside</a:t>
            </a:r>
            <a:r>
              <a:rPr sz="1800" b="1" spc="-10" dirty="0">
                <a:latin typeface="Roboto"/>
                <a:cs typeface="Roboto"/>
              </a:rPr>
              <a:t> </a:t>
            </a:r>
            <a:r>
              <a:rPr sz="1800" b="1" dirty="0">
                <a:latin typeface="Roboto"/>
                <a:cs typeface="Roboto"/>
              </a:rPr>
              <a:t>of</a:t>
            </a:r>
            <a:r>
              <a:rPr sz="1800" b="1" spc="-10" dirty="0">
                <a:latin typeface="Roboto"/>
                <a:cs typeface="Roboto"/>
              </a:rPr>
              <a:t> </a:t>
            </a:r>
            <a:r>
              <a:rPr sz="1800" b="1" dirty="0">
                <a:latin typeface="Roboto"/>
                <a:cs typeface="Roboto"/>
              </a:rPr>
              <a:t>the</a:t>
            </a:r>
            <a:r>
              <a:rPr sz="1800" b="1" spc="-15" dirty="0">
                <a:latin typeface="Roboto"/>
                <a:cs typeface="Roboto"/>
              </a:rPr>
              <a:t> </a:t>
            </a:r>
            <a:r>
              <a:rPr sz="1800" b="1" dirty="0">
                <a:latin typeface="Roboto"/>
                <a:cs typeface="Roboto"/>
              </a:rPr>
              <a:t>EU,</a:t>
            </a:r>
            <a:r>
              <a:rPr sz="1800" b="1" spc="-5" dirty="0">
                <a:latin typeface="Roboto"/>
                <a:cs typeface="Roboto"/>
              </a:rPr>
              <a:t> </a:t>
            </a:r>
            <a:r>
              <a:rPr sz="1800" b="1" spc="-20" dirty="0">
                <a:latin typeface="Roboto"/>
                <a:cs typeface="Roboto"/>
              </a:rPr>
              <a:t>like </a:t>
            </a:r>
            <a:r>
              <a:rPr sz="1800" b="1" dirty="0">
                <a:latin typeface="Roboto"/>
                <a:cs typeface="Roboto"/>
              </a:rPr>
              <a:t>it</a:t>
            </a:r>
            <a:r>
              <a:rPr sz="1800" b="1" spc="-20" dirty="0">
                <a:latin typeface="Roboto"/>
                <a:cs typeface="Roboto"/>
              </a:rPr>
              <a:t> </a:t>
            </a:r>
            <a:r>
              <a:rPr sz="1800" b="1" dirty="0">
                <a:latin typeface="Roboto"/>
                <a:cs typeface="Roboto"/>
              </a:rPr>
              <a:t>happened</a:t>
            </a:r>
            <a:r>
              <a:rPr sz="1800" b="1" spc="-25" dirty="0">
                <a:latin typeface="Roboto"/>
                <a:cs typeface="Roboto"/>
              </a:rPr>
              <a:t> </a:t>
            </a:r>
            <a:r>
              <a:rPr sz="1800" b="1" dirty="0">
                <a:latin typeface="Roboto"/>
                <a:cs typeface="Roboto"/>
              </a:rPr>
              <a:t>recently</a:t>
            </a:r>
            <a:r>
              <a:rPr sz="1800" b="1" spc="-20" dirty="0">
                <a:latin typeface="Roboto"/>
                <a:cs typeface="Roboto"/>
              </a:rPr>
              <a:t> </a:t>
            </a:r>
            <a:r>
              <a:rPr sz="1800" b="1" dirty="0">
                <a:latin typeface="Roboto"/>
                <a:cs typeface="Roboto"/>
              </a:rPr>
              <a:t>in</a:t>
            </a:r>
            <a:r>
              <a:rPr sz="1800" b="1" spc="-30" dirty="0">
                <a:latin typeface="Roboto"/>
                <a:cs typeface="Roboto"/>
              </a:rPr>
              <a:t> </a:t>
            </a:r>
            <a:r>
              <a:rPr sz="1800" b="1" dirty="0">
                <a:latin typeface="Roboto"/>
                <a:cs typeface="Roboto"/>
              </a:rPr>
              <a:t>the</a:t>
            </a:r>
            <a:r>
              <a:rPr sz="1800" b="1" spc="-20" dirty="0">
                <a:latin typeface="Roboto"/>
                <a:cs typeface="Roboto"/>
              </a:rPr>
              <a:t> </a:t>
            </a:r>
            <a:r>
              <a:rPr sz="1800" b="1" dirty="0">
                <a:latin typeface="Roboto"/>
                <a:cs typeface="Roboto"/>
              </a:rPr>
              <a:t>USA.</a:t>
            </a:r>
            <a:r>
              <a:rPr sz="1800" b="1" spc="-20" dirty="0">
                <a:latin typeface="Roboto"/>
                <a:cs typeface="Roboto"/>
              </a:rPr>
              <a:t> </a:t>
            </a:r>
            <a:r>
              <a:rPr sz="1800" dirty="0">
                <a:latin typeface="Roboto"/>
                <a:cs typeface="Roboto"/>
              </a:rPr>
              <a:t>The</a:t>
            </a:r>
            <a:r>
              <a:rPr sz="1800" spc="-25" dirty="0">
                <a:latin typeface="Roboto"/>
                <a:cs typeface="Roboto"/>
              </a:rPr>
              <a:t> </a:t>
            </a:r>
            <a:r>
              <a:rPr sz="1800" spc="-20" dirty="0">
                <a:latin typeface="Roboto"/>
                <a:cs typeface="Roboto"/>
              </a:rPr>
              <a:t>launch</a:t>
            </a:r>
            <a:r>
              <a:rPr sz="1800" spc="-35" dirty="0">
                <a:latin typeface="Roboto"/>
                <a:cs typeface="Roboto"/>
              </a:rPr>
              <a:t> </a:t>
            </a:r>
            <a:r>
              <a:rPr sz="1800" dirty="0">
                <a:latin typeface="Roboto"/>
                <a:cs typeface="Roboto"/>
              </a:rPr>
              <a:t>of</a:t>
            </a:r>
            <a:r>
              <a:rPr sz="1800" spc="-25" dirty="0">
                <a:latin typeface="Roboto"/>
                <a:cs typeface="Roboto"/>
              </a:rPr>
              <a:t> </a:t>
            </a:r>
            <a:r>
              <a:rPr sz="1800" spc="-10" dirty="0">
                <a:latin typeface="Roboto"/>
                <a:cs typeface="Roboto"/>
              </a:rPr>
              <a:t>DeepSeek</a:t>
            </a:r>
            <a:r>
              <a:rPr sz="1800" spc="-15" dirty="0">
                <a:latin typeface="Roboto"/>
                <a:cs typeface="Roboto"/>
              </a:rPr>
              <a:t> </a:t>
            </a:r>
            <a:r>
              <a:rPr sz="1800" dirty="0">
                <a:latin typeface="Roboto"/>
                <a:cs typeface="Roboto"/>
              </a:rPr>
              <a:t>placed</a:t>
            </a:r>
            <a:r>
              <a:rPr sz="1800" spc="-25" dirty="0">
                <a:latin typeface="Roboto"/>
                <a:cs typeface="Roboto"/>
              </a:rPr>
              <a:t> </a:t>
            </a:r>
            <a:r>
              <a:rPr sz="1800" dirty="0">
                <a:latin typeface="Roboto"/>
                <a:cs typeface="Roboto"/>
              </a:rPr>
              <a:t>China</a:t>
            </a:r>
            <a:r>
              <a:rPr sz="1800" spc="-25" dirty="0">
                <a:latin typeface="Roboto"/>
                <a:cs typeface="Roboto"/>
              </a:rPr>
              <a:t> in </a:t>
            </a:r>
            <a:r>
              <a:rPr sz="1800" dirty="0">
                <a:latin typeface="Roboto"/>
                <a:cs typeface="Roboto"/>
              </a:rPr>
              <a:t>the</a:t>
            </a:r>
            <a:r>
              <a:rPr sz="1800" spc="-45" dirty="0">
                <a:latin typeface="Roboto"/>
                <a:cs typeface="Roboto"/>
              </a:rPr>
              <a:t> </a:t>
            </a:r>
            <a:r>
              <a:rPr sz="1800" dirty="0">
                <a:latin typeface="Roboto"/>
                <a:cs typeface="Roboto"/>
              </a:rPr>
              <a:t>lead</a:t>
            </a:r>
            <a:r>
              <a:rPr sz="1800" spc="-30" dirty="0">
                <a:latin typeface="Roboto"/>
                <a:cs typeface="Roboto"/>
              </a:rPr>
              <a:t> </a:t>
            </a:r>
            <a:r>
              <a:rPr sz="1800" dirty="0">
                <a:latin typeface="Roboto"/>
                <a:cs typeface="Roboto"/>
              </a:rPr>
              <a:t>of</a:t>
            </a:r>
            <a:r>
              <a:rPr sz="1800" spc="-45" dirty="0">
                <a:latin typeface="Roboto"/>
                <a:cs typeface="Roboto"/>
              </a:rPr>
              <a:t> </a:t>
            </a:r>
            <a:r>
              <a:rPr sz="1800" dirty="0">
                <a:latin typeface="Roboto"/>
                <a:cs typeface="Roboto"/>
              </a:rPr>
              <a:t>AI</a:t>
            </a:r>
            <a:r>
              <a:rPr sz="1800" spc="-40" dirty="0">
                <a:latin typeface="Roboto"/>
                <a:cs typeface="Roboto"/>
              </a:rPr>
              <a:t> </a:t>
            </a:r>
            <a:r>
              <a:rPr sz="1800" spc="-20" dirty="0">
                <a:latin typeface="Roboto"/>
                <a:cs typeface="Roboto"/>
              </a:rPr>
              <a:t>innovation,</a:t>
            </a:r>
            <a:r>
              <a:rPr sz="1800" spc="-50" dirty="0">
                <a:latin typeface="Roboto"/>
                <a:cs typeface="Roboto"/>
              </a:rPr>
              <a:t> </a:t>
            </a:r>
            <a:r>
              <a:rPr sz="1800" spc="-10" dirty="0">
                <a:latin typeface="Roboto"/>
                <a:cs typeface="Roboto"/>
              </a:rPr>
              <a:t>making</a:t>
            </a:r>
            <a:r>
              <a:rPr sz="1800" spc="-40" dirty="0">
                <a:latin typeface="Roboto"/>
                <a:cs typeface="Roboto"/>
              </a:rPr>
              <a:t> </a:t>
            </a:r>
            <a:r>
              <a:rPr sz="1800" dirty="0">
                <a:latin typeface="Roboto"/>
                <a:cs typeface="Roboto"/>
              </a:rPr>
              <a:t>global</a:t>
            </a:r>
            <a:r>
              <a:rPr sz="1800" spc="-40" dirty="0">
                <a:latin typeface="Roboto"/>
                <a:cs typeface="Roboto"/>
              </a:rPr>
              <a:t> </a:t>
            </a:r>
            <a:r>
              <a:rPr sz="1800" spc="-10" dirty="0">
                <a:latin typeface="Roboto"/>
                <a:cs typeface="Roboto"/>
              </a:rPr>
              <a:t>competition</a:t>
            </a:r>
            <a:r>
              <a:rPr sz="1800" spc="-45" dirty="0">
                <a:latin typeface="Roboto"/>
                <a:cs typeface="Roboto"/>
              </a:rPr>
              <a:t> </a:t>
            </a:r>
            <a:r>
              <a:rPr sz="1800" dirty="0">
                <a:latin typeface="Roboto"/>
                <a:cs typeface="Roboto"/>
              </a:rPr>
              <a:t>wilder</a:t>
            </a:r>
            <a:r>
              <a:rPr sz="1800" spc="-40" dirty="0">
                <a:latin typeface="Roboto"/>
                <a:cs typeface="Roboto"/>
              </a:rPr>
              <a:t> </a:t>
            </a:r>
            <a:r>
              <a:rPr sz="1800" dirty="0">
                <a:latin typeface="Roboto"/>
                <a:cs typeface="Roboto"/>
              </a:rPr>
              <a:t>in</a:t>
            </a:r>
            <a:r>
              <a:rPr sz="1800" spc="-40" dirty="0">
                <a:latin typeface="Roboto"/>
                <a:cs typeface="Roboto"/>
              </a:rPr>
              <a:t> </a:t>
            </a:r>
            <a:r>
              <a:rPr sz="1800" dirty="0">
                <a:latin typeface="Roboto"/>
                <a:cs typeface="Roboto"/>
              </a:rPr>
              <a:t>terms</a:t>
            </a:r>
            <a:r>
              <a:rPr sz="1800" spc="-50" dirty="0">
                <a:latin typeface="Roboto"/>
                <a:cs typeface="Roboto"/>
              </a:rPr>
              <a:t> </a:t>
            </a:r>
            <a:r>
              <a:rPr sz="1800" dirty="0">
                <a:latin typeface="Roboto"/>
                <a:cs typeface="Roboto"/>
              </a:rPr>
              <a:t>of</a:t>
            </a:r>
            <a:r>
              <a:rPr sz="1800" spc="-40" dirty="0">
                <a:latin typeface="Roboto"/>
                <a:cs typeface="Roboto"/>
              </a:rPr>
              <a:t> </a:t>
            </a:r>
            <a:r>
              <a:rPr sz="1800" spc="-20" dirty="0">
                <a:latin typeface="Roboto"/>
                <a:cs typeface="Roboto"/>
              </a:rPr>
              <a:t>data </a:t>
            </a:r>
            <a:r>
              <a:rPr sz="1800" spc="-10" dirty="0">
                <a:latin typeface="Roboto"/>
                <a:cs typeface="Roboto"/>
              </a:rPr>
              <a:t>exploitation.</a:t>
            </a:r>
            <a:endParaRPr sz="1800">
              <a:latin typeface="Roboto"/>
              <a:cs typeface="Roboto"/>
            </a:endParaRPr>
          </a:p>
          <a:p>
            <a:pPr marL="469900" marR="64135" indent="-228600">
              <a:lnSpc>
                <a:spcPct val="107800"/>
              </a:lnSpc>
              <a:spcBef>
                <a:spcPts val="815"/>
              </a:spcBef>
              <a:buSzPct val="55555"/>
              <a:buFont typeface="Symbol"/>
              <a:buChar char=""/>
              <a:tabLst>
                <a:tab pos="469900" algn="l"/>
              </a:tabLst>
            </a:pPr>
            <a:r>
              <a:rPr sz="1800" b="1" dirty="0">
                <a:latin typeface="Roboto"/>
                <a:cs typeface="Roboto"/>
              </a:rPr>
              <a:t>Smaller</a:t>
            </a:r>
            <a:r>
              <a:rPr sz="1800" b="1" spc="-45" dirty="0">
                <a:latin typeface="Roboto"/>
                <a:cs typeface="Roboto"/>
              </a:rPr>
              <a:t> </a:t>
            </a:r>
            <a:r>
              <a:rPr sz="1800" b="1" dirty="0">
                <a:latin typeface="Roboto"/>
                <a:cs typeface="Roboto"/>
              </a:rPr>
              <a:t>teams</a:t>
            </a:r>
            <a:r>
              <a:rPr sz="1800" b="1" spc="-30" dirty="0">
                <a:latin typeface="Roboto"/>
                <a:cs typeface="Roboto"/>
              </a:rPr>
              <a:t> </a:t>
            </a:r>
            <a:r>
              <a:rPr sz="1800" b="1" dirty="0">
                <a:latin typeface="Roboto"/>
                <a:cs typeface="Roboto"/>
              </a:rPr>
              <a:t>and</a:t>
            </a:r>
            <a:r>
              <a:rPr sz="1800" b="1" spc="-40" dirty="0">
                <a:latin typeface="Roboto"/>
                <a:cs typeface="Roboto"/>
              </a:rPr>
              <a:t> </a:t>
            </a:r>
            <a:r>
              <a:rPr sz="1800" b="1" dirty="0">
                <a:latin typeface="Roboto"/>
                <a:cs typeface="Roboto"/>
              </a:rPr>
              <a:t>public</a:t>
            </a:r>
            <a:r>
              <a:rPr sz="1800" b="1" spc="-40" dirty="0">
                <a:latin typeface="Roboto"/>
                <a:cs typeface="Roboto"/>
              </a:rPr>
              <a:t> </a:t>
            </a:r>
            <a:r>
              <a:rPr sz="1800" b="1" dirty="0">
                <a:latin typeface="Roboto"/>
                <a:cs typeface="Roboto"/>
              </a:rPr>
              <a:t>institutions</a:t>
            </a:r>
            <a:r>
              <a:rPr sz="1800" b="1" spc="-20" dirty="0">
                <a:latin typeface="Roboto"/>
                <a:cs typeface="Roboto"/>
              </a:rPr>
              <a:t> </a:t>
            </a:r>
            <a:r>
              <a:rPr sz="1800" dirty="0">
                <a:latin typeface="Roboto"/>
                <a:cs typeface="Roboto"/>
              </a:rPr>
              <a:t>are</a:t>
            </a:r>
            <a:r>
              <a:rPr sz="1800" spc="-40" dirty="0">
                <a:latin typeface="Roboto"/>
                <a:cs typeface="Roboto"/>
              </a:rPr>
              <a:t> </a:t>
            </a:r>
            <a:r>
              <a:rPr sz="1800" spc="-10" dirty="0">
                <a:latin typeface="Roboto"/>
                <a:cs typeface="Roboto"/>
              </a:rPr>
              <a:t>sidelined,</a:t>
            </a:r>
            <a:r>
              <a:rPr sz="1800" spc="-40" dirty="0">
                <a:latin typeface="Roboto"/>
                <a:cs typeface="Roboto"/>
              </a:rPr>
              <a:t> </a:t>
            </a:r>
            <a:r>
              <a:rPr sz="1800" spc="-10" dirty="0">
                <a:latin typeface="Roboto"/>
                <a:cs typeface="Roboto"/>
              </a:rPr>
              <a:t>reinforcing</a:t>
            </a:r>
            <a:r>
              <a:rPr sz="1800" spc="-35" dirty="0">
                <a:latin typeface="Roboto"/>
                <a:cs typeface="Roboto"/>
              </a:rPr>
              <a:t> </a:t>
            </a:r>
            <a:r>
              <a:rPr sz="1800" spc="-10" dirty="0">
                <a:latin typeface="Roboto"/>
                <a:cs typeface="Roboto"/>
              </a:rPr>
              <a:t>corporate dominance,</a:t>
            </a:r>
            <a:r>
              <a:rPr sz="1800" spc="-65" dirty="0">
                <a:latin typeface="Roboto"/>
                <a:cs typeface="Roboto"/>
              </a:rPr>
              <a:t> </a:t>
            </a:r>
            <a:r>
              <a:rPr sz="1800" dirty="0">
                <a:latin typeface="Roboto"/>
                <a:cs typeface="Roboto"/>
              </a:rPr>
              <a:t>whereas</a:t>
            </a:r>
            <a:r>
              <a:rPr sz="1800" spc="-60" dirty="0">
                <a:latin typeface="Roboto"/>
                <a:cs typeface="Roboto"/>
              </a:rPr>
              <a:t> </a:t>
            </a:r>
            <a:r>
              <a:rPr sz="1800" dirty="0">
                <a:latin typeface="Roboto"/>
                <a:cs typeface="Roboto"/>
              </a:rPr>
              <a:t>the</a:t>
            </a:r>
            <a:r>
              <a:rPr sz="1800" spc="-60" dirty="0">
                <a:latin typeface="Roboto"/>
                <a:cs typeface="Roboto"/>
              </a:rPr>
              <a:t> </a:t>
            </a:r>
            <a:r>
              <a:rPr sz="1800" spc="-80" dirty="0">
                <a:latin typeface="Roboto"/>
                <a:cs typeface="Roboto"/>
              </a:rPr>
              <a:t>start-</a:t>
            </a:r>
            <a:r>
              <a:rPr sz="1800" dirty="0">
                <a:latin typeface="Roboto"/>
                <a:cs typeface="Roboto"/>
              </a:rPr>
              <a:t>up</a:t>
            </a:r>
            <a:r>
              <a:rPr sz="1800" spc="-60" dirty="0">
                <a:latin typeface="Roboto"/>
                <a:cs typeface="Roboto"/>
              </a:rPr>
              <a:t> </a:t>
            </a:r>
            <a:r>
              <a:rPr sz="1800" spc="-10" dirty="0">
                <a:latin typeface="Roboto"/>
                <a:cs typeface="Roboto"/>
              </a:rPr>
              <a:t>ecosystem</a:t>
            </a:r>
            <a:r>
              <a:rPr sz="1800" spc="-60" dirty="0">
                <a:latin typeface="Roboto"/>
                <a:cs typeface="Roboto"/>
              </a:rPr>
              <a:t> </a:t>
            </a:r>
            <a:r>
              <a:rPr sz="1800" dirty="0">
                <a:latin typeface="Roboto"/>
                <a:cs typeface="Roboto"/>
              </a:rPr>
              <a:t>has</a:t>
            </a:r>
            <a:r>
              <a:rPr sz="1800" spc="-60" dirty="0">
                <a:latin typeface="Roboto"/>
                <a:cs typeface="Roboto"/>
              </a:rPr>
              <a:t> </a:t>
            </a:r>
            <a:r>
              <a:rPr sz="1800" dirty="0">
                <a:latin typeface="Roboto"/>
                <a:cs typeface="Roboto"/>
              </a:rPr>
              <a:t>been</a:t>
            </a:r>
            <a:r>
              <a:rPr sz="1800" spc="-55" dirty="0">
                <a:latin typeface="Roboto"/>
                <a:cs typeface="Roboto"/>
              </a:rPr>
              <a:t> </a:t>
            </a:r>
            <a:r>
              <a:rPr sz="1800" dirty="0">
                <a:latin typeface="Roboto"/>
                <a:cs typeface="Roboto"/>
              </a:rPr>
              <a:t>absorbed</a:t>
            </a:r>
            <a:r>
              <a:rPr sz="1800" spc="-60" dirty="0">
                <a:latin typeface="Roboto"/>
                <a:cs typeface="Roboto"/>
              </a:rPr>
              <a:t> </a:t>
            </a:r>
            <a:r>
              <a:rPr sz="1800" dirty="0">
                <a:latin typeface="Roboto"/>
                <a:cs typeface="Roboto"/>
              </a:rPr>
              <a:t>by</a:t>
            </a:r>
            <a:r>
              <a:rPr sz="1800" spc="-65" dirty="0">
                <a:latin typeface="Roboto"/>
                <a:cs typeface="Roboto"/>
              </a:rPr>
              <a:t> </a:t>
            </a:r>
            <a:r>
              <a:rPr sz="1800" dirty="0">
                <a:latin typeface="Roboto"/>
                <a:cs typeface="Roboto"/>
              </a:rPr>
              <a:t>the</a:t>
            </a:r>
            <a:r>
              <a:rPr sz="1800" spc="-60" dirty="0">
                <a:latin typeface="Roboto"/>
                <a:cs typeface="Roboto"/>
              </a:rPr>
              <a:t> </a:t>
            </a:r>
            <a:r>
              <a:rPr sz="1800" spc="-20" dirty="0">
                <a:latin typeface="Roboto"/>
                <a:cs typeface="Roboto"/>
              </a:rPr>
              <a:t>tech </a:t>
            </a:r>
            <a:r>
              <a:rPr sz="1800" spc="-10" dirty="0">
                <a:latin typeface="Roboto"/>
                <a:cs typeface="Roboto"/>
              </a:rPr>
              <a:t>giants</a:t>
            </a:r>
            <a:r>
              <a:rPr sz="1800" spc="-45" dirty="0">
                <a:latin typeface="Roboto"/>
                <a:cs typeface="Roboto"/>
              </a:rPr>
              <a:t> </a:t>
            </a:r>
            <a:r>
              <a:rPr sz="1800" dirty="0">
                <a:latin typeface="Roboto"/>
                <a:cs typeface="Roboto"/>
              </a:rPr>
              <a:t>as</a:t>
            </a:r>
            <a:r>
              <a:rPr sz="1800" spc="-35" dirty="0">
                <a:latin typeface="Roboto"/>
                <a:cs typeface="Roboto"/>
              </a:rPr>
              <a:t> </a:t>
            </a:r>
            <a:r>
              <a:rPr sz="1800" dirty="0">
                <a:latin typeface="Roboto"/>
                <a:cs typeface="Roboto"/>
              </a:rPr>
              <a:t>a</a:t>
            </a:r>
            <a:r>
              <a:rPr sz="1800" spc="-35" dirty="0">
                <a:latin typeface="Roboto"/>
                <a:cs typeface="Roboto"/>
              </a:rPr>
              <a:t> </a:t>
            </a:r>
            <a:r>
              <a:rPr sz="1800" dirty="0">
                <a:latin typeface="Roboto"/>
                <a:cs typeface="Roboto"/>
              </a:rPr>
              <a:t>field</a:t>
            </a:r>
            <a:r>
              <a:rPr sz="1800" spc="-35" dirty="0">
                <a:latin typeface="Roboto"/>
                <a:cs typeface="Roboto"/>
              </a:rPr>
              <a:t> </a:t>
            </a:r>
            <a:r>
              <a:rPr sz="1800" dirty="0">
                <a:latin typeface="Roboto"/>
                <a:cs typeface="Roboto"/>
              </a:rPr>
              <a:t>of</a:t>
            </a:r>
            <a:r>
              <a:rPr sz="1800" spc="-35" dirty="0">
                <a:latin typeface="Roboto"/>
                <a:cs typeface="Roboto"/>
              </a:rPr>
              <a:t> </a:t>
            </a:r>
            <a:r>
              <a:rPr sz="1800" spc="-10" dirty="0">
                <a:latin typeface="Roboto"/>
                <a:cs typeface="Roboto"/>
              </a:rPr>
              <a:t>scouting</a:t>
            </a:r>
            <a:r>
              <a:rPr sz="1800" spc="-35" dirty="0">
                <a:latin typeface="Roboto"/>
                <a:cs typeface="Roboto"/>
              </a:rPr>
              <a:t> </a:t>
            </a:r>
            <a:r>
              <a:rPr sz="1800" dirty="0">
                <a:latin typeface="Roboto"/>
                <a:cs typeface="Roboto"/>
              </a:rPr>
              <a:t>and</a:t>
            </a:r>
            <a:r>
              <a:rPr sz="1800" spc="-30" dirty="0">
                <a:latin typeface="Roboto"/>
                <a:cs typeface="Roboto"/>
              </a:rPr>
              <a:t> </a:t>
            </a:r>
            <a:r>
              <a:rPr sz="1800" spc="-10" dirty="0">
                <a:latin typeface="Roboto"/>
                <a:cs typeface="Roboto"/>
              </a:rPr>
              <a:t>investing.</a:t>
            </a:r>
            <a:endParaRPr sz="1800">
              <a:latin typeface="Roboto"/>
              <a:cs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14</a:t>
            </a:r>
            <a:endParaRPr sz="1100">
              <a:latin typeface="Calibri"/>
              <a:cs typeface="Calibri"/>
            </a:endParaRPr>
          </a:p>
        </p:txBody>
      </p:sp>
      <p:sp>
        <p:nvSpPr>
          <p:cNvPr id="3" name="object 3"/>
          <p:cNvSpPr txBox="1"/>
          <p:nvPr/>
        </p:nvSpPr>
        <p:spPr>
          <a:xfrm>
            <a:off x="901700" y="868425"/>
            <a:ext cx="8181340" cy="5005705"/>
          </a:xfrm>
          <a:prstGeom prst="rect">
            <a:avLst/>
          </a:prstGeom>
        </p:spPr>
        <p:txBody>
          <a:bodyPr vert="horz" wrap="square" lIns="0" tIns="12065" rIns="0" bIns="0" rtlCol="0">
            <a:spAutoFit/>
          </a:bodyPr>
          <a:lstStyle/>
          <a:p>
            <a:pPr marL="469900" marR="88900" indent="-228600">
              <a:lnSpc>
                <a:spcPct val="107900"/>
              </a:lnSpc>
              <a:spcBef>
                <a:spcPts val="95"/>
              </a:spcBef>
              <a:buSzPct val="55555"/>
              <a:buFont typeface="Symbol"/>
              <a:buChar char=""/>
              <a:tabLst>
                <a:tab pos="469900" algn="l"/>
              </a:tabLst>
            </a:pPr>
            <a:r>
              <a:rPr sz="1800" b="1" spc="-25" dirty="0">
                <a:latin typeface="Roboto"/>
                <a:cs typeface="Roboto"/>
              </a:rPr>
              <a:t>Open-</a:t>
            </a:r>
            <a:r>
              <a:rPr sz="1800" b="1" dirty="0">
                <a:latin typeface="Roboto"/>
                <a:cs typeface="Roboto"/>
              </a:rPr>
              <a:t>source</a:t>
            </a:r>
            <a:r>
              <a:rPr sz="1800" b="1" spc="-30" dirty="0">
                <a:latin typeface="Roboto"/>
                <a:cs typeface="Roboto"/>
              </a:rPr>
              <a:t> </a:t>
            </a:r>
            <a:r>
              <a:rPr sz="1800" b="1" dirty="0">
                <a:latin typeface="Roboto"/>
                <a:cs typeface="Roboto"/>
              </a:rPr>
              <a:t>efforts</a:t>
            </a:r>
            <a:r>
              <a:rPr sz="1800" b="1" spc="-25" dirty="0">
                <a:latin typeface="Roboto"/>
                <a:cs typeface="Roboto"/>
              </a:rPr>
              <a:t> </a:t>
            </a:r>
            <a:r>
              <a:rPr sz="1800" dirty="0">
                <a:latin typeface="Roboto"/>
                <a:cs typeface="Roboto"/>
              </a:rPr>
              <a:t>are</a:t>
            </a:r>
            <a:r>
              <a:rPr sz="1800" spc="-35" dirty="0">
                <a:latin typeface="Roboto"/>
                <a:cs typeface="Roboto"/>
              </a:rPr>
              <a:t> </a:t>
            </a:r>
            <a:r>
              <a:rPr sz="1800" spc="-25" dirty="0">
                <a:latin typeface="Roboto"/>
                <a:cs typeface="Roboto"/>
              </a:rPr>
              <a:t>struggling</a:t>
            </a:r>
            <a:r>
              <a:rPr sz="1800" spc="-30" dirty="0">
                <a:latin typeface="Roboto"/>
                <a:cs typeface="Roboto"/>
              </a:rPr>
              <a:t> </a:t>
            </a:r>
            <a:r>
              <a:rPr sz="1800" dirty="0">
                <a:latin typeface="Roboto"/>
                <a:cs typeface="Roboto"/>
              </a:rPr>
              <a:t>to</a:t>
            </a:r>
            <a:r>
              <a:rPr sz="1800" spc="-30" dirty="0">
                <a:latin typeface="Roboto"/>
                <a:cs typeface="Roboto"/>
              </a:rPr>
              <a:t> </a:t>
            </a:r>
            <a:r>
              <a:rPr sz="1800" dirty="0">
                <a:latin typeface="Roboto"/>
                <a:cs typeface="Roboto"/>
              </a:rPr>
              <a:t>compete,</a:t>
            </a:r>
            <a:r>
              <a:rPr sz="1800" spc="-35" dirty="0">
                <a:latin typeface="Roboto"/>
                <a:cs typeface="Roboto"/>
              </a:rPr>
              <a:t> </a:t>
            </a:r>
            <a:r>
              <a:rPr sz="1800" dirty="0">
                <a:latin typeface="Roboto"/>
                <a:cs typeface="Roboto"/>
              </a:rPr>
              <a:t>despite</a:t>
            </a:r>
            <a:r>
              <a:rPr sz="1800" spc="-40" dirty="0">
                <a:latin typeface="Roboto"/>
                <a:cs typeface="Roboto"/>
              </a:rPr>
              <a:t> </a:t>
            </a:r>
            <a:r>
              <a:rPr sz="1800" dirty="0">
                <a:latin typeface="Roboto"/>
                <a:cs typeface="Roboto"/>
              </a:rPr>
              <a:t>their</a:t>
            </a:r>
            <a:r>
              <a:rPr sz="1800" spc="-15" dirty="0">
                <a:latin typeface="Roboto"/>
                <a:cs typeface="Roboto"/>
              </a:rPr>
              <a:t> </a:t>
            </a:r>
            <a:r>
              <a:rPr sz="1800" spc="-10" dirty="0">
                <a:latin typeface="Roboto"/>
                <a:cs typeface="Roboto"/>
              </a:rPr>
              <a:t>potential</a:t>
            </a:r>
            <a:r>
              <a:rPr sz="1800" spc="-35" dirty="0">
                <a:latin typeface="Roboto"/>
                <a:cs typeface="Roboto"/>
              </a:rPr>
              <a:t> </a:t>
            </a:r>
            <a:r>
              <a:rPr sz="1800" spc="-25" dirty="0">
                <a:latin typeface="Roboto"/>
                <a:cs typeface="Roboto"/>
              </a:rPr>
              <a:t>for </a:t>
            </a:r>
            <a:r>
              <a:rPr sz="1800" spc="-10" dirty="0">
                <a:latin typeface="Roboto"/>
                <a:cs typeface="Roboto"/>
              </a:rPr>
              <a:t>democratizing</a:t>
            </a:r>
            <a:r>
              <a:rPr sz="1800" spc="-50" dirty="0">
                <a:latin typeface="Roboto"/>
                <a:cs typeface="Roboto"/>
              </a:rPr>
              <a:t> </a:t>
            </a:r>
            <a:r>
              <a:rPr sz="1800" dirty="0">
                <a:latin typeface="Roboto"/>
                <a:cs typeface="Roboto"/>
              </a:rPr>
              <a:t>AI.</a:t>
            </a:r>
            <a:r>
              <a:rPr sz="1800" spc="-30" dirty="0">
                <a:latin typeface="Roboto"/>
                <a:cs typeface="Roboto"/>
              </a:rPr>
              <a:t> </a:t>
            </a:r>
            <a:r>
              <a:rPr sz="1800" dirty="0">
                <a:latin typeface="Roboto"/>
                <a:cs typeface="Roboto"/>
              </a:rPr>
              <a:t>A</a:t>
            </a:r>
            <a:r>
              <a:rPr sz="1800" spc="-40" dirty="0">
                <a:latin typeface="Roboto"/>
                <a:cs typeface="Roboto"/>
              </a:rPr>
              <a:t> </a:t>
            </a:r>
            <a:r>
              <a:rPr sz="1800" dirty="0">
                <a:latin typeface="Roboto"/>
                <a:cs typeface="Roboto"/>
              </a:rPr>
              <a:t>more</a:t>
            </a:r>
            <a:r>
              <a:rPr sz="1800" spc="-35" dirty="0">
                <a:latin typeface="Roboto"/>
                <a:cs typeface="Roboto"/>
              </a:rPr>
              <a:t> </a:t>
            </a:r>
            <a:r>
              <a:rPr sz="1800" dirty="0">
                <a:latin typeface="Roboto"/>
                <a:cs typeface="Roboto"/>
              </a:rPr>
              <a:t>hopeful</a:t>
            </a:r>
            <a:r>
              <a:rPr sz="1800" spc="-35" dirty="0">
                <a:latin typeface="Roboto"/>
                <a:cs typeface="Roboto"/>
              </a:rPr>
              <a:t> </a:t>
            </a:r>
            <a:r>
              <a:rPr sz="1800" dirty="0">
                <a:latin typeface="Roboto"/>
                <a:cs typeface="Roboto"/>
              </a:rPr>
              <a:t>example</a:t>
            </a:r>
            <a:r>
              <a:rPr sz="1800" spc="-45" dirty="0">
                <a:latin typeface="Roboto"/>
                <a:cs typeface="Roboto"/>
              </a:rPr>
              <a:t> </a:t>
            </a:r>
            <a:r>
              <a:rPr sz="1800" dirty="0">
                <a:latin typeface="Roboto"/>
                <a:cs typeface="Roboto"/>
              </a:rPr>
              <a:t>comes</a:t>
            </a:r>
            <a:r>
              <a:rPr sz="1800" spc="-40" dirty="0">
                <a:latin typeface="Roboto"/>
                <a:cs typeface="Roboto"/>
              </a:rPr>
              <a:t> </a:t>
            </a:r>
            <a:r>
              <a:rPr sz="1800" dirty="0">
                <a:latin typeface="Roboto"/>
                <a:cs typeface="Roboto"/>
              </a:rPr>
              <a:t>from</a:t>
            </a:r>
            <a:r>
              <a:rPr sz="1800" spc="-40" dirty="0">
                <a:latin typeface="Roboto"/>
                <a:cs typeface="Roboto"/>
              </a:rPr>
              <a:t> </a:t>
            </a:r>
            <a:r>
              <a:rPr sz="1800" spc="-10" dirty="0">
                <a:latin typeface="Roboto"/>
                <a:cs typeface="Roboto"/>
              </a:rPr>
              <a:t>Switzerland,</a:t>
            </a:r>
            <a:r>
              <a:rPr sz="1800" spc="-35" dirty="0">
                <a:latin typeface="Roboto"/>
                <a:cs typeface="Roboto"/>
              </a:rPr>
              <a:t> </a:t>
            </a:r>
            <a:r>
              <a:rPr sz="1800" spc="-50" dirty="0">
                <a:latin typeface="Roboto"/>
                <a:cs typeface="Roboto"/>
              </a:rPr>
              <a:t>a </a:t>
            </a:r>
            <a:r>
              <a:rPr sz="1800" spc="-20" dirty="0">
                <a:latin typeface="Roboto"/>
                <a:cs typeface="Roboto"/>
              </a:rPr>
              <a:t>country</a:t>
            </a:r>
            <a:r>
              <a:rPr sz="1800" spc="-45" dirty="0">
                <a:latin typeface="Roboto"/>
                <a:cs typeface="Roboto"/>
              </a:rPr>
              <a:t> </a:t>
            </a:r>
            <a:r>
              <a:rPr sz="1800" dirty="0">
                <a:latin typeface="Roboto"/>
                <a:cs typeface="Roboto"/>
              </a:rPr>
              <a:t>with</a:t>
            </a:r>
            <a:r>
              <a:rPr sz="1800" spc="-45" dirty="0">
                <a:latin typeface="Roboto"/>
                <a:cs typeface="Roboto"/>
              </a:rPr>
              <a:t> </a:t>
            </a:r>
            <a:r>
              <a:rPr sz="1800" dirty="0">
                <a:latin typeface="Roboto"/>
                <a:cs typeface="Roboto"/>
              </a:rPr>
              <a:t>deep</a:t>
            </a:r>
            <a:r>
              <a:rPr sz="1800" spc="-45" dirty="0">
                <a:latin typeface="Roboto"/>
                <a:cs typeface="Roboto"/>
              </a:rPr>
              <a:t> </a:t>
            </a:r>
            <a:r>
              <a:rPr sz="1800" spc="-10" dirty="0">
                <a:latin typeface="Roboto"/>
                <a:cs typeface="Roboto"/>
              </a:rPr>
              <a:t>traditions</a:t>
            </a:r>
            <a:r>
              <a:rPr sz="1800" spc="-45" dirty="0">
                <a:latin typeface="Roboto"/>
                <a:cs typeface="Roboto"/>
              </a:rPr>
              <a:t> </a:t>
            </a:r>
            <a:r>
              <a:rPr sz="1800" dirty="0">
                <a:latin typeface="Roboto"/>
                <a:cs typeface="Roboto"/>
              </a:rPr>
              <a:t>of</a:t>
            </a:r>
            <a:r>
              <a:rPr sz="1800" spc="-45" dirty="0">
                <a:latin typeface="Roboto"/>
                <a:cs typeface="Roboto"/>
              </a:rPr>
              <a:t> </a:t>
            </a:r>
            <a:r>
              <a:rPr sz="1800" spc="-10" dirty="0">
                <a:latin typeface="Roboto"/>
                <a:cs typeface="Roboto"/>
              </a:rPr>
              <a:t>public</a:t>
            </a:r>
            <a:r>
              <a:rPr sz="1800" spc="-40" dirty="0">
                <a:latin typeface="Roboto"/>
                <a:cs typeface="Roboto"/>
              </a:rPr>
              <a:t> </a:t>
            </a:r>
            <a:r>
              <a:rPr sz="1800" spc="-20" dirty="0">
                <a:latin typeface="Roboto"/>
                <a:cs typeface="Roboto"/>
              </a:rPr>
              <a:t>accountability</a:t>
            </a:r>
            <a:r>
              <a:rPr sz="1800" spc="-45" dirty="0">
                <a:latin typeface="Roboto"/>
                <a:cs typeface="Roboto"/>
              </a:rPr>
              <a:t> </a:t>
            </a:r>
            <a:r>
              <a:rPr sz="1800" dirty="0">
                <a:latin typeface="Roboto"/>
                <a:cs typeface="Roboto"/>
              </a:rPr>
              <a:t>and</a:t>
            </a:r>
            <a:r>
              <a:rPr sz="1800" spc="-40" dirty="0">
                <a:latin typeface="Roboto"/>
                <a:cs typeface="Roboto"/>
              </a:rPr>
              <a:t> </a:t>
            </a:r>
            <a:r>
              <a:rPr sz="1800" dirty="0">
                <a:latin typeface="Roboto"/>
                <a:cs typeface="Roboto"/>
              </a:rPr>
              <a:t>forms</a:t>
            </a:r>
            <a:r>
              <a:rPr sz="1800" spc="-45" dirty="0">
                <a:latin typeface="Roboto"/>
                <a:cs typeface="Roboto"/>
              </a:rPr>
              <a:t> </a:t>
            </a:r>
            <a:r>
              <a:rPr sz="1800" dirty="0">
                <a:latin typeface="Roboto"/>
                <a:cs typeface="Roboto"/>
              </a:rPr>
              <a:t>of</a:t>
            </a:r>
            <a:r>
              <a:rPr sz="1800" spc="-45" dirty="0">
                <a:latin typeface="Roboto"/>
                <a:cs typeface="Roboto"/>
              </a:rPr>
              <a:t> </a:t>
            </a:r>
            <a:r>
              <a:rPr sz="1800" spc="-10" dirty="0">
                <a:latin typeface="Roboto"/>
                <a:cs typeface="Roboto"/>
              </a:rPr>
              <a:t>self- governance,</a:t>
            </a:r>
            <a:r>
              <a:rPr sz="1800" spc="-45" dirty="0">
                <a:latin typeface="Roboto"/>
                <a:cs typeface="Roboto"/>
              </a:rPr>
              <a:t> </a:t>
            </a:r>
            <a:r>
              <a:rPr sz="1800" dirty="0">
                <a:latin typeface="Roboto"/>
                <a:cs typeface="Roboto"/>
              </a:rPr>
              <a:t>where</a:t>
            </a:r>
            <a:r>
              <a:rPr sz="1800" spc="-30" dirty="0">
                <a:latin typeface="Roboto"/>
                <a:cs typeface="Roboto"/>
              </a:rPr>
              <a:t> </a:t>
            </a:r>
            <a:r>
              <a:rPr sz="1800" dirty="0">
                <a:latin typeface="Roboto"/>
                <a:cs typeface="Roboto"/>
              </a:rPr>
              <a:t>“</a:t>
            </a:r>
            <a:r>
              <a:rPr sz="1800" dirty="0">
                <a:latin typeface="Arial MT"/>
                <a:cs typeface="Arial MT"/>
              </a:rPr>
              <a:t>ETH</a:t>
            </a:r>
            <a:r>
              <a:rPr sz="1800" spc="-30" dirty="0">
                <a:latin typeface="Arial MT"/>
                <a:cs typeface="Arial MT"/>
              </a:rPr>
              <a:t> </a:t>
            </a:r>
            <a:r>
              <a:rPr sz="1800" dirty="0">
                <a:latin typeface="Arial MT"/>
                <a:cs typeface="Arial MT"/>
              </a:rPr>
              <a:t>Zurich</a:t>
            </a:r>
            <a:r>
              <a:rPr sz="1800" spc="-40" dirty="0">
                <a:latin typeface="Arial MT"/>
                <a:cs typeface="Arial MT"/>
              </a:rPr>
              <a:t> </a:t>
            </a:r>
            <a:r>
              <a:rPr sz="1800" dirty="0">
                <a:latin typeface="Arial MT"/>
                <a:cs typeface="Arial MT"/>
              </a:rPr>
              <a:t>and</a:t>
            </a:r>
            <a:r>
              <a:rPr sz="1800" spc="-30" dirty="0">
                <a:latin typeface="Arial MT"/>
                <a:cs typeface="Arial MT"/>
              </a:rPr>
              <a:t> </a:t>
            </a:r>
            <a:r>
              <a:rPr sz="1800" dirty="0">
                <a:latin typeface="Arial MT"/>
                <a:cs typeface="Arial MT"/>
              </a:rPr>
              <a:t>EPFL</a:t>
            </a:r>
            <a:r>
              <a:rPr sz="1800" spc="-15" dirty="0">
                <a:latin typeface="Arial MT"/>
                <a:cs typeface="Arial MT"/>
              </a:rPr>
              <a:t> </a:t>
            </a:r>
            <a:r>
              <a:rPr sz="1800" dirty="0">
                <a:latin typeface="Arial MT"/>
                <a:cs typeface="Arial MT"/>
              </a:rPr>
              <a:t>will</a:t>
            </a:r>
            <a:r>
              <a:rPr sz="1800" spc="-30" dirty="0">
                <a:latin typeface="Arial MT"/>
                <a:cs typeface="Arial MT"/>
              </a:rPr>
              <a:t> </a:t>
            </a:r>
            <a:r>
              <a:rPr sz="1800" dirty="0">
                <a:latin typeface="Arial MT"/>
                <a:cs typeface="Arial MT"/>
              </a:rPr>
              <a:t>release</a:t>
            </a:r>
            <a:r>
              <a:rPr sz="1800" spc="-30" dirty="0">
                <a:latin typeface="Arial MT"/>
                <a:cs typeface="Arial MT"/>
              </a:rPr>
              <a:t> </a:t>
            </a:r>
            <a:r>
              <a:rPr sz="1800" dirty="0">
                <a:latin typeface="Arial MT"/>
                <a:cs typeface="Arial MT"/>
              </a:rPr>
              <a:t>a</a:t>
            </a:r>
            <a:r>
              <a:rPr sz="1800" spc="-30" dirty="0">
                <a:latin typeface="Arial MT"/>
                <a:cs typeface="Arial MT"/>
              </a:rPr>
              <a:t> </a:t>
            </a:r>
            <a:r>
              <a:rPr sz="1800" dirty="0">
                <a:latin typeface="Arial MT"/>
                <a:cs typeface="Arial MT"/>
              </a:rPr>
              <a:t>large</a:t>
            </a:r>
            <a:r>
              <a:rPr sz="1800" spc="-40" dirty="0">
                <a:latin typeface="Arial MT"/>
                <a:cs typeface="Arial MT"/>
              </a:rPr>
              <a:t> </a:t>
            </a:r>
            <a:r>
              <a:rPr sz="1800" spc="-10" dirty="0">
                <a:latin typeface="Arial MT"/>
                <a:cs typeface="Arial MT"/>
              </a:rPr>
              <a:t>language </a:t>
            </a:r>
            <a:r>
              <a:rPr sz="1800" dirty="0">
                <a:latin typeface="Arial MT"/>
                <a:cs typeface="Arial MT"/>
              </a:rPr>
              <a:t>model</a:t>
            </a:r>
            <a:r>
              <a:rPr sz="1800" spc="-45" dirty="0">
                <a:latin typeface="Arial MT"/>
                <a:cs typeface="Arial MT"/>
              </a:rPr>
              <a:t> </a:t>
            </a:r>
            <a:r>
              <a:rPr sz="1800" dirty="0">
                <a:latin typeface="Arial MT"/>
                <a:cs typeface="Arial MT"/>
              </a:rPr>
              <a:t>(LLM)</a:t>
            </a:r>
            <a:r>
              <a:rPr sz="1800" spc="-35" dirty="0">
                <a:latin typeface="Arial MT"/>
                <a:cs typeface="Arial MT"/>
              </a:rPr>
              <a:t> </a:t>
            </a:r>
            <a:r>
              <a:rPr sz="1800" dirty="0">
                <a:latin typeface="Arial MT"/>
                <a:cs typeface="Arial MT"/>
              </a:rPr>
              <a:t>developed</a:t>
            </a:r>
            <a:r>
              <a:rPr sz="1800" spc="-35" dirty="0">
                <a:latin typeface="Arial MT"/>
                <a:cs typeface="Arial MT"/>
              </a:rPr>
              <a:t> </a:t>
            </a:r>
            <a:r>
              <a:rPr sz="1800" dirty="0">
                <a:latin typeface="Arial MT"/>
                <a:cs typeface="Arial MT"/>
              </a:rPr>
              <a:t>on</a:t>
            </a:r>
            <a:r>
              <a:rPr sz="1800" spc="-35" dirty="0">
                <a:latin typeface="Arial MT"/>
                <a:cs typeface="Arial MT"/>
              </a:rPr>
              <a:t> </a:t>
            </a:r>
            <a:r>
              <a:rPr sz="1800" dirty="0">
                <a:latin typeface="Arial MT"/>
                <a:cs typeface="Arial MT"/>
              </a:rPr>
              <a:t>public</a:t>
            </a:r>
            <a:r>
              <a:rPr sz="1800" spc="-30" dirty="0">
                <a:latin typeface="Arial MT"/>
                <a:cs typeface="Arial MT"/>
              </a:rPr>
              <a:t> </a:t>
            </a:r>
            <a:r>
              <a:rPr sz="1800" dirty="0">
                <a:latin typeface="Arial MT"/>
                <a:cs typeface="Arial MT"/>
              </a:rPr>
              <a:t>infrastructure….</a:t>
            </a:r>
            <a:r>
              <a:rPr sz="1800" spc="-95" dirty="0">
                <a:latin typeface="Arial MT"/>
                <a:cs typeface="Arial MT"/>
              </a:rPr>
              <a:t> </a:t>
            </a:r>
            <a:r>
              <a:rPr sz="1800" dirty="0">
                <a:latin typeface="Roboto"/>
                <a:cs typeface="Roboto"/>
              </a:rPr>
              <a:t>the</a:t>
            </a:r>
            <a:r>
              <a:rPr sz="1800" spc="-35" dirty="0">
                <a:latin typeface="Roboto"/>
                <a:cs typeface="Roboto"/>
              </a:rPr>
              <a:t> </a:t>
            </a:r>
            <a:r>
              <a:rPr sz="1800" dirty="0">
                <a:latin typeface="Roboto"/>
                <a:cs typeface="Roboto"/>
              </a:rPr>
              <a:t>LLM</a:t>
            </a:r>
            <a:r>
              <a:rPr sz="1800" spc="-35" dirty="0">
                <a:latin typeface="Roboto"/>
                <a:cs typeface="Roboto"/>
              </a:rPr>
              <a:t> </a:t>
            </a:r>
            <a:r>
              <a:rPr sz="1800" dirty="0">
                <a:latin typeface="Roboto"/>
                <a:cs typeface="Roboto"/>
              </a:rPr>
              <a:t>will</a:t>
            </a:r>
            <a:r>
              <a:rPr sz="1800" spc="-40" dirty="0">
                <a:latin typeface="Roboto"/>
                <a:cs typeface="Roboto"/>
              </a:rPr>
              <a:t> </a:t>
            </a:r>
            <a:r>
              <a:rPr sz="1800" dirty="0">
                <a:latin typeface="Roboto"/>
                <a:cs typeface="Roboto"/>
              </a:rPr>
              <a:t>be</a:t>
            </a:r>
            <a:r>
              <a:rPr sz="1800" spc="-40" dirty="0">
                <a:latin typeface="Roboto"/>
                <a:cs typeface="Roboto"/>
              </a:rPr>
              <a:t> </a:t>
            </a:r>
            <a:r>
              <a:rPr sz="1800" spc="-10" dirty="0">
                <a:latin typeface="Roboto"/>
                <a:cs typeface="Roboto"/>
              </a:rPr>
              <a:t>released under</a:t>
            </a:r>
            <a:r>
              <a:rPr sz="1800" spc="-60" dirty="0">
                <a:latin typeface="Roboto"/>
                <a:cs typeface="Roboto"/>
              </a:rPr>
              <a:t> </a:t>
            </a:r>
            <a:r>
              <a:rPr sz="1800" dirty="0">
                <a:latin typeface="Roboto"/>
                <a:cs typeface="Roboto"/>
              </a:rPr>
              <a:t>the</a:t>
            </a:r>
            <a:r>
              <a:rPr sz="1800" spc="-55" dirty="0">
                <a:latin typeface="Roboto"/>
                <a:cs typeface="Roboto"/>
              </a:rPr>
              <a:t> </a:t>
            </a:r>
            <a:r>
              <a:rPr sz="1800" dirty="0">
                <a:latin typeface="Roboto"/>
                <a:cs typeface="Roboto"/>
              </a:rPr>
              <a:t>Apache</a:t>
            </a:r>
            <a:r>
              <a:rPr sz="1800" spc="-55" dirty="0">
                <a:latin typeface="Roboto"/>
                <a:cs typeface="Roboto"/>
              </a:rPr>
              <a:t> </a:t>
            </a:r>
            <a:r>
              <a:rPr sz="1800" dirty="0">
                <a:latin typeface="Roboto"/>
                <a:cs typeface="Roboto"/>
              </a:rPr>
              <a:t>2.0</a:t>
            </a:r>
            <a:r>
              <a:rPr sz="1800" spc="-60" dirty="0">
                <a:latin typeface="Roboto"/>
                <a:cs typeface="Roboto"/>
              </a:rPr>
              <a:t> </a:t>
            </a:r>
            <a:r>
              <a:rPr sz="1800" dirty="0">
                <a:latin typeface="Roboto"/>
                <a:cs typeface="Roboto"/>
              </a:rPr>
              <a:t>License.</a:t>
            </a:r>
            <a:r>
              <a:rPr sz="1800" spc="-50" dirty="0">
                <a:latin typeface="Roboto"/>
                <a:cs typeface="Roboto"/>
              </a:rPr>
              <a:t> </a:t>
            </a:r>
            <a:r>
              <a:rPr sz="1800" spc="-10" dirty="0">
                <a:latin typeface="Roboto"/>
                <a:cs typeface="Roboto"/>
              </a:rPr>
              <a:t>Accompanying</a:t>
            </a:r>
            <a:r>
              <a:rPr sz="1800" spc="-55" dirty="0">
                <a:latin typeface="Roboto"/>
                <a:cs typeface="Roboto"/>
              </a:rPr>
              <a:t> </a:t>
            </a:r>
            <a:r>
              <a:rPr sz="1800" spc="-20" dirty="0">
                <a:latin typeface="Roboto"/>
                <a:cs typeface="Roboto"/>
              </a:rPr>
              <a:t>documentation</a:t>
            </a:r>
            <a:r>
              <a:rPr sz="1800" spc="-55" dirty="0">
                <a:latin typeface="Roboto"/>
                <a:cs typeface="Roboto"/>
              </a:rPr>
              <a:t> </a:t>
            </a:r>
            <a:r>
              <a:rPr sz="1800" dirty="0">
                <a:latin typeface="Roboto"/>
                <a:cs typeface="Roboto"/>
              </a:rPr>
              <a:t>will</a:t>
            </a:r>
            <a:r>
              <a:rPr sz="1800" spc="-60" dirty="0">
                <a:latin typeface="Roboto"/>
                <a:cs typeface="Roboto"/>
              </a:rPr>
              <a:t> </a:t>
            </a:r>
            <a:r>
              <a:rPr sz="1800" dirty="0">
                <a:latin typeface="Roboto"/>
                <a:cs typeface="Roboto"/>
              </a:rPr>
              <a:t>detail</a:t>
            </a:r>
            <a:r>
              <a:rPr sz="1800" spc="-65" dirty="0">
                <a:latin typeface="Roboto"/>
                <a:cs typeface="Roboto"/>
              </a:rPr>
              <a:t> </a:t>
            </a:r>
            <a:r>
              <a:rPr sz="1800" spc="-25" dirty="0">
                <a:latin typeface="Roboto"/>
                <a:cs typeface="Roboto"/>
              </a:rPr>
              <a:t>the </a:t>
            </a:r>
            <a:r>
              <a:rPr sz="1800" dirty="0">
                <a:latin typeface="Roboto"/>
                <a:cs typeface="Roboto"/>
              </a:rPr>
              <a:t>model</a:t>
            </a:r>
            <a:r>
              <a:rPr sz="1800" spc="-65" dirty="0">
                <a:latin typeface="Roboto"/>
                <a:cs typeface="Roboto"/>
              </a:rPr>
              <a:t> </a:t>
            </a:r>
            <a:r>
              <a:rPr sz="1800" spc="-10" dirty="0">
                <a:latin typeface="Roboto"/>
                <a:cs typeface="Roboto"/>
              </a:rPr>
              <a:t>architecture,</a:t>
            </a:r>
            <a:r>
              <a:rPr sz="1800" spc="-55" dirty="0">
                <a:latin typeface="Roboto"/>
                <a:cs typeface="Roboto"/>
              </a:rPr>
              <a:t> </a:t>
            </a:r>
            <a:r>
              <a:rPr sz="1800" spc="-20" dirty="0">
                <a:latin typeface="Roboto"/>
                <a:cs typeface="Roboto"/>
              </a:rPr>
              <a:t>training</a:t>
            </a:r>
            <a:r>
              <a:rPr sz="1800" spc="-60" dirty="0">
                <a:latin typeface="Roboto"/>
                <a:cs typeface="Roboto"/>
              </a:rPr>
              <a:t> </a:t>
            </a:r>
            <a:r>
              <a:rPr sz="1800" spc="-10" dirty="0">
                <a:latin typeface="Roboto"/>
                <a:cs typeface="Roboto"/>
              </a:rPr>
              <a:t>methods,</a:t>
            </a:r>
            <a:r>
              <a:rPr sz="1800" spc="-65" dirty="0">
                <a:latin typeface="Roboto"/>
                <a:cs typeface="Roboto"/>
              </a:rPr>
              <a:t> </a:t>
            </a:r>
            <a:r>
              <a:rPr sz="1800" dirty="0">
                <a:latin typeface="Roboto"/>
                <a:cs typeface="Roboto"/>
              </a:rPr>
              <a:t>and</a:t>
            </a:r>
            <a:r>
              <a:rPr sz="1800" spc="-60" dirty="0">
                <a:latin typeface="Roboto"/>
                <a:cs typeface="Roboto"/>
              </a:rPr>
              <a:t> </a:t>
            </a:r>
            <a:r>
              <a:rPr sz="1800" dirty="0">
                <a:latin typeface="Roboto"/>
                <a:cs typeface="Roboto"/>
              </a:rPr>
              <a:t>usage</a:t>
            </a:r>
            <a:r>
              <a:rPr sz="1800" spc="-60" dirty="0">
                <a:latin typeface="Roboto"/>
                <a:cs typeface="Roboto"/>
              </a:rPr>
              <a:t> </a:t>
            </a:r>
            <a:r>
              <a:rPr sz="1800" spc="-10" dirty="0">
                <a:latin typeface="Roboto"/>
                <a:cs typeface="Roboto"/>
              </a:rPr>
              <a:t>guidelines</a:t>
            </a:r>
            <a:r>
              <a:rPr sz="1800" spc="-60" dirty="0">
                <a:latin typeface="Roboto"/>
                <a:cs typeface="Roboto"/>
              </a:rPr>
              <a:t> </a:t>
            </a:r>
            <a:r>
              <a:rPr sz="1800" dirty="0">
                <a:latin typeface="Roboto"/>
                <a:cs typeface="Roboto"/>
              </a:rPr>
              <a:t>to</a:t>
            </a:r>
            <a:r>
              <a:rPr sz="1800" spc="-50" dirty="0">
                <a:latin typeface="Roboto"/>
                <a:cs typeface="Roboto"/>
              </a:rPr>
              <a:t> </a:t>
            </a:r>
            <a:r>
              <a:rPr sz="1800" spc="-10" dirty="0">
                <a:latin typeface="Roboto"/>
                <a:cs typeface="Roboto"/>
              </a:rPr>
              <a:t>enable transparent</a:t>
            </a:r>
            <a:r>
              <a:rPr sz="1800" spc="45" dirty="0">
                <a:latin typeface="Roboto"/>
                <a:cs typeface="Roboto"/>
              </a:rPr>
              <a:t> </a:t>
            </a:r>
            <a:r>
              <a:rPr sz="1800" dirty="0">
                <a:latin typeface="Roboto"/>
                <a:cs typeface="Roboto"/>
              </a:rPr>
              <a:t>reuse</a:t>
            </a:r>
            <a:r>
              <a:rPr sz="1800" spc="35" dirty="0">
                <a:latin typeface="Roboto"/>
                <a:cs typeface="Roboto"/>
              </a:rPr>
              <a:t> </a:t>
            </a:r>
            <a:r>
              <a:rPr sz="1800" dirty="0">
                <a:latin typeface="Roboto"/>
                <a:cs typeface="Roboto"/>
              </a:rPr>
              <a:t>and</a:t>
            </a:r>
            <a:r>
              <a:rPr sz="1800" spc="60" dirty="0">
                <a:latin typeface="Roboto"/>
                <a:cs typeface="Roboto"/>
              </a:rPr>
              <a:t> </a:t>
            </a:r>
            <a:r>
              <a:rPr sz="1800" dirty="0">
                <a:latin typeface="Roboto"/>
                <a:cs typeface="Roboto"/>
              </a:rPr>
              <a:t>further</a:t>
            </a:r>
            <a:r>
              <a:rPr sz="1800" spc="45" dirty="0">
                <a:latin typeface="Roboto"/>
                <a:cs typeface="Roboto"/>
              </a:rPr>
              <a:t> </a:t>
            </a:r>
            <a:r>
              <a:rPr sz="1800" spc="-10" dirty="0">
                <a:latin typeface="Roboto"/>
                <a:cs typeface="Roboto"/>
              </a:rPr>
              <a:t>development.”</a:t>
            </a:r>
            <a:r>
              <a:rPr sz="1800" spc="50" dirty="0">
                <a:latin typeface="Roboto"/>
                <a:cs typeface="Roboto"/>
              </a:rPr>
              <a:t> </a:t>
            </a:r>
            <a:r>
              <a:rPr sz="1800" dirty="0">
                <a:latin typeface="Roboto"/>
                <a:cs typeface="Roboto"/>
              </a:rPr>
              <a:t>[</a:t>
            </a:r>
            <a:r>
              <a:rPr sz="1300" u="sng" dirty="0">
                <a:uFill>
                  <a:solidFill>
                    <a:srgbClr val="000000"/>
                  </a:solidFill>
                </a:uFill>
                <a:latin typeface="Arial MT"/>
                <a:cs typeface="Arial MT"/>
                <a:hlinkClick r:id="rId2"/>
              </a:rPr>
              <a:t>https://ethz.ch/</a:t>
            </a:r>
            <a:r>
              <a:rPr sz="1300" spc="-65" dirty="0">
                <a:latin typeface="Arial MT"/>
                <a:cs typeface="Arial MT"/>
              </a:rPr>
              <a:t> </a:t>
            </a:r>
            <a:r>
              <a:rPr sz="1800" spc="-50" dirty="0">
                <a:latin typeface="Roboto"/>
                <a:cs typeface="Roboto"/>
              </a:rPr>
              <a:t>]</a:t>
            </a:r>
            <a:endParaRPr sz="1800" dirty="0">
              <a:latin typeface="Roboto"/>
              <a:cs typeface="Roboto"/>
            </a:endParaRPr>
          </a:p>
          <a:p>
            <a:pPr marL="241300">
              <a:lnSpc>
                <a:spcPct val="100000"/>
              </a:lnSpc>
              <a:spcBef>
                <a:spcPts val="1775"/>
              </a:spcBef>
            </a:pPr>
            <a:endParaRPr sz="1000" dirty="0">
              <a:latin typeface="Symbol"/>
              <a:cs typeface="Symbol"/>
            </a:endParaRPr>
          </a:p>
          <a:p>
            <a:pPr>
              <a:lnSpc>
                <a:spcPct val="100000"/>
              </a:lnSpc>
              <a:spcBef>
                <a:spcPts val="130"/>
              </a:spcBef>
            </a:pPr>
            <a:endParaRPr sz="1000" dirty="0">
              <a:latin typeface="Symbol"/>
              <a:cs typeface="Symbol"/>
            </a:endParaRPr>
          </a:p>
          <a:p>
            <a:pPr marL="12700">
              <a:lnSpc>
                <a:spcPct val="100000"/>
              </a:lnSpc>
              <a:spcBef>
                <a:spcPts val="5"/>
              </a:spcBef>
            </a:pPr>
            <a:r>
              <a:rPr sz="1800" spc="-905" dirty="0">
                <a:latin typeface="Segoe UI Symbol"/>
                <a:cs typeface="Segoe UI Symbol"/>
              </a:rPr>
              <a:t>⚠️</a:t>
            </a:r>
            <a:r>
              <a:rPr sz="1800" spc="-40" dirty="0">
                <a:latin typeface="Segoe UI Symbol"/>
                <a:cs typeface="Segoe UI Symbol"/>
              </a:rPr>
              <a:t> </a:t>
            </a:r>
            <a:r>
              <a:rPr lang="en-US" sz="1800" spc="-40" dirty="0" smtClean="0">
                <a:latin typeface="Segoe UI Symbol"/>
                <a:cs typeface="Segoe UI Symbol"/>
              </a:rPr>
              <a:t>   </a:t>
            </a:r>
            <a:r>
              <a:rPr sz="1800" b="1" dirty="0" smtClean="0">
                <a:latin typeface="Roboto"/>
                <a:cs typeface="Roboto"/>
              </a:rPr>
              <a:t>Digital</a:t>
            </a:r>
            <a:r>
              <a:rPr sz="1800" b="1" spc="-70" dirty="0" smtClean="0">
                <a:latin typeface="Roboto"/>
                <a:cs typeface="Roboto"/>
              </a:rPr>
              <a:t> </a:t>
            </a:r>
            <a:r>
              <a:rPr sz="1800" b="1" dirty="0">
                <a:latin typeface="Roboto"/>
                <a:cs typeface="Roboto"/>
              </a:rPr>
              <a:t>Barbarism</a:t>
            </a:r>
            <a:r>
              <a:rPr sz="1800" b="1" spc="-25" dirty="0">
                <a:latin typeface="Roboto"/>
                <a:cs typeface="Roboto"/>
              </a:rPr>
              <a:t> </a:t>
            </a:r>
            <a:r>
              <a:rPr sz="1800" b="1" spc="-10" dirty="0">
                <a:latin typeface="Roboto"/>
                <a:cs typeface="Roboto"/>
              </a:rPr>
              <a:t>forecasts:</a:t>
            </a:r>
            <a:endParaRPr sz="1800" dirty="0">
              <a:latin typeface="Roboto"/>
              <a:cs typeface="Roboto"/>
            </a:endParaRPr>
          </a:p>
          <a:p>
            <a:pPr marL="469900" marR="330835" indent="-228600">
              <a:lnSpc>
                <a:spcPct val="107200"/>
              </a:lnSpc>
              <a:spcBef>
                <a:spcPts val="850"/>
              </a:spcBef>
              <a:buSzPct val="55555"/>
              <a:buFont typeface="Symbol"/>
              <a:buChar char=""/>
              <a:tabLst>
                <a:tab pos="469900" algn="l"/>
              </a:tabLst>
            </a:pPr>
            <a:r>
              <a:rPr sz="1800" b="1" dirty="0">
                <a:latin typeface="Roboto"/>
                <a:cs typeface="Roboto"/>
              </a:rPr>
              <a:t>Opaque</a:t>
            </a:r>
            <a:r>
              <a:rPr sz="1800" b="1" spc="-35" dirty="0">
                <a:latin typeface="Roboto"/>
                <a:cs typeface="Roboto"/>
              </a:rPr>
              <a:t> </a:t>
            </a:r>
            <a:r>
              <a:rPr sz="1800" b="1" spc="-20" dirty="0">
                <a:latin typeface="Roboto"/>
                <a:cs typeface="Roboto"/>
              </a:rPr>
              <a:t>decision-</a:t>
            </a:r>
            <a:r>
              <a:rPr sz="1800" b="1" dirty="0">
                <a:latin typeface="Roboto"/>
                <a:cs typeface="Roboto"/>
              </a:rPr>
              <a:t>making</a:t>
            </a:r>
            <a:r>
              <a:rPr sz="1800" b="1" spc="-35" dirty="0">
                <a:latin typeface="Roboto"/>
                <a:cs typeface="Roboto"/>
              </a:rPr>
              <a:t> </a:t>
            </a:r>
            <a:r>
              <a:rPr sz="1800" dirty="0">
                <a:latin typeface="Roboto"/>
                <a:cs typeface="Roboto"/>
              </a:rPr>
              <a:t>in</a:t>
            </a:r>
            <a:r>
              <a:rPr sz="1800" spc="-30" dirty="0">
                <a:latin typeface="Roboto"/>
                <a:cs typeface="Roboto"/>
              </a:rPr>
              <a:t> </a:t>
            </a:r>
            <a:r>
              <a:rPr sz="1800" dirty="0">
                <a:latin typeface="Roboto"/>
                <a:cs typeface="Roboto"/>
              </a:rPr>
              <a:t>AI</a:t>
            </a:r>
            <a:r>
              <a:rPr sz="1800" spc="-30" dirty="0">
                <a:latin typeface="Roboto"/>
                <a:cs typeface="Roboto"/>
              </a:rPr>
              <a:t> </a:t>
            </a:r>
            <a:r>
              <a:rPr sz="1800" spc="-10" dirty="0">
                <a:latin typeface="Roboto"/>
                <a:cs typeface="Roboto"/>
              </a:rPr>
              <a:t>systems</a:t>
            </a:r>
            <a:r>
              <a:rPr sz="1800" spc="-35" dirty="0">
                <a:latin typeface="Roboto"/>
                <a:cs typeface="Roboto"/>
              </a:rPr>
              <a:t> </a:t>
            </a:r>
            <a:r>
              <a:rPr sz="1800" dirty="0">
                <a:latin typeface="Roboto"/>
                <a:cs typeface="Roboto"/>
              </a:rPr>
              <a:t>used</a:t>
            </a:r>
            <a:r>
              <a:rPr sz="1800" spc="-30" dirty="0">
                <a:latin typeface="Roboto"/>
                <a:cs typeface="Roboto"/>
              </a:rPr>
              <a:t> </a:t>
            </a:r>
            <a:r>
              <a:rPr sz="1800" dirty="0">
                <a:latin typeface="Roboto"/>
                <a:cs typeface="Roboto"/>
              </a:rPr>
              <a:t>for</a:t>
            </a:r>
            <a:r>
              <a:rPr sz="1800" spc="-30" dirty="0">
                <a:latin typeface="Roboto"/>
                <a:cs typeface="Roboto"/>
              </a:rPr>
              <a:t> </a:t>
            </a:r>
            <a:r>
              <a:rPr sz="1800" spc="-20" dirty="0">
                <a:latin typeface="Roboto"/>
                <a:cs typeface="Roboto"/>
              </a:rPr>
              <a:t>hiring,</a:t>
            </a:r>
            <a:r>
              <a:rPr sz="1800" spc="-35" dirty="0">
                <a:latin typeface="Roboto"/>
                <a:cs typeface="Roboto"/>
              </a:rPr>
              <a:t> </a:t>
            </a:r>
            <a:r>
              <a:rPr sz="1800" spc="-10" dirty="0">
                <a:latin typeface="Roboto"/>
                <a:cs typeface="Roboto"/>
              </a:rPr>
              <a:t>policing,</a:t>
            </a:r>
            <a:r>
              <a:rPr sz="1800" spc="-35" dirty="0">
                <a:latin typeface="Roboto"/>
                <a:cs typeface="Roboto"/>
              </a:rPr>
              <a:t> </a:t>
            </a:r>
            <a:r>
              <a:rPr sz="1800" dirty="0">
                <a:latin typeface="Roboto"/>
                <a:cs typeface="Roboto"/>
              </a:rPr>
              <a:t>or</a:t>
            </a:r>
            <a:r>
              <a:rPr sz="1800" spc="-30" dirty="0">
                <a:latin typeface="Roboto"/>
                <a:cs typeface="Roboto"/>
              </a:rPr>
              <a:t> </a:t>
            </a:r>
            <a:r>
              <a:rPr sz="1800" spc="-10" dirty="0">
                <a:latin typeface="Roboto"/>
                <a:cs typeface="Roboto"/>
              </a:rPr>
              <a:t>social services.</a:t>
            </a:r>
            <a:endParaRPr sz="1800" dirty="0">
              <a:latin typeface="Roboto"/>
              <a:cs typeface="Roboto"/>
            </a:endParaRPr>
          </a:p>
          <a:p>
            <a:pPr marL="469900" indent="-228600">
              <a:lnSpc>
                <a:spcPct val="100000"/>
              </a:lnSpc>
              <a:spcBef>
                <a:spcPts val="975"/>
              </a:spcBef>
              <a:buSzPct val="55555"/>
              <a:buFont typeface="Symbol"/>
              <a:buChar char=""/>
              <a:tabLst>
                <a:tab pos="469900" algn="l"/>
              </a:tabLst>
            </a:pPr>
            <a:r>
              <a:rPr sz="1800" b="1" dirty="0">
                <a:latin typeface="Roboto"/>
                <a:cs typeface="Roboto"/>
              </a:rPr>
              <a:t>Algorithmic</a:t>
            </a:r>
            <a:r>
              <a:rPr sz="1800" b="1" spc="-40" dirty="0">
                <a:latin typeface="Roboto"/>
                <a:cs typeface="Roboto"/>
              </a:rPr>
              <a:t> </a:t>
            </a:r>
            <a:r>
              <a:rPr sz="1800" b="1" dirty="0">
                <a:latin typeface="Roboto"/>
                <a:cs typeface="Roboto"/>
              </a:rPr>
              <a:t>exclusion</a:t>
            </a:r>
            <a:r>
              <a:rPr sz="1800" dirty="0">
                <a:latin typeface="Roboto"/>
                <a:cs typeface="Roboto"/>
              </a:rPr>
              <a:t>,</a:t>
            </a:r>
            <a:r>
              <a:rPr sz="1800" spc="-40" dirty="0">
                <a:latin typeface="Roboto"/>
                <a:cs typeface="Roboto"/>
              </a:rPr>
              <a:t> </a:t>
            </a:r>
            <a:r>
              <a:rPr sz="1800" dirty="0">
                <a:latin typeface="Roboto"/>
                <a:cs typeface="Roboto"/>
              </a:rPr>
              <a:t>like</a:t>
            </a:r>
            <a:r>
              <a:rPr sz="1800" spc="-40" dirty="0">
                <a:latin typeface="Roboto"/>
                <a:cs typeface="Roboto"/>
              </a:rPr>
              <a:t> </a:t>
            </a:r>
            <a:r>
              <a:rPr sz="1800" dirty="0">
                <a:latin typeface="Roboto"/>
                <a:cs typeface="Roboto"/>
              </a:rPr>
              <a:t>facial</a:t>
            </a:r>
            <a:r>
              <a:rPr sz="1800" spc="-35" dirty="0">
                <a:latin typeface="Roboto"/>
                <a:cs typeface="Roboto"/>
              </a:rPr>
              <a:t> </a:t>
            </a:r>
            <a:r>
              <a:rPr sz="1800" spc="-10" dirty="0">
                <a:latin typeface="Roboto"/>
                <a:cs typeface="Roboto"/>
              </a:rPr>
              <a:t>recognition</a:t>
            </a:r>
            <a:r>
              <a:rPr sz="1800" spc="-40" dirty="0">
                <a:latin typeface="Roboto"/>
                <a:cs typeface="Roboto"/>
              </a:rPr>
              <a:t> </a:t>
            </a:r>
            <a:r>
              <a:rPr sz="1800" dirty="0">
                <a:latin typeface="Roboto"/>
                <a:cs typeface="Roboto"/>
              </a:rPr>
              <a:t>failures</a:t>
            </a:r>
            <a:r>
              <a:rPr sz="1800" spc="-40" dirty="0">
                <a:latin typeface="Roboto"/>
                <a:cs typeface="Roboto"/>
              </a:rPr>
              <a:t> </a:t>
            </a:r>
            <a:r>
              <a:rPr sz="1800" dirty="0">
                <a:latin typeface="Roboto"/>
                <a:cs typeface="Roboto"/>
              </a:rPr>
              <a:t>in</a:t>
            </a:r>
            <a:r>
              <a:rPr sz="1800" spc="-35" dirty="0">
                <a:latin typeface="Roboto"/>
                <a:cs typeface="Roboto"/>
              </a:rPr>
              <a:t> </a:t>
            </a:r>
            <a:r>
              <a:rPr sz="1800" dirty="0">
                <a:latin typeface="Roboto"/>
                <a:cs typeface="Roboto"/>
              </a:rPr>
              <a:t>welfare</a:t>
            </a:r>
            <a:r>
              <a:rPr sz="1800" spc="-40" dirty="0">
                <a:latin typeface="Roboto"/>
                <a:cs typeface="Roboto"/>
              </a:rPr>
              <a:t> </a:t>
            </a:r>
            <a:r>
              <a:rPr sz="1800" spc="-10" dirty="0">
                <a:latin typeface="Roboto"/>
                <a:cs typeface="Roboto"/>
              </a:rPr>
              <a:t>systems.</a:t>
            </a:r>
            <a:endParaRPr sz="1800" dirty="0">
              <a:latin typeface="Roboto"/>
              <a:cs typeface="Roboto"/>
            </a:endParaRPr>
          </a:p>
          <a:p>
            <a:pPr marL="469900" marR="5080" indent="-228600">
              <a:lnSpc>
                <a:spcPct val="107400"/>
              </a:lnSpc>
              <a:spcBef>
                <a:spcPts val="825"/>
              </a:spcBef>
              <a:buSzPct val="55555"/>
              <a:buFont typeface="Symbol"/>
              <a:buChar char=""/>
              <a:tabLst>
                <a:tab pos="469900" algn="l"/>
              </a:tabLst>
            </a:pPr>
            <a:r>
              <a:rPr sz="1800" b="1" dirty="0">
                <a:latin typeface="Roboto"/>
                <a:cs typeface="Roboto"/>
              </a:rPr>
              <a:t>Surveillance</a:t>
            </a:r>
            <a:r>
              <a:rPr sz="1800" b="1" spc="-25" dirty="0">
                <a:latin typeface="Roboto"/>
                <a:cs typeface="Roboto"/>
              </a:rPr>
              <a:t> </a:t>
            </a:r>
            <a:r>
              <a:rPr sz="1800" b="1" dirty="0">
                <a:latin typeface="Roboto"/>
                <a:cs typeface="Roboto"/>
              </a:rPr>
              <a:t>creep</a:t>
            </a:r>
            <a:r>
              <a:rPr sz="1800" dirty="0">
                <a:latin typeface="Roboto"/>
                <a:cs typeface="Roboto"/>
              </a:rPr>
              <a:t>,</a:t>
            </a:r>
            <a:r>
              <a:rPr sz="1800" spc="-30" dirty="0">
                <a:latin typeface="Roboto"/>
                <a:cs typeface="Roboto"/>
              </a:rPr>
              <a:t> </a:t>
            </a:r>
            <a:r>
              <a:rPr sz="1800" dirty="0">
                <a:latin typeface="Roboto"/>
                <a:cs typeface="Roboto"/>
              </a:rPr>
              <a:t>where</a:t>
            </a:r>
            <a:r>
              <a:rPr sz="1800" spc="-20" dirty="0">
                <a:latin typeface="Roboto"/>
                <a:cs typeface="Roboto"/>
              </a:rPr>
              <a:t> </a:t>
            </a:r>
            <a:r>
              <a:rPr sz="1800" dirty="0">
                <a:latin typeface="Roboto"/>
                <a:cs typeface="Roboto"/>
              </a:rPr>
              <a:t>AI</a:t>
            </a:r>
            <a:r>
              <a:rPr sz="1800" spc="-25" dirty="0">
                <a:latin typeface="Roboto"/>
                <a:cs typeface="Roboto"/>
              </a:rPr>
              <a:t> </a:t>
            </a:r>
            <a:r>
              <a:rPr sz="1800" dirty="0">
                <a:latin typeface="Roboto"/>
                <a:cs typeface="Roboto"/>
              </a:rPr>
              <a:t>tools</a:t>
            </a:r>
            <a:r>
              <a:rPr sz="1800" spc="-25" dirty="0">
                <a:latin typeface="Roboto"/>
                <a:cs typeface="Roboto"/>
              </a:rPr>
              <a:t> </a:t>
            </a:r>
            <a:r>
              <a:rPr sz="1800" dirty="0">
                <a:latin typeface="Roboto"/>
                <a:cs typeface="Roboto"/>
              </a:rPr>
              <a:t>are</a:t>
            </a:r>
            <a:r>
              <a:rPr sz="1800" spc="-30" dirty="0">
                <a:latin typeface="Roboto"/>
                <a:cs typeface="Roboto"/>
              </a:rPr>
              <a:t> </a:t>
            </a:r>
            <a:r>
              <a:rPr sz="1800" spc="-10" dirty="0">
                <a:latin typeface="Roboto"/>
                <a:cs typeface="Roboto"/>
              </a:rPr>
              <a:t>deployed</a:t>
            </a:r>
            <a:r>
              <a:rPr sz="1800" spc="-20" dirty="0">
                <a:latin typeface="Roboto"/>
                <a:cs typeface="Roboto"/>
              </a:rPr>
              <a:t> without</a:t>
            </a:r>
            <a:r>
              <a:rPr sz="1800" spc="-25" dirty="0">
                <a:latin typeface="Roboto"/>
                <a:cs typeface="Roboto"/>
              </a:rPr>
              <a:t> </a:t>
            </a:r>
            <a:r>
              <a:rPr sz="1800" spc="-10" dirty="0">
                <a:latin typeface="Roboto"/>
                <a:cs typeface="Roboto"/>
              </a:rPr>
              <a:t>meaningful</a:t>
            </a:r>
            <a:r>
              <a:rPr sz="1800" spc="-25" dirty="0">
                <a:latin typeface="Roboto"/>
                <a:cs typeface="Roboto"/>
              </a:rPr>
              <a:t> </a:t>
            </a:r>
            <a:r>
              <a:rPr sz="1800" spc="-10" dirty="0">
                <a:latin typeface="Roboto"/>
                <a:cs typeface="Roboto"/>
              </a:rPr>
              <a:t>consent </a:t>
            </a:r>
            <a:r>
              <a:rPr sz="1800" dirty="0">
                <a:latin typeface="Roboto"/>
                <a:cs typeface="Roboto"/>
              </a:rPr>
              <a:t>or</a:t>
            </a:r>
            <a:r>
              <a:rPr sz="1800" spc="-25" dirty="0">
                <a:latin typeface="Roboto"/>
                <a:cs typeface="Roboto"/>
              </a:rPr>
              <a:t> </a:t>
            </a:r>
            <a:r>
              <a:rPr sz="1800" spc="-10" dirty="0">
                <a:latin typeface="Roboto"/>
                <a:cs typeface="Roboto"/>
              </a:rPr>
              <a:t>oversight.</a:t>
            </a:r>
            <a:endParaRPr sz="1800" dirty="0">
              <a:latin typeface="Roboto"/>
              <a:cs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15</a:t>
            </a:r>
            <a:endParaRPr sz="1100">
              <a:latin typeface="Calibri"/>
              <a:cs typeface="Calibri"/>
            </a:endParaRPr>
          </a:p>
        </p:txBody>
      </p:sp>
      <p:sp>
        <p:nvSpPr>
          <p:cNvPr id="3" name="object 3"/>
          <p:cNvSpPr txBox="1"/>
          <p:nvPr/>
        </p:nvSpPr>
        <p:spPr>
          <a:xfrm>
            <a:off x="901700" y="868425"/>
            <a:ext cx="8242300" cy="5852795"/>
          </a:xfrm>
          <a:prstGeom prst="rect">
            <a:avLst/>
          </a:prstGeom>
        </p:spPr>
        <p:txBody>
          <a:bodyPr vert="horz" wrap="square" lIns="0" tIns="12065" rIns="0" bIns="0" rtlCol="0">
            <a:spAutoFit/>
          </a:bodyPr>
          <a:lstStyle/>
          <a:p>
            <a:pPr marL="469900" marR="5080" indent="-228600">
              <a:lnSpc>
                <a:spcPct val="107900"/>
              </a:lnSpc>
              <a:spcBef>
                <a:spcPts val="95"/>
              </a:spcBef>
              <a:buSzPct val="55555"/>
              <a:buFont typeface="Symbol"/>
              <a:buChar char=""/>
              <a:tabLst>
                <a:tab pos="469900" algn="l"/>
              </a:tabLst>
            </a:pPr>
            <a:r>
              <a:rPr sz="1800" b="1" dirty="0">
                <a:latin typeface="Roboto"/>
                <a:cs typeface="Roboto"/>
              </a:rPr>
              <a:t>Ecological</a:t>
            </a:r>
            <a:r>
              <a:rPr sz="1800" b="1" spc="-60" dirty="0">
                <a:latin typeface="Roboto"/>
                <a:cs typeface="Roboto"/>
              </a:rPr>
              <a:t> </a:t>
            </a:r>
            <a:r>
              <a:rPr sz="1800" b="1" dirty="0">
                <a:latin typeface="Roboto"/>
                <a:cs typeface="Roboto"/>
              </a:rPr>
              <a:t>Impact</a:t>
            </a:r>
            <a:r>
              <a:rPr sz="1800" b="1" spc="-20" dirty="0">
                <a:latin typeface="Roboto"/>
                <a:cs typeface="Roboto"/>
              </a:rPr>
              <a:t> </a:t>
            </a:r>
            <a:r>
              <a:rPr sz="1800" b="1" spc="-120" dirty="0">
                <a:latin typeface="Roboto"/>
                <a:cs typeface="Roboto"/>
              </a:rPr>
              <a:t>–</a:t>
            </a:r>
            <a:r>
              <a:rPr sz="1800" b="1" spc="-5" dirty="0">
                <a:latin typeface="Roboto"/>
                <a:cs typeface="Roboto"/>
              </a:rPr>
              <a:t> </a:t>
            </a:r>
            <a:r>
              <a:rPr sz="1800" b="1" dirty="0">
                <a:latin typeface="Roboto"/>
                <a:cs typeface="Roboto"/>
              </a:rPr>
              <a:t>Global</a:t>
            </a:r>
            <a:r>
              <a:rPr sz="1800" b="1" spc="-20" dirty="0">
                <a:latin typeface="Roboto"/>
                <a:cs typeface="Roboto"/>
              </a:rPr>
              <a:t> </a:t>
            </a:r>
            <a:r>
              <a:rPr sz="1800" b="1" dirty="0">
                <a:latin typeface="Roboto"/>
                <a:cs typeface="Roboto"/>
              </a:rPr>
              <a:t>Heating</a:t>
            </a:r>
            <a:r>
              <a:rPr sz="1800" b="1" spc="-25" dirty="0">
                <a:latin typeface="Roboto"/>
                <a:cs typeface="Roboto"/>
              </a:rPr>
              <a:t> </a:t>
            </a:r>
            <a:r>
              <a:rPr sz="1800" b="1" dirty="0">
                <a:latin typeface="Roboto"/>
                <a:cs typeface="Roboto"/>
              </a:rPr>
              <a:t>Acceleration,</a:t>
            </a:r>
            <a:r>
              <a:rPr sz="1800" b="1" spc="-15" dirty="0">
                <a:latin typeface="Roboto"/>
                <a:cs typeface="Roboto"/>
              </a:rPr>
              <a:t> </a:t>
            </a:r>
            <a:r>
              <a:rPr sz="1800" spc="-10" dirty="0">
                <a:latin typeface="Roboto"/>
                <a:cs typeface="Roboto"/>
              </a:rPr>
              <a:t>according</a:t>
            </a:r>
            <a:r>
              <a:rPr sz="1800" spc="-30" dirty="0">
                <a:latin typeface="Roboto"/>
                <a:cs typeface="Roboto"/>
              </a:rPr>
              <a:t> </a:t>
            </a:r>
            <a:r>
              <a:rPr sz="1800" dirty="0">
                <a:latin typeface="Roboto"/>
                <a:cs typeface="Roboto"/>
              </a:rPr>
              <a:t>to</a:t>
            </a:r>
            <a:r>
              <a:rPr sz="1800" spc="-25" dirty="0">
                <a:latin typeface="Roboto"/>
                <a:cs typeface="Roboto"/>
              </a:rPr>
              <a:t> </a:t>
            </a:r>
            <a:r>
              <a:rPr sz="1800" dirty="0">
                <a:latin typeface="Roboto"/>
                <a:cs typeface="Roboto"/>
              </a:rPr>
              <a:t>the</a:t>
            </a:r>
            <a:r>
              <a:rPr sz="1800" spc="-30" dirty="0">
                <a:latin typeface="Roboto"/>
                <a:cs typeface="Roboto"/>
              </a:rPr>
              <a:t> </a:t>
            </a:r>
            <a:r>
              <a:rPr sz="1800" spc="-10" dirty="0">
                <a:latin typeface="Roboto"/>
                <a:cs typeface="Roboto"/>
              </a:rPr>
              <a:t>energy </a:t>
            </a:r>
            <a:r>
              <a:rPr sz="1800" dirty="0">
                <a:latin typeface="Roboto"/>
                <a:cs typeface="Roboto"/>
              </a:rPr>
              <a:t>and</a:t>
            </a:r>
            <a:r>
              <a:rPr sz="1800" spc="-65" dirty="0">
                <a:latin typeface="Roboto"/>
                <a:cs typeface="Roboto"/>
              </a:rPr>
              <a:t> </a:t>
            </a:r>
            <a:r>
              <a:rPr sz="1800" dirty="0">
                <a:latin typeface="Roboto"/>
                <a:cs typeface="Roboto"/>
              </a:rPr>
              <a:t>fresh</a:t>
            </a:r>
            <a:r>
              <a:rPr sz="1800" spc="-65" dirty="0">
                <a:latin typeface="Roboto"/>
                <a:cs typeface="Roboto"/>
              </a:rPr>
              <a:t> </a:t>
            </a:r>
            <a:r>
              <a:rPr sz="1800" dirty="0">
                <a:latin typeface="Roboto"/>
                <a:cs typeface="Roboto"/>
              </a:rPr>
              <a:t>water</a:t>
            </a:r>
            <a:r>
              <a:rPr sz="1800" spc="-65" dirty="0">
                <a:latin typeface="Roboto"/>
                <a:cs typeface="Roboto"/>
              </a:rPr>
              <a:t> </a:t>
            </a:r>
            <a:r>
              <a:rPr sz="1800" dirty="0">
                <a:latin typeface="Roboto"/>
                <a:cs typeface="Roboto"/>
              </a:rPr>
              <a:t>demands</a:t>
            </a:r>
            <a:r>
              <a:rPr sz="1800" spc="-65" dirty="0">
                <a:latin typeface="Roboto"/>
                <a:cs typeface="Roboto"/>
              </a:rPr>
              <a:t> </a:t>
            </a:r>
            <a:r>
              <a:rPr sz="1800" dirty="0">
                <a:latin typeface="Roboto"/>
                <a:cs typeface="Roboto"/>
              </a:rPr>
              <a:t>of</a:t>
            </a:r>
            <a:r>
              <a:rPr sz="1800" spc="-65" dirty="0">
                <a:latin typeface="Roboto"/>
                <a:cs typeface="Roboto"/>
              </a:rPr>
              <a:t> </a:t>
            </a:r>
            <a:r>
              <a:rPr sz="1800" dirty="0">
                <a:latin typeface="Roboto"/>
                <a:cs typeface="Roboto"/>
              </a:rPr>
              <a:t>Big</a:t>
            </a:r>
            <a:r>
              <a:rPr sz="1800" spc="-65" dirty="0">
                <a:latin typeface="Roboto"/>
                <a:cs typeface="Roboto"/>
              </a:rPr>
              <a:t> </a:t>
            </a:r>
            <a:r>
              <a:rPr sz="1800" dirty="0">
                <a:latin typeface="Roboto"/>
                <a:cs typeface="Roboto"/>
              </a:rPr>
              <a:t>Data</a:t>
            </a:r>
            <a:r>
              <a:rPr sz="1800" spc="-55" dirty="0">
                <a:latin typeface="Roboto"/>
                <a:cs typeface="Roboto"/>
              </a:rPr>
              <a:t> </a:t>
            </a:r>
            <a:r>
              <a:rPr sz="1800" dirty="0">
                <a:latin typeface="Roboto"/>
                <a:cs typeface="Roboto"/>
              </a:rPr>
              <a:t>Centers.</a:t>
            </a:r>
            <a:r>
              <a:rPr sz="1800" spc="-55" dirty="0">
                <a:latin typeface="Roboto"/>
                <a:cs typeface="Roboto"/>
              </a:rPr>
              <a:t> </a:t>
            </a:r>
            <a:r>
              <a:rPr sz="1800" dirty="0">
                <a:latin typeface="Roboto"/>
                <a:cs typeface="Roboto"/>
              </a:rPr>
              <a:t>For</a:t>
            </a:r>
            <a:r>
              <a:rPr sz="1800" spc="-65" dirty="0">
                <a:latin typeface="Roboto"/>
                <a:cs typeface="Roboto"/>
              </a:rPr>
              <a:t> </a:t>
            </a:r>
            <a:r>
              <a:rPr sz="1800" dirty="0">
                <a:latin typeface="Roboto"/>
                <a:cs typeface="Roboto"/>
              </a:rPr>
              <a:t>example,</a:t>
            </a:r>
            <a:r>
              <a:rPr sz="1800" spc="-60" dirty="0">
                <a:latin typeface="Roboto"/>
                <a:cs typeface="Roboto"/>
              </a:rPr>
              <a:t> </a:t>
            </a:r>
            <a:r>
              <a:rPr sz="1800" dirty="0">
                <a:latin typeface="Roboto"/>
                <a:cs typeface="Roboto"/>
              </a:rPr>
              <a:t>in</a:t>
            </a:r>
            <a:r>
              <a:rPr sz="1800" spc="-60" dirty="0">
                <a:latin typeface="Roboto"/>
                <a:cs typeface="Roboto"/>
              </a:rPr>
              <a:t> </a:t>
            </a:r>
            <a:r>
              <a:rPr sz="1800" dirty="0">
                <a:latin typeface="Roboto"/>
                <a:cs typeface="Roboto"/>
              </a:rPr>
              <a:t>2025</a:t>
            </a:r>
            <a:r>
              <a:rPr sz="1800" spc="-65" dirty="0">
                <a:latin typeface="Roboto"/>
                <a:cs typeface="Roboto"/>
              </a:rPr>
              <a:t> </a:t>
            </a:r>
            <a:r>
              <a:rPr sz="1800" spc="-10" dirty="0">
                <a:latin typeface="Roboto"/>
                <a:cs typeface="Roboto"/>
              </a:rPr>
              <a:t>aerial </a:t>
            </a:r>
            <a:r>
              <a:rPr sz="1800" dirty="0">
                <a:latin typeface="Roboto"/>
                <a:cs typeface="Roboto"/>
              </a:rPr>
              <a:t>footage</a:t>
            </a:r>
            <a:r>
              <a:rPr sz="1800" spc="-60" dirty="0">
                <a:latin typeface="Roboto"/>
                <a:cs typeface="Roboto"/>
              </a:rPr>
              <a:t> </a:t>
            </a:r>
            <a:r>
              <a:rPr sz="1800" dirty="0">
                <a:latin typeface="Roboto"/>
                <a:cs typeface="Roboto"/>
              </a:rPr>
              <a:t>from</a:t>
            </a:r>
            <a:r>
              <a:rPr sz="1800" spc="-60" dirty="0">
                <a:latin typeface="Roboto"/>
                <a:cs typeface="Roboto"/>
              </a:rPr>
              <a:t> </a:t>
            </a:r>
            <a:r>
              <a:rPr sz="1800" dirty="0">
                <a:latin typeface="Roboto"/>
                <a:cs typeface="Roboto"/>
              </a:rPr>
              <a:t>the</a:t>
            </a:r>
            <a:r>
              <a:rPr sz="1800" spc="-55" dirty="0">
                <a:latin typeface="Roboto"/>
                <a:cs typeface="Roboto"/>
              </a:rPr>
              <a:t> </a:t>
            </a:r>
            <a:r>
              <a:rPr sz="1800" spc="-25" dirty="0">
                <a:latin typeface="Roboto"/>
                <a:cs typeface="Roboto"/>
              </a:rPr>
              <a:t>Southern</a:t>
            </a:r>
            <a:r>
              <a:rPr sz="1800" spc="-55" dirty="0">
                <a:latin typeface="Roboto"/>
                <a:cs typeface="Roboto"/>
              </a:rPr>
              <a:t> </a:t>
            </a:r>
            <a:r>
              <a:rPr sz="1800" spc="-10" dirty="0">
                <a:latin typeface="Roboto"/>
                <a:cs typeface="Roboto"/>
              </a:rPr>
              <a:t>Environmental</a:t>
            </a:r>
            <a:r>
              <a:rPr sz="1800" spc="-60" dirty="0">
                <a:latin typeface="Roboto"/>
                <a:cs typeface="Roboto"/>
              </a:rPr>
              <a:t> </a:t>
            </a:r>
            <a:r>
              <a:rPr sz="1800" dirty="0">
                <a:latin typeface="Roboto"/>
                <a:cs typeface="Roboto"/>
              </a:rPr>
              <a:t>Law</a:t>
            </a:r>
            <a:r>
              <a:rPr sz="1800" spc="-55" dirty="0">
                <a:latin typeface="Roboto"/>
                <a:cs typeface="Roboto"/>
              </a:rPr>
              <a:t> </a:t>
            </a:r>
            <a:r>
              <a:rPr sz="1800" dirty="0">
                <a:latin typeface="Roboto"/>
                <a:cs typeface="Roboto"/>
              </a:rPr>
              <a:t>Center</a:t>
            </a:r>
            <a:r>
              <a:rPr sz="1800" spc="-55" dirty="0">
                <a:latin typeface="Roboto"/>
                <a:cs typeface="Roboto"/>
              </a:rPr>
              <a:t> </a:t>
            </a:r>
            <a:r>
              <a:rPr sz="1800" dirty="0">
                <a:latin typeface="Roboto"/>
                <a:cs typeface="Roboto"/>
              </a:rPr>
              <a:t>showed</a:t>
            </a:r>
            <a:r>
              <a:rPr sz="1800" spc="-55" dirty="0">
                <a:latin typeface="Roboto"/>
                <a:cs typeface="Roboto"/>
              </a:rPr>
              <a:t> </a:t>
            </a:r>
            <a:r>
              <a:rPr sz="1800" spc="-10" dirty="0">
                <a:latin typeface="Roboto"/>
                <a:cs typeface="Roboto"/>
              </a:rPr>
              <a:t>that</a:t>
            </a:r>
            <a:r>
              <a:rPr sz="1800" spc="-55" dirty="0">
                <a:latin typeface="Roboto"/>
                <a:cs typeface="Roboto"/>
              </a:rPr>
              <a:t> </a:t>
            </a:r>
            <a:r>
              <a:rPr sz="1800" spc="-20" dirty="0">
                <a:latin typeface="Roboto"/>
                <a:cs typeface="Roboto"/>
              </a:rPr>
              <a:t>Elon Musk's</a:t>
            </a:r>
            <a:r>
              <a:rPr sz="1800" spc="-55" dirty="0">
                <a:latin typeface="Roboto"/>
                <a:cs typeface="Roboto"/>
              </a:rPr>
              <a:t> </a:t>
            </a:r>
            <a:r>
              <a:rPr sz="1800" dirty="0">
                <a:latin typeface="Roboto"/>
                <a:cs typeface="Roboto"/>
              </a:rPr>
              <a:t>AI</a:t>
            </a:r>
            <a:r>
              <a:rPr sz="1800" spc="-45" dirty="0">
                <a:latin typeface="Roboto"/>
                <a:cs typeface="Roboto"/>
              </a:rPr>
              <a:t> </a:t>
            </a:r>
            <a:r>
              <a:rPr sz="1800" spc="-10" dirty="0">
                <a:latin typeface="Roboto"/>
                <a:cs typeface="Roboto"/>
              </a:rPr>
              <a:t>company,</a:t>
            </a:r>
            <a:r>
              <a:rPr sz="1800" spc="-55" dirty="0">
                <a:latin typeface="Roboto"/>
                <a:cs typeface="Roboto"/>
              </a:rPr>
              <a:t> </a:t>
            </a:r>
            <a:r>
              <a:rPr sz="1800" dirty="0">
                <a:latin typeface="Roboto"/>
                <a:cs typeface="Roboto"/>
              </a:rPr>
              <a:t>xAI,</a:t>
            </a:r>
            <a:r>
              <a:rPr sz="1800" spc="-50" dirty="0">
                <a:latin typeface="Roboto"/>
                <a:cs typeface="Roboto"/>
              </a:rPr>
              <a:t> </a:t>
            </a:r>
            <a:r>
              <a:rPr sz="1800" dirty="0">
                <a:latin typeface="Roboto"/>
                <a:cs typeface="Roboto"/>
              </a:rPr>
              <a:t>which</a:t>
            </a:r>
            <a:r>
              <a:rPr sz="1800" spc="-50" dirty="0">
                <a:latin typeface="Roboto"/>
                <a:cs typeface="Roboto"/>
              </a:rPr>
              <a:t> </a:t>
            </a:r>
            <a:r>
              <a:rPr sz="1800" dirty="0">
                <a:latin typeface="Roboto"/>
                <a:cs typeface="Roboto"/>
              </a:rPr>
              <a:t>created</a:t>
            </a:r>
            <a:r>
              <a:rPr sz="1800" spc="-40" dirty="0">
                <a:latin typeface="Roboto"/>
                <a:cs typeface="Roboto"/>
              </a:rPr>
              <a:t> </a:t>
            </a:r>
            <a:r>
              <a:rPr sz="1800" dirty="0">
                <a:latin typeface="Roboto"/>
                <a:cs typeface="Roboto"/>
              </a:rPr>
              <a:t>the</a:t>
            </a:r>
            <a:r>
              <a:rPr sz="1800" spc="-45" dirty="0">
                <a:latin typeface="Roboto"/>
                <a:cs typeface="Roboto"/>
              </a:rPr>
              <a:t> </a:t>
            </a:r>
            <a:r>
              <a:rPr sz="1800" dirty="0">
                <a:latin typeface="Roboto"/>
                <a:cs typeface="Roboto"/>
              </a:rPr>
              <a:t>Grok</a:t>
            </a:r>
            <a:r>
              <a:rPr sz="1800" spc="-50" dirty="0">
                <a:latin typeface="Roboto"/>
                <a:cs typeface="Roboto"/>
              </a:rPr>
              <a:t> </a:t>
            </a:r>
            <a:r>
              <a:rPr sz="1800" dirty="0">
                <a:latin typeface="Roboto"/>
                <a:cs typeface="Roboto"/>
              </a:rPr>
              <a:t>model,</a:t>
            </a:r>
            <a:r>
              <a:rPr sz="1800" spc="-50" dirty="0">
                <a:latin typeface="Roboto"/>
                <a:cs typeface="Roboto"/>
              </a:rPr>
              <a:t> </a:t>
            </a:r>
            <a:r>
              <a:rPr sz="1800" dirty="0">
                <a:latin typeface="Roboto"/>
                <a:cs typeface="Roboto"/>
              </a:rPr>
              <a:t>uses</a:t>
            </a:r>
            <a:r>
              <a:rPr sz="1800" spc="-50" dirty="0">
                <a:latin typeface="Roboto"/>
                <a:cs typeface="Roboto"/>
              </a:rPr>
              <a:t> </a:t>
            </a:r>
            <a:r>
              <a:rPr sz="1800" dirty="0">
                <a:latin typeface="Roboto"/>
                <a:cs typeface="Roboto"/>
              </a:rPr>
              <a:t>35</a:t>
            </a:r>
            <a:r>
              <a:rPr sz="1800" spc="-50" dirty="0">
                <a:latin typeface="Roboto"/>
                <a:cs typeface="Roboto"/>
              </a:rPr>
              <a:t> </a:t>
            </a:r>
            <a:r>
              <a:rPr sz="1800" spc="-20" dirty="0">
                <a:latin typeface="Roboto"/>
                <a:cs typeface="Roboto"/>
              </a:rPr>
              <a:t>mega </a:t>
            </a:r>
            <a:r>
              <a:rPr sz="1800" spc="-10" dirty="0">
                <a:latin typeface="Roboto"/>
                <a:cs typeface="Roboto"/>
              </a:rPr>
              <a:t>methane</a:t>
            </a:r>
            <a:r>
              <a:rPr sz="1800" spc="-70" dirty="0">
                <a:latin typeface="Roboto"/>
                <a:cs typeface="Roboto"/>
              </a:rPr>
              <a:t> </a:t>
            </a:r>
            <a:r>
              <a:rPr sz="1800" dirty="0">
                <a:latin typeface="Roboto"/>
                <a:cs typeface="Roboto"/>
              </a:rPr>
              <a:t>gas</a:t>
            </a:r>
            <a:r>
              <a:rPr sz="1800" spc="-65" dirty="0">
                <a:latin typeface="Roboto"/>
                <a:cs typeface="Roboto"/>
              </a:rPr>
              <a:t> </a:t>
            </a:r>
            <a:r>
              <a:rPr sz="1800" spc="-10" dirty="0">
                <a:latin typeface="Roboto"/>
                <a:cs typeface="Roboto"/>
              </a:rPr>
              <a:t>generators</a:t>
            </a:r>
            <a:r>
              <a:rPr sz="1800" spc="-60" dirty="0">
                <a:latin typeface="Roboto"/>
                <a:cs typeface="Roboto"/>
              </a:rPr>
              <a:t> </a:t>
            </a:r>
            <a:r>
              <a:rPr sz="1800" dirty="0">
                <a:latin typeface="Roboto"/>
                <a:cs typeface="Roboto"/>
              </a:rPr>
              <a:t>to</a:t>
            </a:r>
            <a:r>
              <a:rPr sz="1800" spc="-65" dirty="0">
                <a:latin typeface="Roboto"/>
                <a:cs typeface="Roboto"/>
              </a:rPr>
              <a:t> </a:t>
            </a:r>
            <a:r>
              <a:rPr sz="1800" dirty="0">
                <a:latin typeface="Roboto"/>
                <a:cs typeface="Roboto"/>
              </a:rPr>
              <a:t>power</a:t>
            </a:r>
            <a:r>
              <a:rPr sz="1800" spc="-65" dirty="0">
                <a:latin typeface="Roboto"/>
                <a:cs typeface="Roboto"/>
              </a:rPr>
              <a:t> </a:t>
            </a:r>
            <a:r>
              <a:rPr sz="1800" dirty="0">
                <a:latin typeface="Roboto"/>
                <a:cs typeface="Roboto"/>
              </a:rPr>
              <a:t>the</a:t>
            </a:r>
            <a:r>
              <a:rPr sz="1800" spc="-65" dirty="0">
                <a:latin typeface="Roboto"/>
                <a:cs typeface="Roboto"/>
              </a:rPr>
              <a:t> </a:t>
            </a:r>
            <a:r>
              <a:rPr sz="1800" spc="-25" dirty="0">
                <a:latin typeface="Roboto"/>
                <a:cs typeface="Roboto"/>
              </a:rPr>
              <a:t>"Colossus"</a:t>
            </a:r>
            <a:r>
              <a:rPr sz="1800" spc="-65" dirty="0">
                <a:latin typeface="Roboto"/>
                <a:cs typeface="Roboto"/>
              </a:rPr>
              <a:t> </a:t>
            </a:r>
            <a:r>
              <a:rPr sz="1800" spc="-10" dirty="0">
                <a:latin typeface="Roboto"/>
                <a:cs typeface="Roboto"/>
              </a:rPr>
              <a:t>supercomputer</a:t>
            </a:r>
            <a:r>
              <a:rPr sz="1800" spc="-65" dirty="0">
                <a:latin typeface="Roboto"/>
                <a:cs typeface="Roboto"/>
              </a:rPr>
              <a:t> </a:t>
            </a:r>
            <a:r>
              <a:rPr sz="1800" dirty="0">
                <a:latin typeface="Roboto"/>
                <a:cs typeface="Roboto"/>
              </a:rPr>
              <a:t>facility</a:t>
            </a:r>
            <a:r>
              <a:rPr sz="1800" spc="-60" dirty="0">
                <a:latin typeface="Roboto"/>
                <a:cs typeface="Roboto"/>
              </a:rPr>
              <a:t> </a:t>
            </a:r>
            <a:r>
              <a:rPr sz="1800" spc="-25" dirty="0">
                <a:latin typeface="Roboto"/>
                <a:cs typeface="Roboto"/>
              </a:rPr>
              <a:t>in </a:t>
            </a:r>
            <a:r>
              <a:rPr sz="1800" spc="-10" dirty="0">
                <a:latin typeface="Roboto"/>
                <a:cs typeface="Roboto"/>
              </a:rPr>
              <a:t>south</a:t>
            </a:r>
            <a:r>
              <a:rPr sz="1800" spc="-65" dirty="0">
                <a:latin typeface="Roboto"/>
                <a:cs typeface="Roboto"/>
              </a:rPr>
              <a:t> </a:t>
            </a:r>
            <a:r>
              <a:rPr sz="1800" dirty="0">
                <a:latin typeface="Roboto"/>
                <a:cs typeface="Roboto"/>
              </a:rPr>
              <a:t>Memphis</a:t>
            </a:r>
            <a:r>
              <a:rPr sz="1800" spc="-75" dirty="0">
                <a:latin typeface="Roboto"/>
                <a:cs typeface="Roboto"/>
              </a:rPr>
              <a:t> </a:t>
            </a:r>
            <a:r>
              <a:rPr sz="1800" spc="-10" dirty="0">
                <a:latin typeface="Roboto"/>
                <a:cs typeface="Roboto"/>
              </a:rPr>
              <a:t>that</a:t>
            </a:r>
            <a:r>
              <a:rPr sz="1800" spc="-75" dirty="0">
                <a:latin typeface="Roboto"/>
                <a:cs typeface="Roboto"/>
              </a:rPr>
              <a:t> </a:t>
            </a:r>
            <a:r>
              <a:rPr sz="1800" spc="-10" dirty="0">
                <a:latin typeface="Roboto"/>
                <a:cs typeface="Roboto"/>
              </a:rPr>
              <a:t>supports</a:t>
            </a:r>
            <a:r>
              <a:rPr sz="1800" spc="-65" dirty="0">
                <a:latin typeface="Roboto"/>
                <a:cs typeface="Roboto"/>
              </a:rPr>
              <a:t> </a:t>
            </a:r>
            <a:r>
              <a:rPr sz="1800" dirty="0">
                <a:latin typeface="Roboto"/>
                <a:cs typeface="Roboto"/>
              </a:rPr>
              <a:t>the</a:t>
            </a:r>
            <a:r>
              <a:rPr sz="1800" spc="-75" dirty="0">
                <a:latin typeface="Roboto"/>
                <a:cs typeface="Roboto"/>
              </a:rPr>
              <a:t> </a:t>
            </a:r>
            <a:r>
              <a:rPr sz="1800" dirty="0">
                <a:latin typeface="Roboto"/>
                <a:cs typeface="Roboto"/>
              </a:rPr>
              <a:t>Grok</a:t>
            </a:r>
            <a:r>
              <a:rPr sz="1800" spc="-65" dirty="0">
                <a:latin typeface="Roboto"/>
                <a:cs typeface="Roboto"/>
              </a:rPr>
              <a:t> </a:t>
            </a:r>
            <a:r>
              <a:rPr sz="1800" dirty="0">
                <a:latin typeface="Roboto"/>
                <a:cs typeface="Roboto"/>
              </a:rPr>
              <a:t>AI</a:t>
            </a:r>
            <a:r>
              <a:rPr sz="1800" spc="-75" dirty="0">
                <a:latin typeface="Roboto"/>
                <a:cs typeface="Roboto"/>
              </a:rPr>
              <a:t> </a:t>
            </a:r>
            <a:r>
              <a:rPr sz="1800" spc="-10" dirty="0">
                <a:latin typeface="Roboto"/>
                <a:cs typeface="Roboto"/>
              </a:rPr>
              <a:t>apps.</a:t>
            </a:r>
            <a:r>
              <a:rPr sz="1800" spc="-75" dirty="0">
                <a:latin typeface="Roboto"/>
                <a:cs typeface="Roboto"/>
              </a:rPr>
              <a:t> </a:t>
            </a:r>
            <a:r>
              <a:rPr sz="1800" dirty="0">
                <a:latin typeface="Roboto"/>
                <a:cs typeface="Roboto"/>
              </a:rPr>
              <a:t>According</a:t>
            </a:r>
            <a:r>
              <a:rPr sz="1800" spc="-75" dirty="0">
                <a:latin typeface="Roboto"/>
                <a:cs typeface="Roboto"/>
              </a:rPr>
              <a:t> </a:t>
            </a:r>
            <a:r>
              <a:rPr sz="1800" dirty="0">
                <a:latin typeface="Roboto"/>
                <a:cs typeface="Roboto"/>
              </a:rPr>
              <a:t>to</a:t>
            </a:r>
            <a:r>
              <a:rPr sz="1800" spc="-60" dirty="0">
                <a:latin typeface="Roboto"/>
                <a:cs typeface="Roboto"/>
              </a:rPr>
              <a:t> </a:t>
            </a:r>
            <a:r>
              <a:rPr sz="1800" dirty="0">
                <a:latin typeface="Roboto"/>
                <a:cs typeface="Roboto"/>
              </a:rPr>
              <a:t>Memphis</a:t>
            </a:r>
            <a:r>
              <a:rPr sz="1800" spc="-80" dirty="0">
                <a:latin typeface="Roboto"/>
                <a:cs typeface="Roboto"/>
              </a:rPr>
              <a:t> </a:t>
            </a:r>
            <a:r>
              <a:rPr sz="1800" spc="-10" dirty="0">
                <a:latin typeface="Roboto"/>
                <a:cs typeface="Roboto"/>
              </a:rPr>
              <a:t>Light, </a:t>
            </a:r>
            <a:r>
              <a:rPr sz="1800" dirty="0">
                <a:latin typeface="Roboto"/>
                <a:cs typeface="Roboto"/>
              </a:rPr>
              <a:t>Gas</a:t>
            </a:r>
            <a:r>
              <a:rPr sz="1800" spc="-40" dirty="0">
                <a:latin typeface="Roboto"/>
                <a:cs typeface="Roboto"/>
              </a:rPr>
              <a:t> </a:t>
            </a:r>
            <a:r>
              <a:rPr sz="1800" dirty="0">
                <a:latin typeface="Roboto"/>
                <a:cs typeface="Roboto"/>
              </a:rPr>
              <a:t>and</a:t>
            </a:r>
            <a:r>
              <a:rPr sz="1800" spc="-30" dirty="0">
                <a:latin typeface="Roboto"/>
                <a:cs typeface="Roboto"/>
              </a:rPr>
              <a:t> </a:t>
            </a:r>
            <a:r>
              <a:rPr sz="1800" dirty="0">
                <a:latin typeface="Roboto"/>
                <a:cs typeface="Roboto"/>
              </a:rPr>
              <a:t>Water</a:t>
            </a:r>
            <a:r>
              <a:rPr sz="1800" spc="-55" dirty="0">
                <a:latin typeface="Roboto"/>
                <a:cs typeface="Roboto"/>
              </a:rPr>
              <a:t> </a:t>
            </a:r>
            <a:r>
              <a:rPr sz="1800" dirty="0">
                <a:latin typeface="Roboto"/>
                <a:cs typeface="Roboto"/>
              </a:rPr>
              <a:t>(MLGW),</a:t>
            </a:r>
            <a:r>
              <a:rPr sz="1800" spc="-45" dirty="0">
                <a:latin typeface="Roboto"/>
                <a:cs typeface="Roboto"/>
              </a:rPr>
              <a:t> </a:t>
            </a:r>
            <a:r>
              <a:rPr sz="1800" dirty="0">
                <a:latin typeface="Roboto"/>
                <a:cs typeface="Roboto"/>
              </a:rPr>
              <a:t>the</a:t>
            </a:r>
            <a:r>
              <a:rPr sz="1800" spc="-40" dirty="0">
                <a:latin typeface="Roboto"/>
                <a:cs typeface="Roboto"/>
              </a:rPr>
              <a:t> </a:t>
            </a:r>
            <a:r>
              <a:rPr sz="1800" dirty="0">
                <a:latin typeface="Roboto"/>
                <a:cs typeface="Roboto"/>
              </a:rPr>
              <a:t>center</a:t>
            </a:r>
            <a:r>
              <a:rPr sz="1800" spc="-35" dirty="0">
                <a:latin typeface="Roboto"/>
                <a:cs typeface="Roboto"/>
              </a:rPr>
              <a:t> </a:t>
            </a:r>
            <a:r>
              <a:rPr sz="1800" spc="-10" dirty="0">
                <a:latin typeface="Roboto"/>
                <a:cs typeface="Roboto"/>
              </a:rPr>
              <a:t>consumes</a:t>
            </a:r>
            <a:r>
              <a:rPr sz="1800" spc="-45" dirty="0">
                <a:latin typeface="Roboto"/>
                <a:cs typeface="Roboto"/>
              </a:rPr>
              <a:t> </a:t>
            </a:r>
            <a:r>
              <a:rPr sz="1800" dirty="0">
                <a:latin typeface="Roboto"/>
                <a:cs typeface="Roboto"/>
              </a:rPr>
              <a:t>one</a:t>
            </a:r>
            <a:r>
              <a:rPr sz="1800" spc="-40" dirty="0">
                <a:latin typeface="Roboto"/>
                <a:cs typeface="Roboto"/>
              </a:rPr>
              <a:t> </a:t>
            </a:r>
            <a:r>
              <a:rPr sz="1800" spc="-10" dirty="0">
                <a:latin typeface="Roboto"/>
                <a:cs typeface="Roboto"/>
              </a:rPr>
              <a:t>million</a:t>
            </a:r>
            <a:r>
              <a:rPr sz="1800" spc="-40" dirty="0">
                <a:latin typeface="Roboto"/>
                <a:cs typeface="Roboto"/>
              </a:rPr>
              <a:t> </a:t>
            </a:r>
            <a:r>
              <a:rPr sz="1800" spc="-10" dirty="0">
                <a:latin typeface="Roboto"/>
                <a:cs typeface="Roboto"/>
              </a:rPr>
              <a:t>gallons</a:t>
            </a:r>
            <a:r>
              <a:rPr sz="1800" spc="-35" dirty="0">
                <a:latin typeface="Roboto"/>
                <a:cs typeface="Roboto"/>
              </a:rPr>
              <a:t> </a:t>
            </a:r>
            <a:r>
              <a:rPr sz="1800" dirty="0">
                <a:latin typeface="Roboto"/>
                <a:cs typeface="Roboto"/>
              </a:rPr>
              <a:t>of</a:t>
            </a:r>
            <a:r>
              <a:rPr sz="1800" spc="-35" dirty="0">
                <a:latin typeface="Roboto"/>
                <a:cs typeface="Roboto"/>
              </a:rPr>
              <a:t> </a:t>
            </a:r>
            <a:r>
              <a:rPr sz="1800" spc="-10" dirty="0">
                <a:latin typeface="Roboto"/>
                <a:cs typeface="Roboto"/>
              </a:rPr>
              <a:t>fresh </a:t>
            </a:r>
            <a:r>
              <a:rPr sz="1800" dirty="0">
                <a:latin typeface="Roboto"/>
                <a:cs typeface="Roboto"/>
              </a:rPr>
              <a:t>water</a:t>
            </a:r>
            <a:r>
              <a:rPr sz="1800" spc="-65" dirty="0">
                <a:latin typeface="Roboto"/>
                <a:cs typeface="Roboto"/>
              </a:rPr>
              <a:t> </a:t>
            </a:r>
            <a:r>
              <a:rPr sz="1800" dirty="0">
                <a:latin typeface="Roboto"/>
                <a:cs typeface="Roboto"/>
              </a:rPr>
              <a:t>and</a:t>
            </a:r>
            <a:r>
              <a:rPr sz="1800" spc="-60" dirty="0">
                <a:latin typeface="Roboto"/>
                <a:cs typeface="Roboto"/>
              </a:rPr>
              <a:t> </a:t>
            </a:r>
            <a:r>
              <a:rPr sz="1800" dirty="0">
                <a:latin typeface="Roboto"/>
                <a:cs typeface="Roboto"/>
              </a:rPr>
              <a:t>150</a:t>
            </a:r>
            <a:r>
              <a:rPr sz="1800" spc="-65" dirty="0">
                <a:latin typeface="Roboto"/>
                <a:cs typeface="Roboto"/>
              </a:rPr>
              <a:t> </a:t>
            </a:r>
            <a:r>
              <a:rPr sz="1800" spc="-10" dirty="0">
                <a:latin typeface="Roboto"/>
                <a:cs typeface="Roboto"/>
              </a:rPr>
              <a:t>megawatts</a:t>
            </a:r>
            <a:r>
              <a:rPr sz="1800" spc="-60" dirty="0">
                <a:latin typeface="Roboto"/>
                <a:cs typeface="Roboto"/>
              </a:rPr>
              <a:t> </a:t>
            </a:r>
            <a:r>
              <a:rPr sz="1800" dirty="0">
                <a:latin typeface="Roboto"/>
                <a:cs typeface="Roboto"/>
              </a:rPr>
              <a:t>of</a:t>
            </a:r>
            <a:r>
              <a:rPr sz="1800" spc="-60" dirty="0">
                <a:latin typeface="Roboto"/>
                <a:cs typeface="Roboto"/>
              </a:rPr>
              <a:t> </a:t>
            </a:r>
            <a:r>
              <a:rPr sz="1800" spc="-10" dirty="0">
                <a:latin typeface="Roboto"/>
                <a:cs typeface="Roboto"/>
              </a:rPr>
              <a:t>energy</a:t>
            </a:r>
            <a:r>
              <a:rPr sz="1800" spc="-60" dirty="0">
                <a:latin typeface="Roboto"/>
                <a:cs typeface="Roboto"/>
              </a:rPr>
              <a:t> </a:t>
            </a:r>
            <a:r>
              <a:rPr sz="1800" dirty="0">
                <a:latin typeface="Roboto"/>
                <a:cs typeface="Roboto"/>
              </a:rPr>
              <a:t>per</a:t>
            </a:r>
            <a:r>
              <a:rPr sz="1800" spc="-60" dirty="0">
                <a:latin typeface="Roboto"/>
                <a:cs typeface="Roboto"/>
              </a:rPr>
              <a:t> </a:t>
            </a:r>
            <a:r>
              <a:rPr sz="1800" dirty="0">
                <a:latin typeface="Roboto"/>
                <a:cs typeface="Roboto"/>
              </a:rPr>
              <a:t>day.</a:t>
            </a:r>
            <a:r>
              <a:rPr sz="1800" spc="-60" dirty="0">
                <a:latin typeface="Roboto"/>
                <a:cs typeface="Roboto"/>
              </a:rPr>
              <a:t> </a:t>
            </a:r>
            <a:r>
              <a:rPr sz="1800" dirty="0">
                <a:latin typeface="Roboto"/>
                <a:cs typeface="Roboto"/>
              </a:rPr>
              <a:t>In</a:t>
            </a:r>
            <a:r>
              <a:rPr sz="1800" spc="-60" dirty="0">
                <a:latin typeface="Roboto"/>
                <a:cs typeface="Roboto"/>
              </a:rPr>
              <a:t> </a:t>
            </a:r>
            <a:r>
              <a:rPr sz="1800" spc="-10" dirty="0">
                <a:latin typeface="Roboto"/>
                <a:cs typeface="Roboto"/>
              </a:rPr>
              <a:t>addition,</a:t>
            </a:r>
            <a:r>
              <a:rPr sz="1800" spc="-60" dirty="0">
                <a:latin typeface="Roboto"/>
                <a:cs typeface="Roboto"/>
              </a:rPr>
              <a:t> </a:t>
            </a:r>
            <a:r>
              <a:rPr sz="1800" dirty="0">
                <a:latin typeface="Roboto"/>
                <a:cs typeface="Roboto"/>
              </a:rPr>
              <a:t>the</a:t>
            </a:r>
            <a:r>
              <a:rPr sz="1800" spc="-70" dirty="0">
                <a:latin typeface="Roboto"/>
                <a:cs typeface="Roboto"/>
              </a:rPr>
              <a:t> </a:t>
            </a:r>
            <a:r>
              <a:rPr sz="1800" spc="-10" dirty="0">
                <a:latin typeface="Roboto"/>
                <a:cs typeface="Roboto"/>
              </a:rPr>
              <a:t>generators</a:t>
            </a:r>
            <a:r>
              <a:rPr sz="1800" spc="-60" dirty="0">
                <a:latin typeface="Roboto"/>
                <a:cs typeface="Roboto"/>
              </a:rPr>
              <a:t> </a:t>
            </a:r>
            <a:r>
              <a:rPr sz="1800" spc="-20" dirty="0">
                <a:latin typeface="Roboto"/>
                <a:cs typeface="Roboto"/>
              </a:rPr>
              <a:t>emit nitrogen</a:t>
            </a:r>
            <a:r>
              <a:rPr sz="1800" spc="-65" dirty="0">
                <a:latin typeface="Roboto"/>
                <a:cs typeface="Roboto"/>
              </a:rPr>
              <a:t> </a:t>
            </a:r>
            <a:r>
              <a:rPr sz="1800" dirty="0">
                <a:latin typeface="Roboto"/>
                <a:cs typeface="Roboto"/>
              </a:rPr>
              <a:t>dioxide,</a:t>
            </a:r>
            <a:r>
              <a:rPr sz="1800" spc="-65" dirty="0">
                <a:latin typeface="Roboto"/>
                <a:cs typeface="Roboto"/>
              </a:rPr>
              <a:t> </a:t>
            </a:r>
            <a:r>
              <a:rPr sz="1800" dirty="0">
                <a:latin typeface="Roboto"/>
                <a:cs typeface="Roboto"/>
              </a:rPr>
              <a:t>which</a:t>
            </a:r>
            <a:r>
              <a:rPr sz="1800" spc="-60" dirty="0">
                <a:latin typeface="Roboto"/>
                <a:cs typeface="Roboto"/>
              </a:rPr>
              <a:t> </a:t>
            </a:r>
            <a:r>
              <a:rPr sz="1800" dirty="0">
                <a:latin typeface="Roboto"/>
                <a:cs typeface="Roboto"/>
              </a:rPr>
              <a:t>causes</a:t>
            </a:r>
            <a:r>
              <a:rPr sz="1800" spc="-70" dirty="0">
                <a:latin typeface="Roboto"/>
                <a:cs typeface="Roboto"/>
              </a:rPr>
              <a:t> </a:t>
            </a:r>
            <a:r>
              <a:rPr sz="1800" spc="-10" dirty="0">
                <a:latin typeface="Roboto"/>
                <a:cs typeface="Roboto"/>
              </a:rPr>
              <a:t>irreversible</a:t>
            </a:r>
            <a:r>
              <a:rPr sz="1800" spc="-60" dirty="0">
                <a:latin typeface="Roboto"/>
                <a:cs typeface="Roboto"/>
              </a:rPr>
              <a:t> </a:t>
            </a:r>
            <a:r>
              <a:rPr sz="1800" spc="-20" dirty="0">
                <a:latin typeface="Roboto"/>
                <a:cs typeface="Roboto"/>
              </a:rPr>
              <a:t>respiratory</a:t>
            </a:r>
            <a:r>
              <a:rPr sz="1800" spc="-60" dirty="0">
                <a:latin typeface="Roboto"/>
                <a:cs typeface="Roboto"/>
              </a:rPr>
              <a:t> </a:t>
            </a:r>
            <a:r>
              <a:rPr sz="1800" spc="-10" dirty="0">
                <a:latin typeface="Roboto"/>
                <a:cs typeface="Roboto"/>
              </a:rPr>
              <a:t>damage.</a:t>
            </a:r>
            <a:endParaRPr sz="1800">
              <a:latin typeface="Roboto"/>
              <a:cs typeface="Roboto"/>
            </a:endParaRPr>
          </a:p>
          <a:p>
            <a:pPr marL="469900" marR="462280" indent="-228600">
              <a:lnSpc>
                <a:spcPct val="107900"/>
              </a:lnSpc>
              <a:spcBef>
                <a:spcPts val="815"/>
              </a:spcBef>
              <a:buSzPct val="55555"/>
              <a:buFont typeface="Symbol"/>
              <a:buChar char=""/>
              <a:tabLst>
                <a:tab pos="469900" algn="l"/>
              </a:tabLst>
            </a:pPr>
            <a:r>
              <a:rPr sz="1800" b="1" dirty="0">
                <a:latin typeface="Roboto"/>
                <a:cs typeface="Roboto"/>
              </a:rPr>
              <a:t>Social</a:t>
            </a:r>
            <a:r>
              <a:rPr sz="1800" b="1" spc="-60" dirty="0">
                <a:latin typeface="Roboto"/>
                <a:cs typeface="Roboto"/>
              </a:rPr>
              <a:t> </a:t>
            </a:r>
            <a:r>
              <a:rPr sz="1800" b="1" dirty="0">
                <a:latin typeface="Roboto"/>
                <a:cs typeface="Roboto"/>
              </a:rPr>
              <a:t>Impact.</a:t>
            </a:r>
            <a:r>
              <a:rPr sz="1800" b="1" spc="-40" dirty="0">
                <a:latin typeface="Roboto"/>
                <a:cs typeface="Roboto"/>
              </a:rPr>
              <a:t> </a:t>
            </a:r>
            <a:r>
              <a:rPr sz="1800" dirty="0">
                <a:latin typeface="Roboto"/>
                <a:cs typeface="Roboto"/>
              </a:rPr>
              <a:t>Besides</a:t>
            </a:r>
            <a:r>
              <a:rPr sz="1800" spc="-60" dirty="0">
                <a:latin typeface="Roboto"/>
                <a:cs typeface="Roboto"/>
              </a:rPr>
              <a:t> </a:t>
            </a:r>
            <a:r>
              <a:rPr sz="1800" spc="-20" dirty="0">
                <a:latin typeface="Roboto"/>
                <a:cs typeface="Roboto"/>
              </a:rPr>
              <a:t>heavy</a:t>
            </a:r>
            <a:r>
              <a:rPr sz="1800" spc="-50" dirty="0">
                <a:latin typeface="Roboto"/>
                <a:cs typeface="Roboto"/>
              </a:rPr>
              <a:t> </a:t>
            </a:r>
            <a:r>
              <a:rPr sz="1800" dirty="0">
                <a:latin typeface="Roboto"/>
                <a:cs typeface="Roboto"/>
              </a:rPr>
              <a:t>demand</a:t>
            </a:r>
            <a:r>
              <a:rPr sz="1800" spc="-55" dirty="0">
                <a:latin typeface="Roboto"/>
                <a:cs typeface="Roboto"/>
              </a:rPr>
              <a:t> </a:t>
            </a:r>
            <a:r>
              <a:rPr sz="1800" dirty="0">
                <a:latin typeface="Roboto"/>
                <a:cs typeface="Roboto"/>
              </a:rPr>
              <a:t>for</a:t>
            </a:r>
            <a:r>
              <a:rPr sz="1800" spc="-60" dirty="0">
                <a:latin typeface="Roboto"/>
                <a:cs typeface="Roboto"/>
              </a:rPr>
              <a:t> </a:t>
            </a:r>
            <a:r>
              <a:rPr sz="1800" spc="-10" dirty="0">
                <a:latin typeface="Roboto"/>
                <a:cs typeface="Roboto"/>
              </a:rPr>
              <a:t>material</a:t>
            </a:r>
            <a:r>
              <a:rPr sz="1800" spc="-55" dirty="0">
                <a:latin typeface="Roboto"/>
                <a:cs typeface="Roboto"/>
              </a:rPr>
              <a:t> </a:t>
            </a:r>
            <a:r>
              <a:rPr sz="1800" dirty="0">
                <a:latin typeface="Roboto"/>
                <a:cs typeface="Roboto"/>
              </a:rPr>
              <a:t>extracted</a:t>
            </a:r>
            <a:r>
              <a:rPr sz="1800" spc="-55" dirty="0">
                <a:latin typeface="Roboto"/>
                <a:cs typeface="Roboto"/>
              </a:rPr>
              <a:t> </a:t>
            </a:r>
            <a:r>
              <a:rPr sz="1800" dirty="0">
                <a:latin typeface="Roboto"/>
                <a:cs typeface="Roboto"/>
              </a:rPr>
              <a:t>from</a:t>
            </a:r>
            <a:r>
              <a:rPr sz="1800" spc="-65" dirty="0">
                <a:latin typeface="Roboto"/>
                <a:cs typeface="Roboto"/>
              </a:rPr>
              <a:t> </a:t>
            </a:r>
            <a:r>
              <a:rPr sz="1800" spc="-20" dirty="0">
                <a:latin typeface="Roboto"/>
                <a:cs typeface="Roboto"/>
              </a:rPr>
              <a:t>rare </a:t>
            </a:r>
            <a:r>
              <a:rPr sz="1800" spc="-10" dirty="0">
                <a:latin typeface="Roboto"/>
                <a:cs typeface="Roboto"/>
              </a:rPr>
              <a:t>earths,</a:t>
            </a:r>
            <a:r>
              <a:rPr sz="1800" spc="-60" dirty="0">
                <a:latin typeface="Roboto"/>
                <a:cs typeface="Roboto"/>
              </a:rPr>
              <a:t> </a:t>
            </a:r>
            <a:r>
              <a:rPr sz="1800" dirty="0">
                <a:latin typeface="Roboto"/>
                <a:cs typeface="Roboto"/>
              </a:rPr>
              <a:t>and</a:t>
            </a:r>
            <a:r>
              <a:rPr sz="1800" spc="-45" dirty="0">
                <a:latin typeface="Roboto"/>
                <a:cs typeface="Roboto"/>
              </a:rPr>
              <a:t> </a:t>
            </a:r>
            <a:r>
              <a:rPr sz="1800" spc="-10" dirty="0">
                <a:latin typeface="Roboto"/>
                <a:cs typeface="Roboto"/>
              </a:rPr>
              <a:t>energy</a:t>
            </a:r>
            <a:r>
              <a:rPr sz="1800" spc="-55" dirty="0">
                <a:latin typeface="Roboto"/>
                <a:cs typeface="Roboto"/>
              </a:rPr>
              <a:t> </a:t>
            </a:r>
            <a:r>
              <a:rPr sz="1800" spc="-10" dirty="0">
                <a:latin typeface="Roboto"/>
                <a:cs typeface="Roboto"/>
              </a:rPr>
              <a:t>consumer</a:t>
            </a:r>
            <a:r>
              <a:rPr sz="1800" spc="-50" dirty="0">
                <a:latin typeface="Roboto"/>
                <a:cs typeface="Roboto"/>
              </a:rPr>
              <a:t> </a:t>
            </a:r>
            <a:r>
              <a:rPr sz="1800" spc="-10" dirty="0">
                <a:latin typeface="Roboto"/>
                <a:cs typeface="Roboto"/>
              </a:rPr>
              <a:t>Data</a:t>
            </a:r>
            <a:r>
              <a:rPr sz="1800" spc="-55" dirty="0">
                <a:latin typeface="Roboto"/>
                <a:cs typeface="Roboto"/>
              </a:rPr>
              <a:t> </a:t>
            </a:r>
            <a:r>
              <a:rPr sz="1800" dirty="0">
                <a:latin typeface="Roboto"/>
                <a:cs typeface="Roboto"/>
              </a:rPr>
              <a:t>Centers,</a:t>
            </a:r>
            <a:r>
              <a:rPr sz="1800" spc="-55" dirty="0">
                <a:latin typeface="Roboto"/>
                <a:cs typeface="Roboto"/>
              </a:rPr>
              <a:t> </a:t>
            </a:r>
            <a:r>
              <a:rPr sz="1800" dirty="0">
                <a:latin typeface="Roboto"/>
                <a:cs typeface="Roboto"/>
              </a:rPr>
              <a:t>the</a:t>
            </a:r>
            <a:r>
              <a:rPr sz="1800" spc="-55" dirty="0">
                <a:latin typeface="Roboto"/>
                <a:cs typeface="Roboto"/>
              </a:rPr>
              <a:t> </a:t>
            </a:r>
            <a:r>
              <a:rPr sz="1800" dirty="0">
                <a:latin typeface="Roboto"/>
                <a:cs typeface="Roboto"/>
              </a:rPr>
              <a:t>AI</a:t>
            </a:r>
            <a:r>
              <a:rPr sz="1800" spc="-55" dirty="0">
                <a:latin typeface="Roboto"/>
                <a:cs typeface="Roboto"/>
              </a:rPr>
              <a:t> </a:t>
            </a:r>
            <a:r>
              <a:rPr sz="1800" spc="-20" dirty="0">
                <a:latin typeface="Roboto"/>
                <a:cs typeface="Roboto"/>
              </a:rPr>
              <a:t>infrastructure</a:t>
            </a:r>
            <a:r>
              <a:rPr sz="1800" spc="-55" dirty="0">
                <a:latin typeface="Roboto"/>
                <a:cs typeface="Roboto"/>
              </a:rPr>
              <a:t> </a:t>
            </a:r>
            <a:r>
              <a:rPr sz="1800" spc="-20" dirty="0">
                <a:latin typeface="Roboto"/>
                <a:cs typeface="Roboto"/>
              </a:rPr>
              <a:t>also </a:t>
            </a:r>
            <a:r>
              <a:rPr sz="1800" spc="-10" dirty="0">
                <a:latin typeface="Roboto"/>
                <a:cs typeface="Roboto"/>
              </a:rPr>
              <a:t>requires</a:t>
            </a:r>
            <a:r>
              <a:rPr sz="1800" spc="-60" dirty="0">
                <a:latin typeface="Roboto"/>
                <a:cs typeface="Roboto"/>
              </a:rPr>
              <a:t> </a:t>
            </a:r>
            <a:r>
              <a:rPr sz="1800" dirty="0">
                <a:latin typeface="Roboto"/>
                <a:cs typeface="Roboto"/>
              </a:rPr>
              <a:t>cheap</a:t>
            </a:r>
            <a:r>
              <a:rPr sz="1800" spc="-45" dirty="0">
                <a:latin typeface="Roboto"/>
                <a:cs typeface="Roboto"/>
              </a:rPr>
              <a:t> </a:t>
            </a:r>
            <a:r>
              <a:rPr sz="1800" spc="-20" dirty="0">
                <a:latin typeface="Roboto"/>
                <a:cs typeface="Roboto"/>
              </a:rPr>
              <a:t>human</a:t>
            </a:r>
            <a:r>
              <a:rPr sz="1800" spc="-55" dirty="0">
                <a:latin typeface="Roboto"/>
                <a:cs typeface="Roboto"/>
              </a:rPr>
              <a:t> </a:t>
            </a:r>
            <a:r>
              <a:rPr sz="1800" dirty="0">
                <a:latin typeface="Roboto"/>
                <a:cs typeface="Roboto"/>
              </a:rPr>
              <a:t>labor.</a:t>
            </a:r>
            <a:r>
              <a:rPr sz="1800" spc="-55" dirty="0">
                <a:latin typeface="Roboto"/>
                <a:cs typeface="Roboto"/>
              </a:rPr>
              <a:t> </a:t>
            </a:r>
            <a:r>
              <a:rPr sz="1800" spc="-20" dirty="0">
                <a:latin typeface="Roboto"/>
                <a:cs typeface="Roboto"/>
              </a:rPr>
              <a:t>Developing</a:t>
            </a:r>
            <a:r>
              <a:rPr sz="1800" spc="-55" dirty="0">
                <a:latin typeface="Roboto"/>
                <a:cs typeface="Roboto"/>
              </a:rPr>
              <a:t> </a:t>
            </a:r>
            <a:r>
              <a:rPr sz="1800" dirty="0">
                <a:latin typeface="Roboto"/>
                <a:cs typeface="Roboto"/>
              </a:rPr>
              <a:t>and</a:t>
            </a:r>
            <a:r>
              <a:rPr sz="1800" spc="-55" dirty="0">
                <a:latin typeface="Roboto"/>
                <a:cs typeface="Roboto"/>
              </a:rPr>
              <a:t> </a:t>
            </a:r>
            <a:r>
              <a:rPr sz="1800" spc="-20" dirty="0">
                <a:latin typeface="Roboto"/>
                <a:cs typeface="Roboto"/>
              </a:rPr>
              <a:t>maintaining</a:t>
            </a:r>
            <a:r>
              <a:rPr sz="1800" spc="-60" dirty="0">
                <a:latin typeface="Roboto"/>
                <a:cs typeface="Roboto"/>
              </a:rPr>
              <a:t> </a:t>
            </a:r>
            <a:r>
              <a:rPr sz="1800" spc="-10" dirty="0">
                <a:latin typeface="Roboto"/>
                <a:cs typeface="Roboto"/>
              </a:rPr>
              <a:t>artificial intelligence</a:t>
            </a:r>
            <a:r>
              <a:rPr sz="1800" spc="-50" dirty="0">
                <a:latin typeface="Roboto"/>
                <a:cs typeface="Roboto"/>
              </a:rPr>
              <a:t> </a:t>
            </a:r>
            <a:r>
              <a:rPr sz="1800" dirty="0">
                <a:latin typeface="Roboto"/>
                <a:cs typeface="Roboto"/>
              </a:rPr>
              <a:t>(AI)</a:t>
            </a:r>
            <a:r>
              <a:rPr sz="1800" spc="-50" dirty="0">
                <a:latin typeface="Roboto"/>
                <a:cs typeface="Roboto"/>
              </a:rPr>
              <a:t> </a:t>
            </a:r>
            <a:r>
              <a:rPr sz="1800" dirty="0">
                <a:latin typeface="Roboto"/>
                <a:cs typeface="Roboto"/>
              </a:rPr>
              <a:t>and</a:t>
            </a:r>
            <a:r>
              <a:rPr sz="1800" spc="-45" dirty="0">
                <a:latin typeface="Roboto"/>
                <a:cs typeface="Roboto"/>
              </a:rPr>
              <a:t> </a:t>
            </a:r>
            <a:r>
              <a:rPr sz="1800" dirty="0">
                <a:latin typeface="Roboto"/>
                <a:cs typeface="Roboto"/>
              </a:rPr>
              <a:t>machine</a:t>
            </a:r>
            <a:r>
              <a:rPr sz="1800" spc="-55" dirty="0">
                <a:latin typeface="Roboto"/>
                <a:cs typeface="Roboto"/>
              </a:rPr>
              <a:t> </a:t>
            </a:r>
            <a:r>
              <a:rPr sz="1800" spc="-10" dirty="0">
                <a:latin typeface="Roboto"/>
                <a:cs typeface="Roboto"/>
              </a:rPr>
              <a:t>learning</a:t>
            </a:r>
            <a:r>
              <a:rPr sz="1800" spc="-55" dirty="0">
                <a:latin typeface="Roboto"/>
                <a:cs typeface="Roboto"/>
              </a:rPr>
              <a:t> </a:t>
            </a:r>
            <a:r>
              <a:rPr sz="1800" dirty="0">
                <a:latin typeface="Roboto"/>
                <a:cs typeface="Roboto"/>
              </a:rPr>
              <a:t>(ML)</a:t>
            </a:r>
            <a:r>
              <a:rPr sz="1800" spc="-50" dirty="0">
                <a:latin typeface="Roboto"/>
                <a:cs typeface="Roboto"/>
              </a:rPr>
              <a:t> </a:t>
            </a:r>
            <a:r>
              <a:rPr sz="1800" dirty="0">
                <a:latin typeface="Roboto"/>
                <a:cs typeface="Roboto"/>
              </a:rPr>
              <a:t>models</a:t>
            </a:r>
            <a:r>
              <a:rPr sz="1800" spc="-55" dirty="0">
                <a:latin typeface="Roboto"/>
                <a:cs typeface="Roboto"/>
              </a:rPr>
              <a:t> </a:t>
            </a:r>
            <a:r>
              <a:rPr sz="1800" dirty="0">
                <a:latin typeface="Roboto"/>
                <a:cs typeface="Roboto"/>
              </a:rPr>
              <a:t>requires</a:t>
            </a:r>
            <a:r>
              <a:rPr sz="1800" spc="-55" dirty="0">
                <a:latin typeface="Roboto"/>
                <a:cs typeface="Roboto"/>
              </a:rPr>
              <a:t> </a:t>
            </a:r>
            <a:r>
              <a:rPr sz="1800" spc="-10" dirty="0">
                <a:latin typeface="Roboto"/>
                <a:cs typeface="Roboto"/>
              </a:rPr>
              <a:t>engineers, scientists,</a:t>
            </a:r>
            <a:r>
              <a:rPr sz="1800" spc="-75" dirty="0">
                <a:latin typeface="Roboto"/>
                <a:cs typeface="Roboto"/>
              </a:rPr>
              <a:t> </a:t>
            </a:r>
            <a:r>
              <a:rPr sz="1800" dirty="0">
                <a:latin typeface="Roboto"/>
                <a:cs typeface="Roboto"/>
              </a:rPr>
              <a:t>data</a:t>
            </a:r>
            <a:r>
              <a:rPr sz="1800" spc="-65" dirty="0">
                <a:latin typeface="Roboto"/>
                <a:cs typeface="Roboto"/>
              </a:rPr>
              <a:t> </a:t>
            </a:r>
            <a:r>
              <a:rPr sz="1800" spc="-10" dirty="0">
                <a:latin typeface="Roboto"/>
                <a:cs typeface="Roboto"/>
              </a:rPr>
              <a:t>analysts</a:t>
            </a:r>
            <a:r>
              <a:rPr sz="1800" spc="-65" dirty="0">
                <a:latin typeface="Roboto"/>
                <a:cs typeface="Roboto"/>
              </a:rPr>
              <a:t> </a:t>
            </a:r>
            <a:r>
              <a:rPr sz="1800" dirty="0">
                <a:latin typeface="Roboto"/>
                <a:cs typeface="Roboto"/>
              </a:rPr>
              <a:t>and</a:t>
            </a:r>
            <a:r>
              <a:rPr sz="1800" spc="-45" dirty="0">
                <a:latin typeface="Roboto"/>
                <a:cs typeface="Roboto"/>
              </a:rPr>
              <a:t> </a:t>
            </a:r>
            <a:r>
              <a:rPr sz="1800" dirty="0">
                <a:latin typeface="Roboto"/>
                <a:cs typeface="Roboto"/>
              </a:rPr>
              <a:t>data</a:t>
            </a:r>
            <a:r>
              <a:rPr sz="1800" spc="-65" dirty="0">
                <a:latin typeface="Roboto"/>
                <a:cs typeface="Roboto"/>
              </a:rPr>
              <a:t> </a:t>
            </a:r>
            <a:r>
              <a:rPr sz="1800" spc="-20" dirty="0">
                <a:latin typeface="Roboto"/>
                <a:cs typeface="Roboto"/>
              </a:rPr>
              <a:t>annotators.</a:t>
            </a:r>
            <a:r>
              <a:rPr sz="1800" spc="-70" dirty="0">
                <a:latin typeface="Roboto"/>
                <a:cs typeface="Roboto"/>
              </a:rPr>
              <a:t> </a:t>
            </a:r>
            <a:r>
              <a:rPr sz="1800" dirty="0">
                <a:latin typeface="Roboto"/>
                <a:cs typeface="Roboto"/>
              </a:rPr>
              <a:t>They</a:t>
            </a:r>
            <a:r>
              <a:rPr sz="1800" spc="-60" dirty="0">
                <a:latin typeface="Roboto"/>
                <a:cs typeface="Roboto"/>
              </a:rPr>
              <a:t> </a:t>
            </a:r>
            <a:r>
              <a:rPr sz="1800" dirty="0">
                <a:latin typeface="Roboto"/>
                <a:cs typeface="Roboto"/>
              </a:rPr>
              <a:t>are</a:t>
            </a:r>
            <a:r>
              <a:rPr sz="1800" spc="-70" dirty="0">
                <a:latin typeface="Roboto"/>
                <a:cs typeface="Roboto"/>
              </a:rPr>
              <a:t> </a:t>
            </a:r>
            <a:r>
              <a:rPr sz="1800" spc="-10" dirty="0">
                <a:latin typeface="Roboto"/>
                <a:cs typeface="Roboto"/>
              </a:rPr>
              <a:t>responsible</a:t>
            </a:r>
            <a:r>
              <a:rPr sz="1800" spc="-55" dirty="0">
                <a:latin typeface="Roboto"/>
                <a:cs typeface="Roboto"/>
              </a:rPr>
              <a:t> </a:t>
            </a:r>
            <a:r>
              <a:rPr sz="1800" spc="-25" dirty="0">
                <a:latin typeface="Roboto"/>
                <a:cs typeface="Roboto"/>
              </a:rPr>
              <a:t>for </a:t>
            </a:r>
            <a:r>
              <a:rPr sz="1800" spc="-20" dirty="0">
                <a:latin typeface="Roboto"/>
                <a:cs typeface="Roboto"/>
              </a:rPr>
              <a:t>accurately</a:t>
            </a:r>
            <a:r>
              <a:rPr sz="1800" spc="-55" dirty="0">
                <a:latin typeface="Roboto"/>
                <a:cs typeface="Roboto"/>
              </a:rPr>
              <a:t> </a:t>
            </a:r>
            <a:r>
              <a:rPr sz="1800" spc="-10" dirty="0">
                <a:latin typeface="Roboto"/>
                <a:cs typeface="Roboto"/>
              </a:rPr>
              <a:t>labeling</a:t>
            </a:r>
            <a:r>
              <a:rPr sz="1800" spc="-50" dirty="0">
                <a:latin typeface="Roboto"/>
                <a:cs typeface="Roboto"/>
              </a:rPr>
              <a:t> </a:t>
            </a:r>
            <a:r>
              <a:rPr sz="1800" dirty="0">
                <a:latin typeface="Roboto"/>
                <a:cs typeface="Roboto"/>
              </a:rPr>
              <a:t>and</a:t>
            </a:r>
            <a:r>
              <a:rPr sz="1800" spc="-40" dirty="0">
                <a:latin typeface="Roboto"/>
                <a:cs typeface="Roboto"/>
              </a:rPr>
              <a:t> </a:t>
            </a:r>
            <a:r>
              <a:rPr sz="1800" spc="-10" dirty="0">
                <a:latin typeface="Roboto"/>
                <a:cs typeface="Roboto"/>
              </a:rPr>
              <a:t>classifying</a:t>
            </a:r>
            <a:r>
              <a:rPr sz="1800" spc="-50" dirty="0">
                <a:latin typeface="Roboto"/>
                <a:cs typeface="Roboto"/>
              </a:rPr>
              <a:t> </a:t>
            </a:r>
            <a:r>
              <a:rPr sz="1800" dirty="0">
                <a:latin typeface="Roboto"/>
                <a:cs typeface="Roboto"/>
              </a:rPr>
              <a:t>data,</a:t>
            </a:r>
            <a:r>
              <a:rPr sz="1800" spc="-50" dirty="0">
                <a:latin typeface="Roboto"/>
                <a:cs typeface="Roboto"/>
              </a:rPr>
              <a:t> </a:t>
            </a:r>
            <a:r>
              <a:rPr sz="1800" dirty="0">
                <a:latin typeface="Roboto"/>
                <a:cs typeface="Roboto"/>
              </a:rPr>
              <a:t>an</a:t>
            </a:r>
            <a:r>
              <a:rPr sz="1800" spc="-55" dirty="0">
                <a:latin typeface="Roboto"/>
                <a:cs typeface="Roboto"/>
              </a:rPr>
              <a:t> </a:t>
            </a:r>
            <a:r>
              <a:rPr sz="1800" spc="-10" dirty="0">
                <a:latin typeface="Roboto"/>
                <a:cs typeface="Roboto"/>
              </a:rPr>
              <a:t>essential</a:t>
            </a:r>
            <a:r>
              <a:rPr sz="1800" spc="-50" dirty="0">
                <a:latin typeface="Roboto"/>
                <a:cs typeface="Roboto"/>
              </a:rPr>
              <a:t> </a:t>
            </a:r>
            <a:r>
              <a:rPr sz="1800" dirty="0">
                <a:latin typeface="Roboto"/>
                <a:cs typeface="Roboto"/>
              </a:rPr>
              <a:t>task</a:t>
            </a:r>
            <a:r>
              <a:rPr sz="1800" spc="-40" dirty="0">
                <a:latin typeface="Roboto"/>
                <a:cs typeface="Roboto"/>
              </a:rPr>
              <a:t> </a:t>
            </a:r>
            <a:r>
              <a:rPr sz="1800" dirty="0">
                <a:latin typeface="Roboto"/>
                <a:cs typeface="Roboto"/>
              </a:rPr>
              <a:t>for</a:t>
            </a:r>
            <a:r>
              <a:rPr sz="1800" spc="-50" dirty="0">
                <a:latin typeface="Roboto"/>
                <a:cs typeface="Roboto"/>
              </a:rPr>
              <a:t> </a:t>
            </a:r>
            <a:r>
              <a:rPr sz="1800" spc="-10" dirty="0">
                <a:latin typeface="Roboto"/>
                <a:cs typeface="Roboto"/>
              </a:rPr>
              <a:t>training </a:t>
            </a:r>
            <a:r>
              <a:rPr sz="1800" spc="-20" dirty="0">
                <a:latin typeface="Roboto"/>
                <a:cs typeface="Roboto"/>
              </a:rPr>
              <a:t>algorithms.</a:t>
            </a:r>
            <a:r>
              <a:rPr sz="1800" spc="-60" dirty="0">
                <a:latin typeface="Roboto"/>
                <a:cs typeface="Roboto"/>
              </a:rPr>
              <a:t> </a:t>
            </a:r>
            <a:r>
              <a:rPr sz="1800" dirty="0">
                <a:latin typeface="Roboto"/>
                <a:cs typeface="Roboto"/>
              </a:rPr>
              <a:t>The</a:t>
            </a:r>
            <a:r>
              <a:rPr sz="1800" spc="-60" dirty="0">
                <a:latin typeface="Roboto"/>
                <a:cs typeface="Roboto"/>
              </a:rPr>
              <a:t> </a:t>
            </a:r>
            <a:r>
              <a:rPr sz="1800" dirty="0">
                <a:latin typeface="Roboto"/>
                <a:cs typeface="Roboto"/>
              </a:rPr>
              <a:t>poor</a:t>
            </a:r>
            <a:r>
              <a:rPr sz="1800" spc="-55" dirty="0">
                <a:latin typeface="Roboto"/>
                <a:cs typeface="Roboto"/>
              </a:rPr>
              <a:t> </a:t>
            </a:r>
            <a:r>
              <a:rPr sz="1800" dirty="0">
                <a:latin typeface="Roboto"/>
                <a:cs typeface="Roboto"/>
              </a:rPr>
              <a:t>and</a:t>
            </a:r>
            <a:r>
              <a:rPr sz="1800" spc="-60" dirty="0">
                <a:latin typeface="Roboto"/>
                <a:cs typeface="Roboto"/>
              </a:rPr>
              <a:t> </a:t>
            </a:r>
            <a:r>
              <a:rPr sz="1800" spc="-10" dirty="0">
                <a:latin typeface="Roboto"/>
                <a:cs typeface="Roboto"/>
              </a:rPr>
              <a:t>dispossessed</a:t>
            </a:r>
            <a:r>
              <a:rPr sz="1800" spc="-55" dirty="0">
                <a:latin typeface="Roboto"/>
                <a:cs typeface="Roboto"/>
              </a:rPr>
              <a:t> </a:t>
            </a:r>
            <a:r>
              <a:rPr sz="1800" dirty="0">
                <a:latin typeface="Roboto"/>
                <a:cs typeface="Roboto"/>
              </a:rPr>
              <a:t>are</a:t>
            </a:r>
            <a:r>
              <a:rPr sz="1800" spc="-50" dirty="0">
                <a:latin typeface="Roboto"/>
                <a:cs typeface="Roboto"/>
              </a:rPr>
              <a:t> </a:t>
            </a:r>
            <a:r>
              <a:rPr sz="1800" dirty="0">
                <a:latin typeface="Roboto"/>
                <a:cs typeface="Roboto"/>
              </a:rPr>
              <a:t>employed</a:t>
            </a:r>
            <a:r>
              <a:rPr sz="1800" spc="-55" dirty="0">
                <a:latin typeface="Roboto"/>
                <a:cs typeface="Roboto"/>
              </a:rPr>
              <a:t> </a:t>
            </a:r>
            <a:r>
              <a:rPr sz="1800" dirty="0">
                <a:latin typeface="Roboto"/>
                <a:cs typeface="Roboto"/>
              </a:rPr>
              <a:t>by</a:t>
            </a:r>
            <a:r>
              <a:rPr sz="1800" spc="-55" dirty="0">
                <a:latin typeface="Roboto"/>
                <a:cs typeface="Roboto"/>
              </a:rPr>
              <a:t> </a:t>
            </a:r>
            <a:r>
              <a:rPr sz="1800" dirty="0">
                <a:latin typeface="Roboto"/>
                <a:cs typeface="Roboto"/>
              </a:rPr>
              <a:t>companies</a:t>
            </a:r>
            <a:r>
              <a:rPr sz="1800" spc="-60" dirty="0">
                <a:latin typeface="Roboto"/>
                <a:cs typeface="Roboto"/>
              </a:rPr>
              <a:t> </a:t>
            </a:r>
            <a:r>
              <a:rPr sz="1800" spc="-25" dirty="0">
                <a:latin typeface="Roboto"/>
                <a:cs typeface="Roboto"/>
              </a:rPr>
              <a:t>in </a:t>
            </a:r>
            <a:r>
              <a:rPr sz="1800" spc="-10" dirty="0">
                <a:latin typeface="Roboto"/>
                <a:cs typeface="Roboto"/>
              </a:rPr>
              <a:t>digital</a:t>
            </a:r>
            <a:r>
              <a:rPr sz="1800" spc="-60" dirty="0">
                <a:latin typeface="Roboto"/>
                <a:cs typeface="Roboto"/>
              </a:rPr>
              <a:t> </a:t>
            </a:r>
            <a:r>
              <a:rPr sz="1800" spc="-10" dirty="0">
                <a:latin typeface="Roboto"/>
                <a:cs typeface="Roboto"/>
              </a:rPr>
              <a:t>sweatshops</a:t>
            </a:r>
            <a:r>
              <a:rPr sz="1800" spc="-60" dirty="0">
                <a:latin typeface="Roboto"/>
                <a:cs typeface="Roboto"/>
              </a:rPr>
              <a:t> </a:t>
            </a:r>
            <a:r>
              <a:rPr sz="1800" dirty="0">
                <a:latin typeface="Roboto"/>
                <a:cs typeface="Roboto"/>
              </a:rPr>
              <a:t>for</a:t>
            </a:r>
            <a:r>
              <a:rPr sz="1800" spc="-55" dirty="0">
                <a:latin typeface="Roboto"/>
                <a:cs typeface="Roboto"/>
              </a:rPr>
              <a:t> </a:t>
            </a:r>
            <a:r>
              <a:rPr sz="1800" dirty="0">
                <a:latin typeface="Roboto"/>
                <a:cs typeface="Roboto"/>
              </a:rPr>
              <a:t>very</a:t>
            </a:r>
            <a:r>
              <a:rPr sz="1800" spc="-55" dirty="0">
                <a:latin typeface="Roboto"/>
                <a:cs typeface="Roboto"/>
              </a:rPr>
              <a:t> </a:t>
            </a:r>
            <a:r>
              <a:rPr sz="1800" dirty="0">
                <a:latin typeface="Roboto"/>
                <a:cs typeface="Roboto"/>
              </a:rPr>
              <a:t>low</a:t>
            </a:r>
            <a:r>
              <a:rPr sz="1800" spc="-55" dirty="0">
                <a:latin typeface="Roboto"/>
                <a:cs typeface="Roboto"/>
              </a:rPr>
              <a:t> </a:t>
            </a:r>
            <a:r>
              <a:rPr sz="1800" spc="-10" dirty="0">
                <a:latin typeface="Roboto"/>
                <a:cs typeface="Roboto"/>
              </a:rPr>
              <a:t>pay,</a:t>
            </a:r>
            <a:r>
              <a:rPr sz="1800" spc="-60" dirty="0">
                <a:latin typeface="Roboto"/>
                <a:cs typeface="Roboto"/>
              </a:rPr>
              <a:t> </a:t>
            </a:r>
            <a:r>
              <a:rPr sz="1800" dirty="0">
                <a:latin typeface="Roboto"/>
                <a:cs typeface="Roboto"/>
              </a:rPr>
              <a:t>as</a:t>
            </a:r>
            <a:r>
              <a:rPr sz="1800" spc="-55" dirty="0">
                <a:latin typeface="Roboto"/>
                <a:cs typeface="Roboto"/>
              </a:rPr>
              <a:t> </a:t>
            </a:r>
            <a:r>
              <a:rPr sz="1800" dirty="0">
                <a:latin typeface="Roboto"/>
                <a:cs typeface="Roboto"/>
              </a:rPr>
              <a:t>exemplified</a:t>
            </a:r>
            <a:r>
              <a:rPr sz="1800" spc="-60" dirty="0">
                <a:latin typeface="Roboto"/>
                <a:cs typeface="Roboto"/>
              </a:rPr>
              <a:t> </a:t>
            </a:r>
            <a:r>
              <a:rPr sz="1800" dirty="0">
                <a:latin typeface="Roboto"/>
                <a:cs typeface="Roboto"/>
              </a:rPr>
              <a:t>by</a:t>
            </a:r>
            <a:r>
              <a:rPr sz="1800" spc="-55" dirty="0">
                <a:latin typeface="Roboto"/>
                <a:cs typeface="Roboto"/>
              </a:rPr>
              <a:t> </a:t>
            </a:r>
            <a:r>
              <a:rPr sz="1800" spc="-10" dirty="0">
                <a:latin typeface="Roboto"/>
                <a:cs typeface="Roboto"/>
              </a:rPr>
              <a:t>Syrian</a:t>
            </a:r>
            <a:r>
              <a:rPr sz="1800" spc="-55" dirty="0">
                <a:latin typeface="Roboto"/>
                <a:cs typeface="Roboto"/>
              </a:rPr>
              <a:t> </a:t>
            </a:r>
            <a:r>
              <a:rPr sz="1800" dirty="0">
                <a:latin typeface="Roboto"/>
                <a:cs typeface="Roboto"/>
              </a:rPr>
              <a:t>refugees</a:t>
            </a:r>
            <a:r>
              <a:rPr sz="1800" spc="-50" dirty="0">
                <a:latin typeface="Roboto"/>
                <a:cs typeface="Roboto"/>
              </a:rPr>
              <a:t> </a:t>
            </a:r>
            <a:r>
              <a:rPr sz="1800" spc="-25" dirty="0">
                <a:latin typeface="Roboto"/>
                <a:cs typeface="Roboto"/>
              </a:rPr>
              <a:t>in </a:t>
            </a:r>
            <a:r>
              <a:rPr sz="1800" spc="-10" dirty="0">
                <a:latin typeface="Roboto"/>
                <a:cs typeface="Roboto"/>
              </a:rPr>
              <a:t>Lebanon</a:t>
            </a:r>
            <a:r>
              <a:rPr sz="1800" spc="-75" dirty="0">
                <a:latin typeface="Roboto"/>
                <a:cs typeface="Roboto"/>
              </a:rPr>
              <a:t> </a:t>
            </a:r>
            <a:r>
              <a:rPr sz="1800" spc="-10" dirty="0">
                <a:latin typeface="Roboto"/>
                <a:cs typeface="Roboto"/>
              </a:rPr>
              <a:t>working</a:t>
            </a:r>
            <a:r>
              <a:rPr sz="1800" spc="-75" dirty="0">
                <a:latin typeface="Roboto"/>
                <a:cs typeface="Roboto"/>
              </a:rPr>
              <a:t> </a:t>
            </a:r>
            <a:r>
              <a:rPr sz="1800" dirty="0">
                <a:latin typeface="Roboto"/>
                <a:cs typeface="Roboto"/>
              </a:rPr>
              <a:t>in</a:t>
            </a:r>
            <a:r>
              <a:rPr sz="1800" spc="-75" dirty="0">
                <a:latin typeface="Roboto"/>
                <a:cs typeface="Roboto"/>
              </a:rPr>
              <a:t> </a:t>
            </a:r>
            <a:r>
              <a:rPr sz="1800" spc="-10" dirty="0">
                <a:latin typeface="Roboto"/>
                <a:cs typeface="Roboto"/>
              </a:rPr>
              <a:t>such</a:t>
            </a:r>
            <a:r>
              <a:rPr sz="1800" spc="-75" dirty="0">
                <a:latin typeface="Roboto"/>
                <a:cs typeface="Roboto"/>
              </a:rPr>
              <a:t> </a:t>
            </a:r>
            <a:r>
              <a:rPr sz="1800" spc="-20" dirty="0">
                <a:latin typeface="Roboto"/>
                <a:cs typeface="Roboto"/>
              </a:rPr>
              <a:t>jobs.</a:t>
            </a:r>
            <a:endParaRPr sz="1800">
              <a:latin typeface="Roboto"/>
              <a:cs typeface="Roboto"/>
            </a:endParaRPr>
          </a:p>
          <a:p>
            <a:pPr marL="12700">
              <a:lnSpc>
                <a:spcPct val="100000"/>
              </a:lnSpc>
              <a:spcBef>
                <a:spcPts val="969"/>
              </a:spcBef>
            </a:pPr>
            <a:r>
              <a:rPr sz="1800" dirty="0">
                <a:latin typeface="Roboto"/>
                <a:cs typeface="Roboto"/>
              </a:rPr>
              <a:t>These</a:t>
            </a:r>
            <a:r>
              <a:rPr sz="1800" spc="-65" dirty="0">
                <a:latin typeface="Roboto"/>
                <a:cs typeface="Roboto"/>
              </a:rPr>
              <a:t> </a:t>
            </a:r>
            <a:r>
              <a:rPr sz="1800" spc="-10" dirty="0">
                <a:latin typeface="Roboto"/>
                <a:cs typeface="Roboto"/>
              </a:rPr>
              <a:t>developments</a:t>
            </a:r>
            <a:r>
              <a:rPr sz="1800" spc="-65" dirty="0">
                <a:latin typeface="Roboto"/>
                <a:cs typeface="Roboto"/>
              </a:rPr>
              <a:t> </a:t>
            </a:r>
            <a:r>
              <a:rPr sz="1800" dirty="0">
                <a:latin typeface="Roboto"/>
                <a:cs typeface="Roboto"/>
              </a:rPr>
              <a:t>risk</a:t>
            </a:r>
            <a:r>
              <a:rPr sz="1800" spc="-65" dirty="0">
                <a:latin typeface="Roboto"/>
                <a:cs typeface="Roboto"/>
              </a:rPr>
              <a:t> </a:t>
            </a:r>
            <a:r>
              <a:rPr sz="1800" spc="-20" dirty="0">
                <a:latin typeface="Roboto"/>
                <a:cs typeface="Roboto"/>
              </a:rPr>
              <a:t>undermining</a:t>
            </a:r>
            <a:r>
              <a:rPr sz="1800" spc="-65" dirty="0">
                <a:latin typeface="Roboto"/>
                <a:cs typeface="Roboto"/>
              </a:rPr>
              <a:t> </a:t>
            </a:r>
            <a:r>
              <a:rPr sz="1800" spc="-10" dirty="0">
                <a:latin typeface="Roboto"/>
                <a:cs typeface="Roboto"/>
              </a:rPr>
              <a:t>human</a:t>
            </a:r>
            <a:r>
              <a:rPr sz="1800" spc="-50" dirty="0">
                <a:latin typeface="Roboto"/>
                <a:cs typeface="Roboto"/>
              </a:rPr>
              <a:t> </a:t>
            </a:r>
            <a:r>
              <a:rPr sz="1800" spc="-20" dirty="0">
                <a:latin typeface="Roboto"/>
                <a:cs typeface="Roboto"/>
              </a:rPr>
              <a:t>autonomy</a:t>
            </a:r>
            <a:r>
              <a:rPr sz="1800" spc="-65" dirty="0">
                <a:latin typeface="Roboto"/>
                <a:cs typeface="Roboto"/>
              </a:rPr>
              <a:t> </a:t>
            </a:r>
            <a:r>
              <a:rPr sz="1800" dirty="0">
                <a:latin typeface="Roboto"/>
                <a:cs typeface="Roboto"/>
              </a:rPr>
              <a:t>and</a:t>
            </a:r>
            <a:r>
              <a:rPr sz="1800" spc="-60" dirty="0">
                <a:latin typeface="Roboto"/>
                <a:cs typeface="Roboto"/>
              </a:rPr>
              <a:t> </a:t>
            </a:r>
            <a:r>
              <a:rPr sz="1800" dirty="0">
                <a:latin typeface="Roboto"/>
                <a:cs typeface="Roboto"/>
              </a:rPr>
              <a:t>democratic</a:t>
            </a:r>
            <a:r>
              <a:rPr sz="1800" spc="-70" dirty="0">
                <a:latin typeface="Roboto"/>
                <a:cs typeface="Roboto"/>
              </a:rPr>
              <a:t> </a:t>
            </a:r>
            <a:r>
              <a:rPr sz="1800" spc="-10" dirty="0">
                <a:latin typeface="Roboto"/>
                <a:cs typeface="Roboto"/>
              </a:rPr>
              <a:t>control.</a:t>
            </a:r>
            <a:endParaRPr sz="1800">
              <a:latin typeface="Roboto"/>
              <a:cs typeface="Robo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16</a:t>
            </a:r>
            <a:endParaRPr sz="1100">
              <a:latin typeface="Calibri"/>
              <a:cs typeface="Calibri"/>
            </a:endParaRPr>
          </a:p>
        </p:txBody>
      </p:sp>
      <p:sp>
        <p:nvSpPr>
          <p:cNvPr id="3" name="object 3"/>
          <p:cNvSpPr txBox="1"/>
          <p:nvPr/>
        </p:nvSpPr>
        <p:spPr>
          <a:xfrm>
            <a:off x="901700" y="764793"/>
            <a:ext cx="8093709" cy="4734245"/>
          </a:xfrm>
          <a:prstGeom prst="rect">
            <a:avLst/>
          </a:prstGeom>
        </p:spPr>
        <p:txBody>
          <a:bodyPr vert="horz" wrap="square" lIns="0" tIns="135890" rIns="0" bIns="0" rtlCol="0">
            <a:spAutoFit/>
          </a:bodyPr>
          <a:lstStyle/>
          <a:p>
            <a:pPr marL="12700">
              <a:lnSpc>
                <a:spcPct val="100000"/>
              </a:lnSpc>
              <a:spcBef>
                <a:spcPts val="1070"/>
              </a:spcBef>
            </a:pPr>
            <a:r>
              <a:rPr sz="1800" b="1" dirty="0">
                <a:latin typeface="Roboto"/>
                <a:cs typeface="Roboto"/>
              </a:rPr>
              <a:t>Example:</a:t>
            </a:r>
            <a:r>
              <a:rPr sz="1800" b="1" spc="-5" dirty="0">
                <a:latin typeface="Roboto"/>
                <a:cs typeface="Roboto"/>
              </a:rPr>
              <a:t> </a:t>
            </a:r>
            <a:r>
              <a:rPr sz="1800" b="1" dirty="0">
                <a:latin typeface="Roboto"/>
                <a:cs typeface="Roboto"/>
              </a:rPr>
              <a:t>Applying</a:t>
            </a:r>
            <a:r>
              <a:rPr sz="1800" b="1" spc="5" dirty="0">
                <a:latin typeface="Roboto"/>
                <a:cs typeface="Roboto"/>
              </a:rPr>
              <a:t> </a:t>
            </a:r>
            <a:r>
              <a:rPr sz="1800" b="1" dirty="0">
                <a:latin typeface="Roboto"/>
                <a:cs typeface="Roboto"/>
              </a:rPr>
              <a:t>Technoscepticism</a:t>
            </a:r>
            <a:r>
              <a:rPr sz="1800" b="1" spc="10" dirty="0">
                <a:latin typeface="Roboto"/>
                <a:cs typeface="Roboto"/>
              </a:rPr>
              <a:t> </a:t>
            </a:r>
            <a:r>
              <a:rPr sz="1800" b="1" dirty="0">
                <a:latin typeface="Roboto"/>
                <a:cs typeface="Roboto"/>
              </a:rPr>
              <a:t>to </a:t>
            </a:r>
            <a:r>
              <a:rPr sz="1800" b="1" spc="-25" dirty="0">
                <a:latin typeface="Roboto"/>
                <a:cs typeface="Roboto"/>
              </a:rPr>
              <a:t>AI</a:t>
            </a:r>
            <a:endParaRPr sz="1800" dirty="0">
              <a:latin typeface="Roboto"/>
              <a:cs typeface="Roboto"/>
            </a:endParaRPr>
          </a:p>
          <a:p>
            <a:pPr marL="12700">
              <a:lnSpc>
                <a:spcPct val="100000"/>
              </a:lnSpc>
              <a:spcBef>
                <a:spcPts val="975"/>
              </a:spcBef>
            </a:pPr>
            <a:r>
              <a:rPr sz="1800" spc="-20" dirty="0">
                <a:latin typeface="Roboto"/>
                <a:cs typeface="Roboto"/>
              </a:rPr>
              <a:t>Let’s</a:t>
            </a:r>
            <a:r>
              <a:rPr sz="1800" spc="-65" dirty="0">
                <a:latin typeface="Roboto"/>
                <a:cs typeface="Roboto"/>
              </a:rPr>
              <a:t> </a:t>
            </a:r>
            <a:r>
              <a:rPr sz="1800" dirty="0">
                <a:latin typeface="Roboto"/>
                <a:cs typeface="Roboto"/>
              </a:rPr>
              <a:t>take</a:t>
            </a:r>
            <a:r>
              <a:rPr sz="1800" spc="-65" dirty="0">
                <a:latin typeface="Roboto"/>
                <a:cs typeface="Roboto"/>
              </a:rPr>
              <a:t> </a:t>
            </a:r>
            <a:r>
              <a:rPr sz="1800" dirty="0">
                <a:latin typeface="Roboto"/>
                <a:cs typeface="Roboto"/>
              </a:rPr>
              <a:t>data</a:t>
            </a:r>
            <a:r>
              <a:rPr sz="1800" spc="-55" dirty="0">
                <a:latin typeface="Roboto"/>
                <a:cs typeface="Roboto"/>
              </a:rPr>
              <a:t> </a:t>
            </a:r>
            <a:r>
              <a:rPr sz="1800" spc="-10" dirty="0">
                <a:latin typeface="Roboto"/>
                <a:cs typeface="Roboto"/>
              </a:rPr>
              <a:t>extraction</a:t>
            </a:r>
            <a:r>
              <a:rPr sz="1800" spc="-55" dirty="0">
                <a:latin typeface="Roboto"/>
                <a:cs typeface="Roboto"/>
              </a:rPr>
              <a:t> </a:t>
            </a:r>
            <a:r>
              <a:rPr sz="1800" dirty="0">
                <a:latin typeface="Roboto"/>
                <a:cs typeface="Roboto"/>
              </a:rPr>
              <a:t>and</a:t>
            </a:r>
            <a:r>
              <a:rPr sz="1800" spc="-70" dirty="0">
                <a:latin typeface="Roboto"/>
                <a:cs typeface="Roboto"/>
              </a:rPr>
              <a:t> </a:t>
            </a:r>
            <a:r>
              <a:rPr sz="1800" spc="-10" dirty="0">
                <a:latin typeface="Roboto"/>
                <a:cs typeface="Roboto"/>
              </a:rPr>
              <a:t>analysis:</a:t>
            </a:r>
            <a:endParaRPr sz="1800" dirty="0">
              <a:latin typeface="Roboto"/>
              <a:cs typeface="Roboto"/>
            </a:endParaRPr>
          </a:p>
          <a:p>
            <a:pPr marL="469900" indent="-228600">
              <a:lnSpc>
                <a:spcPct val="100000"/>
              </a:lnSpc>
              <a:spcBef>
                <a:spcPts val="969"/>
              </a:spcBef>
              <a:buSzPct val="55555"/>
              <a:buFont typeface="Symbol"/>
              <a:buChar char=""/>
              <a:tabLst>
                <a:tab pos="469900" algn="l"/>
              </a:tabLst>
            </a:pPr>
            <a:r>
              <a:rPr sz="1800" dirty="0">
                <a:latin typeface="Roboto"/>
                <a:cs typeface="Roboto"/>
              </a:rPr>
              <a:t>A</a:t>
            </a:r>
            <a:r>
              <a:rPr sz="1800" spc="-50" dirty="0">
                <a:latin typeface="Roboto"/>
                <a:cs typeface="Roboto"/>
              </a:rPr>
              <a:t> </a:t>
            </a:r>
            <a:r>
              <a:rPr sz="1800" spc="-10" dirty="0">
                <a:latin typeface="Roboto"/>
                <a:cs typeface="Roboto"/>
              </a:rPr>
              <a:t>technophile</a:t>
            </a:r>
            <a:r>
              <a:rPr sz="1800" spc="-55" dirty="0">
                <a:latin typeface="Roboto"/>
                <a:cs typeface="Roboto"/>
              </a:rPr>
              <a:t> </a:t>
            </a:r>
            <a:r>
              <a:rPr sz="1800" spc="-10" dirty="0">
                <a:latin typeface="Roboto"/>
                <a:cs typeface="Roboto"/>
              </a:rPr>
              <a:t>might</a:t>
            </a:r>
            <a:r>
              <a:rPr sz="1800" spc="-50" dirty="0">
                <a:latin typeface="Roboto"/>
                <a:cs typeface="Roboto"/>
              </a:rPr>
              <a:t> </a:t>
            </a:r>
            <a:r>
              <a:rPr sz="1800" spc="-10" dirty="0">
                <a:latin typeface="Roboto"/>
                <a:cs typeface="Roboto"/>
              </a:rPr>
              <a:t>say:</a:t>
            </a:r>
            <a:r>
              <a:rPr sz="1800" spc="-50" dirty="0">
                <a:latin typeface="Roboto"/>
                <a:cs typeface="Roboto"/>
              </a:rPr>
              <a:t> </a:t>
            </a:r>
            <a:r>
              <a:rPr sz="1800" spc="-35" dirty="0">
                <a:latin typeface="Roboto"/>
                <a:cs typeface="Roboto"/>
              </a:rPr>
              <a:t>"It’s</a:t>
            </a:r>
            <a:r>
              <a:rPr sz="1800" spc="-40" dirty="0">
                <a:latin typeface="Roboto"/>
                <a:cs typeface="Roboto"/>
              </a:rPr>
              <a:t> </a:t>
            </a:r>
            <a:r>
              <a:rPr sz="1800" dirty="0">
                <a:latin typeface="Roboto"/>
                <a:cs typeface="Roboto"/>
              </a:rPr>
              <a:t>fast</a:t>
            </a:r>
            <a:r>
              <a:rPr sz="1800" spc="-50" dirty="0">
                <a:latin typeface="Roboto"/>
                <a:cs typeface="Roboto"/>
              </a:rPr>
              <a:t> </a:t>
            </a:r>
            <a:r>
              <a:rPr sz="1800" dirty="0">
                <a:latin typeface="Roboto"/>
                <a:cs typeface="Roboto"/>
              </a:rPr>
              <a:t>and</a:t>
            </a:r>
            <a:r>
              <a:rPr sz="1800" spc="-40" dirty="0">
                <a:latin typeface="Roboto"/>
                <a:cs typeface="Roboto"/>
              </a:rPr>
              <a:t> </a:t>
            </a:r>
            <a:r>
              <a:rPr sz="1800" dirty="0">
                <a:latin typeface="Roboto"/>
                <a:cs typeface="Roboto"/>
              </a:rPr>
              <a:t>useful</a:t>
            </a:r>
            <a:r>
              <a:rPr sz="1800" spc="-50" dirty="0">
                <a:latin typeface="Roboto"/>
                <a:cs typeface="Roboto"/>
              </a:rPr>
              <a:t> </a:t>
            </a:r>
            <a:r>
              <a:rPr sz="1800" dirty="0">
                <a:latin typeface="Roboto"/>
                <a:cs typeface="Roboto"/>
              </a:rPr>
              <a:t>for</a:t>
            </a:r>
            <a:r>
              <a:rPr sz="1800" spc="-50" dirty="0">
                <a:latin typeface="Roboto"/>
                <a:cs typeface="Roboto"/>
              </a:rPr>
              <a:t> </a:t>
            </a:r>
            <a:r>
              <a:rPr sz="1800" spc="-10" dirty="0">
                <a:latin typeface="Roboto"/>
                <a:cs typeface="Roboto"/>
              </a:rPr>
              <a:t>security!"</a:t>
            </a:r>
            <a:endParaRPr sz="1800" dirty="0">
              <a:latin typeface="Roboto"/>
              <a:cs typeface="Roboto"/>
            </a:endParaRPr>
          </a:p>
          <a:p>
            <a:pPr marL="469900" indent="-228600">
              <a:lnSpc>
                <a:spcPct val="100000"/>
              </a:lnSpc>
              <a:spcBef>
                <a:spcPts val="969"/>
              </a:spcBef>
              <a:buSzPct val="55555"/>
              <a:buFont typeface="Symbol"/>
              <a:buChar char=""/>
              <a:tabLst>
                <a:tab pos="469900" algn="l"/>
              </a:tabLst>
            </a:pPr>
            <a:r>
              <a:rPr sz="1800" dirty="0">
                <a:latin typeface="Roboto"/>
                <a:cs typeface="Roboto"/>
              </a:rPr>
              <a:t>A</a:t>
            </a:r>
            <a:r>
              <a:rPr sz="1800" spc="-60" dirty="0">
                <a:latin typeface="Roboto"/>
                <a:cs typeface="Roboto"/>
              </a:rPr>
              <a:t> </a:t>
            </a:r>
            <a:r>
              <a:rPr sz="1800" spc="-10" dirty="0">
                <a:latin typeface="Roboto"/>
                <a:cs typeface="Roboto"/>
              </a:rPr>
              <a:t>technophobe</a:t>
            </a:r>
            <a:r>
              <a:rPr sz="1800" spc="-60" dirty="0">
                <a:latin typeface="Roboto"/>
                <a:cs typeface="Roboto"/>
              </a:rPr>
              <a:t> </a:t>
            </a:r>
            <a:r>
              <a:rPr sz="1800" spc="-10" dirty="0">
                <a:latin typeface="Roboto"/>
                <a:cs typeface="Roboto"/>
              </a:rPr>
              <a:t>might</a:t>
            </a:r>
            <a:r>
              <a:rPr sz="1800" spc="-55" dirty="0">
                <a:latin typeface="Roboto"/>
                <a:cs typeface="Roboto"/>
              </a:rPr>
              <a:t> </a:t>
            </a:r>
            <a:r>
              <a:rPr sz="1800" spc="-10" dirty="0">
                <a:latin typeface="Roboto"/>
                <a:cs typeface="Roboto"/>
              </a:rPr>
              <a:t>say:</a:t>
            </a:r>
            <a:r>
              <a:rPr sz="1800" spc="-60" dirty="0">
                <a:latin typeface="Roboto"/>
                <a:cs typeface="Roboto"/>
              </a:rPr>
              <a:t> </a:t>
            </a:r>
            <a:r>
              <a:rPr sz="1800" spc="-35" dirty="0">
                <a:latin typeface="Roboto"/>
                <a:cs typeface="Roboto"/>
              </a:rPr>
              <a:t>"It’s</a:t>
            </a:r>
            <a:r>
              <a:rPr sz="1800" spc="-50" dirty="0">
                <a:latin typeface="Roboto"/>
                <a:cs typeface="Roboto"/>
              </a:rPr>
              <a:t> </a:t>
            </a:r>
            <a:r>
              <a:rPr sz="1800" spc="-10" dirty="0">
                <a:latin typeface="Roboto"/>
                <a:cs typeface="Roboto"/>
              </a:rPr>
              <a:t>dystopian</a:t>
            </a:r>
            <a:r>
              <a:rPr sz="1800" spc="-55" dirty="0">
                <a:latin typeface="Roboto"/>
                <a:cs typeface="Roboto"/>
              </a:rPr>
              <a:t> </a:t>
            </a:r>
            <a:r>
              <a:rPr sz="1800" spc="-10" dirty="0">
                <a:latin typeface="Roboto"/>
                <a:cs typeface="Roboto"/>
              </a:rPr>
              <a:t>surveillance!"</a:t>
            </a:r>
            <a:endParaRPr sz="1800" dirty="0">
              <a:latin typeface="Roboto"/>
              <a:cs typeface="Roboto"/>
            </a:endParaRPr>
          </a:p>
          <a:p>
            <a:pPr marL="469900" marR="308610" indent="-228600">
              <a:lnSpc>
                <a:spcPct val="107200"/>
              </a:lnSpc>
              <a:spcBef>
                <a:spcPts val="835"/>
              </a:spcBef>
              <a:buSzPct val="55555"/>
              <a:buFont typeface="Symbol"/>
              <a:buChar char=""/>
              <a:tabLst>
                <a:tab pos="469900" algn="l"/>
              </a:tabLst>
            </a:pPr>
            <a:r>
              <a:rPr sz="1800" dirty="0">
                <a:latin typeface="Roboto"/>
                <a:cs typeface="Roboto"/>
              </a:rPr>
              <a:t>A</a:t>
            </a:r>
            <a:r>
              <a:rPr sz="1800" spc="-55" dirty="0">
                <a:latin typeface="Roboto"/>
                <a:cs typeface="Roboto"/>
              </a:rPr>
              <a:t> </a:t>
            </a:r>
            <a:r>
              <a:rPr sz="1800" spc="-10" dirty="0">
                <a:latin typeface="Roboto"/>
                <a:cs typeface="Roboto"/>
              </a:rPr>
              <a:t>technosceptic</a:t>
            </a:r>
            <a:r>
              <a:rPr sz="1800" spc="-45" dirty="0">
                <a:latin typeface="Roboto"/>
                <a:cs typeface="Roboto"/>
              </a:rPr>
              <a:t> </a:t>
            </a:r>
            <a:r>
              <a:rPr sz="1800" spc="-10" dirty="0">
                <a:latin typeface="Roboto"/>
                <a:cs typeface="Roboto"/>
              </a:rPr>
              <a:t>would</a:t>
            </a:r>
            <a:r>
              <a:rPr sz="1800" spc="-65" dirty="0">
                <a:latin typeface="Roboto"/>
                <a:cs typeface="Roboto"/>
              </a:rPr>
              <a:t> </a:t>
            </a:r>
            <a:r>
              <a:rPr sz="1800" dirty="0">
                <a:latin typeface="Roboto"/>
                <a:cs typeface="Roboto"/>
              </a:rPr>
              <a:t>ask:</a:t>
            </a:r>
            <a:r>
              <a:rPr sz="1800" spc="-55" dirty="0">
                <a:latin typeface="Roboto"/>
                <a:cs typeface="Roboto"/>
              </a:rPr>
              <a:t> </a:t>
            </a:r>
            <a:r>
              <a:rPr sz="1800" dirty="0">
                <a:latin typeface="Roboto"/>
                <a:cs typeface="Roboto"/>
              </a:rPr>
              <a:t>"Who</a:t>
            </a:r>
            <a:r>
              <a:rPr sz="1800" spc="-40" dirty="0">
                <a:latin typeface="Roboto"/>
                <a:cs typeface="Roboto"/>
              </a:rPr>
              <a:t> </a:t>
            </a:r>
            <a:r>
              <a:rPr sz="1800" spc="-10" dirty="0">
                <a:latin typeface="Roboto"/>
                <a:cs typeface="Roboto"/>
              </a:rPr>
              <a:t>controls</a:t>
            </a:r>
            <a:r>
              <a:rPr sz="1800" spc="-60" dirty="0">
                <a:latin typeface="Roboto"/>
                <a:cs typeface="Roboto"/>
              </a:rPr>
              <a:t> </a:t>
            </a:r>
            <a:r>
              <a:rPr sz="1800" spc="-10" dirty="0">
                <a:latin typeface="Roboto"/>
                <a:cs typeface="Roboto"/>
              </a:rPr>
              <a:t>this</a:t>
            </a:r>
            <a:r>
              <a:rPr sz="1800" spc="-55" dirty="0">
                <a:latin typeface="Roboto"/>
                <a:cs typeface="Roboto"/>
              </a:rPr>
              <a:t> </a:t>
            </a:r>
            <a:r>
              <a:rPr sz="1800" dirty="0">
                <a:latin typeface="Roboto"/>
                <a:cs typeface="Roboto"/>
              </a:rPr>
              <a:t>data?</a:t>
            </a:r>
            <a:r>
              <a:rPr sz="1800" spc="-45" dirty="0">
                <a:latin typeface="Roboto"/>
                <a:cs typeface="Roboto"/>
              </a:rPr>
              <a:t> </a:t>
            </a:r>
            <a:r>
              <a:rPr sz="1800" dirty="0">
                <a:latin typeface="Roboto"/>
                <a:cs typeface="Roboto"/>
              </a:rPr>
              <a:t>How</a:t>
            </a:r>
            <a:r>
              <a:rPr sz="1800" spc="-60" dirty="0">
                <a:latin typeface="Roboto"/>
                <a:cs typeface="Roboto"/>
              </a:rPr>
              <a:t> </a:t>
            </a:r>
            <a:r>
              <a:rPr sz="1800" dirty="0">
                <a:latin typeface="Roboto"/>
                <a:cs typeface="Roboto"/>
              </a:rPr>
              <a:t>do</a:t>
            </a:r>
            <a:r>
              <a:rPr sz="1800" spc="-40" dirty="0">
                <a:latin typeface="Roboto"/>
                <a:cs typeface="Roboto"/>
              </a:rPr>
              <a:t> </a:t>
            </a:r>
            <a:r>
              <a:rPr sz="1800" dirty="0">
                <a:latin typeface="Roboto"/>
                <a:cs typeface="Roboto"/>
              </a:rPr>
              <a:t>we</a:t>
            </a:r>
            <a:r>
              <a:rPr sz="1800" spc="-60" dirty="0">
                <a:latin typeface="Roboto"/>
                <a:cs typeface="Roboto"/>
              </a:rPr>
              <a:t> </a:t>
            </a:r>
            <a:r>
              <a:rPr sz="1800" spc="-10" dirty="0">
                <a:latin typeface="Roboto"/>
                <a:cs typeface="Roboto"/>
              </a:rPr>
              <a:t>prevent </a:t>
            </a:r>
            <a:r>
              <a:rPr sz="1800" dirty="0">
                <a:latin typeface="Roboto"/>
                <a:cs typeface="Roboto"/>
              </a:rPr>
              <a:t>misuse</a:t>
            </a:r>
            <a:r>
              <a:rPr sz="1800">
                <a:latin typeface="Roboto"/>
                <a:cs typeface="Roboto"/>
              </a:rPr>
              <a:t>?</a:t>
            </a:r>
            <a:r>
              <a:rPr sz="1800" spc="-50">
                <a:latin typeface="Roboto"/>
                <a:cs typeface="Roboto"/>
              </a:rPr>
              <a:t> </a:t>
            </a:r>
            <a:r>
              <a:rPr sz="1800" smtClean="0">
                <a:latin typeface="Roboto"/>
                <a:cs typeface="Roboto"/>
              </a:rPr>
              <a:t>Are</a:t>
            </a:r>
            <a:r>
              <a:rPr sz="1800" spc="-50" smtClean="0">
                <a:latin typeface="Roboto"/>
                <a:cs typeface="Roboto"/>
              </a:rPr>
              <a:t> </a:t>
            </a:r>
            <a:r>
              <a:rPr sz="1800" dirty="0">
                <a:latin typeface="Roboto"/>
                <a:cs typeface="Roboto"/>
              </a:rPr>
              <a:t>certain</a:t>
            </a:r>
            <a:r>
              <a:rPr sz="1800" spc="-45" dirty="0">
                <a:latin typeface="Roboto"/>
                <a:cs typeface="Roboto"/>
              </a:rPr>
              <a:t> </a:t>
            </a:r>
            <a:r>
              <a:rPr sz="1800" spc="-10" dirty="0">
                <a:latin typeface="Roboto"/>
                <a:cs typeface="Roboto"/>
              </a:rPr>
              <a:t>communities</a:t>
            </a:r>
            <a:r>
              <a:rPr sz="1800" spc="-50" dirty="0">
                <a:latin typeface="Roboto"/>
                <a:cs typeface="Roboto"/>
              </a:rPr>
              <a:t> </a:t>
            </a:r>
            <a:r>
              <a:rPr sz="1800" spc="-20" dirty="0">
                <a:latin typeface="Roboto"/>
                <a:cs typeface="Roboto"/>
              </a:rPr>
              <a:t>disproportionately</a:t>
            </a:r>
            <a:r>
              <a:rPr sz="1800" spc="-45" dirty="0">
                <a:latin typeface="Roboto"/>
                <a:cs typeface="Roboto"/>
              </a:rPr>
              <a:t> </a:t>
            </a:r>
            <a:r>
              <a:rPr sz="1800" spc="-10" dirty="0">
                <a:latin typeface="Roboto"/>
                <a:cs typeface="Roboto"/>
              </a:rPr>
              <a:t>harmed?"</a:t>
            </a:r>
            <a:endParaRPr sz="1800" dirty="0">
              <a:latin typeface="Roboto"/>
              <a:cs typeface="Roboto"/>
            </a:endParaRPr>
          </a:p>
          <a:p>
            <a:pPr marL="12700">
              <a:lnSpc>
                <a:spcPct val="100000"/>
              </a:lnSpc>
              <a:spcBef>
                <a:spcPts val="969"/>
              </a:spcBef>
            </a:pPr>
            <a:r>
              <a:rPr sz="1800" dirty="0">
                <a:latin typeface="Roboto"/>
                <a:cs typeface="Roboto"/>
              </a:rPr>
              <a:t>This</a:t>
            </a:r>
            <a:r>
              <a:rPr sz="1800" spc="-85" dirty="0">
                <a:latin typeface="Roboto"/>
                <a:cs typeface="Roboto"/>
              </a:rPr>
              <a:t> </a:t>
            </a:r>
            <a:r>
              <a:rPr sz="1800" dirty="0">
                <a:latin typeface="Roboto"/>
                <a:cs typeface="Roboto"/>
              </a:rPr>
              <a:t>middle</a:t>
            </a:r>
            <a:r>
              <a:rPr sz="1800" spc="-85" dirty="0">
                <a:latin typeface="Roboto"/>
                <a:cs typeface="Roboto"/>
              </a:rPr>
              <a:t> </a:t>
            </a:r>
            <a:r>
              <a:rPr sz="1800" dirty="0">
                <a:latin typeface="Roboto"/>
                <a:cs typeface="Roboto"/>
              </a:rPr>
              <a:t>path</a:t>
            </a:r>
            <a:r>
              <a:rPr sz="1800" spc="-75" dirty="0">
                <a:latin typeface="Roboto"/>
                <a:cs typeface="Roboto"/>
              </a:rPr>
              <a:t> </a:t>
            </a:r>
            <a:r>
              <a:rPr sz="1800" spc="-10" dirty="0">
                <a:latin typeface="Roboto"/>
                <a:cs typeface="Roboto"/>
              </a:rPr>
              <a:t>invites</a:t>
            </a:r>
            <a:r>
              <a:rPr sz="1800" spc="-85" dirty="0">
                <a:latin typeface="Roboto"/>
                <a:cs typeface="Roboto"/>
              </a:rPr>
              <a:t> </a:t>
            </a:r>
            <a:r>
              <a:rPr sz="1800" spc="-10" dirty="0">
                <a:latin typeface="Roboto"/>
                <a:cs typeface="Roboto"/>
              </a:rPr>
              <a:t>dialogue,</a:t>
            </a:r>
            <a:r>
              <a:rPr sz="1800" spc="-85" dirty="0">
                <a:latin typeface="Roboto"/>
                <a:cs typeface="Roboto"/>
              </a:rPr>
              <a:t> </a:t>
            </a:r>
            <a:r>
              <a:rPr sz="1800" dirty="0">
                <a:latin typeface="Roboto"/>
                <a:cs typeface="Roboto"/>
              </a:rPr>
              <a:t>not</a:t>
            </a:r>
            <a:r>
              <a:rPr sz="1800" spc="-80" dirty="0">
                <a:latin typeface="Roboto"/>
                <a:cs typeface="Roboto"/>
              </a:rPr>
              <a:t> </a:t>
            </a:r>
            <a:r>
              <a:rPr sz="1800" spc="-10" dirty="0">
                <a:latin typeface="Roboto"/>
                <a:cs typeface="Roboto"/>
              </a:rPr>
              <a:t>dogma.</a:t>
            </a:r>
            <a:endParaRPr sz="1800" dirty="0">
              <a:latin typeface="Roboto"/>
              <a:cs typeface="Roboto"/>
            </a:endParaRPr>
          </a:p>
          <a:p>
            <a:pPr marL="12700">
              <a:lnSpc>
                <a:spcPct val="100000"/>
              </a:lnSpc>
              <a:spcBef>
                <a:spcPts val="969"/>
              </a:spcBef>
            </a:pPr>
            <a:r>
              <a:rPr sz="1800" dirty="0">
                <a:latin typeface="Roboto"/>
                <a:cs typeface="Roboto"/>
              </a:rPr>
              <a:t>But</a:t>
            </a:r>
            <a:r>
              <a:rPr sz="1800" spc="-35" dirty="0">
                <a:latin typeface="Roboto"/>
                <a:cs typeface="Roboto"/>
              </a:rPr>
              <a:t> </a:t>
            </a:r>
            <a:r>
              <a:rPr sz="1800" dirty="0">
                <a:latin typeface="Roboto"/>
                <a:cs typeface="Roboto"/>
              </a:rPr>
              <a:t>a</a:t>
            </a:r>
            <a:r>
              <a:rPr sz="1800" spc="-30" dirty="0">
                <a:latin typeface="Roboto"/>
                <a:cs typeface="Roboto"/>
              </a:rPr>
              <a:t> </a:t>
            </a:r>
            <a:r>
              <a:rPr sz="1800" dirty="0">
                <a:latin typeface="Roboto"/>
                <a:cs typeface="Roboto"/>
              </a:rPr>
              <a:t>free</a:t>
            </a:r>
            <a:r>
              <a:rPr sz="1800" spc="-40" dirty="0">
                <a:latin typeface="Roboto"/>
                <a:cs typeface="Roboto"/>
              </a:rPr>
              <a:t> </a:t>
            </a:r>
            <a:r>
              <a:rPr sz="1800" dirty="0">
                <a:latin typeface="Roboto"/>
                <a:cs typeface="Roboto"/>
              </a:rPr>
              <a:t>space</a:t>
            </a:r>
            <a:r>
              <a:rPr sz="1800" spc="-40" dirty="0">
                <a:latin typeface="Roboto"/>
                <a:cs typeface="Roboto"/>
              </a:rPr>
              <a:t> </a:t>
            </a:r>
            <a:r>
              <a:rPr sz="1800" dirty="0">
                <a:latin typeface="Roboto"/>
                <a:cs typeface="Roboto"/>
              </a:rPr>
              <a:t>of</a:t>
            </a:r>
            <a:r>
              <a:rPr sz="1800" spc="-30" dirty="0">
                <a:latin typeface="Roboto"/>
                <a:cs typeface="Roboto"/>
              </a:rPr>
              <a:t> </a:t>
            </a:r>
            <a:r>
              <a:rPr sz="1800" spc="-10" dirty="0">
                <a:latin typeface="Roboto"/>
                <a:cs typeface="Roboto"/>
              </a:rPr>
              <a:t>public</a:t>
            </a:r>
            <a:r>
              <a:rPr sz="1800" spc="-30" dirty="0">
                <a:latin typeface="Roboto"/>
                <a:cs typeface="Roboto"/>
              </a:rPr>
              <a:t> </a:t>
            </a:r>
            <a:r>
              <a:rPr sz="1800" spc="-10" dirty="0">
                <a:latin typeface="Roboto"/>
                <a:cs typeface="Roboto"/>
              </a:rPr>
              <a:t>dialogue</a:t>
            </a:r>
            <a:r>
              <a:rPr sz="1800" spc="-40" dirty="0">
                <a:latin typeface="Roboto"/>
                <a:cs typeface="Roboto"/>
              </a:rPr>
              <a:t> </a:t>
            </a:r>
            <a:r>
              <a:rPr sz="1800" spc="-10" dirty="0">
                <a:latin typeface="Roboto"/>
                <a:cs typeface="Roboto"/>
              </a:rPr>
              <a:t>presupposes</a:t>
            </a:r>
            <a:r>
              <a:rPr sz="1800" spc="-35" dirty="0">
                <a:latin typeface="Roboto"/>
                <a:cs typeface="Roboto"/>
              </a:rPr>
              <a:t> </a:t>
            </a:r>
            <a:r>
              <a:rPr sz="1800" dirty="0">
                <a:latin typeface="Roboto"/>
                <a:cs typeface="Roboto"/>
              </a:rPr>
              <a:t>a</a:t>
            </a:r>
            <a:r>
              <a:rPr sz="1800" spc="-30" dirty="0">
                <a:latin typeface="Roboto"/>
                <a:cs typeface="Roboto"/>
              </a:rPr>
              <a:t> </a:t>
            </a:r>
            <a:r>
              <a:rPr sz="1800" dirty="0">
                <a:latin typeface="Roboto"/>
                <a:cs typeface="Roboto"/>
              </a:rPr>
              <a:t>stance</a:t>
            </a:r>
            <a:r>
              <a:rPr sz="1800" spc="-35" dirty="0">
                <a:latin typeface="Roboto"/>
                <a:cs typeface="Roboto"/>
              </a:rPr>
              <a:t> </a:t>
            </a:r>
            <a:r>
              <a:rPr sz="1800" dirty="0">
                <a:latin typeface="Roboto"/>
                <a:cs typeface="Roboto"/>
              </a:rPr>
              <a:t>of</a:t>
            </a:r>
            <a:r>
              <a:rPr sz="1800" spc="-25" dirty="0">
                <a:latin typeface="Roboto"/>
                <a:cs typeface="Roboto"/>
              </a:rPr>
              <a:t> </a:t>
            </a:r>
            <a:r>
              <a:rPr sz="1800" spc="-20" dirty="0">
                <a:latin typeface="Roboto"/>
                <a:cs typeface="Roboto"/>
              </a:rPr>
              <a:t>Digital</a:t>
            </a:r>
            <a:r>
              <a:rPr sz="1800" spc="-25" dirty="0">
                <a:latin typeface="Roboto"/>
                <a:cs typeface="Roboto"/>
              </a:rPr>
              <a:t> </a:t>
            </a:r>
            <a:r>
              <a:rPr sz="1800" spc="-10" dirty="0">
                <a:latin typeface="Roboto"/>
                <a:cs typeface="Roboto"/>
              </a:rPr>
              <a:t>Humanism.</a:t>
            </a:r>
            <a:endParaRPr sz="1800" dirty="0">
              <a:latin typeface="Roboto"/>
              <a:cs typeface="Roboto"/>
            </a:endParaRPr>
          </a:p>
          <a:p>
            <a:pPr marL="12700" marR="5080">
              <a:lnSpc>
                <a:spcPct val="107800"/>
              </a:lnSpc>
              <a:spcBef>
                <a:spcPts val="819"/>
              </a:spcBef>
            </a:pPr>
            <a:r>
              <a:rPr sz="1800" b="1" dirty="0">
                <a:latin typeface="Roboto"/>
                <a:cs typeface="Roboto"/>
              </a:rPr>
              <a:t>Digital</a:t>
            </a:r>
            <a:r>
              <a:rPr sz="1800" b="1" spc="-65" dirty="0">
                <a:latin typeface="Roboto"/>
                <a:cs typeface="Roboto"/>
              </a:rPr>
              <a:t> </a:t>
            </a:r>
            <a:r>
              <a:rPr sz="1800" b="1" dirty="0">
                <a:latin typeface="Roboto"/>
                <a:cs typeface="Roboto"/>
              </a:rPr>
              <a:t>humanism</a:t>
            </a:r>
            <a:r>
              <a:rPr sz="1800" b="1" spc="-60" dirty="0">
                <a:latin typeface="Roboto"/>
                <a:cs typeface="Roboto"/>
              </a:rPr>
              <a:t> </a:t>
            </a:r>
            <a:r>
              <a:rPr sz="1800" spc="-10" dirty="0">
                <a:latin typeface="Roboto"/>
                <a:cs typeface="Roboto"/>
              </a:rPr>
              <a:t>insists</a:t>
            </a:r>
            <a:r>
              <a:rPr sz="1800" spc="-55" dirty="0">
                <a:latin typeface="Roboto"/>
                <a:cs typeface="Roboto"/>
              </a:rPr>
              <a:t> </a:t>
            </a:r>
            <a:r>
              <a:rPr sz="1800" dirty="0">
                <a:latin typeface="Roboto"/>
                <a:cs typeface="Roboto"/>
              </a:rPr>
              <a:t>that</a:t>
            </a:r>
            <a:r>
              <a:rPr sz="1800" spc="-60" dirty="0">
                <a:latin typeface="Roboto"/>
                <a:cs typeface="Roboto"/>
              </a:rPr>
              <a:t> </a:t>
            </a:r>
            <a:r>
              <a:rPr sz="1800" dirty="0">
                <a:solidFill>
                  <a:srgbClr val="0D0F1A"/>
                </a:solidFill>
                <a:latin typeface="Roboto"/>
                <a:cs typeface="Roboto"/>
              </a:rPr>
              <a:t>at</a:t>
            </a:r>
            <a:r>
              <a:rPr sz="1800" spc="-55" dirty="0">
                <a:solidFill>
                  <a:srgbClr val="0D0F1A"/>
                </a:solidFill>
                <a:latin typeface="Roboto"/>
                <a:cs typeface="Roboto"/>
              </a:rPr>
              <a:t> </a:t>
            </a:r>
            <a:r>
              <a:rPr sz="1800" dirty="0">
                <a:solidFill>
                  <a:srgbClr val="0D0F1A"/>
                </a:solidFill>
                <a:latin typeface="Roboto"/>
                <a:cs typeface="Roboto"/>
              </a:rPr>
              <a:t>the</a:t>
            </a:r>
            <a:r>
              <a:rPr sz="1800" spc="-60" dirty="0">
                <a:solidFill>
                  <a:srgbClr val="0D0F1A"/>
                </a:solidFill>
                <a:latin typeface="Roboto"/>
                <a:cs typeface="Roboto"/>
              </a:rPr>
              <a:t> </a:t>
            </a:r>
            <a:r>
              <a:rPr sz="1800" spc="-20" dirty="0">
                <a:solidFill>
                  <a:srgbClr val="0D0F1A"/>
                </a:solidFill>
                <a:latin typeface="Roboto"/>
                <a:cs typeface="Roboto"/>
              </a:rPr>
              <a:t>beginning</a:t>
            </a:r>
            <a:r>
              <a:rPr sz="1800" spc="-60" dirty="0">
                <a:solidFill>
                  <a:srgbClr val="0D0F1A"/>
                </a:solidFill>
                <a:latin typeface="Roboto"/>
                <a:cs typeface="Roboto"/>
              </a:rPr>
              <a:t> </a:t>
            </a:r>
            <a:r>
              <a:rPr sz="1800" dirty="0">
                <a:solidFill>
                  <a:srgbClr val="0D0F1A"/>
                </a:solidFill>
                <a:latin typeface="Roboto"/>
                <a:cs typeface="Roboto"/>
              </a:rPr>
              <a:t>and</a:t>
            </a:r>
            <a:r>
              <a:rPr sz="1800" spc="-50" dirty="0">
                <a:solidFill>
                  <a:srgbClr val="0D0F1A"/>
                </a:solidFill>
                <a:latin typeface="Roboto"/>
                <a:cs typeface="Roboto"/>
              </a:rPr>
              <a:t> </a:t>
            </a:r>
            <a:r>
              <a:rPr sz="1800" dirty="0">
                <a:solidFill>
                  <a:srgbClr val="0D0F1A"/>
                </a:solidFill>
                <a:latin typeface="Roboto"/>
                <a:cs typeface="Roboto"/>
              </a:rPr>
              <a:t>the</a:t>
            </a:r>
            <a:r>
              <a:rPr sz="1800" spc="-65" dirty="0">
                <a:solidFill>
                  <a:srgbClr val="0D0F1A"/>
                </a:solidFill>
                <a:latin typeface="Roboto"/>
                <a:cs typeface="Roboto"/>
              </a:rPr>
              <a:t> </a:t>
            </a:r>
            <a:r>
              <a:rPr sz="1800" dirty="0">
                <a:solidFill>
                  <a:srgbClr val="0D0F1A"/>
                </a:solidFill>
                <a:latin typeface="Roboto"/>
                <a:cs typeface="Roboto"/>
              </a:rPr>
              <a:t>end</a:t>
            </a:r>
            <a:r>
              <a:rPr sz="1800" spc="-55" dirty="0">
                <a:solidFill>
                  <a:srgbClr val="0D0F1A"/>
                </a:solidFill>
                <a:latin typeface="Roboto"/>
                <a:cs typeface="Roboto"/>
              </a:rPr>
              <a:t> </a:t>
            </a:r>
            <a:r>
              <a:rPr sz="1800" dirty="0">
                <a:solidFill>
                  <a:srgbClr val="0D0F1A"/>
                </a:solidFill>
                <a:latin typeface="Roboto"/>
                <a:cs typeface="Roboto"/>
              </a:rPr>
              <a:t>of</a:t>
            </a:r>
            <a:r>
              <a:rPr sz="1800" spc="-55" dirty="0">
                <a:solidFill>
                  <a:srgbClr val="0D0F1A"/>
                </a:solidFill>
                <a:latin typeface="Roboto"/>
                <a:cs typeface="Roboto"/>
              </a:rPr>
              <a:t> </a:t>
            </a:r>
            <a:r>
              <a:rPr sz="1800" spc="-10" dirty="0">
                <a:solidFill>
                  <a:srgbClr val="0D0F1A"/>
                </a:solidFill>
                <a:latin typeface="Roboto"/>
                <a:cs typeface="Roboto"/>
              </a:rPr>
              <a:t>every</a:t>
            </a:r>
            <a:r>
              <a:rPr sz="1800" spc="-60" dirty="0">
                <a:solidFill>
                  <a:srgbClr val="0D0F1A"/>
                </a:solidFill>
                <a:latin typeface="Roboto"/>
                <a:cs typeface="Roboto"/>
              </a:rPr>
              <a:t> </a:t>
            </a:r>
            <a:r>
              <a:rPr sz="1800" spc="-10" dirty="0">
                <a:solidFill>
                  <a:srgbClr val="0D0F1A"/>
                </a:solidFill>
                <a:latin typeface="Roboto"/>
                <a:cs typeface="Roboto"/>
              </a:rPr>
              <a:t>digital system</a:t>
            </a:r>
            <a:r>
              <a:rPr sz="1800" spc="-60" dirty="0">
                <a:solidFill>
                  <a:srgbClr val="0D0F1A"/>
                </a:solidFill>
                <a:latin typeface="Roboto"/>
                <a:cs typeface="Roboto"/>
              </a:rPr>
              <a:t> </a:t>
            </a:r>
            <a:r>
              <a:rPr sz="1800" dirty="0">
                <a:solidFill>
                  <a:srgbClr val="0D0F1A"/>
                </a:solidFill>
                <a:latin typeface="Roboto"/>
                <a:cs typeface="Roboto"/>
              </a:rPr>
              <a:t>there</a:t>
            </a:r>
            <a:r>
              <a:rPr sz="1800" spc="-50" dirty="0">
                <a:solidFill>
                  <a:srgbClr val="0D0F1A"/>
                </a:solidFill>
                <a:latin typeface="Roboto"/>
                <a:cs typeface="Roboto"/>
              </a:rPr>
              <a:t> </a:t>
            </a:r>
            <a:r>
              <a:rPr sz="1800" dirty="0">
                <a:solidFill>
                  <a:srgbClr val="0D0F1A"/>
                </a:solidFill>
                <a:latin typeface="Roboto"/>
                <a:cs typeface="Roboto"/>
              </a:rPr>
              <a:t>is</a:t>
            </a:r>
            <a:r>
              <a:rPr sz="1800" spc="-50" dirty="0">
                <a:solidFill>
                  <a:srgbClr val="0D0F1A"/>
                </a:solidFill>
                <a:latin typeface="Roboto"/>
                <a:cs typeface="Roboto"/>
              </a:rPr>
              <a:t> </a:t>
            </a:r>
            <a:r>
              <a:rPr sz="1800" dirty="0">
                <a:solidFill>
                  <a:srgbClr val="0D0F1A"/>
                </a:solidFill>
                <a:latin typeface="Roboto"/>
                <a:cs typeface="Roboto"/>
              </a:rPr>
              <a:t>the</a:t>
            </a:r>
            <a:r>
              <a:rPr sz="1800" spc="-60" dirty="0">
                <a:solidFill>
                  <a:srgbClr val="0D0F1A"/>
                </a:solidFill>
                <a:latin typeface="Roboto"/>
                <a:cs typeface="Roboto"/>
              </a:rPr>
              <a:t> </a:t>
            </a:r>
            <a:r>
              <a:rPr sz="1800" spc="-20" dirty="0">
                <a:solidFill>
                  <a:srgbClr val="0D0F1A"/>
                </a:solidFill>
                <a:latin typeface="Roboto"/>
                <a:cs typeface="Roboto"/>
              </a:rPr>
              <a:t>human</a:t>
            </a:r>
            <a:r>
              <a:rPr sz="1800" spc="-55" dirty="0">
                <a:solidFill>
                  <a:srgbClr val="0D0F1A"/>
                </a:solidFill>
                <a:latin typeface="Roboto"/>
                <a:cs typeface="Roboto"/>
              </a:rPr>
              <a:t> </a:t>
            </a:r>
            <a:r>
              <a:rPr sz="1800" spc="-10" dirty="0">
                <a:solidFill>
                  <a:srgbClr val="0D0F1A"/>
                </a:solidFill>
                <a:latin typeface="Roboto"/>
                <a:cs typeface="Roboto"/>
              </a:rPr>
              <a:t>subject,</a:t>
            </a:r>
            <a:r>
              <a:rPr sz="1800" spc="-55" dirty="0">
                <a:solidFill>
                  <a:srgbClr val="0D0F1A"/>
                </a:solidFill>
                <a:latin typeface="Roboto"/>
                <a:cs typeface="Roboto"/>
              </a:rPr>
              <a:t> </a:t>
            </a:r>
            <a:r>
              <a:rPr sz="1800" dirty="0">
                <a:solidFill>
                  <a:srgbClr val="0D0F1A"/>
                </a:solidFill>
                <a:latin typeface="Roboto"/>
                <a:cs typeface="Roboto"/>
              </a:rPr>
              <a:t>as</a:t>
            </a:r>
            <a:r>
              <a:rPr sz="1800" spc="-55" dirty="0">
                <a:solidFill>
                  <a:srgbClr val="0D0F1A"/>
                </a:solidFill>
                <a:latin typeface="Roboto"/>
                <a:cs typeface="Roboto"/>
              </a:rPr>
              <a:t> </a:t>
            </a:r>
            <a:r>
              <a:rPr sz="1800" dirty="0">
                <a:solidFill>
                  <a:srgbClr val="0D0F1A"/>
                </a:solidFill>
                <a:latin typeface="Roboto"/>
                <a:cs typeface="Roboto"/>
              </a:rPr>
              <a:t>creator,</a:t>
            </a:r>
            <a:r>
              <a:rPr sz="1800" spc="-55" dirty="0">
                <a:solidFill>
                  <a:srgbClr val="0D0F1A"/>
                </a:solidFill>
                <a:latin typeface="Roboto"/>
                <a:cs typeface="Roboto"/>
              </a:rPr>
              <a:t> </a:t>
            </a:r>
            <a:r>
              <a:rPr sz="1800" dirty="0">
                <a:solidFill>
                  <a:srgbClr val="0D0F1A"/>
                </a:solidFill>
                <a:latin typeface="Roboto"/>
                <a:cs typeface="Roboto"/>
              </a:rPr>
              <a:t>user,</a:t>
            </a:r>
            <a:r>
              <a:rPr sz="1800" spc="-55" dirty="0">
                <a:solidFill>
                  <a:srgbClr val="0D0F1A"/>
                </a:solidFill>
                <a:latin typeface="Roboto"/>
                <a:cs typeface="Roboto"/>
              </a:rPr>
              <a:t> </a:t>
            </a:r>
            <a:r>
              <a:rPr sz="1800" dirty="0">
                <a:solidFill>
                  <a:srgbClr val="0D0F1A"/>
                </a:solidFill>
                <a:latin typeface="Roboto"/>
                <a:cs typeface="Roboto"/>
              </a:rPr>
              <a:t>and</a:t>
            </a:r>
            <a:r>
              <a:rPr sz="1800" spc="-50" dirty="0">
                <a:solidFill>
                  <a:srgbClr val="0D0F1A"/>
                </a:solidFill>
                <a:latin typeface="Roboto"/>
                <a:cs typeface="Roboto"/>
              </a:rPr>
              <a:t> </a:t>
            </a:r>
            <a:r>
              <a:rPr sz="1800" spc="-10" dirty="0">
                <a:solidFill>
                  <a:srgbClr val="0D0F1A"/>
                </a:solidFill>
                <a:latin typeface="Roboto"/>
                <a:cs typeface="Roboto"/>
              </a:rPr>
              <a:t>signifier.</a:t>
            </a:r>
            <a:r>
              <a:rPr sz="1800" spc="-45" dirty="0">
                <a:solidFill>
                  <a:srgbClr val="0D0F1A"/>
                </a:solidFill>
                <a:latin typeface="Roboto"/>
                <a:cs typeface="Roboto"/>
              </a:rPr>
              <a:t> </a:t>
            </a:r>
            <a:r>
              <a:rPr sz="1800" spc="-10" dirty="0">
                <a:solidFill>
                  <a:srgbClr val="0D0F1A"/>
                </a:solidFill>
                <a:latin typeface="Roboto"/>
                <a:cs typeface="Roboto"/>
              </a:rPr>
              <a:t>Another </a:t>
            </a:r>
            <a:r>
              <a:rPr sz="1800" spc="-20" dirty="0">
                <a:solidFill>
                  <a:srgbClr val="0D0F1A"/>
                </a:solidFill>
                <a:latin typeface="Roboto"/>
                <a:cs typeface="Roboto"/>
              </a:rPr>
              <a:t>philosophical</a:t>
            </a:r>
            <a:r>
              <a:rPr sz="1800" spc="-45" dirty="0">
                <a:solidFill>
                  <a:srgbClr val="0D0F1A"/>
                </a:solidFill>
                <a:latin typeface="Roboto"/>
                <a:cs typeface="Roboto"/>
              </a:rPr>
              <a:t> </a:t>
            </a:r>
            <a:r>
              <a:rPr sz="1800" dirty="0">
                <a:solidFill>
                  <a:srgbClr val="0D0F1A"/>
                </a:solidFill>
                <a:latin typeface="Roboto"/>
                <a:cs typeface="Roboto"/>
              </a:rPr>
              <a:t>axiom</a:t>
            </a:r>
            <a:r>
              <a:rPr sz="1800" spc="-40" dirty="0">
                <a:solidFill>
                  <a:srgbClr val="0D0F1A"/>
                </a:solidFill>
                <a:latin typeface="Roboto"/>
                <a:cs typeface="Roboto"/>
              </a:rPr>
              <a:t> </a:t>
            </a:r>
            <a:r>
              <a:rPr sz="1800" dirty="0">
                <a:solidFill>
                  <a:srgbClr val="0D0F1A"/>
                </a:solidFill>
                <a:latin typeface="Roboto"/>
                <a:cs typeface="Roboto"/>
              </a:rPr>
              <a:t>of</a:t>
            </a:r>
            <a:r>
              <a:rPr sz="1800" spc="-40" dirty="0">
                <a:solidFill>
                  <a:srgbClr val="0D0F1A"/>
                </a:solidFill>
                <a:latin typeface="Roboto"/>
                <a:cs typeface="Roboto"/>
              </a:rPr>
              <a:t> </a:t>
            </a:r>
            <a:r>
              <a:rPr sz="1800" spc="-10" dirty="0">
                <a:solidFill>
                  <a:srgbClr val="0D0F1A"/>
                </a:solidFill>
                <a:latin typeface="Roboto"/>
                <a:cs typeface="Roboto"/>
              </a:rPr>
              <a:t>technoscepticism</a:t>
            </a:r>
            <a:r>
              <a:rPr sz="1800" spc="-45" dirty="0">
                <a:solidFill>
                  <a:srgbClr val="0D0F1A"/>
                </a:solidFill>
                <a:latin typeface="Roboto"/>
                <a:cs typeface="Roboto"/>
              </a:rPr>
              <a:t> </a:t>
            </a:r>
            <a:r>
              <a:rPr sz="1800" dirty="0">
                <a:solidFill>
                  <a:srgbClr val="0D0F1A"/>
                </a:solidFill>
                <a:latin typeface="Roboto"/>
                <a:cs typeface="Roboto"/>
              </a:rPr>
              <a:t>is</a:t>
            </a:r>
            <a:r>
              <a:rPr sz="1800" spc="-45" dirty="0">
                <a:solidFill>
                  <a:srgbClr val="0D0F1A"/>
                </a:solidFill>
                <a:latin typeface="Roboto"/>
                <a:cs typeface="Roboto"/>
              </a:rPr>
              <a:t> </a:t>
            </a:r>
            <a:r>
              <a:rPr sz="1800" dirty="0">
                <a:solidFill>
                  <a:srgbClr val="0D0F1A"/>
                </a:solidFill>
                <a:latin typeface="Roboto"/>
                <a:cs typeface="Roboto"/>
              </a:rPr>
              <a:t>implied,</a:t>
            </a:r>
            <a:r>
              <a:rPr sz="1800" spc="-35" dirty="0">
                <a:solidFill>
                  <a:srgbClr val="0D0F1A"/>
                </a:solidFill>
                <a:latin typeface="Roboto"/>
                <a:cs typeface="Roboto"/>
              </a:rPr>
              <a:t> </a:t>
            </a:r>
            <a:r>
              <a:rPr sz="1800" spc="-10" dirty="0">
                <a:solidFill>
                  <a:srgbClr val="0D0F1A"/>
                </a:solidFill>
                <a:latin typeface="Roboto"/>
                <a:cs typeface="Roboto"/>
              </a:rPr>
              <a:t>that</a:t>
            </a:r>
            <a:r>
              <a:rPr sz="1800" spc="-40" dirty="0">
                <a:solidFill>
                  <a:srgbClr val="0D0F1A"/>
                </a:solidFill>
                <a:latin typeface="Roboto"/>
                <a:cs typeface="Roboto"/>
              </a:rPr>
              <a:t> </a:t>
            </a:r>
            <a:r>
              <a:rPr sz="1800" spc="-20" dirty="0">
                <a:solidFill>
                  <a:srgbClr val="0D0F1A"/>
                </a:solidFill>
                <a:latin typeface="Roboto"/>
                <a:cs typeface="Roboto"/>
              </a:rPr>
              <a:t>technology</a:t>
            </a:r>
            <a:r>
              <a:rPr sz="1800" spc="-40" dirty="0">
                <a:solidFill>
                  <a:srgbClr val="0D0F1A"/>
                </a:solidFill>
                <a:latin typeface="Roboto"/>
                <a:cs typeface="Roboto"/>
              </a:rPr>
              <a:t> </a:t>
            </a:r>
            <a:r>
              <a:rPr sz="1800" dirty="0">
                <a:solidFill>
                  <a:srgbClr val="0D0F1A"/>
                </a:solidFill>
                <a:latin typeface="Roboto"/>
                <a:cs typeface="Roboto"/>
              </a:rPr>
              <a:t>is</a:t>
            </a:r>
            <a:r>
              <a:rPr sz="1800" spc="-45" dirty="0">
                <a:solidFill>
                  <a:srgbClr val="0D0F1A"/>
                </a:solidFill>
                <a:latin typeface="Roboto"/>
                <a:cs typeface="Roboto"/>
              </a:rPr>
              <a:t> </a:t>
            </a:r>
            <a:r>
              <a:rPr sz="1800" spc="-25" dirty="0">
                <a:solidFill>
                  <a:srgbClr val="0D0F1A"/>
                </a:solidFill>
                <a:latin typeface="Roboto"/>
                <a:cs typeface="Roboto"/>
              </a:rPr>
              <a:t>not </a:t>
            </a:r>
            <a:r>
              <a:rPr sz="1800" spc="-10" dirty="0">
                <a:solidFill>
                  <a:srgbClr val="0D0F1A"/>
                </a:solidFill>
                <a:latin typeface="Roboto"/>
                <a:cs typeface="Roboto"/>
              </a:rPr>
              <a:t>neutral,</a:t>
            </a:r>
            <a:r>
              <a:rPr sz="1800" spc="-60" dirty="0">
                <a:solidFill>
                  <a:srgbClr val="0D0F1A"/>
                </a:solidFill>
                <a:latin typeface="Roboto"/>
                <a:cs typeface="Roboto"/>
              </a:rPr>
              <a:t> </a:t>
            </a:r>
            <a:r>
              <a:rPr sz="1800" dirty="0">
                <a:solidFill>
                  <a:srgbClr val="0D0F1A"/>
                </a:solidFill>
                <a:latin typeface="Roboto"/>
                <a:cs typeface="Roboto"/>
              </a:rPr>
              <a:t>since</a:t>
            </a:r>
            <a:r>
              <a:rPr sz="1800" spc="-55" dirty="0">
                <a:solidFill>
                  <a:srgbClr val="0D0F1A"/>
                </a:solidFill>
                <a:latin typeface="Roboto"/>
                <a:cs typeface="Roboto"/>
              </a:rPr>
              <a:t> </a:t>
            </a:r>
            <a:r>
              <a:rPr sz="1800" dirty="0">
                <a:solidFill>
                  <a:srgbClr val="0D0F1A"/>
                </a:solidFill>
                <a:latin typeface="Roboto"/>
                <a:cs typeface="Roboto"/>
              </a:rPr>
              <a:t>it</a:t>
            </a:r>
            <a:r>
              <a:rPr sz="1800" spc="-40" dirty="0">
                <a:solidFill>
                  <a:srgbClr val="0D0F1A"/>
                </a:solidFill>
                <a:latin typeface="Roboto"/>
                <a:cs typeface="Roboto"/>
              </a:rPr>
              <a:t> </a:t>
            </a:r>
            <a:r>
              <a:rPr sz="1800" spc="-10" dirty="0">
                <a:solidFill>
                  <a:srgbClr val="0D0F1A"/>
                </a:solidFill>
                <a:latin typeface="Roboto"/>
                <a:cs typeface="Roboto"/>
              </a:rPr>
              <a:t>depends</a:t>
            </a:r>
            <a:r>
              <a:rPr sz="1800" spc="-55" dirty="0">
                <a:solidFill>
                  <a:srgbClr val="0D0F1A"/>
                </a:solidFill>
                <a:latin typeface="Roboto"/>
                <a:cs typeface="Roboto"/>
              </a:rPr>
              <a:t> </a:t>
            </a:r>
            <a:r>
              <a:rPr sz="1800" dirty="0">
                <a:solidFill>
                  <a:srgbClr val="0D0F1A"/>
                </a:solidFill>
                <a:latin typeface="Roboto"/>
                <a:cs typeface="Roboto"/>
              </a:rPr>
              <a:t>on</a:t>
            </a:r>
            <a:r>
              <a:rPr sz="1800" spc="-50" dirty="0">
                <a:solidFill>
                  <a:srgbClr val="0D0F1A"/>
                </a:solidFill>
                <a:latin typeface="Roboto"/>
                <a:cs typeface="Roboto"/>
              </a:rPr>
              <a:t> </a:t>
            </a:r>
            <a:r>
              <a:rPr sz="1800" spc="-10" dirty="0">
                <a:solidFill>
                  <a:srgbClr val="0D0F1A"/>
                </a:solidFill>
                <a:latin typeface="Roboto"/>
                <a:cs typeface="Roboto"/>
              </a:rPr>
              <a:t>human</a:t>
            </a:r>
            <a:r>
              <a:rPr sz="1800" spc="-45" dirty="0">
                <a:solidFill>
                  <a:srgbClr val="0D0F1A"/>
                </a:solidFill>
                <a:latin typeface="Roboto"/>
                <a:cs typeface="Roboto"/>
              </a:rPr>
              <a:t> </a:t>
            </a:r>
            <a:r>
              <a:rPr sz="1800" dirty="0">
                <a:solidFill>
                  <a:srgbClr val="0D0F1A"/>
                </a:solidFill>
                <a:latin typeface="Roboto"/>
                <a:cs typeface="Roboto"/>
              </a:rPr>
              <a:t>ethics</a:t>
            </a:r>
            <a:r>
              <a:rPr sz="1800" dirty="0">
                <a:latin typeface="Roboto"/>
                <a:cs typeface="Roboto"/>
              </a:rPr>
              <a:t>.</a:t>
            </a:r>
            <a:r>
              <a:rPr sz="1800" spc="-55" dirty="0">
                <a:latin typeface="Roboto"/>
                <a:cs typeface="Roboto"/>
              </a:rPr>
              <a:t> </a:t>
            </a:r>
            <a:r>
              <a:rPr sz="1800" dirty="0">
                <a:latin typeface="Roboto"/>
                <a:cs typeface="Roboto"/>
              </a:rPr>
              <a:t>Therefore,</a:t>
            </a:r>
            <a:r>
              <a:rPr sz="1800" spc="-55" dirty="0">
                <a:latin typeface="Roboto"/>
                <a:cs typeface="Roboto"/>
              </a:rPr>
              <a:t> </a:t>
            </a:r>
            <a:r>
              <a:rPr sz="1800" b="1" spc="-35" dirty="0">
                <a:latin typeface="Roboto"/>
                <a:cs typeface="Roboto"/>
              </a:rPr>
              <a:t>humans—</a:t>
            </a:r>
            <a:r>
              <a:rPr sz="1800" b="1" dirty="0">
                <a:latin typeface="Roboto"/>
                <a:cs typeface="Roboto"/>
              </a:rPr>
              <a:t>not</a:t>
            </a:r>
            <a:r>
              <a:rPr sz="1800" b="1" spc="-45" dirty="0">
                <a:latin typeface="Roboto"/>
                <a:cs typeface="Roboto"/>
              </a:rPr>
              <a:t> </a:t>
            </a:r>
            <a:r>
              <a:rPr sz="1800" b="1" dirty="0">
                <a:latin typeface="Roboto"/>
                <a:cs typeface="Roboto"/>
              </a:rPr>
              <a:t>machines</a:t>
            </a:r>
            <a:r>
              <a:rPr sz="1800" b="1" spc="-55" dirty="0">
                <a:latin typeface="Roboto"/>
                <a:cs typeface="Roboto"/>
              </a:rPr>
              <a:t> </a:t>
            </a:r>
            <a:r>
              <a:rPr sz="1800" b="1" spc="-25" dirty="0">
                <a:latin typeface="Roboto"/>
                <a:cs typeface="Roboto"/>
              </a:rPr>
              <a:t>or markets—</a:t>
            </a:r>
            <a:r>
              <a:rPr sz="1800" b="1" dirty="0">
                <a:latin typeface="Roboto"/>
                <a:cs typeface="Roboto"/>
              </a:rPr>
              <a:t>must</a:t>
            </a:r>
            <a:r>
              <a:rPr sz="1800" b="1" spc="-5" dirty="0">
                <a:latin typeface="Roboto"/>
                <a:cs typeface="Roboto"/>
              </a:rPr>
              <a:t> </a:t>
            </a:r>
            <a:r>
              <a:rPr sz="1800" b="1" dirty="0">
                <a:latin typeface="Roboto"/>
                <a:cs typeface="Roboto"/>
              </a:rPr>
              <a:t>remain</a:t>
            </a:r>
            <a:r>
              <a:rPr sz="1800" b="1" spc="-5" dirty="0">
                <a:latin typeface="Roboto"/>
                <a:cs typeface="Roboto"/>
              </a:rPr>
              <a:t> </a:t>
            </a:r>
            <a:r>
              <a:rPr sz="1800" b="1" dirty="0">
                <a:latin typeface="Roboto"/>
                <a:cs typeface="Roboto"/>
              </a:rPr>
              <a:t>at the</a:t>
            </a:r>
            <a:r>
              <a:rPr sz="1800" b="1" spc="5" dirty="0">
                <a:latin typeface="Roboto"/>
                <a:cs typeface="Roboto"/>
              </a:rPr>
              <a:t> </a:t>
            </a:r>
            <a:r>
              <a:rPr sz="1800" b="1" dirty="0">
                <a:latin typeface="Roboto"/>
                <a:cs typeface="Roboto"/>
              </a:rPr>
              <a:t>center of</a:t>
            </a:r>
            <a:r>
              <a:rPr sz="1800" b="1" spc="-5" dirty="0">
                <a:latin typeface="Roboto"/>
                <a:cs typeface="Roboto"/>
              </a:rPr>
              <a:t> </a:t>
            </a:r>
            <a:r>
              <a:rPr sz="1800" b="1" dirty="0">
                <a:latin typeface="Roboto"/>
                <a:cs typeface="Roboto"/>
              </a:rPr>
              <a:t>technological</a:t>
            </a:r>
            <a:r>
              <a:rPr sz="1800" b="1" spc="-10" dirty="0">
                <a:latin typeface="Roboto"/>
                <a:cs typeface="Roboto"/>
              </a:rPr>
              <a:t> development</a:t>
            </a:r>
            <a:r>
              <a:rPr sz="1800" spc="-10" dirty="0">
                <a:latin typeface="Roboto"/>
                <a:cs typeface="Roboto"/>
              </a:rPr>
              <a:t>.</a:t>
            </a:r>
            <a:endParaRPr sz="1800" dirty="0">
              <a:latin typeface="Roboto"/>
              <a:cs typeface="Robo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17</a:t>
            </a:r>
            <a:endParaRPr sz="1100">
              <a:latin typeface="Calibri"/>
              <a:cs typeface="Calibri"/>
            </a:endParaRPr>
          </a:p>
        </p:txBody>
      </p:sp>
      <p:pic>
        <p:nvPicPr>
          <p:cNvPr id="3" name="object 3"/>
          <p:cNvPicPr/>
          <p:nvPr/>
        </p:nvPicPr>
        <p:blipFill>
          <a:blip r:embed="rId2" cstate="print"/>
          <a:stretch>
            <a:fillRect/>
          </a:stretch>
        </p:blipFill>
        <p:spPr>
          <a:xfrm>
            <a:off x="923925" y="967613"/>
            <a:ext cx="82550" cy="161925"/>
          </a:xfrm>
          <a:prstGeom prst="rect">
            <a:avLst/>
          </a:prstGeom>
        </p:spPr>
      </p:pic>
      <p:sp>
        <p:nvSpPr>
          <p:cNvPr id="4" name="object 4"/>
          <p:cNvSpPr txBox="1"/>
          <p:nvPr/>
        </p:nvSpPr>
        <p:spPr>
          <a:xfrm>
            <a:off x="1060500" y="763269"/>
            <a:ext cx="8062595" cy="5772150"/>
          </a:xfrm>
          <a:prstGeom prst="rect">
            <a:avLst/>
          </a:prstGeom>
        </p:spPr>
        <p:txBody>
          <a:bodyPr vert="horz" wrap="square" lIns="0" tIns="137795" rIns="0" bIns="0" rtlCol="0">
            <a:spAutoFit/>
          </a:bodyPr>
          <a:lstStyle/>
          <a:p>
            <a:pPr marL="12700">
              <a:lnSpc>
                <a:spcPct val="100000"/>
              </a:lnSpc>
              <a:spcBef>
                <a:spcPts val="1085"/>
              </a:spcBef>
            </a:pPr>
            <a:r>
              <a:rPr sz="1800" b="1" dirty="0">
                <a:latin typeface="Roboto"/>
                <a:cs typeface="Roboto"/>
              </a:rPr>
              <a:t>Reclaiming</a:t>
            </a:r>
            <a:r>
              <a:rPr sz="1800" b="1" spc="-60" dirty="0">
                <a:latin typeface="Roboto"/>
                <a:cs typeface="Roboto"/>
              </a:rPr>
              <a:t> </a:t>
            </a:r>
            <a:r>
              <a:rPr sz="1800" b="1" dirty="0">
                <a:latin typeface="Roboto"/>
                <a:cs typeface="Roboto"/>
              </a:rPr>
              <a:t>Human</a:t>
            </a:r>
            <a:r>
              <a:rPr sz="1800" b="1" spc="-65" dirty="0">
                <a:latin typeface="Roboto"/>
                <a:cs typeface="Roboto"/>
              </a:rPr>
              <a:t> </a:t>
            </a:r>
            <a:r>
              <a:rPr sz="1800" b="1" spc="-10" dirty="0">
                <a:latin typeface="Roboto"/>
                <a:cs typeface="Roboto"/>
              </a:rPr>
              <a:t>Agency</a:t>
            </a:r>
            <a:endParaRPr sz="1800">
              <a:latin typeface="Roboto"/>
              <a:cs typeface="Roboto"/>
            </a:endParaRPr>
          </a:p>
          <a:p>
            <a:pPr marL="311150" marR="365760" indent="-228600">
              <a:lnSpc>
                <a:spcPct val="107800"/>
              </a:lnSpc>
              <a:spcBef>
                <a:spcPts val="815"/>
              </a:spcBef>
              <a:buSzPct val="55555"/>
              <a:buFont typeface="Symbol"/>
              <a:buChar char=""/>
              <a:tabLst>
                <a:tab pos="311150" algn="l"/>
              </a:tabLst>
            </a:pPr>
            <a:r>
              <a:rPr sz="1800" b="1" dirty="0">
                <a:latin typeface="Roboto"/>
                <a:cs typeface="Roboto"/>
              </a:rPr>
              <a:t>Design</a:t>
            </a:r>
            <a:r>
              <a:rPr sz="1800" b="1" spc="-60" dirty="0">
                <a:latin typeface="Roboto"/>
                <a:cs typeface="Roboto"/>
              </a:rPr>
              <a:t> </a:t>
            </a:r>
            <a:r>
              <a:rPr sz="1800" b="1" dirty="0">
                <a:latin typeface="Roboto"/>
                <a:cs typeface="Roboto"/>
              </a:rPr>
              <a:t>for</a:t>
            </a:r>
            <a:r>
              <a:rPr sz="1800" b="1" spc="-50" dirty="0">
                <a:latin typeface="Roboto"/>
                <a:cs typeface="Roboto"/>
              </a:rPr>
              <a:t> </a:t>
            </a:r>
            <a:r>
              <a:rPr sz="1800" b="1" dirty="0">
                <a:latin typeface="Roboto"/>
                <a:cs typeface="Roboto"/>
              </a:rPr>
              <a:t>dignity</a:t>
            </a:r>
            <a:r>
              <a:rPr sz="1800" dirty="0">
                <a:latin typeface="Roboto"/>
                <a:cs typeface="Roboto"/>
              </a:rPr>
              <a:t>:</a:t>
            </a:r>
            <a:r>
              <a:rPr sz="1800" spc="-60" dirty="0">
                <a:latin typeface="Roboto"/>
                <a:cs typeface="Roboto"/>
              </a:rPr>
              <a:t> </a:t>
            </a:r>
            <a:r>
              <a:rPr sz="1800" spc="-20" dirty="0">
                <a:latin typeface="Roboto"/>
                <a:cs typeface="Roboto"/>
              </a:rPr>
              <a:t>Digital</a:t>
            </a:r>
            <a:r>
              <a:rPr sz="1800" spc="-55" dirty="0">
                <a:latin typeface="Roboto"/>
                <a:cs typeface="Roboto"/>
              </a:rPr>
              <a:t> </a:t>
            </a:r>
            <a:r>
              <a:rPr sz="1800" spc="-10" dirty="0">
                <a:latin typeface="Roboto"/>
                <a:cs typeface="Roboto"/>
              </a:rPr>
              <a:t>humanism</a:t>
            </a:r>
            <a:r>
              <a:rPr sz="1800" spc="-65" dirty="0">
                <a:latin typeface="Roboto"/>
                <a:cs typeface="Roboto"/>
              </a:rPr>
              <a:t> </a:t>
            </a:r>
            <a:r>
              <a:rPr sz="1800" dirty="0">
                <a:latin typeface="Roboto"/>
                <a:cs typeface="Roboto"/>
              </a:rPr>
              <a:t>promotes</a:t>
            </a:r>
            <a:r>
              <a:rPr sz="1800" spc="-60" dirty="0">
                <a:latin typeface="Roboto"/>
                <a:cs typeface="Roboto"/>
              </a:rPr>
              <a:t> </a:t>
            </a:r>
            <a:r>
              <a:rPr sz="1800" spc="-10" dirty="0">
                <a:latin typeface="Roboto"/>
                <a:cs typeface="Roboto"/>
              </a:rPr>
              <a:t>technologies</a:t>
            </a:r>
            <a:r>
              <a:rPr sz="1800" spc="-60" dirty="0">
                <a:latin typeface="Roboto"/>
                <a:cs typeface="Roboto"/>
              </a:rPr>
              <a:t> </a:t>
            </a:r>
            <a:r>
              <a:rPr sz="1800" dirty="0">
                <a:latin typeface="Roboto"/>
                <a:cs typeface="Roboto"/>
              </a:rPr>
              <a:t>that</a:t>
            </a:r>
            <a:r>
              <a:rPr sz="1800" spc="-55" dirty="0">
                <a:latin typeface="Roboto"/>
                <a:cs typeface="Roboto"/>
              </a:rPr>
              <a:t> </a:t>
            </a:r>
            <a:r>
              <a:rPr sz="1800" spc="-10" dirty="0">
                <a:latin typeface="Roboto"/>
                <a:cs typeface="Roboto"/>
              </a:rPr>
              <a:t>respect </a:t>
            </a:r>
            <a:r>
              <a:rPr sz="1800" spc="-20" dirty="0">
                <a:latin typeface="Roboto"/>
                <a:cs typeface="Roboto"/>
              </a:rPr>
              <a:t>human</a:t>
            </a:r>
            <a:r>
              <a:rPr sz="1800" spc="-45" dirty="0">
                <a:latin typeface="Roboto"/>
                <a:cs typeface="Roboto"/>
              </a:rPr>
              <a:t> </a:t>
            </a:r>
            <a:r>
              <a:rPr sz="1800" spc="-20" dirty="0">
                <a:latin typeface="Roboto"/>
                <a:cs typeface="Roboto"/>
              </a:rPr>
              <a:t>rights,</a:t>
            </a:r>
            <a:r>
              <a:rPr sz="1800" spc="-55" dirty="0">
                <a:latin typeface="Roboto"/>
                <a:cs typeface="Roboto"/>
              </a:rPr>
              <a:t> </a:t>
            </a:r>
            <a:r>
              <a:rPr sz="1800" spc="-20" dirty="0">
                <a:latin typeface="Roboto"/>
                <a:cs typeface="Roboto"/>
              </a:rPr>
              <a:t>autonomy,</a:t>
            </a:r>
            <a:r>
              <a:rPr sz="1800" spc="-55" dirty="0">
                <a:latin typeface="Roboto"/>
                <a:cs typeface="Roboto"/>
              </a:rPr>
              <a:t> </a:t>
            </a:r>
            <a:r>
              <a:rPr sz="1800" dirty="0">
                <a:latin typeface="Roboto"/>
                <a:cs typeface="Roboto"/>
              </a:rPr>
              <a:t>and</a:t>
            </a:r>
            <a:r>
              <a:rPr sz="1800" spc="-50" dirty="0">
                <a:latin typeface="Roboto"/>
                <a:cs typeface="Roboto"/>
              </a:rPr>
              <a:t> </a:t>
            </a:r>
            <a:r>
              <a:rPr sz="1800" spc="-30" dirty="0">
                <a:latin typeface="Roboto"/>
                <a:cs typeface="Roboto"/>
              </a:rPr>
              <a:t>diversity—</a:t>
            </a:r>
            <a:r>
              <a:rPr sz="1800" spc="-20" dirty="0">
                <a:latin typeface="Roboto"/>
                <a:cs typeface="Roboto"/>
              </a:rPr>
              <a:t>countering</a:t>
            </a:r>
            <a:r>
              <a:rPr sz="1800" spc="-40" dirty="0">
                <a:latin typeface="Roboto"/>
                <a:cs typeface="Roboto"/>
              </a:rPr>
              <a:t> </a:t>
            </a:r>
            <a:r>
              <a:rPr sz="1800" spc="-10" dirty="0">
                <a:latin typeface="Roboto"/>
                <a:cs typeface="Roboto"/>
              </a:rPr>
              <a:t>systems</a:t>
            </a:r>
            <a:r>
              <a:rPr sz="1800" spc="-45" dirty="0">
                <a:latin typeface="Roboto"/>
                <a:cs typeface="Roboto"/>
              </a:rPr>
              <a:t> </a:t>
            </a:r>
            <a:r>
              <a:rPr sz="1800" spc="-10" dirty="0">
                <a:latin typeface="Roboto"/>
                <a:cs typeface="Roboto"/>
              </a:rPr>
              <a:t>that</a:t>
            </a:r>
            <a:r>
              <a:rPr sz="1800" spc="-45" dirty="0">
                <a:latin typeface="Roboto"/>
                <a:cs typeface="Roboto"/>
              </a:rPr>
              <a:t> </a:t>
            </a:r>
            <a:r>
              <a:rPr sz="1800" spc="-10" dirty="0">
                <a:latin typeface="Roboto"/>
                <a:cs typeface="Roboto"/>
              </a:rPr>
              <a:t>reduce </a:t>
            </a:r>
            <a:r>
              <a:rPr sz="1800" dirty="0">
                <a:latin typeface="Roboto"/>
                <a:cs typeface="Roboto"/>
              </a:rPr>
              <a:t>people</a:t>
            </a:r>
            <a:r>
              <a:rPr sz="1800" spc="-65" dirty="0">
                <a:latin typeface="Roboto"/>
                <a:cs typeface="Roboto"/>
              </a:rPr>
              <a:t> </a:t>
            </a:r>
            <a:r>
              <a:rPr sz="1800" dirty="0">
                <a:latin typeface="Roboto"/>
                <a:cs typeface="Roboto"/>
              </a:rPr>
              <a:t>to</a:t>
            </a:r>
            <a:r>
              <a:rPr sz="1800" spc="-55" dirty="0">
                <a:latin typeface="Roboto"/>
                <a:cs typeface="Roboto"/>
              </a:rPr>
              <a:t> </a:t>
            </a:r>
            <a:r>
              <a:rPr sz="1800" dirty="0">
                <a:latin typeface="Roboto"/>
                <a:cs typeface="Roboto"/>
              </a:rPr>
              <a:t>data</a:t>
            </a:r>
            <a:r>
              <a:rPr sz="1800" spc="-50" dirty="0">
                <a:latin typeface="Roboto"/>
                <a:cs typeface="Roboto"/>
              </a:rPr>
              <a:t> </a:t>
            </a:r>
            <a:r>
              <a:rPr sz="1800" dirty="0">
                <a:latin typeface="Roboto"/>
                <a:cs typeface="Roboto"/>
              </a:rPr>
              <a:t>points</a:t>
            </a:r>
            <a:r>
              <a:rPr sz="1800" spc="-60" dirty="0">
                <a:latin typeface="Roboto"/>
                <a:cs typeface="Roboto"/>
              </a:rPr>
              <a:t> </a:t>
            </a:r>
            <a:r>
              <a:rPr sz="1800" dirty="0">
                <a:latin typeface="Roboto"/>
                <a:cs typeface="Roboto"/>
              </a:rPr>
              <a:t>or</a:t>
            </a:r>
            <a:r>
              <a:rPr sz="1800" spc="-55" dirty="0">
                <a:latin typeface="Roboto"/>
                <a:cs typeface="Roboto"/>
              </a:rPr>
              <a:t> </a:t>
            </a:r>
            <a:r>
              <a:rPr sz="1800" spc="-10" dirty="0">
                <a:latin typeface="Roboto"/>
                <a:cs typeface="Roboto"/>
              </a:rPr>
              <a:t>consumers.</a:t>
            </a:r>
            <a:endParaRPr sz="1800">
              <a:latin typeface="Roboto"/>
              <a:cs typeface="Roboto"/>
            </a:endParaRPr>
          </a:p>
          <a:p>
            <a:pPr marL="311150" marR="50800" indent="-228600">
              <a:lnSpc>
                <a:spcPct val="107800"/>
              </a:lnSpc>
              <a:spcBef>
                <a:spcPts val="805"/>
              </a:spcBef>
              <a:buSzPct val="55555"/>
              <a:buFont typeface="Symbol"/>
              <a:buChar char=""/>
              <a:tabLst>
                <a:tab pos="311150" algn="l"/>
              </a:tabLst>
            </a:pPr>
            <a:r>
              <a:rPr sz="1800" b="1" dirty="0">
                <a:latin typeface="Roboto"/>
                <a:cs typeface="Roboto"/>
              </a:rPr>
              <a:t>Transparency</a:t>
            </a:r>
            <a:r>
              <a:rPr sz="1800" b="1" spc="-40" dirty="0">
                <a:latin typeface="Roboto"/>
                <a:cs typeface="Roboto"/>
              </a:rPr>
              <a:t> </a:t>
            </a:r>
            <a:r>
              <a:rPr sz="1800" b="1" dirty="0">
                <a:latin typeface="Roboto"/>
                <a:cs typeface="Roboto"/>
              </a:rPr>
              <a:t>and</a:t>
            </a:r>
            <a:r>
              <a:rPr sz="1800" b="1" spc="-50" dirty="0">
                <a:latin typeface="Roboto"/>
                <a:cs typeface="Roboto"/>
              </a:rPr>
              <a:t> </a:t>
            </a:r>
            <a:r>
              <a:rPr sz="1800" b="1" dirty="0">
                <a:latin typeface="Roboto"/>
                <a:cs typeface="Roboto"/>
              </a:rPr>
              <a:t>accountability</a:t>
            </a:r>
            <a:r>
              <a:rPr sz="1800" dirty="0">
                <a:latin typeface="Roboto"/>
                <a:cs typeface="Roboto"/>
              </a:rPr>
              <a:t>:</a:t>
            </a:r>
            <a:r>
              <a:rPr sz="1800" spc="-60" dirty="0">
                <a:latin typeface="Roboto"/>
                <a:cs typeface="Roboto"/>
              </a:rPr>
              <a:t> </a:t>
            </a:r>
            <a:r>
              <a:rPr sz="1800" dirty="0">
                <a:latin typeface="Roboto"/>
                <a:cs typeface="Roboto"/>
              </a:rPr>
              <a:t>It</a:t>
            </a:r>
            <a:r>
              <a:rPr sz="1800" spc="-50" dirty="0">
                <a:latin typeface="Roboto"/>
                <a:cs typeface="Roboto"/>
              </a:rPr>
              <a:t> </a:t>
            </a:r>
            <a:r>
              <a:rPr sz="1800" dirty="0">
                <a:latin typeface="Roboto"/>
                <a:cs typeface="Roboto"/>
              </a:rPr>
              <a:t>demands</a:t>
            </a:r>
            <a:r>
              <a:rPr sz="1800" spc="-55" dirty="0">
                <a:latin typeface="Roboto"/>
                <a:cs typeface="Roboto"/>
              </a:rPr>
              <a:t> </a:t>
            </a:r>
            <a:r>
              <a:rPr sz="1800" dirty="0">
                <a:latin typeface="Roboto"/>
                <a:cs typeface="Roboto"/>
              </a:rPr>
              <a:t>that</a:t>
            </a:r>
            <a:r>
              <a:rPr sz="1800" spc="-55" dirty="0">
                <a:latin typeface="Roboto"/>
                <a:cs typeface="Roboto"/>
              </a:rPr>
              <a:t> </a:t>
            </a:r>
            <a:r>
              <a:rPr sz="1800" spc="-20" dirty="0">
                <a:latin typeface="Roboto"/>
                <a:cs typeface="Roboto"/>
              </a:rPr>
              <a:t>algorithms</a:t>
            </a:r>
            <a:r>
              <a:rPr sz="1800" spc="-55" dirty="0">
                <a:latin typeface="Roboto"/>
                <a:cs typeface="Roboto"/>
              </a:rPr>
              <a:t> </a:t>
            </a:r>
            <a:r>
              <a:rPr sz="1800" dirty="0">
                <a:latin typeface="Roboto"/>
                <a:cs typeface="Roboto"/>
              </a:rPr>
              <a:t>and</a:t>
            </a:r>
            <a:r>
              <a:rPr sz="1800" spc="-40" dirty="0">
                <a:latin typeface="Roboto"/>
                <a:cs typeface="Roboto"/>
              </a:rPr>
              <a:t> </a:t>
            </a:r>
            <a:r>
              <a:rPr sz="1800" spc="-10" dirty="0">
                <a:latin typeface="Roboto"/>
                <a:cs typeface="Roboto"/>
              </a:rPr>
              <a:t>platforms </a:t>
            </a:r>
            <a:r>
              <a:rPr sz="1800" dirty="0">
                <a:latin typeface="Roboto"/>
                <a:cs typeface="Roboto"/>
              </a:rPr>
              <a:t>be</a:t>
            </a:r>
            <a:r>
              <a:rPr sz="1800" spc="-60" dirty="0">
                <a:latin typeface="Roboto"/>
                <a:cs typeface="Roboto"/>
              </a:rPr>
              <a:t> </a:t>
            </a:r>
            <a:r>
              <a:rPr sz="1800" spc="-10" dirty="0">
                <a:latin typeface="Roboto"/>
                <a:cs typeface="Roboto"/>
              </a:rPr>
              <a:t>explainable</a:t>
            </a:r>
            <a:r>
              <a:rPr sz="1800" spc="-45"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subject</a:t>
            </a:r>
            <a:r>
              <a:rPr sz="1800" spc="-50" dirty="0">
                <a:latin typeface="Roboto"/>
                <a:cs typeface="Roboto"/>
              </a:rPr>
              <a:t> </a:t>
            </a:r>
            <a:r>
              <a:rPr sz="1800" dirty="0">
                <a:latin typeface="Roboto"/>
                <a:cs typeface="Roboto"/>
              </a:rPr>
              <a:t>to</a:t>
            </a:r>
            <a:r>
              <a:rPr sz="1800" spc="-65" dirty="0">
                <a:latin typeface="Roboto"/>
                <a:cs typeface="Roboto"/>
              </a:rPr>
              <a:t> </a:t>
            </a:r>
            <a:r>
              <a:rPr sz="1800" dirty="0">
                <a:latin typeface="Roboto"/>
                <a:cs typeface="Roboto"/>
              </a:rPr>
              <a:t>democratic</a:t>
            </a:r>
            <a:r>
              <a:rPr sz="1800" spc="-50" dirty="0">
                <a:latin typeface="Roboto"/>
                <a:cs typeface="Roboto"/>
              </a:rPr>
              <a:t> </a:t>
            </a:r>
            <a:r>
              <a:rPr sz="1800" spc="-20" dirty="0">
                <a:latin typeface="Roboto"/>
                <a:cs typeface="Roboto"/>
              </a:rPr>
              <a:t>oversight,</a:t>
            </a:r>
            <a:r>
              <a:rPr sz="1800" spc="-55" dirty="0">
                <a:latin typeface="Roboto"/>
                <a:cs typeface="Roboto"/>
              </a:rPr>
              <a:t> </a:t>
            </a:r>
            <a:r>
              <a:rPr sz="1800" dirty="0">
                <a:latin typeface="Roboto"/>
                <a:cs typeface="Roboto"/>
              </a:rPr>
              <a:t>not</a:t>
            </a:r>
            <a:r>
              <a:rPr sz="1800" spc="-50" dirty="0">
                <a:latin typeface="Roboto"/>
                <a:cs typeface="Roboto"/>
              </a:rPr>
              <a:t> </a:t>
            </a:r>
            <a:r>
              <a:rPr sz="1800" dirty="0">
                <a:latin typeface="Roboto"/>
                <a:cs typeface="Roboto"/>
              </a:rPr>
              <a:t>hidden</a:t>
            </a:r>
            <a:r>
              <a:rPr sz="1800" spc="-55" dirty="0">
                <a:latin typeface="Roboto"/>
                <a:cs typeface="Roboto"/>
              </a:rPr>
              <a:t> </a:t>
            </a:r>
            <a:r>
              <a:rPr sz="1800" spc="-10" dirty="0">
                <a:latin typeface="Roboto"/>
                <a:cs typeface="Roboto"/>
              </a:rPr>
              <a:t>behind </a:t>
            </a:r>
            <a:r>
              <a:rPr sz="1800" spc="-20" dirty="0">
                <a:latin typeface="Roboto"/>
                <a:cs typeface="Roboto"/>
              </a:rPr>
              <a:t>proprietary</a:t>
            </a:r>
            <a:r>
              <a:rPr sz="1800" spc="-55" dirty="0">
                <a:latin typeface="Roboto"/>
                <a:cs typeface="Roboto"/>
              </a:rPr>
              <a:t> </a:t>
            </a:r>
            <a:r>
              <a:rPr sz="1800" dirty="0">
                <a:latin typeface="Roboto"/>
                <a:cs typeface="Roboto"/>
              </a:rPr>
              <a:t>black</a:t>
            </a:r>
            <a:r>
              <a:rPr sz="1800" spc="-50" dirty="0">
                <a:latin typeface="Roboto"/>
                <a:cs typeface="Roboto"/>
              </a:rPr>
              <a:t> </a:t>
            </a:r>
            <a:r>
              <a:rPr sz="1800" spc="-10" dirty="0">
                <a:latin typeface="Roboto"/>
                <a:cs typeface="Roboto"/>
              </a:rPr>
              <a:t>boxes.</a:t>
            </a:r>
            <a:endParaRPr sz="1800">
              <a:latin typeface="Roboto"/>
              <a:cs typeface="Roboto"/>
            </a:endParaRPr>
          </a:p>
          <a:p>
            <a:pPr marL="311150" marR="5080" indent="-228600">
              <a:lnSpc>
                <a:spcPct val="107800"/>
              </a:lnSpc>
              <a:spcBef>
                <a:spcPts val="815"/>
              </a:spcBef>
              <a:buSzPct val="55555"/>
              <a:buFont typeface="Symbol"/>
              <a:buChar char=""/>
              <a:tabLst>
                <a:tab pos="311150" algn="l"/>
              </a:tabLst>
            </a:pPr>
            <a:r>
              <a:rPr sz="1800" b="1" dirty="0">
                <a:latin typeface="Roboto"/>
                <a:cs typeface="Roboto"/>
              </a:rPr>
              <a:t>Public</a:t>
            </a:r>
            <a:r>
              <a:rPr sz="1800" b="1" spc="-20" dirty="0">
                <a:latin typeface="Roboto"/>
                <a:cs typeface="Roboto"/>
              </a:rPr>
              <a:t> </a:t>
            </a:r>
            <a:r>
              <a:rPr sz="1800" b="1" dirty="0">
                <a:latin typeface="Roboto"/>
                <a:cs typeface="Roboto"/>
              </a:rPr>
              <a:t>digital</a:t>
            </a:r>
            <a:r>
              <a:rPr sz="1800" b="1" spc="-20" dirty="0">
                <a:latin typeface="Roboto"/>
                <a:cs typeface="Roboto"/>
              </a:rPr>
              <a:t> </a:t>
            </a:r>
            <a:r>
              <a:rPr sz="1800" b="1" dirty="0">
                <a:latin typeface="Roboto"/>
                <a:cs typeface="Roboto"/>
              </a:rPr>
              <a:t>infrastructure</a:t>
            </a:r>
            <a:r>
              <a:rPr sz="1800" dirty="0">
                <a:latin typeface="Roboto"/>
                <a:cs typeface="Roboto"/>
              </a:rPr>
              <a:t>:</a:t>
            </a:r>
            <a:r>
              <a:rPr sz="1800" spc="-20" dirty="0">
                <a:latin typeface="Roboto"/>
                <a:cs typeface="Roboto"/>
              </a:rPr>
              <a:t> </a:t>
            </a:r>
            <a:r>
              <a:rPr sz="1800" dirty="0">
                <a:latin typeface="Roboto"/>
                <a:cs typeface="Roboto"/>
              </a:rPr>
              <a:t>Advocates</a:t>
            </a:r>
            <a:r>
              <a:rPr sz="1800" spc="-25" dirty="0">
                <a:latin typeface="Roboto"/>
                <a:cs typeface="Roboto"/>
              </a:rPr>
              <a:t> </a:t>
            </a:r>
            <a:r>
              <a:rPr sz="1800" dirty="0">
                <a:latin typeface="Roboto"/>
                <a:cs typeface="Roboto"/>
              </a:rPr>
              <a:t>for</a:t>
            </a:r>
            <a:r>
              <a:rPr sz="1800" spc="-20" dirty="0">
                <a:latin typeface="Roboto"/>
                <a:cs typeface="Roboto"/>
              </a:rPr>
              <a:t> alternatives</a:t>
            </a:r>
            <a:r>
              <a:rPr sz="1800" spc="-25" dirty="0">
                <a:latin typeface="Roboto"/>
                <a:cs typeface="Roboto"/>
              </a:rPr>
              <a:t> </a:t>
            </a:r>
            <a:r>
              <a:rPr sz="1800" dirty="0">
                <a:latin typeface="Roboto"/>
                <a:cs typeface="Roboto"/>
              </a:rPr>
              <a:t>to</a:t>
            </a:r>
            <a:r>
              <a:rPr sz="1800" spc="-15" dirty="0">
                <a:latin typeface="Roboto"/>
                <a:cs typeface="Roboto"/>
              </a:rPr>
              <a:t> </a:t>
            </a:r>
            <a:r>
              <a:rPr sz="1800" spc="-10" dirty="0">
                <a:latin typeface="Roboto"/>
                <a:cs typeface="Roboto"/>
              </a:rPr>
              <a:t>corporate </a:t>
            </a:r>
            <a:r>
              <a:rPr sz="1800" spc="-20" dirty="0">
                <a:latin typeface="Roboto"/>
                <a:cs typeface="Roboto"/>
              </a:rPr>
              <a:t>platforms—</a:t>
            </a:r>
            <a:r>
              <a:rPr sz="1800" dirty="0">
                <a:latin typeface="Roboto"/>
                <a:cs typeface="Roboto"/>
              </a:rPr>
              <a:t>like</a:t>
            </a:r>
            <a:r>
              <a:rPr sz="1800" spc="-45" dirty="0">
                <a:latin typeface="Roboto"/>
                <a:cs typeface="Roboto"/>
              </a:rPr>
              <a:t> </a:t>
            </a:r>
            <a:r>
              <a:rPr sz="1800" spc="-20" dirty="0">
                <a:latin typeface="Roboto"/>
                <a:cs typeface="Roboto"/>
              </a:rPr>
              <a:t>publicly</a:t>
            </a:r>
            <a:r>
              <a:rPr sz="1800" spc="-50" dirty="0">
                <a:latin typeface="Roboto"/>
                <a:cs typeface="Roboto"/>
              </a:rPr>
              <a:t> </a:t>
            </a:r>
            <a:r>
              <a:rPr sz="1800" dirty="0">
                <a:latin typeface="Roboto"/>
                <a:cs typeface="Roboto"/>
              </a:rPr>
              <a:t>governed</a:t>
            </a:r>
            <a:r>
              <a:rPr sz="1800" spc="-45" dirty="0">
                <a:latin typeface="Roboto"/>
                <a:cs typeface="Roboto"/>
              </a:rPr>
              <a:t> </a:t>
            </a:r>
            <a:r>
              <a:rPr sz="1800" dirty="0">
                <a:latin typeface="Roboto"/>
                <a:cs typeface="Roboto"/>
              </a:rPr>
              <a:t>data</a:t>
            </a:r>
            <a:r>
              <a:rPr sz="1800" spc="-60" dirty="0">
                <a:latin typeface="Roboto"/>
                <a:cs typeface="Roboto"/>
              </a:rPr>
              <a:t> </a:t>
            </a:r>
            <a:r>
              <a:rPr sz="1800" dirty="0">
                <a:latin typeface="Roboto"/>
                <a:cs typeface="Roboto"/>
              </a:rPr>
              <a:t>commons,</a:t>
            </a:r>
            <a:r>
              <a:rPr sz="1800" spc="-50" dirty="0">
                <a:latin typeface="Roboto"/>
                <a:cs typeface="Roboto"/>
              </a:rPr>
              <a:t> </a:t>
            </a:r>
            <a:r>
              <a:rPr sz="1800" dirty="0">
                <a:latin typeface="Roboto"/>
                <a:cs typeface="Roboto"/>
              </a:rPr>
              <a:t>ethical</a:t>
            </a:r>
            <a:r>
              <a:rPr sz="1800" spc="-50" dirty="0">
                <a:latin typeface="Roboto"/>
                <a:cs typeface="Roboto"/>
              </a:rPr>
              <a:t> </a:t>
            </a:r>
            <a:r>
              <a:rPr sz="1800" dirty="0">
                <a:latin typeface="Roboto"/>
                <a:cs typeface="Roboto"/>
              </a:rPr>
              <a:t>AI</a:t>
            </a:r>
            <a:r>
              <a:rPr sz="1800" spc="-50" dirty="0">
                <a:latin typeface="Roboto"/>
                <a:cs typeface="Roboto"/>
              </a:rPr>
              <a:t> </a:t>
            </a:r>
            <a:r>
              <a:rPr sz="1800" spc="-10" dirty="0">
                <a:latin typeface="Roboto"/>
                <a:cs typeface="Roboto"/>
              </a:rPr>
              <a:t>frameworks,</a:t>
            </a:r>
            <a:r>
              <a:rPr sz="1800" spc="-50" dirty="0">
                <a:latin typeface="Roboto"/>
                <a:cs typeface="Roboto"/>
              </a:rPr>
              <a:t> </a:t>
            </a:r>
            <a:r>
              <a:rPr sz="1800" spc="-25" dirty="0">
                <a:latin typeface="Roboto"/>
                <a:cs typeface="Roboto"/>
              </a:rPr>
              <a:t>and </a:t>
            </a:r>
            <a:r>
              <a:rPr sz="1800" spc="-80" dirty="0">
                <a:latin typeface="Roboto"/>
                <a:cs typeface="Roboto"/>
              </a:rPr>
              <a:t>open-</a:t>
            </a:r>
            <a:r>
              <a:rPr sz="1800" dirty="0">
                <a:latin typeface="Roboto"/>
                <a:cs typeface="Roboto"/>
              </a:rPr>
              <a:t>source</a:t>
            </a:r>
            <a:r>
              <a:rPr sz="1800" spc="-60" dirty="0">
                <a:latin typeface="Roboto"/>
                <a:cs typeface="Roboto"/>
              </a:rPr>
              <a:t> </a:t>
            </a:r>
            <a:r>
              <a:rPr sz="1800" spc="-10" dirty="0">
                <a:latin typeface="Roboto"/>
                <a:cs typeface="Roboto"/>
              </a:rPr>
              <a:t>tools.</a:t>
            </a:r>
            <a:endParaRPr sz="1800">
              <a:latin typeface="Roboto"/>
              <a:cs typeface="Roboto"/>
            </a:endParaRPr>
          </a:p>
          <a:p>
            <a:pPr marL="311150" marR="45720" indent="-228600">
              <a:lnSpc>
                <a:spcPct val="107800"/>
              </a:lnSpc>
              <a:spcBef>
                <a:spcPts val="805"/>
              </a:spcBef>
              <a:buSzPct val="55555"/>
              <a:buFont typeface="Symbol"/>
              <a:buChar char=""/>
              <a:tabLst>
                <a:tab pos="311150" algn="l"/>
              </a:tabLst>
            </a:pPr>
            <a:r>
              <a:rPr sz="1800" b="1" dirty="0">
                <a:latin typeface="Roboto"/>
                <a:cs typeface="Roboto"/>
              </a:rPr>
              <a:t>Participatory</a:t>
            </a:r>
            <a:r>
              <a:rPr sz="1800" b="1" spc="-55" dirty="0">
                <a:latin typeface="Roboto"/>
                <a:cs typeface="Roboto"/>
              </a:rPr>
              <a:t> </a:t>
            </a:r>
            <a:r>
              <a:rPr sz="1800" b="1" dirty="0">
                <a:latin typeface="Roboto"/>
                <a:cs typeface="Roboto"/>
              </a:rPr>
              <a:t>governance</a:t>
            </a:r>
            <a:r>
              <a:rPr sz="1800" dirty="0">
                <a:latin typeface="Roboto"/>
                <a:cs typeface="Roboto"/>
              </a:rPr>
              <a:t>:</a:t>
            </a:r>
            <a:r>
              <a:rPr sz="1800" spc="-65" dirty="0">
                <a:latin typeface="Roboto"/>
                <a:cs typeface="Roboto"/>
              </a:rPr>
              <a:t> </a:t>
            </a:r>
            <a:r>
              <a:rPr sz="1800" dirty="0">
                <a:latin typeface="Roboto"/>
                <a:cs typeface="Roboto"/>
              </a:rPr>
              <a:t>Encourages</a:t>
            </a:r>
            <a:r>
              <a:rPr sz="1800" spc="-60" dirty="0">
                <a:latin typeface="Roboto"/>
                <a:cs typeface="Roboto"/>
              </a:rPr>
              <a:t> </a:t>
            </a:r>
            <a:r>
              <a:rPr sz="1800" spc="-10" dirty="0">
                <a:latin typeface="Roboto"/>
                <a:cs typeface="Roboto"/>
              </a:rPr>
              <a:t>citizens,</a:t>
            </a:r>
            <a:r>
              <a:rPr sz="1800" spc="-65" dirty="0">
                <a:latin typeface="Roboto"/>
                <a:cs typeface="Roboto"/>
              </a:rPr>
              <a:t> </a:t>
            </a:r>
            <a:r>
              <a:rPr sz="1800" dirty="0">
                <a:latin typeface="Roboto"/>
                <a:cs typeface="Roboto"/>
              </a:rPr>
              <a:t>not</a:t>
            </a:r>
            <a:r>
              <a:rPr sz="1800" spc="-55" dirty="0">
                <a:latin typeface="Roboto"/>
                <a:cs typeface="Roboto"/>
              </a:rPr>
              <a:t> </a:t>
            </a:r>
            <a:r>
              <a:rPr sz="1800" spc="-10" dirty="0">
                <a:latin typeface="Roboto"/>
                <a:cs typeface="Roboto"/>
              </a:rPr>
              <a:t>just</a:t>
            </a:r>
            <a:r>
              <a:rPr sz="1800" spc="-60" dirty="0">
                <a:latin typeface="Roboto"/>
                <a:cs typeface="Roboto"/>
              </a:rPr>
              <a:t> </a:t>
            </a:r>
            <a:r>
              <a:rPr sz="1800" spc="-10" dirty="0">
                <a:latin typeface="Roboto"/>
                <a:cs typeface="Roboto"/>
              </a:rPr>
              <a:t>engineers</a:t>
            </a:r>
            <a:r>
              <a:rPr sz="1800" spc="-60" dirty="0">
                <a:latin typeface="Roboto"/>
                <a:cs typeface="Roboto"/>
              </a:rPr>
              <a:t> </a:t>
            </a:r>
            <a:r>
              <a:rPr sz="1800" spc="-25" dirty="0">
                <a:latin typeface="Roboto"/>
                <a:cs typeface="Roboto"/>
              </a:rPr>
              <a:t>or </a:t>
            </a:r>
            <a:r>
              <a:rPr sz="1800" spc="-10" dirty="0">
                <a:latin typeface="Roboto"/>
                <a:cs typeface="Roboto"/>
              </a:rPr>
              <a:t>executives,</a:t>
            </a:r>
            <a:r>
              <a:rPr sz="1800" spc="-70" dirty="0">
                <a:latin typeface="Roboto"/>
                <a:cs typeface="Roboto"/>
              </a:rPr>
              <a:t> </a:t>
            </a:r>
            <a:r>
              <a:rPr sz="1800" dirty="0">
                <a:latin typeface="Roboto"/>
                <a:cs typeface="Roboto"/>
              </a:rPr>
              <a:t>to</a:t>
            </a:r>
            <a:r>
              <a:rPr sz="1800" spc="-65" dirty="0">
                <a:latin typeface="Roboto"/>
                <a:cs typeface="Roboto"/>
              </a:rPr>
              <a:t> </a:t>
            </a:r>
            <a:r>
              <a:rPr sz="1800" dirty="0">
                <a:latin typeface="Roboto"/>
                <a:cs typeface="Roboto"/>
              </a:rPr>
              <a:t>shape</a:t>
            </a:r>
            <a:r>
              <a:rPr sz="1800" spc="-70" dirty="0">
                <a:latin typeface="Roboto"/>
                <a:cs typeface="Roboto"/>
              </a:rPr>
              <a:t> </a:t>
            </a:r>
            <a:r>
              <a:rPr sz="1800" spc="-10" dirty="0">
                <a:latin typeface="Roboto"/>
                <a:cs typeface="Roboto"/>
              </a:rPr>
              <a:t>digital</a:t>
            </a:r>
            <a:r>
              <a:rPr sz="1800" spc="-70" dirty="0">
                <a:latin typeface="Roboto"/>
                <a:cs typeface="Roboto"/>
              </a:rPr>
              <a:t> </a:t>
            </a:r>
            <a:r>
              <a:rPr sz="1800" dirty="0">
                <a:latin typeface="Roboto"/>
                <a:cs typeface="Roboto"/>
              </a:rPr>
              <a:t>policies</a:t>
            </a:r>
            <a:r>
              <a:rPr sz="1800" spc="-75" dirty="0">
                <a:latin typeface="Roboto"/>
                <a:cs typeface="Roboto"/>
              </a:rPr>
              <a:t> </a:t>
            </a:r>
            <a:r>
              <a:rPr sz="1800" spc="-20" dirty="0">
                <a:latin typeface="Roboto"/>
                <a:cs typeface="Roboto"/>
              </a:rPr>
              <a:t>through</a:t>
            </a:r>
            <a:r>
              <a:rPr sz="1800" spc="-65" dirty="0">
                <a:latin typeface="Roboto"/>
                <a:cs typeface="Roboto"/>
              </a:rPr>
              <a:t> </a:t>
            </a:r>
            <a:r>
              <a:rPr sz="1800" spc="-10" dirty="0">
                <a:latin typeface="Roboto"/>
                <a:cs typeface="Roboto"/>
              </a:rPr>
              <a:t>inclusive</a:t>
            </a:r>
            <a:r>
              <a:rPr sz="1800" spc="-70" dirty="0">
                <a:latin typeface="Roboto"/>
                <a:cs typeface="Roboto"/>
              </a:rPr>
              <a:t> </a:t>
            </a:r>
            <a:r>
              <a:rPr sz="1800" dirty="0">
                <a:latin typeface="Roboto"/>
                <a:cs typeface="Roboto"/>
              </a:rPr>
              <a:t>debate</a:t>
            </a:r>
            <a:r>
              <a:rPr sz="1800" spc="-75" dirty="0">
                <a:latin typeface="Roboto"/>
                <a:cs typeface="Roboto"/>
              </a:rPr>
              <a:t> </a:t>
            </a:r>
            <a:r>
              <a:rPr sz="1800" dirty="0">
                <a:latin typeface="Roboto"/>
                <a:cs typeface="Roboto"/>
              </a:rPr>
              <a:t>and</a:t>
            </a:r>
            <a:r>
              <a:rPr sz="1800" spc="-60" dirty="0">
                <a:latin typeface="Roboto"/>
                <a:cs typeface="Roboto"/>
              </a:rPr>
              <a:t> </a:t>
            </a:r>
            <a:r>
              <a:rPr sz="1800" spc="-10" dirty="0">
                <a:latin typeface="Roboto"/>
                <a:cs typeface="Roboto"/>
              </a:rPr>
              <a:t>regulation.</a:t>
            </a:r>
            <a:endParaRPr sz="1800">
              <a:latin typeface="Roboto"/>
              <a:cs typeface="Roboto"/>
            </a:endParaRPr>
          </a:p>
          <a:p>
            <a:pPr marL="311150" marR="256540" indent="-228600">
              <a:lnSpc>
                <a:spcPct val="107600"/>
              </a:lnSpc>
              <a:spcBef>
                <a:spcPts val="819"/>
              </a:spcBef>
              <a:buSzPct val="55555"/>
              <a:buFont typeface="Symbol"/>
              <a:buChar char=""/>
              <a:tabLst>
                <a:tab pos="311150" algn="l"/>
              </a:tabLst>
            </a:pPr>
            <a:r>
              <a:rPr sz="1800" b="1" dirty="0">
                <a:latin typeface="Roboto"/>
                <a:cs typeface="Roboto"/>
              </a:rPr>
              <a:t>Algorithmic</a:t>
            </a:r>
            <a:r>
              <a:rPr sz="1800" b="1" spc="-40" dirty="0">
                <a:latin typeface="Roboto"/>
                <a:cs typeface="Roboto"/>
              </a:rPr>
              <a:t> </a:t>
            </a:r>
            <a:r>
              <a:rPr sz="1800" b="1" dirty="0">
                <a:latin typeface="Roboto"/>
                <a:cs typeface="Roboto"/>
              </a:rPr>
              <a:t>literacy</a:t>
            </a:r>
            <a:r>
              <a:rPr sz="1800" dirty="0">
                <a:latin typeface="Roboto"/>
                <a:cs typeface="Roboto"/>
              </a:rPr>
              <a:t>:</a:t>
            </a:r>
            <a:r>
              <a:rPr sz="1800" spc="-35" dirty="0">
                <a:latin typeface="Roboto"/>
                <a:cs typeface="Roboto"/>
              </a:rPr>
              <a:t> </a:t>
            </a:r>
            <a:r>
              <a:rPr sz="1800" dirty="0">
                <a:latin typeface="Roboto"/>
                <a:cs typeface="Roboto"/>
              </a:rPr>
              <a:t>Empowers</a:t>
            </a:r>
            <a:r>
              <a:rPr sz="1800" spc="-35" dirty="0">
                <a:latin typeface="Roboto"/>
                <a:cs typeface="Roboto"/>
              </a:rPr>
              <a:t> </a:t>
            </a:r>
            <a:r>
              <a:rPr sz="1800" dirty="0">
                <a:latin typeface="Roboto"/>
                <a:cs typeface="Roboto"/>
              </a:rPr>
              <a:t>people</a:t>
            </a:r>
            <a:r>
              <a:rPr sz="1800" spc="-25" dirty="0">
                <a:latin typeface="Roboto"/>
                <a:cs typeface="Roboto"/>
              </a:rPr>
              <a:t> </a:t>
            </a:r>
            <a:r>
              <a:rPr sz="1800" dirty="0">
                <a:latin typeface="Roboto"/>
                <a:cs typeface="Roboto"/>
              </a:rPr>
              <a:t>to</a:t>
            </a:r>
            <a:r>
              <a:rPr sz="1800" spc="-30" dirty="0">
                <a:latin typeface="Roboto"/>
                <a:cs typeface="Roboto"/>
              </a:rPr>
              <a:t> </a:t>
            </a:r>
            <a:r>
              <a:rPr sz="1800" spc="-20" dirty="0">
                <a:latin typeface="Roboto"/>
                <a:cs typeface="Roboto"/>
              </a:rPr>
              <a:t>understand</a:t>
            </a:r>
            <a:r>
              <a:rPr sz="1800" spc="-25" dirty="0">
                <a:latin typeface="Roboto"/>
                <a:cs typeface="Roboto"/>
              </a:rPr>
              <a:t> </a:t>
            </a:r>
            <a:r>
              <a:rPr sz="1800" dirty="0">
                <a:latin typeface="Roboto"/>
                <a:cs typeface="Roboto"/>
              </a:rPr>
              <a:t>and</a:t>
            </a:r>
            <a:r>
              <a:rPr sz="1800" spc="-30" dirty="0">
                <a:latin typeface="Roboto"/>
                <a:cs typeface="Roboto"/>
              </a:rPr>
              <a:t> </a:t>
            </a:r>
            <a:r>
              <a:rPr sz="1800" spc="-10" dirty="0">
                <a:latin typeface="Roboto"/>
                <a:cs typeface="Roboto"/>
              </a:rPr>
              <a:t>critique</a:t>
            </a:r>
            <a:r>
              <a:rPr sz="1800" spc="-40" dirty="0">
                <a:latin typeface="Roboto"/>
                <a:cs typeface="Roboto"/>
              </a:rPr>
              <a:t> </a:t>
            </a:r>
            <a:r>
              <a:rPr sz="1800" spc="-25" dirty="0">
                <a:latin typeface="Roboto"/>
                <a:cs typeface="Roboto"/>
              </a:rPr>
              <a:t>the </a:t>
            </a:r>
            <a:r>
              <a:rPr sz="1800" spc="-10" dirty="0">
                <a:latin typeface="Roboto"/>
                <a:cs typeface="Roboto"/>
              </a:rPr>
              <a:t>systems</a:t>
            </a:r>
            <a:r>
              <a:rPr sz="1800" spc="-50" dirty="0">
                <a:latin typeface="Roboto"/>
                <a:cs typeface="Roboto"/>
              </a:rPr>
              <a:t> </a:t>
            </a:r>
            <a:r>
              <a:rPr sz="1800" spc="-10" dirty="0">
                <a:latin typeface="Roboto"/>
                <a:cs typeface="Roboto"/>
              </a:rPr>
              <a:t>that</a:t>
            </a:r>
            <a:r>
              <a:rPr sz="1800" spc="-45" dirty="0">
                <a:latin typeface="Roboto"/>
                <a:cs typeface="Roboto"/>
              </a:rPr>
              <a:t> </a:t>
            </a:r>
            <a:r>
              <a:rPr sz="1800" spc="-10" dirty="0">
                <a:latin typeface="Roboto"/>
                <a:cs typeface="Roboto"/>
              </a:rPr>
              <a:t>influence</a:t>
            </a:r>
            <a:r>
              <a:rPr sz="1800" spc="-45" dirty="0">
                <a:latin typeface="Roboto"/>
                <a:cs typeface="Roboto"/>
              </a:rPr>
              <a:t> </a:t>
            </a:r>
            <a:r>
              <a:rPr sz="1800" dirty="0">
                <a:latin typeface="Roboto"/>
                <a:cs typeface="Roboto"/>
              </a:rPr>
              <a:t>their</a:t>
            </a:r>
            <a:r>
              <a:rPr sz="1800" spc="-45" dirty="0">
                <a:latin typeface="Roboto"/>
                <a:cs typeface="Roboto"/>
              </a:rPr>
              <a:t> </a:t>
            </a:r>
            <a:r>
              <a:rPr sz="1800" spc="-25" dirty="0">
                <a:latin typeface="Roboto"/>
                <a:cs typeface="Roboto"/>
              </a:rPr>
              <a:t>lives—</a:t>
            </a:r>
            <a:r>
              <a:rPr sz="1800" dirty="0">
                <a:latin typeface="Roboto"/>
                <a:cs typeface="Roboto"/>
              </a:rPr>
              <a:t>from</a:t>
            </a:r>
            <a:r>
              <a:rPr sz="1800" spc="-45" dirty="0">
                <a:latin typeface="Roboto"/>
                <a:cs typeface="Roboto"/>
              </a:rPr>
              <a:t> </a:t>
            </a:r>
            <a:r>
              <a:rPr sz="1800" dirty="0">
                <a:latin typeface="Roboto"/>
                <a:cs typeface="Roboto"/>
              </a:rPr>
              <a:t>social</a:t>
            </a:r>
            <a:r>
              <a:rPr sz="1800" spc="-45" dirty="0">
                <a:latin typeface="Roboto"/>
                <a:cs typeface="Roboto"/>
              </a:rPr>
              <a:t> </a:t>
            </a:r>
            <a:r>
              <a:rPr sz="1800" dirty="0">
                <a:latin typeface="Roboto"/>
                <a:cs typeface="Roboto"/>
              </a:rPr>
              <a:t>media</a:t>
            </a:r>
            <a:r>
              <a:rPr sz="1800" spc="-40" dirty="0">
                <a:latin typeface="Roboto"/>
                <a:cs typeface="Roboto"/>
              </a:rPr>
              <a:t> </a:t>
            </a:r>
            <a:r>
              <a:rPr sz="1800" dirty="0">
                <a:latin typeface="Roboto"/>
                <a:cs typeface="Roboto"/>
              </a:rPr>
              <a:t>feeds</a:t>
            </a:r>
            <a:r>
              <a:rPr sz="1800" spc="-45" dirty="0">
                <a:latin typeface="Roboto"/>
                <a:cs typeface="Roboto"/>
              </a:rPr>
              <a:t> </a:t>
            </a:r>
            <a:r>
              <a:rPr sz="1800" dirty="0">
                <a:latin typeface="Roboto"/>
                <a:cs typeface="Roboto"/>
              </a:rPr>
              <a:t>to</a:t>
            </a:r>
            <a:r>
              <a:rPr sz="1800" spc="-40" dirty="0">
                <a:latin typeface="Roboto"/>
                <a:cs typeface="Roboto"/>
              </a:rPr>
              <a:t> </a:t>
            </a:r>
            <a:r>
              <a:rPr sz="1800" spc="-10" dirty="0">
                <a:latin typeface="Roboto"/>
                <a:cs typeface="Roboto"/>
              </a:rPr>
              <a:t>private</a:t>
            </a:r>
            <a:r>
              <a:rPr sz="1800" spc="-45" dirty="0">
                <a:latin typeface="Roboto"/>
                <a:cs typeface="Roboto"/>
              </a:rPr>
              <a:t> </a:t>
            </a:r>
            <a:r>
              <a:rPr sz="1800" spc="-20" dirty="0">
                <a:latin typeface="Roboto"/>
                <a:cs typeface="Roboto"/>
              </a:rPr>
              <a:t>data </a:t>
            </a:r>
            <a:r>
              <a:rPr sz="1800" spc="-10" dirty="0">
                <a:latin typeface="Roboto"/>
                <a:cs typeface="Roboto"/>
              </a:rPr>
              <a:t>extraction.</a:t>
            </a:r>
            <a:endParaRPr sz="1800">
              <a:latin typeface="Roboto"/>
              <a:cs typeface="Roboto"/>
            </a:endParaRPr>
          </a:p>
          <a:p>
            <a:pPr marL="311150" marR="161290" indent="-228600">
              <a:lnSpc>
                <a:spcPct val="107200"/>
              </a:lnSpc>
              <a:spcBef>
                <a:spcPts val="830"/>
              </a:spcBef>
              <a:buSzPct val="55555"/>
              <a:buFont typeface="Symbol"/>
              <a:buChar char=""/>
              <a:tabLst>
                <a:tab pos="311150" algn="l"/>
              </a:tabLst>
            </a:pPr>
            <a:r>
              <a:rPr sz="1800" b="1" dirty="0">
                <a:latin typeface="Roboto"/>
                <a:cs typeface="Roboto"/>
              </a:rPr>
              <a:t>Interdisciplinary</a:t>
            </a:r>
            <a:r>
              <a:rPr sz="1800" b="1" spc="-70" dirty="0">
                <a:latin typeface="Roboto"/>
                <a:cs typeface="Roboto"/>
              </a:rPr>
              <a:t> </a:t>
            </a:r>
            <a:r>
              <a:rPr sz="1800" b="1" dirty="0">
                <a:latin typeface="Roboto"/>
                <a:cs typeface="Roboto"/>
              </a:rPr>
              <a:t>education</a:t>
            </a:r>
            <a:r>
              <a:rPr sz="1800" dirty="0">
                <a:latin typeface="Roboto"/>
                <a:cs typeface="Roboto"/>
              </a:rPr>
              <a:t>:</a:t>
            </a:r>
            <a:r>
              <a:rPr sz="1800" spc="-70" dirty="0">
                <a:latin typeface="Roboto"/>
                <a:cs typeface="Roboto"/>
              </a:rPr>
              <a:t> </a:t>
            </a:r>
            <a:r>
              <a:rPr sz="1800" spc="-10" dirty="0">
                <a:latin typeface="Roboto"/>
                <a:cs typeface="Roboto"/>
              </a:rPr>
              <a:t>Bridges</a:t>
            </a:r>
            <a:r>
              <a:rPr sz="1800" spc="-70" dirty="0">
                <a:latin typeface="Roboto"/>
                <a:cs typeface="Roboto"/>
              </a:rPr>
              <a:t> </a:t>
            </a:r>
            <a:r>
              <a:rPr sz="1800" dirty="0">
                <a:latin typeface="Roboto"/>
                <a:cs typeface="Roboto"/>
              </a:rPr>
              <a:t>computer</a:t>
            </a:r>
            <a:r>
              <a:rPr sz="1800" spc="-65" dirty="0">
                <a:latin typeface="Roboto"/>
                <a:cs typeface="Roboto"/>
              </a:rPr>
              <a:t> </a:t>
            </a:r>
            <a:r>
              <a:rPr sz="1800" dirty="0">
                <a:latin typeface="Roboto"/>
                <a:cs typeface="Roboto"/>
              </a:rPr>
              <a:t>science</a:t>
            </a:r>
            <a:r>
              <a:rPr sz="1800" spc="-70" dirty="0">
                <a:latin typeface="Roboto"/>
                <a:cs typeface="Roboto"/>
              </a:rPr>
              <a:t> </a:t>
            </a:r>
            <a:r>
              <a:rPr sz="1800" dirty="0">
                <a:latin typeface="Roboto"/>
                <a:cs typeface="Roboto"/>
              </a:rPr>
              <a:t>with</a:t>
            </a:r>
            <a:r>
              <a:rPr sz="1800" spc="-65" dirty="0">
                <a:latin typeface="Roboto"/>
                <a:cs typeface="Roboto"/>
              </a:rPr>
              <a:t> </a:t>
            </a:r>
            <a:r>
              <a:rPr sz="1800" spc="-10" dirty="0">
                <a:latin typeface="Roboto"/>
                <a:cs typeface="Roboto"/>
              </a:rPr>
              <a:t>ethics,</a:t>
            </a:r>
            <a:r>
              <a:rPr sz="1800" spc="-70" dirty="0">
                <a:latin typeface="Roboto"/>
                <a:cs typeface="Roboto"/>
              </a:rPr>
              <a:t> </a:t>
            </a:r>
            <a:r>
              <a:rPr sz="1800" dirty="0">
                <a:latin typeface="Roboto"/>
                <a:cs typeface="Roboto"/>
              </a:rPr>
              <a:t>law,</a:t>
            </a:r>
            <a:r>
              <a:rPr sz="1800" spc="-70" dirty="0">
                <a:latin typeface="Roboto"/>
                <a:cs typeface="Roboto"/>
              </a:rPr>
              <a:t> </a:t>
            </a:r>
            <a:r>
              <a:rPr sz="1800" spc="-25" dirty="0">
                <a:latin typeface="Roboto"/>
                <a:cs typeface="Roboto"/>
              </a:rPr>
              <a:t>and </a:t>
            </a:r>
            <a:r>
              <a:rPr sz="1800" dirty="0">
                <a:latin typeface="Roboto"/>
                <a:cs typeface="Roboto"/>
              </a:rPr>
              <a:t>the</a:t>
            </a:r>
            <a:r>
              <a:rPr sz="1800" spc="-60" dirty="0">
                <a:latin typeface="Roboto"/>
                <a:cs typeface="Roboto"/>
              </a:rPr>
              <a:t> </a:t>
            </a:r>
            <a:r>
              <a:rPr sz="1800" spc="-10" dirty="0">
                <a:latin typeface="Roboto"/>
                <a:cs typeface="Roboto"/>
              </a:rPr>
              <a:t>humanities</a:t>
            </a:r>
            <a:r>
              <a:rPr sz="1800" spc="-50" dirty="0">
                <a:latin typeface="Roboto"/>
                <a:cs typeface="Roboto"/>
              </a:rPr>
              <a:t> </a:t>
            </a:r>
            <a:r>
              <a:rPr sz="1800" dirty="0">
                <a:latin typeface="Roboto"/>
                <a:cs typeface="Roboto"/>
              </a:rPr>
              <a:t>to</a:t>
            </a:r>
            <a:r>
              <a:rPr sz="1800" spc="-55" dirty="0">
                <a:latin typeface="Roboto"/>
                <a:cs typeface="Roboto"/>
              </a:rPr>
              <a:t> </a:t>
            </a:r>
            <a:r>
              <a:rPr sz="1800" dirty="0">
                <a:latin typeface="Roboto"/>
                <a:cs typeface="Roboto"/>
              </a:rPr>
              <a:t>foster</a:t>
            </a:r>
            <a:r>
              <a:rPr sz="1800" spc="-55" dirty="0">
                <a:latin typeface="Roboto"/>
                <a:cs typeface="Roboto"/>
              </a:rPr>
              <a:t> </a:t>
            </a:r>
            <a:r>
              <a:rPr sz="1800" spc="-10" dirty="0">
                <a:latin typeface="Roboto"/>
                <a:cs typeface="Roboto"/>
              </a:rPr>
              <a:t>critical</a:t>
            </a:r>
            <a:r>
              <a:rPr sz="1800" spc="-60" dirty="0">
                <a:latin typeface="Roboto"/>
                <a:cs typeface="Roboto"/>
              </a:rPr>
              <a:t> </a:t>
            </a:r>
            <a:r>
              <a:rPr sz="1800" spc="-20" dirty="0">
                <a:latin typeface="Roboto"/>
                <a:cs typeface="Roboto"/>
              </a:rPr>
              <a:t>thinking</a:t>
            </a:r>
            <a:r>
              <a:rPr sz="1800" spc="-55"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inclusive</a:t>
            </a:r>
            <a:r>
              <a:rPr sz="1800" spc="-60" dirty="0">
                <a:latin typeface="Roboto"/>
                <a:cs typeface="Roboto"/>
              </a:rPr>
              <a:t> </a:t>
            </a:r>
            <a:r>
              <a:rPr sz="1800" spc="-10" dirty="0">
                <a:latin typeface="Roboto"/>
                <a:cs typeface="Roboto"/>
              </a:rPr>
              <a:t>innovation.</a:t>
            </a:r>
            <a:endParaRPr sz="1800">
              <a:latin typeface="Roboto"/>
              <a:cs typeface="Robot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18</a:t>
            </a:r>
            <a:endParaRPr sz="1100">
              <a:latin typeface="Calibri"/>
              <a:cs typeface="Calibri"/>
            </a:endParaRPr>
          </a:p>
        </p:txBody>
      </p:sp>
      <p:sp>
        <p:nvSpPr>
          <p:cNvPr id="3" name="object 3"/>
          <p:cNvSpPr txBox="1"/>
          <p:nvPr/>
        </p:nvSpPr>
        <p:spPr>
          <a:xfrm>
            <a:off x="901700" y="789177"/>
            <a:ext cx="8162290" cy="3004185"/>
          </a:xfrm>
          <a:prstGeom prst="rect">
            <a:avLst/>
          </a:prstGeom>
        </p:spPr>
        <p:txBody>
          <a:bodyPr vert="horz" wrap="square" lIns="0" tIns="140335" rIns="0" bIns="0" rtlCol="0">
            <a:spAutoFit/>
          </a:bodyPr>
          <a:lstStyle/>
          <a:p>
            <a:pPr marL="12700">
              <a:lnSpc>
                <a:spcPct val="100000"/>
              </a:lnSpc>
              <a:spcBef>
                <a:spcPts val="1105"/>
              </a:spcBef>
            </a:pPr>
            <a:r>
              <a:rPr sz="1800" dirty="0">
                <a:latin typeface="Segoe UI Symbol"/>
                <a:cs typeface="Segoe UI Symbol"/>
              </a:rPr>
              <a:t>🔄</a:t>
            </a:r>
            <a:r>
              <a:rPr sz="1800" spc="-75" dirty="0">
                <a:latin typeface="Segoe UI Symbol"/>
                <a:cs typeface="Segoe UI Symbol"/>
              </a:rPr>
              <a:t> </a:t>
            </a:r>
            <a:r>
              <a:rPr sz="1800" b="1" dirty="0">
                <a:latin typeface="Roboto"/>
                <a:cs typeface="Roboto"/>
              </a:rPr>
              <a:t>Shaping,</a:t>
            </a:r>
            <a:r>
              <a:rPr sz="1800" b="1" spc="-40" dirty="0">
                <a:latin typeface="Roboto"/>
                <a:cs typeface="Roboto"/>
              </a:rPr>
              <a:t> </a:t>
            </a:r>
            <a:r>
              <a:rPr sz="1800" b="1" dirty="0">
                <a:latin typeface="Roboto"/>
                <a:cs typeface="Roboto"/>
              </a:rPr>
              <a:t>Not</a:t>
            </a:r>
            <a:r>
              <a:rPr sz="1800" b="1" spc="-30" dirty="0">
                <a:latin typeface="Roboto"/>
                <a:cs typeface="Roboto"/>
              </a:rPr>
              <a:t> </a:t>
            </a:r>
            <a:r>
              <a:rPr sz="1800" b="1" spc="-10" dirty="0">
                <a:latin typeface="Roboto"/>
                <a:cs typeface="Roboto"/>
              </a:rPr>
              <a:t>Surrendering</a:t>
            </a:r>
            <a:endParaRPr sz="1800">
              <a:latin typeface="Roboto"/>
              <a:cs typeface="Roboto"/>
            </a:endParaRPr>
          </a:p>
          <a:p>
            <a:pPr marL="12700" marR="93980">
              <a:lnSpc>
                <a:spcPct val="107800"/>
              </a:lnSpc>
              <a:spcBef>
                <a:spcPts val="840"/>
              </a:spcBef>
            </a:pPr>
            <a:r>
              <a:rPr sz="1800" spc="-20" dirty="0">
                <a:latin typeface="Roboto"/>
                <a:cs typeface="Roboto"/>
              </a:rPr>
              <a:t>Digital</a:t>
            </a:r>
            <a:r>
              <a:rPr sz="1800" spc="-30" dirty="0">
                <a:latin typeface="Roboto"/>
                <a:cs typeface="Roboto"/>
              </a:rPr>
              <a:t> </a:t>
            </a:r>
            <a:r>
              <a:rPr sz="1800" spc="-10" dirty="0">
                <a:latin typeface="Roboto"/>
                <a:cs typeface="Roboto"/>
              </a:rPr>
              <a:t>humanism</a:t>
            </a:r>
            <a:r>
              <a:rPr sz="1800" spc="-35" dirty="0">
                <a:latin typeface="Roboto"/>
                <a:cs typeface="Roboto"/>
              </a:rPr>
              <a:t> </a:t>
            </a:r>
            <a:r>
              <a:rPr sz="1800" dirty="0">
                <a:latin typeface="Roboto"/>
                <a:cs typeface="Roboto"/>
              </a:rPr>
              <a:t>is</a:t>
            </a:r>
            <a:r>
              <a:rPr sz="1800" spc="-30" dirty="0">
                <a:latin typeface="Roboto"/>
                <a:cs typeface="Roboto"/>
              </a:rPr>
              <a:t> </a:t>
            </a:r>
            <a:r>
              <a:rPr sz="1800" dirty="0">
                <a:latin typeface="Roboto"/>
                <a:cs typeface="Roboto"/>
              </a:rPr>
              <a:t>a</a:t>
            </a:r>
            <a:r>
              <a:rPr sz="1800" spc="-25" dirty="0">
                <a:latin typeface="Roboto"/>
                <a:cs typeface="Roboto"/>
              </a:rPr>
              <a:t> </a:t>
            </a:r>
            <a:r>
              <a:rPr sz="1800" b="1" spc="-20" dirty="0">
                <a:latin typeface="Roboto"/>
                <a:cs typeface="Roboto"/>
              </a:rPr>
              <a:t>design-</a:t>
            </a:r>
            <a:r>
              <a:rPr sz="1800" b="1" dirty="0">
                <a:latin typeface="Roboto"/>
                <a:cs typeface="Roboto"/>
              </a:rPr>
              <a:t>oriented</a:t>
            </a:r>
            <a:r>
              <a:rPr sz="1800" b="1" spc="-20" dirty="0">
                <a:latin typeface="Roboto"/>
                <a:cs typeface="Roboto"/>
              </a:rPr>
              <a:t> movement</a:t>
            </a:r>
            <a:r>
              <a:rPr sz="1800" spc="-20" dirty="0">
                <a:latin typeface="Roboto"/>
                <a:cs typeface="Roboto"/>
              </a:rPr>
              <a:t>—</a:t>
            </a:r>
            <a:r>
              <a:rPr sz="1800" dirty="0">
                <a:latin typeface="Roboto"/>
                <a:cs typeface="Roboto"/>
              </a:rPr>
              <a:t>not</a:t>
            </a:r>
            <a:r>
              <a:rPr sz="1800" spc="-25" dirty="0">
                <a:latin typeface="Roboto"/>
                <a:cs typeface="Roboto"/>
              </a:rPr>
              <a:t> </a:t>
            </a:r>
            <a:r>
              <a:rPr sz="1800" spc="-20" dirty="0">
                <a:latin typeface="Roboto"/>
                <a:cs typeface="Roboto"/>
              </a:rPr>
              <a:t>just</a:t>
            </a:r>
            <a:r>
              <a:rPr sz="1800" spc="-30" dirty="0">
                <a:latin typeface="Roboto"/>
                <a:cs typeface="Roboto"/>
              </a:rPr>
              <a:t> </a:t>
            </a:r>
            <a:r>
              <a:rPr sz="1800" spc="-10" dirty="0">
                <a:latin typeface="Roboto"/>
                <a:cs typeface="Roboto"/>
              </a:rPr>
              <a:t>critique.</a:t>
            </a:r>
            <a:r>
              <a:rPr sz="1800" spc="-35" dirty="0">
                <a:latin typeface="Roboto"/>
                <a:cs typeface="Roboto"/>
              </a:rPr>
              <a:t> </a:t>
            </a:r>
            <a:r>
              <a:rPr sz="1800" spc="-20" dirty="0">
                <a:latin typeface="Roboto"/>
                <a:cs typeface="Roboto"/>
              </a:rPr>
              <a:t>It’s </a:t>
            </a:r>
            <a:r>
              <a:rPr sz="1800" spc="-10" dirty="0">
                <a:latin typeface="Roboto"/>
                <a:cs typeface="Roboto"/>
              </a:rPr>
              <a:t>about </a:t>
            </a:r>
            <a:r>
              <a:rPr sz="1800" b="1" spc="-40" dirty="0">
                <a:latin typeface="Roboto"/>
                <a:cs typeface="Roboto"/>
              </a:rPr>
              <a:t>co-</a:t>
            </a:r>
            <a:r>
              <a:rPr sz="1800" b="1" dirty="0">
                <a:latin typeface="Roboto"/>
                <a:cs typeface="Roboto"/>
              </a:rPr>
              <a:t>creating</a:t>
            </a:r>
            <a:r>
              <a:rPr sz="1800" b="1" spc="-30" dirty="0">
                <a:latin typeface="Roboto"/>
                <a:cs typeface="Roboto"/>
              </a:rPr>
              <a:t> </a:t>
            </a:r>
            <a:r>
              <a:rPr sz="1800" b="1" dirty="0">
                <a:latin typeface="Roboto"/>
                <a:cs typeface="Roboto"/>
              </a:rPr>
              <a:t>technologies</a:t>
            </a:r>
            <a:r>
              <a:rPr sz="1800" b="1" spc="-30" dirty="0">
                <a:latin typeface="Roboto"/>
                <a:cs typeface="Roboto"/>
              </a:rPr>
              <a:t> </a:t>
            </a:r>
            <a:r>
              <a:rPr sz="1800" b="1" dirty="0">
                <a:latin typeface="Roboto"/>
                <a:cs typeface="Roboto"/>
              </a:rPr>
              <a:t>that</a:t>
            </a:r>
            <a:r>
              <a:rPr sz="1800" b="1" spc="-45" dirty="0">
                <a:latin typeface="Roboto"/>
                <a:cs typeface="Roboto"/>
              </a:rPr>
              <a:t> </a:t>
            </a:r>
            <a:r>
              <a:rPr sz="1800" b="1" dirty="0">
                <a:latin typeface="Roboto"/>
                <a:cs typeface="Roboto"/>
              </a:rPr>
              <a:t>serve</a:t>
            </a:r>
            <a:r>
              <a:rPr sz="1800" b="1" spc="-25" dirty="0">
                <a:latin typeface="Roboto"/>
                <a:cs typeface="Roboto"/>
              </a:rPr>
              <a:t> </a:t>
            </a:r>
            <a:r>
              <a:rPr sz="1800" b="1" dirty="0">
                <a:latin typeface="Roboto"/>
                <a:cs typeface="Roboto"/>
              </a:rPr>
              <a:t>the</a:t>
            </a:r>
            <a:r>
              <a:rPr sz="1800" b="1" spc="-30" dirty="0">
                <a:latin typeface="Roboto"/>
                <a:cs typeface="Roboto"/>
              </a:rPr>
              <a:t> </a:t>
            </a:r>
            <a:r>
              <a:rPr sz="1800" b="1" dirty="0">
                <a:latin typeface="Roboto"/>
                <a:cs typeface="Roboto"/>
              </a:rPr>
              <a:t>common</a:t>
            </a:r>
            <a:r>
              <a:rPr sz="1800" b="1" spc="-30" dirty="0">
                <a:latin typeface="Roboto"/>
                <a:cs typeface="Roboto"/>
              </a:rPr>
              <a:t> </a:t>
            </a:r>
            <a:r>
              <a:rPr sz="1800" b="1" dirty="0">
                <a:latin typeface="Roboto"/>
                <a:cs typeface="Roboto"/>
              </a:rPr>
              <a:t>good</a:t>
            </a:r>
            <a:r>
              <a:rPr sz="1800" dirty="0">
                <a:latin typeface="Roboto"/>
                <a:cs typeface="Roboto"/>
              </a:rPr>
              <a:t>,</a:t>
            </a:r>
            <a:r>
              <a:rPr sz="1800" spc="-35" dirty="0">
                <a:latin typeface="Roboto"/>
                <a:cs typeface="Roboto"/>
              </a:rPr>
              <a:t> </a:t>
            </a:r>
            <a:r>
              <a:rPr sz="1800" spc="-10" dirty="0">
                <a:latin typeface="Roboto"/>
                <a:cs typeface="Roboto"/>
              </a:rPr>
              <a:t>rather</a:t>
            </a:r>
            <a:r>
              <a:rPr sz="1800" spc="-30" dirty="0">
                <a:latin typeface="Roboto"/>
                <a:cs typeface="Roboto"/>
              </a:rPr>
              <a:t> </a:t>
            </a:r>
            <a:r>
              <a:rPr sz="1800" spc="-10" dirty="0">
                <a:latin typeface="Roboto"/>
                <a:cs typeface="Roboto"/>
              </a:rPr>
              <a:t>than</a:t>
            </a:r>
            <a:r>
              <a:rPr sz="1800" spc="-30" dirty="0">
                <a:latin typeface="Roboto"/>
                <a:cs typeface="Roboto"/>
              </a:rPr>
              <a:t> </a:t>
            </a:r>
            <a:r>
              <a:rPr sz="1800" spc="-10" dirty="0">
                <a:latin typeface="Roboto"/>
                <a:cs typeface="Roboto"/>
              </a:rPr>
              <a:t>letting</a:t>
            </a:r>
            <a:r>
              <a:rPr sz="1800" spc="-35" dirty="0">
                <a:latin typeface="Roboto"/>
                <a:cs typeface="Roboto"/>
              </a:rPr>
              <a:t> </a:t>
            </a:r>
            <a:r>
              <a:rPr sz="1800" spc="-20" dirty="0">
                <a:latin typeface="Roboto"/>
                <a:cs typeface="Roboto"/>
              </a:rPr>
              <a:t>them </a:t>
            </a:r>
            <a:r>
              <a:rPr sz="1800" spc="-10" dirty="0">
                <a:latin typeface="Roboto"/>
                <a:cs typeface="Roboto"/>
              </a:rPr>
              <a:t>entrench</a:t>
            </a:r>
            <a:r>
              <a:rPr sz="1800" spc="-45" dirty="0">
                <a:latin typeface="Roboto"/>
                <a:cs typeface="Roboto"/>
              </a:rPr>
              <a:t> </a:t>
            </a:r>
            <a:r>
              <a:rPr sz="1800" spc="-20" dirty="0">
                <a:latin typeface="Roboto"/>
                <a:cs typeface="Roboto"/>
              </a:rPr>
              <a:t>inequality</a:t>
            </a:r>
            <a:r>
              <a:rPr sz="1800" spc="-40" dirty="0">
                <a:latin typeface="Roboto"/>
                <a:cs typeface="Roboto"/>
              </a:rPr>
              <a:t> </a:t>
            </a:r>
            <a:r>
              <a:rPr sz="1800" dirty="0">
                <a:latin typeface="Roboto"/>
                <a:cs typeface="Roboto"/>
              </a:rPr>
              <a:t>or</a:t>
            </a:r>
            <a:r>
              <a:rPr sz="1800" spc="-35" dirty="0">
                <a:latin typeface="Roboto"/>
                <a:cs typeface="Roboto"/>
              </a:rPr>
              <a:t> </a:t>
            </a:r>
            <a:r>
              <a:rPr sz="1800" dirty="0">
                <a:latin typeface="Roboto"/>
                <a:cs typeface="Roboto"/>
              </a:rPr>
              <a:t>erode</a:t>
            </a:r>
            <a:r>
              <a:rPr sz="1800" spc="-40" dirty="0">
                <a:latin typeface="Roboto"/>
                <a:cs typeface="Roboto"/>
              </a:rPr>
              <a:t> </a:t>
            </a:r>
            <a:r>
              <a:rPr sz="1800" spc="-10" dirty="0">
                <a:latin typeface="Roboto"/>
                <a:cs typeface="Roboto"/>
              </a:rPr>
              <a:t>democracy.</a:t>
            </a:r>
            <a:endParaRPr sz="1800">
              <a:latin typeface="Roboto"/>
              <a:cs typeface="Roboto"/>
            </a:endParaRPr>
          </a:p>
          <a:p>
            <a:pPr marL="12700" marR="5080">
              <a:lnSpc>
                <a:spcPct val="107900"/>
              </a:lnSpc>
              <a:spcBef>
                <a:spcPts val="805"/>
              </a:spcBef>
            </a:pPr>
            <a:r>
              <a:rPr sz="1800" b="1" dirty="0">
                <a:latin typeface="Roboto"/>
                <a:cs typeface="Roboto"/>
              </a:rPr>
              <a:t>Digital</a:t>
            </a:r>
            <a:r>
              <a:rPr sz="1800" b="1" spc="-75" dirty="0">
                <a:latin typeface="Roboto"/>
                <a:cs typeface="Roboto"/>
              </a:rPr>
              <a:t> </a:t>
            </a:r>
            <a:r>
              <a:rPr sz="1800" b="1" dirty="0">
                <a:latin typeface="Roboto"/>
                <a:cs typeface="Roboto"/>
              </a:rPr>
              <a:t>humanism</a:t>
            </a:r>
            <a:r>
              <a:rPr sz="1800" b="1" spc="-70" dirty="0">
                <a:latin typeface="Roboto"/>
                <a:cs typeface="Roboto"/>
              </a:rPr>
              <a:t> </a:t>
            </a:r>
            <a:r>
              <a:rPr sz="1800" dirty="0">
                <a:latin typeface="Roboto"/>
                <a:cs typeface="Roboto"/>
              </a:rPr>
              <a:t>goes</a:t>
            </a:r>
            <a:r>
              <a:rPr sz="1800" spc="-75" dirty="0">
                <a:latin typeface="Roboto"/>
                <a:cs typeface="Roboto"/>
              </a:rPr>
              <a:t> </a:t>
            </a:r>
            <a:r>
              <a:rPr sz="1800" spc="-10" dirty="0">
                <a:latin typeface="Roboto"/>
                <a:cs typeface="Roboto"/>
              </a:rPr>
              <a:t>beyond</a:t>
            </a:r>
            <a:r>
              <a:rPr sz="1800" spc="-65" dirty="0">
                <a:latin typeface="Roboto"/>
                <a:cs typeface="Roboto"/>
              </a:rPr>
              <a:t> </a:t>
            </a:r>
            <a:r>
              <a:rPr sz="1800" spc="-10" dirty="0">
                <a:latin typeface="Roboto"/>
                <a:cs typeface="Roboto"/>
              </a:rPr>
              <a:t>typical</a:t>
            </a:r>
            <a:r>
              <a:rPr sz="1800" spc="-75" dirty="0">
                <a:latin typeface="Roboto"/>
                <a:cs typeface="Roboto"/>
              </a:rPr>
              <a:t> </a:t>
            </a:r>
            <a:r>
              <a:rPr sz="1800" dirty="0">
                <a:latin typeface="Roboto"/>
                <a:cs typeface="Roboto"/>
              </a:rPr>
              <a:t>tech</a:t>
            </a:r>
            <a:r>
              <a:rPr sz="1800" spc="-70" dirty="0">
                <a:latin typeface="Roboto"/>
                <a:cs typeface="Roboto"/>
              </a:rPr>
              <a:t> </a:t>
            </a:r>
            <a:r>
              <a:rPr sz="1800" spc="-10" dirty="0">
                <a:latin typeface="Roboto"/>
                <a:cs typeface="Roboto"/>
              </a:rPr>
              <a:t>governance</a:t>
            </a:r>
            <a:r>
              <a:rPr sz="1800" spc="-75" dirty="0">
                <a:latin typeface="Roboto"/>
                <a:cs typeface="Roboto"/>
              </a:rPr>
              <a:t> </a:t>
            </a:r>
            <a:r>
              <a:rPr sz="1800" dirty="0">
                <a:latin typeface="Roboto"/>
                <a:cs typeface="Roboto"/>
              </a:rPr>
              <a:t>frameworks</a:t>
            </a:r>
            <a:r>
              <a:rPr sz="1800" spc="-70" dirty="0">
                <a:latin typeface="Roboto"/>
                <a:cs typeface="Roboto"/>
              </a:rPr>
              <a:t> </a:t>
            </a:r>
            <a:r>
              <a:rPr sz="1800" dirty="0">
                <a:latin typeface="Roboto"/>
                <a:cs typeface="Roboto"/>
              </a:rPr>
              <a:t>by</a:t>
            </a:r>
            <a:r>
              <a:rPr sz="1800" spc="-70" dirty="0">
                <a:latin typeface="Roboto"/>
                <a:cs typeface="Roboto"/>
              </a:rPr>
              <a:t> </a:t>
            </a:r>
            <a:r>
              <a:rPr sz="1800" spc="-10" dirty="0">
                <a:latin typeface="Roboto"/>
                <a:cs typeface="Roboto"/>
              </a:rPr>
              <a:t>placing </a:t>
            </a:r>
            <a:r>
              <a:rPr sz="1800" b="1" dirty="0">
                <a:latin typeface="Roboto"/>
                <a:cs typeface="Roboto"/>
              </a:rPr>
              <a:t>human</a:t>
            </a:r>
            <a:r>
              <a:rPr sz="1800" b="1" spc="-50" dirty="0">
                <a:latin typeface="Roboto"/>
                <a:cs typeface="Roboto"/>
              </a:rPr>
              <a:t> </a:t>
            </a:r>
            <a:r>
              <a:rPr sz="1800" b="1" dirty="0">
                <a:latin typeface="Roboto"/>
                <a:cs typeface="Roboto"/>
              </a:rPr>
              <a:t>dignity,</a:t>
            </a:r>
            <a:r>
              <a:rPr sz="1800" b="1" spc="-50" dirty="0">
                <a:latin typeface="Roboto"/>
                <a:cs typeface="Roboto"/>
              </a:rPr>
              <a:t> </a:t>
            </a:r>
            <a:r>
              <a:rPr sz="1800" b="1" dirty="0">
                <a:latin typeface="Roboto"/>
                <a:cs typeface="Roboto"/>
              </a:rPr>
              <a:t>autonomy,</a:t>
            </a:r>
            <a:r>
              <a:rPr sz="1800" b="1" spc="-35" dirty="0">
                <a:latin typeface="Roboto"/>
                <a:cs typeface="Roboto"/>
              </a:rPr>
              <a:t> </a:t>
            </a:r>
            <a:r>
              <a:rPr sz="1800" b="1" dirty="0">
                <a:latin typeface="Roboto"/>
                <a:cs typeface="Roboto"/>
              </a:rPr>
              <a:t>and</a:t>
            </a:r>
            <a:r>
              <a:rPr sz="1800" b="1" spc="-40" dirty="0">
                <a:latin typeface="Roboto"/>
                <a:cs typeface="Roboto"/>
              </a:rPr>
              <a:t> </a:t>
            </a:r>
            <a:r>
              <a:rPr sz="1800" b="1" dirty="0">
                <a:latin typeface="Roboto"/>
                <a:cs typeface="Roboto"/>
              </a:rPr>
              <a:t>informed</a:t>
            </a:r>
            <a:r>
              <a:rPr sz="1800" b="1" spc="-35" dirty="0">
                <a:latin typeface="Roboto"/>
                <a:cs typeface="Roboto"/>
              </a:rPr>
              <a:t> </a:t>
            </a:r>
            <a:r>
              <a:rPr sz="1800" b="1" dirty="0">
                <a:latin typeface="Roboto"/>
                <a:cs typeface="Roboto"/>
              </a:rPr>
              <a:t>public</a:t>
            </a:r>
            <a:r>
              <a:rPr sz="1800" b="1" spc="-50" dirty="0">
                <a:latin typeface="Roboto"/>
                <a:cs typeface="Roboto"/>
              </a:rPr>
              <a:t> </a:t>
            </a:r>
            <a:r>
              <a:rPr sz="1800" b="1" dirty="0">
                <a:latin typeface="Roboto"/>
                <a:cs typeface="Roboto"/>
              </a:rPr>
              <a:t>deliberation</a:t>
            </a:r>
            <a:r>
              <a:rPr sz="1800" b="1" spc="-15" dirty="0">
                <a:latin typeface="Roboto"/>
                <a:cs typeface="Roboto"/>
              </a:rPr>
              <a:t> </a:t>
            </a:r>
            <a:r>
              <a:rPr sz="1800" dirty="0">
                <a:latin typeface="Roboto"/>
                <a:cs typeface="Roboto"/>
              </a:rPr>
              <a:t>at</a:t>
            </a:r>
            <a:r>
              <a:rPr sz="1800" spc="-45" dirty="0">
                <a:latin typeface="Roboto"/>
                <a:cs typeface="Roboto"/>
              </a:rPr>
              <a:t> </a:t>
            </a:r>
            <a:r>
              <a:rPr sz="1800" dirty="0">
                <a:latin typeface="Roboto"/>
                <a:cs typeface="Roboto"/>
              </a:rPr>
              <a:t>the</a:t>
            </a:r>
            <a:r>
              <a:rPr sz="1800" spc="-40" dirty="0">
                <a:latin typeface="Roboto"/>
                <a:cs typeface="Roboto"/>
              </a:rPr>
              <a:t> </a:t>
            </a:r>
            <a:r>
              <a:rPr sz="1800" dirty="0">
                <a:latin typeface="Roboto"/>
                <a:cs typeface="Roboto"/>
              </a:rPr>
              <a:t>core</a:t>
            </a:r>
            <a:r>
              <a:rPr sz="1800" spc="-40" dirty="0">
                <a:latin typeface="Roboto"/>
                <a:cs typeface="Roboto"/>
              </a:rPr>
              <a:t> </a:t>
            </a:r>
            <a:r>
              <a:rPr sz="1800" dirty="0">
                <a:latin typeface="Roboto"/>
                <a:cs typeface="Roboto"/>
              </a:rPr>
              <a:t>of</a:t>
            </a:r>
            <a:r>
              <a:rPr sz="1800" spc="-55" dirty="0">
                <a:latin typeface="Roboto"/>
                <a:cs typeface="Roboto"/>
              </a:rPr>
              <a:t> </a:t>
            </a:r>
            <a:r>
              <a:rPr sz="1800" spc="-10" dirty="0">
                <a:latin typeface="Roboto"/>
                <a:cs typeface="Roboto"/>
              </a:rPr>
              <a:t>digital </a:t>
            </a:r>
            <a:r>
              <a:rPr sz="1800" spc="-25" dirty="0">
                <a:latin typeface="Roboto"/>
                <a:cs typeface="Roboto"/>
              </a:rPr>
              <a:t>innovation.</a:t>
            </a:r>
            <a:r>
              <a:rPr sz="1800" spc="-50" dirty="0">
                <a:latin typeface="Roboto"/>
                <a:cs typeface="Roboto"/>
              </a:rPr>
              <a:t> </a:t>
            </a:r>
            <a:r>
              <a:rPr sz="1800" dirty="0">
                <a:latin typeface="Roboto"/>
                <a:cs typeface="Roboto"/>
              </a:rPr>
              <a:t>While</a:t>
            </a:r>
            <a:r>
              <a:rPr sz="1800" spc="-45" dirty="0">
                <a:latin typeface="Roboto"/>
                <a:cs typeface="Roboto"/>
              </a:rPr>
              <a:t> </a:t>
            </a:r>
            <a:r>
              <a:rPr sz="1800" spc="-10" dirty="0">
                <a:latin typeface="Roboto"/>
                <a:cs typeface="Roboto"/>
              </a:rPr>
              <a:t>typical</a:t>
            </a:r>
            <a:r>
              <a:rPr sz="1800" spc="-45" dirty="0">
                <a:latin typeface="Roboto"/>
                <a:cs typeface="Roboto"/>
              </a:rPr>
              <a:t> </a:t>
            </a:r>
            <a:r>
              <a:rPr sz="1800" dirty="0">
                <a:latin typeface="Roboto"/>
                <a:cs typeface="Roboto"/>
              </a:rPr>
              <a:t>frameworks</a:t>
            </a:r>
            <a:r>
              <a:rPr sz="1800" spc="-50" dirty="0">
                <a:latin typeface="Roboto"/>
                <a:cs typeface="Roboto"/>
              </a:rPr>
              <a:t> </a:t>
            </a:r>
            <a:r>
              <a:rPr sz="1800" dirty="0">
                <a:latin typeface="Roboto"/>
                <a:cs typeface="Roboto"/>
              </a:rPr>
              <a:t>often</a:t>
            </a:r>
            <a:r>
              <a:rPr sz="1800" spc="-45" dirty="0">
                <a:latin typeface="Roboto"/>
                <a:cs typeface="Roboto"/>
              </a:rPr>
              <a:t> </a:t>
            </a:r>
            <a:r>
              <a:rPr sz="1800" spc="-10" dirty="0">
                <a:latin typeface="Roboto"/>
                <a:cs typeface="Roboto"/>
              </a:rPr>
              <a:t>emphasize</a:t>
            </a:r>
            <a:r>
              <a:rPr sz="1800" spc="-35" dirty="0">
                <a:latin typeface="Roboto"/>
                <a:cs typeface="Roboto"/>
              </a:rPr>
              <a:t> </a:t>
            </a:r>
            <a:r>
              <a:rPr sz="1800" spc="-20" dirty="0">
                <a:latin typeface="Roboto"/>
                <a:cs typeface="Roboto"/>
              </a:rPr>
              <a:t>usability,</a:t>
            </a:r>
            <a:r>
              <a:rPr sz="1800" spc="-45" dirty="0">
                <a:latin typeface="Roboto"/>
                <a:cs typeface="Roboto"/>
              </a:rPr>
              <a:t> </a:t>
            </a:r>
            <a:r>
              <a:rPr sz="1800" dirty="0">
                <a:latin typeface="Roboto"/>
                <a:cs typeface="Roboto"/>
              </a:rPr>
              <a:t>profit</a:t>
            </a:r>
            <a:r>
              <a:rPr sz="1800" spc="-45" dirty="0">
                <a:latin typeface="Roboto"/>
                <a:cs typeface="Roboto"/>
              </a:rPr>
              <a:t> </a:t>
            </a:r>
            <a:r>
              <a:rPr sz="1800" spc="-10" dirty="0">
                <a:latin typeface="Roboto"/>
                <a:cs typeface="Roboto"/>
              </a:rPr>
              <a:t>forecasts, </a:t>
            </a:r>
            <a:r>
              <a:rPr sz="1800" dirty="0">
                <a:latin typeface="Roboto"/>
                <a:cs typeface="Roboto"/>
              </a:rPr>
              <a:t>risk</a:t>
            </a:r>
            <a:r>
              <a:rPr sz="1800" spc="-50" dirty="0">
                <a:latin typeface="Roboto"/>
                <a:cs typeface="Roboto"/>
              </a:rPr>
              <a:t> </a:t>
            </a:r>
            <a:r>
              <a:rPr sz="1800" spc="-10" dirty="0">
                <a:latin typeface="Roboto"/>
                <a:cs typeface="Roboto"/>
              </a:rPr>
              <a:t>management,</a:t>
            </a:r>
            <a:r>
              <a:rPr sz="1800" spc="-55" dirty="0">
                <a:latin typeface="Roboto"/>
                <a:cs typeface="Roboto"/>
              </a:rPr>
              <a:t> </a:t>
            </a:r>
            <a:r>
              <a:rPr sz="1800" dirty="0">
                <a:latin typeface="Roboto"/>
                <a:cs typeface="Roboto"/>
              </a:rPr>
              <a:t>or</a:t>
            </a:r>
            <a:r>
              <a:rPr sz="1800" spc="-50" dirty="0">
                <a:latin typeface="Roboto"/>
                <a:cs typeface="Roboto"/>
              </a:rPr>
              <a:t> </a:t>
            </a:r>
            <a:r>
              <a:rPr sz="1800" dirty="0">
                <a:latin typeface="Roboto"/>
                <a:cs typeface="Roboto"/>
              </a:rPr>
              <a:t>economic</a:t>
            </a:r>
            <a:r>
              <a:rPr sz="1800" spc="-45" dirty="0">
                <a:latin typeface="Roboto"/>
                <a:cs typeface="Roboto"/>
              </a:rPr>
              <a:t> </a:t>
            </a:r>
            <a:r>
              <a:rPr sz="1800" dirty="0">
                <a:latin typeface="Roboto"/>
                <a:cs typeface="Roboto"/>
              </a:rPr>
              <a:t>efficiency,</a:t>
            </a:r>
            <a:r>
              <a:rPr sz="1800" spc="-55" dirty="0">
                <a:latin typeface="Roboto"/>
                <a:cs typeface="Roboto"/>
              </a:rPr>
              <a:t> </a:t>
            </a:r>
            <a:r>
              <a:rPr sz="1800" spc="-10" dirty="0">
                <a:latin typeface="Roboto"/>
                <a:cs typeface="Roboto"/>
              </a:rPr>
              <a:t>digital</a:t>
            </a:r>
            <a:r>
              <a:rPr sz="1800" spc="-45" dirty="0">
                <a:latin typeface="Roboto"/>
                <a:cs typeface="Roboto"/>
              </a:rPr>
              <a:t> </a:t>
            </a:r>
            <a:r>
              <a:rPr sz="1800" spc="-10" dirty="0">
                <a:latin typeface="Roboto"/>
                <a:cs typeface="Roboto"/>
              </a:rPr>
              <a:t>humanism</a:t>
            </a:r>
            <a:r>
              <a:rPr sz="1800" spc="-55" dirty="0">
                <a:latin typeface="Roboto"/>
                <a:cs typeface="Roboto"/>
              </a:rPr>
              <a:t> </a:t>
            </a:r>
            <a:r>
              <a:rPr sz="1800" dirty="0">
                <a:latin typeface="Roboto"/>
                <a:cs typeface="Roboto"/>
              </a:rPr>
              <a:t>is</a:t>
            </a:r>
            <a:r>
              <a:rPr sz="1800" spc="-35" dirty="0">
                <a:latin typeface="Roboto"/>
                <a:cs typeface="Roboto"/>
              </a:rPr>
              <a:t> </a:t>
            </a:r>
            <a:r>
              <a:rPr sz="1800" b="1" dirty="0">
                <a:latin typeface="Roboto"/>
                <a:cs typeface="Roboto"/>
              </a:rPr>
              <a:t>ethically</a:t>
            </a:r>
            <a:r>
              <a:rPr sz="1800" b="1" spc="-50" dirty="0">
                <a:latin typeface="Roboto"/>
                <a:cs typeface="Roboto"/>
              </a:rPr>
              <a:t> </a:t>
            </a:r>
            <a:r>
              <a:rPr sz="1800" b="1" spc="-10" dirty="0">
                <a:latin typeface="Roboto"/>
                <a:cs typeface="Roboto"/>
              </a:rPr>
              <a:t>oriented </a:t>
            </a:r>
            <a:r>
              <a:rPr sz="1800" b="1" dirty="0">
                <a:latin typeface="Roboto"/>
                <a:cs typeface="Roboto"/>
              </a:rPr>
              <a:t>and</a:t>
            </a:r>
            <a:r>
              <a:rPr sz="1800" b="1" spc="-25" dirty="0">
                <a:latin typeface="Roboto"/>
                <a:cs typeface="Roboto"/>
              </a:rPr>
              <a:t> socio-</a:t>
            </a:r>
            <a:r>
              <a:rPr sz="1800" b="1" dirty="0">
                <a:latin typeface="Roboto"/>
                <a:cs typeface="Roboto"/>
              </a:rPr>
              <a:t>historically</a:t>
            </a:r>
            <a:r>
              <a:rPr sz="1800" b="1" spc="-30" dirty="0">
                <a:latin typeface="Roboto"/>
                <a:cs typeface="Roboto"/>
              </a:rPr>
              <a:t> </a:t>
            </a:r>
            <a:r>
              <a:rPr sz="1800" b="1" spc="-10" dirty="0">
                <a:latin typeface="Roboto"/>
                <a:cs typeface="Roboto"/>
              </a:rPr>
              <a:t>grounded</a:t>
            </a:r>
            <a:r>
              <a:rPr sz="1800" spc="-10" dirty="0">
                <a:latin typeface="Roboto"/>
                <a:cs typeface="Roboto"/>
              </a:rPr>
              <a:t>.</a:t>
            </a:r>
            <a:endParaRPr sz="1800">
              <a:latin typeface="Roboto"/>
              <a:cs typeface="Robot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19</a:t>
            </a:r>
            <a:endParaRPr sz="1100">
              <a:latin typeface="Calibri"/>
              <a:cs typeface="Calibri"/>
            </a:endParaRPr>
          </a:p>
        </p:txBody>
      </p:sp>
      <p:pic>
        <p:nvPicPr>
          <p:cNvPr id="3" name="object 3"/>
          <p:cNvPicPr/>
          <p:nvPr/>
        </p:nvPicPr>
        <p:blipFill>
          <a:blip r:embed="rId2" cstate="print"/>
          <a:stretch>
            <a:fillRect/>
          </a:stretch>
        </p:blipFill>
        <p:spPr>
          <a:xfrm>
            <a:off x="923925" y="967613"/>
            <a:ext cx="82550" cy="161925"/>
          </a:xfrm>
          <a:prstGeom prst="rect">
            <a:avLst/>
          </a:prstGeom>
        </p:spPr>
      </p:pic>
      <p:sp>
        <p:nvSpPr>
          <p:cNvPr id="4" name="object 4"/>
          <p:cNvSpPr txBox="1"/>
          <p:nvPr/>
        </p:nvSpPr>
        <p:spPr>
          <a:xfrm>
            <a:off x="1060500" y="888238"/>
            <a:ext cx="19037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Roboto"/>
                <a:cs typeface="Roboto"/>
              </a:rPr>
              <a:t>Guiding</a:t>
            </a:r>
            <a:r>
              <a:rPr sz="1800" b="1" spc="-20" dirty="0">
                <a:latin typeface="Roboto"/>
                <a:cs typeface="Roboto"/>
              </a:rPr>
              <a:t> </a:t>
            </a:r>
            <a:r>
              <a:rPr sz="1800" b="1" spc="-10" dirty="0">
                <a:latin typeface="Roboto"/>
                <a:cs typeface="Roboto"/>
              </a:rPr>
              <a:t>Principles</a:t>
            </a:r>
            <a:endParaRPr sz="1800">
              <a:latin typeface="Roboto"/>
              <a:cs typeface="Roboto"/>
            </a:endParaRPr>
          </a:p>
        </p:txBody>
      </p:sp>
      <p:graphicFrame>
        <p:nvGraphicFramePr>
          <p:cNvPr id="5" name="object 5"/>
          <p:cNvGraphicFramePr>
            <a:graphicFrameLocks noGrp="1"/>
          </p:cNvGraphicFramePr>
          <p:nvPr/>
        </p:nvGraphicFramePr>
        <p:xfrm>
          <a:off x="925829" y="1325371"/>
          <a:ext cx="8202929" cy="4466590"/>
        </p:xfrm>
        <a:graphic>
          <a:graphicData uri="http://schemas.openxmlformats.org/drawingml/2006/table">
            <a:tbl>
              <a:tblPr firstRow="1" bandRow="1">
                <a:tableStyleId>{2D5ABB26-0587-4C30-8999-92F81FD0307C}</a:tableStyleId>
              </a:tblPr>
              <a:tblGrid>
                <a:gridCol w="2096770">
                  <a:extLst>
                    <a:ext uri="{9D8B030D-6E8A-4147-A177-3AD203B41FA5}">
                      <a16:colId xmlns:a16="http://schemas.microsoft.com/office/drawing/2014/main" val="20000"/>
                    </a:ext>
                  </a:extLst>
                </a:gridCol>
                <a:gridCol w="323088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370329">
                  <a:extLst>
                    <a:ext uri="{9D8B030D-6E8A-4147-A177-3AD203B41FA5}">
                      <a16:colId xmlns:a16="http://schemas.microsoft.com/office/drawing/2014/main" val="20003"/>
                    </a:ext>
                  </a:extLst>
                </a:gridCol>
              </a:tblGrid>
              <a:tr h="744220">
                <a:tc>
                  <a:txBody>
                    <a:bodyPr/>
                    <a:lstStyle/>
                    <a:p>
                      <a:pPr marL="23495">
                        <a:lnSpc>
                          <a:spcPct val="100000"/>
                        </a:lnSpc>
                        <a:spcBef>
                          <a:spcPts val="1255"/>
                        </a:spcBef>
                      </a:pPr>
                      <a:r>
                        <a:rPr sz="1800" b="1" spc="-10" dirty="0">
                          <a:latin typeface="Roboto"/>
                          <a:cs typeface="Roboto"/>
                        </a:rPr>
                        <a:t>Framework</a:t>
                      </a:r>
                      <a:endParaRPr sz="1800">
                        <a:latin typeface="Roboto"/>
                        <a:cs typeface="Roboto"/>
                      </a:endParaRPr>
                    </a:p>
                  </a:txBody>
                  <a:tcPr marL="0" marR="0" marT="1593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1255"/>
                        </a:spcBef>
                      </a:pPr>
                      <a:r>
                        <a:rPr sz="1800" b="1" dirty="0">
                          <a:latin typeface="Roboto"/>
                          <a:cs typeface="Roboto"/>
                        </a:rPr>
                        <a:t>Core</a:t>
                      </a:r>
                      <a:r>
                        <a:rPr sz="1800" b="1" spc="70" dirty="0">
                          <a:latin typeface="Roboto"/>
                          <a:cs typeface="Roboto"/>
                        </a:rPr>
                        <a:t> </a:t>
                      </a:r>
                      <a:r>
                        <a:rPr sz="1800" b="1" spc="-10" dirty="0">
                          <a:latin typeface="Roboto"/>
                          <a:cs typeface="Roboto"/>
                        </a:rPr>
                        <a:t>Focus</a:t>
                      </a:r>
                      <a:endParaRPr sz="1800">
                        <a:latin typeface="Roboto"/>
                        <a:cs typeface="Roboto"/>
                      </a:endParaRPr>
                    </a:p>
                  </a:txBody>
                  <a:tcPr marL="0" marR="0" marT="1593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marR="420370">
                        <a:lnSpc>
                          <a:spcPts val="2320"/>
                        </a:lnSpc>
                        <a:spcBef>
                          <a:spcPts val="45"/>
                        </a:spcBef>
                      </a:pPr>
                      <a:r>
                        <a:rPr sz="1800" b="1" spc="-10" dirty="0">
                          <a:latin typeface="Roboto"/>
                          <a:cs typeface="Roboto"/>
                        </a:rPr>
                        <a:t>Human- Centered?</a:t>
                      </a:r>
                      <a:endParaRPr sz="1800">
                        <a:latin typeface="Roboto"/>
                        <a:cs typeface="Roboto"/>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1255"/>
                        </a:spcBef>
                      </a:pPr>
                      <a:r>
                        <a:rPr sz="1800" b="1" spc="-10" dirty="0">
                          <a:latin typeface="Roboto"/>
                          <a:cs typeface="Roboto"/>
                        </a:rPr>
                        <a:t>Enforcement</a:t>
                      </a:r>
                      <a:endParaRPr sz="1800">
                        <a:latin typeface="Roboto"/>
                        <a:cs typeface="Roboto"/>
                      </a:endParaRPr>
                    </a:p>
                  </a:txBody>
                  <a:tcPr marL="0" marR="0" marT="1593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743585">
                <a:tc>
                  <a:txBody>
                    <a:bodyPr/>
                    <a:lstStyle/>
                    <a:p>
                      <a:pPr marL="23495">
                        <a:lnSpc>
                          <a:spcPct val="100000"/>
                        </a:lnSpc>
                        <a:spcBef>
                          <a:spcPts val="1260"/>
                        </a:spcBef>
                      </a:pPr>
                      <a:r>
                        <a:rPr sz="1800" b="1" dirty="0">
                          <a:latin typeface="Roboto"/>
                          <a:cs typeface="Roboto"/>
                        </a:rPr>
                        <a:t>Digital</a:t>
                      </a:r>
                      <a:r>
                        <a:rPr sz="1800" b="1" spc="-50" dirty="0">
                          <a:latin typeface="Roboto"/>
                          <a:cs typeface="Roboto"/>
                        </a:rPr>
                        <a:t> </a:t>
                      </a:r>
                      <a:r>
                        <a:rPr sz="1800" b="1" spc="-10" dirty="0">
                          <a:latin typeface="Roboto"/>
                          <a:cs typeface="Roboto"/>
                        </a:rPr>
                        <a:t>Humanism</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469900">
                        <a:lnSpc>
                          <a:spcPts val="2320"/>
                        </a:lnSpc>
                        <a:spcBef>
                          <a:spcPts val="50"/>
                        </a:spcBef>
                      </a:pPr>
                      <a:r>
                        <a:rPr sz="1800" dirty="0">
                          <a:latin typeface="Roboto"/>
                          <a:cs typeface="Roboto"/>
                        </a:rPr>
                        <a:t>Human</a:t>
                      </a:r>
                      <a:r>
                        <a:rPr sz="1800" spc="-60" dirty="0">
                          <a:latin typeface="Roboto"/>
                          <a:cs typeface="Roboto"/>
                        </a:rPr>
                        <a:t> </a:t>
                      </a:r>
                      <a:r>
                        <a:rPr sz="1800" spc="-20" dirty="0">
                          <a:latin typeface="Roboto"/>
                          <a:cs typeface="Roboto"/>
                        </a:rPr>
                        <a:t>dignity,</a:t>
                      </a:r>
                      <a:r>
                        <a:rPr sz="1800" spc="-65" dirty="0">
                          <a:latin typeface="Roboto"/>
                          <a:cs typeface="Roboto"/>
                        </a:rPr>
                        <a:t> </a:t>
                      </a:r>
                      <a:r>
                        <a:rPr sz="1800" spc="-10" dirty="0">
                          <a:latin typeface="Roboto"/>
                          <a:cs typeface="Roboto"/>
                        </a:rPr>
                        <a:t>democratic </a:t>
                      </a:r>
                      <a:r>
                        <a:rPr sz="1800" dirty="0">
                          <a:latin typeface="Roboto"/>
                          <a:cs typeface="Roboto"/>
                        </a:rPr>
                        <a:t>values,</a:t>
                      </a:r>
                      <a:r>
                        <a:rPr sz="1800" spc="-100" dirty="0">
                          <a:latin typeface="Roboto"/>
                          <a:cs typeface="Roboto"/>
                        </a:rPr>
                        <a:t> </a:t>
                      </a:r>
                      <a:r>
                        <a:rPr sz="1800" dirty="0">
                          <a:latin typeface="Roboto"/>
                          <a:cs typeface="Roboto"/>
                        </a:rPr>
                        <a:t>ethical</a:t>
                      </a:r>
                      <a:r>
                        <a:rPr sz="1800" spc="-85" dirty="0">
                          <a:latin typeface="Roboto"/>
                          <a:cs typeface="Roboto"/>
                        </a:rPr>
                        <a:t> </a:t>
                      </a:r>
                      <a:r>
                        <a:rPr sz="1800" spc="-10" dirty="0">
                          <a:latin typeface="Roboto"/>
                          <a:cs typeface="Roboto"/>
                        </a:rPr>
                        <a:t>design</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1355"/>
                        </a:spcBef>
                      </a:pPr>
                      <a:r>
                        <a:rPr sz="1800" dirty="0">
                          <a:latin typeface="Segoe UI Symbol"/>
                          <a:cs typeface="Segoe UI Symbol"/>
                        </a:rPr>
                        <a:t>✅</a:t>
                      </a:r>
                      <a:r>
                        <a:rPr sz="1800" spc="-50" dirty="0">
                          <a:latin typeface="Segoe UI Symbol"/>
                          <a:cs typeface="Segoe UI Symbol"/>
                        </a:rPr>
                        <a:t> </a:t>
                      </a:r>
                      <a:r>
                        <a:rPr sz="1800" spc="-10" dirty="0">
                          <a:latin typeface="Roboto"/>
                          <a:cs typeface="Roboto"/>
                        </a:rPr>
                        <a:t>Strong</a:t>
                      </a:r>
                      <a:endParaRPr sz="1800">
                        <a:latin typeface="Roboto"/>
                        <a:cs typeface="Roboto"/>
                      </a:endParaRPr>
                    </a:p>
                  </a:txBody>
                  <a:tcPr marL="0" marR="0" marT="1720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3515">
                        <a:lnSpc>
                          <a:spcPct val="100000"/>
                        </a:lnSpc>
                        <a:spcBef>
                          <a:spcPts val="1260"/>
                        </a:spcBef>
                      </a:pPr>
                      <a:r>
                        <a:rPr sz="1800" spc="-10" dirty="0">
                          <a:latin typeface="Roboto"/>
                          <a:cs typeface="Roboto"/>
                        </a:rPr>
                        <a:t>Emerging</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44855">
                <a:tc>
                  <a:txBody>
                    <a:bodyPr/>
                    <a:lstStyle/>
                    <a:p>
                      <a:pPr marL="23495">
                        <a:lnSpc>
                          <a:spcPct val="100000"/>
                        </a:lnSpc>
                        <a:spcBef>
                          <a:spcPts val="1260"/>
                        </a:spcBef>
                      </a:pPr>
                      <a:r>
                        <a:rPr sz="1800" b="1" dirty="0">
                          <a:latin typeface="Roboto"/>
                          <a:cs typeface="Roboto"/>
                        </a:rPr>
                        <a:t>EU</a:t>
                      </a:r>
                      <a:r>
                        <a:rPr sz="1800" b="1" spc="-10" dirty="0">
                          <a:latin typeface="Roboto"/>
                          <a:cs typeface="Roboto"/>
                        </a:rPr>
                        <a:t> </a:t>
                      </a:r>
                      <a:r>
                        <a:rPr sz="1800" b="1" dirty="0">
                          <a:latin typeface="Roboto"/>
                          <a:cs typeface="Roboto"/>
                        </a:rPr>
                        <a:t>AI</a:t>
                      </a:r>
                      <a:r>
                        <a:rPr sz="1800" b="1" spc="-5" dirty="0">
                          <a:latin typeface="Roboto"/>
                          <a:cs typeface="Roboto"/>
                        </a:rPr>
                        <a:t> </a:t>
                      </a:r>
                      <a:r>
                        <a:rPr sz="1800" b="1" spc="-25" dirty="0">
                          <a:latin typeface="Roboto"/>
                          <a:cs typeface="Roboto"/>
                        </a:rPr>
                        <a:t>Act</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236854">
                        <a:lnSpc>
                          <a:spcPts val="2320"/>
                        </a:lnSpc>
                        <a:spcBef>
                          <a:spcPts val="50"/>
                        </a:spcBef>
                      </a:pPr>
                      <a:r>
                        <a:rPr sz="1800" spc="-95" dirty="0">
                          <a:latin typeface="Roboto"/>
                          <a:cs typeface="Roboto"/>
                        </a:rPr>
                        <a:t>Risk-</a:t>
                      </a:r>
                      <a:r>
                        <a:rPr sz="1800" dirty="0">
                          <a:latin typeface="Roboto"/>
                          <a:cs typeface="Roboto"/>
                        </a:rPr>
                        <a:t>based</a:t>
                      </a:r>
                      <a:r>
                        <a:rPr sz="1800" spc="-55" dirty="0">
                          <a:latin typeface="Roboto"/>
                          <a:cs typeface="Roboto"/>
                        </a:rPr>
                        <a:t> </a:t>
                      </a:r>
                      <a:r>
                        <a:rPr sz="1800" spc="-10" dirty="0">
                          <a:latin typeface="Roboto"/>
                          <a:cs typeface="Roboto"/>
                        </a:rPr>
                        <a:t>regulation,</a:t>
                      </a:r>
                      <a:r>
                        <a:rPr sz="1800" spc="-60" dirty="0">
                          <a:latin typeface="Roboto"/>
                          <a:cs typeface="Roboto"/>
                        </a:rPr>
                        <a:t> </a:t>
                      </a:r>
                      <a:r>
                        <a:rPr sz="1800" spc="-10" dirty="0">
                          <a:latin typeface="Roboto"/>
                          <a:cs typeface="Roboto"/>
                        </a:rPr>
                        <a:t>safety, transparency</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34010" algn="r">
                        <a:lnSpc>
                          <a:spcPct val="100000"/>
                        </a:lnSpc>
                        <a:spcBef>
                          <a:spcPts val="1260"/>
                        </a:spcBef>
                      </a:pPr>
                      <a:r>
                        <a:rPr sz="1800" spc="-10" dirty="0">
                          <a:latin typeface="Roboto"/>
                          <a:cs typeface="Roboto"/>
                        </a:rPr>
                        <a:t>Moderate</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1365"/>
                        </a:spcBef>
                      </a:pPr>
                      <a:r>
                        <a:rPr sz="1800" dirty="0">
                          <a:latin typeface="Segoe UI Symbol"/>
                          <a:cs typeface="Segoe UI Symbol"/>
                        </a:rPr>
                        <a:t>✅</a:t>
                      </a:r>
                      <a:r>
                        <a:rPr sz="1800" spc="-50" dirty="0">
                          <a:latin typeface="Segoe UI Symbol"/>
                          <a:cs typeface="Segoe UI Symbol"/>
                        </a:rPr>
                        <a:t> </a:t>
                      </a:r>
                      <a:r>
                        <a:rPr sz="1800" spc="-10" dirty="0">
                          <a:latin typeface="Roboto"/>
                          <a:cs typeface="Roboto"/>
                        </a:rPr>
                        <a:t>Legal</a:t>
                      </a:r>
                      <a:endParaRPr sz="1800">
                        <a:latin typeface="Roboto"/>
                        <a:cs typeface="Roboto"/>
                      </a:endParaRPr>
                    </a:p>
                  </a:txBody>
                  <a:tcPr marL="0" marR="0" marT="17335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45490">
                <a:tc>
                  <a:txBody>
                    <a:bodyPr/>
                    <a:lstStyle/>
                    <a:p>
                      <a:pPr marL="23495">
                        <a:lnSpc>
                          <a:spcPct val="100000"/>
                        </a:lnSpc>
                        <a:spcBef>
                          <a:spcPts val="1260"/>
                        </a:spcBef>
                      </a:pPr>
                      <a:r>
                        <a:rPr sz="1800" b="1" dirty="0">
                          <a:latin typeface="Roboto"/>
                          <a:cs typeface="Roboto"/>
                        </a:rPr>
                        <a:t>OECD</a:t>
                      </a:r>
                      <a:r>
                        <a:rPr sz="1800" b="1" spc="15" dirty="0">
                          <a:latin typeface="Roboto"/>
                          <a:cs typeface="Roboto"/>
                        </a:rPr>
                        <a:t> </a:t>
                      </a:r>
                      <a:r>
                        <a:rPr sz="1800" b="1" dirty="0">
                          <a:latin typeface="Roboto"/>
                          <a:cs typeface="Roboto"/>
                        </a:rPr>
                        <a:t>AI</a:t>
                      </a:r>
                      <a:r>
                        <a:rPr sz="1800" b="1" spc="30" dirty="0">
                          <a:latin typeface="Roboto"/>
                          <a:cs typeface="Roboto"/>
                        </a:rPr>
                        <a:t> </a:t>
                      </a:r>
                      <a:r>
                        <a:rPr sz="1800" b="1" spc="-10" dirty="0">
                          <a:latin typeface="Roboto"/>
                          <a:cs typeface="Roboto"/>
                        </a:rPr>
                        <a:t>Principles</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762635">
                        <a:lnSpc>
                          <a:spcPts val="2320"/>
                        </a:lnSpc>
                        <a:spcBef>
                          <a:spcPts val="50"/>
                        </a:spcBef>
                      </a:pPr>
                      <a:r>
                        <a:rPr sz="1800" spc="-10" dirty="0">
                          <a:latin typeface="Roboto"/>
                          <a:cs typeface="Roboto"/>
                        </a:rPr>
                        <a:t>Fairness,</a:t>
                      </a:r>
                      <a:r>
                        <a:rPr sz="1800" spc="-30" dirty="0">
                          <a:latin typeface="Roboto"/>
                          <a:cs typeface="Roboto"/>
                        </a:rPr>
                        <a:t> </a:t>
                      </a:r>
                      <a:r>
                        <a:rPr sz="1800" spc="-20" dirty="0">
                          <a:latin typeface="Roboto"/>
                          <a:cs typeface="Roboto"/>
                        </a:rPr>
                        <a:t>accountability, </a:t>
                      </a:r>
                      <a:r>
                        <a:rPr sz="1800" spc="-10" dirty="0">
                          <a:latin typeface="Roboto"/>
                          <a:cs typeface="Roboto"/>
                        </a:rPr>
                        <a:t>transparency</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34010" algn="r">
                        <a:lnSpc>
                          <a:spcPct val="100000"/>
                        </a:lnSpc>
                        <a:spcBef>
                          <a:spcPts val="1260"/>
                        </a:spcBef>
                      </a:pPr>
                      <a:r>
                        <a:rPr sz="1800" spc="-10" dirty="0">
                          <a:latin typeface="Roboto"/>
                          <a:cs typeface="Roboto"/>
                        </a:rPr>
                        <a:t>Moderate</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3515">
                        <a:lnSpc>
                          <a:spcPct val="100000"/>
                        </a:lnSpc>
                        <a:spcBef>
                          <a:spcPts val="1260"/>
                        </a:spcBef>
                      </a:pPr>
                      <a:r>
                        <a:rPr sz="1800" spc="-10" dirty="0">
                          <a:latin typeface="Roboto"/>
                          <a:cs typeface="Roboto"/>
                        </a:rPr>
                        <a:t>Voluntary</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743585">
                <a:tc>
                  <a:txBody>
                    <a:bodyPr/>
                    <a:lstStyle/>
                    <a:p>
                      <a:pPr marL="23495" marR="513715">
                        <a:lnSpc>
                          <a:spcPts val="2330"/>
                        </a:lnSpc>
                        <a:spcBef>
                          <a:spcPts val="30"/>
                        </a:spcBef>
                      </a:pPr>
                      <a:r>
                        <a:rPr sz="1800" b="1" dirty="0">
                          <a:latin typeface="Roboto"/>
                          <a:cs typeface="Roboto"/>
                        </a:rPr>
                        <a:t>IEEE </a:t>
                      </a:r>
                      <a:r>
                        <a:rPr sz="1800" b="1" spc="-10" dirty="0">
                          <a:latin typeface="Roboto"/>
                          <a:cs typeface="Roboto"/>
                        </a:rPr>
                        <a:t>Ethically </a:t>
                      </a:r>
                      <a:r>
                        <a:rPr sz="1800" b="1" dirty="0">
                          <a:latin typeface="Roboto"/>
                          <a:cs typeface="Roboto"/>
                        </a:rPr>
                        <a:t>Aligned</a:t>
                      </a:r>
                      <a:r>
                        <a:rPr sz="1800" b="1" spc="85" dirty="0">
                          <a:latin typeface="Roboto"/>
                          <a:cs typeface="Roboto"/>
                        </a:rPr>
                        <a:t> </a:t>
                      </a:r>
                      <a:r>
                        <a:rPr sz="1800" b="1" spc="-10" dirty="0">
                          <a:latin typeface="Roboto"/>
                          <a:cs typeface="Roboto"/>
                        </a:rPr>
                        <a:t>Design</a:t>
                      </a:r>
                      <a:endParaRPr sz="1800">
                        <a:latin typeface="Roboto"/>
                        <a:cs typeface="Roboto"/>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649605">
                        <a:lnSpc>
                          <a:spcPts val="2330"/>
                        </a:lnSpc>
                        <a:spcBef>
                          <a:spcPts val="30"/>
                        </a:spcBef>
                      </a:pPr>
                      <a:r>
                        <a:rPr sz="1800" spc="-10" dirty="0">
                          <a:latin typeface="Roboto"/>
                          <a:cs typeface="Roboto"/>
                        </a:rPr>
                        <a:t>Technical</a:t>
                      </a:r>
                      <a:r>
                        <a:rPr sz="1800" spc="-60" dirty="0">
                          <a:latin typeface="Roboto"/>
                          <a:cs typeface="Roboto"/>
                        </a:rPr>
                        <a:t> </a:t>
                      </a:r>
                      <a:r>
                        <a:rPr sz="1800" spc="-10" dirty="0">
                          <a:latin typeface="Roboto"/>
                          <a:cs typeface="Roboto"/>
                        </a:rPr>
                        <a:t>standards</a:t>
                      </a:r>
                      <a:r>
                        <a:rPr sz="1800" spc="-65" dirty="0">
                          <a:latin typeface="Roboto"/>
                          <a:cs typeface="Roboto"/>
                        </a:rPr>
                        <a:t> </a:t>
                      </a:r>
                      <a:r>
                        <a:rPr sz="1800" spc="-20" dirty="0">
                          <a:latin typeface="Roboto"/>
                          <a:cs typeface="Roboto"/>
                        </a:rPr>
                        <a:t>with </a:t>
                      </a:r>
                      <a:r>
                        <a:rPr sz="1800" dirty="0">
                          <a:latin typeface="Roboto"/>
                          <a:cs typeface="Roboto"/>
                        </a:rPr>
                        <a:t>ethical</a:t>
                      </a:r>
                      <a:r>
                        <a:rPr sz="1800" spc="-95" dirty="0">
                          <a:latin typeface="Roboto"/>
                          <a:cs typeface="Roboto"/>
                        </a:rPr>
                        <a:t> </a:t>
                      </a:r>
                      <a:r>
                        <a:rPr sz="1800" spc="-10" dirty="0">
                          <a:latin typeface="Roboto"/>
                          <a:cs typeface="Roboto"/>
                        </a:rPr>
                        <a:t>guidance</a:t>
                      </a:r>
                      <a:endParaRPr sz="1800">
                        <a:latin typeface="Roboto"/>
                        <a:cs typeface="Roboto"/>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1355"/>
                        </a:spcBef>
                      </a:pPr>
                      <a:r>
                        <a:rPr sz="1800" dirty="0">
                          <a:latin typeface="Segoe UI Symbol"/>
                          <a:cs typeface="Segoe UI Symbol"/>
                        </a:rPr>
                        <a:t>✅</a:t>
                      </a:r>
                      <a:r>
                        <a:rPr sz="1800" spc="-50" dirty="0">
                          <a:latin typeface="Segoe UI Symbol"/>
                          <a:cs typeface="Segoe UI Symbol"/>
                        </a:rPr>
                        <a:t> </a:t>
                      </a:r>
                      <a:r>
                        <a:rPr sz="1800" spc="-10" dirty="0">
                          <a:latin typeface="Roboto"/>
                          <a:cs typeface="Roboto"/>
                        </a:rPr>
                        <a:t>Strong</a:t>
                      </a:r>
                      <a:endParaRPr sz="1800">
                        <a:latin typeface="Roboto"/>
                        <a:cs typeface="Roboto"/>
                      </a:endParaRPr>
                    </a:p>
                  </a:txBody>
                  <a:tcPr marL="0" marR="0" marT="1720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3515">
                        <a:lnSpc>
                          <a:spcPct val="100000"/>
                        </a:lnSpc>
                        <a:spcBef>
                          <a:spcPts val="1245"/>
                        </a:spcBef>
                      </a:pPr>
                      <a:r>
                        <a:rPr sz="1800" spc="-10" dirty="0">
                          <a:latin typeface="Roboto"/>
                          <a:cs typeface="Roboto"/>
                        </a:rPr>
                        <a:t>Voluntary</a:t>
                      </a:r>
                      <a:endParaRPr sz="1800">
                        <a:latin typeface="Roboto"/>
                        <a:cs typeface="Roboto"/>
                      </a:endParaRPr>
                    </a:p>
                  </a:txBody>
                  <a:tcPr marL="0" marR="0" marT="1581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744855">
                <a:tc>
                  <a:txBody>
                    <a:bodyPr/>
                    <a:lstStyle/>
                    <a:p>
                      <a:pPr marL="23495" marR="556260">
                        <a:lnSpc>
                          <a:spcPts val="2320"/>
                        </a:lnSpc>
                        <a:spcBef>
                          <a:spcPts val="50"/>
                        </a:spcBef>
                      </a:pPr>
                      <a:r>
                        <a:rPr sz="1800" b="1" dirty="0">
                          <a:latin typeface="Roboto"/>
                          <a:cs typeface="Roboto"/>
                        </a:rPr>
                        <a:t>Corporate</a:t>
                      </a:r>
                      <a:r>
                        <a:rPr sz="1800" b="1" spc="75" dirty="0">
                          <a:latin typeface="Roboto"/>
                          <a:cs typeface="Roboto"/>
                        </a:rPr>
                        <a:t> </a:t>
                      </a:r>
                      <a:r>
                        <a:rPr sz="1800" b="1" spc="-25" dirty="0">
                          <a:latin typeface="Roboto"/>
                          <a:cs typeface="Roboto"/>
                        </a:rPr>
                        <a:t>ESG </a:t>
                      </a:r>
                      <a:r>
                        <a:rPr sz="1800" b="1" spc="-10" dirty="0">
                          <a:latin typeface="Roboto"/>
                          <a:cs typeface="Roboto"/>
                        </a:rPr>
                        <a:t>Models</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990600">
                        <a:lnSpc>
                          <a:spcPts val="2320"/>
                        </a:lnSpc>
                        <a:spcBef>
                          <a:spcPts val="50"/>
                        </a:spcBef>
                      </a:pPr>
                      <a:r>
                        <a:rPr sz="1800" spc="-20" dirty="0">
                          <a:latin typeface="Roboto"/>
                          <a:cs typeface="Roboto"/>
                        </a:rPr>
                        <a:t>Environmental,</a:t>
                      </a:r>
                      <a:r>
                        <a:rPr sz="1800" spc="10" dirty="0">
                          <a:latin typeface="Roboto"/>
                          <a:cs typeface="Roboto"/>
                        </a:rPr>
                        <a:t> </a:t>
                      </a:r>
                      <a:r>
                        <a:rPr sz="1800" spc="-10" dirty="0">
                          <a:latin typeface="Roboto"/>
                          <a:cs typeface="Roboto"/>
                        </a:rPr>
                        <a:t>social, governance</a:t>
                      </a:r>
                      <a:r>
                        <a:rPr sz="1800" spc="-60" dirty="0">
                          <a:latin typeface="Roboto"/>
                          <a:cs typeface="Roboto"/>
                        </a:rPr>
                        <a:t> </a:t>
                      </a:r>
                      <a:r>
                        <a:rPr sz="1800" spc="-10" dirty="0">
                          <a:latin typeface="Roboto"/>
                          <a:cs typeface="Roboto"/>
                        </a:rPr>
                        <a:t>metrics</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1355"/>
                        </a:spcBef>
                      </a:pPr>
                      <a:r>
                        <a:rPr sz="1800" dirty="0">
                          <a:latin typeface="Segoe UI Symbol"/>
                          <a:cs typeface="Segoe UI Symbol"/>
                        </a:rPr>
                        <a:t>❌</a:t>
                      </a:r>
                      <a:r>
                        <a:rPr sz="1800" spc="-60" dirty="0">
                          <a:latin typeface="Segoe UI Symbol"/>
                          <a:cs typeface="Segoe UI Symbol"/>
                        </a:rPr>
                        <a:t> </a:t>
                      </a:r>
                      <a:r>
                        <a:rPr sz="1800" spc="-10" dirty="0">
                          <a:latin typeface="Roboto"/>
                          <a:cs typeface="Roboto"/>
                        </a:rPr>
                        <a:t>Indirect</a:t>
                      </a:r>
                      <a:endParaRPr sz="1800">
                        <a:latin typeface="Roboto"/>
                        <a:cs typeface="Roboto"/>
                      </a:endParaRPr>
                    </a:p>
                  </a:txBody>
                  <a:tcPr marL="0" marR="0" marT="1720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3515">
                        <a:lnSpc>
                          <a:spcPct val="100000"/>
                        </a:lnSpc>
                        <a:spcBef>
                          <a:spcPts val="1260"/>
                        </a:spcBef>
                      </a:pPr>
                      <a:r>
                        <a:rPr sz="1800" spc="-10" dirty="0">
                          <a:latin typeface="Roboto"/>
                          <a:cs typeface="Roboto"/>
                        </a:rPr>
                        <a:t>Varies</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pic>
        <p:nvPicPr>
          <p:cNvPr id="6" name="object 6"/>
          <p:cNvPicPr/>
          <p:nvPr/>
        </p:nvPicPr>
        <p:blipFill>
          <a:blip r:embed="rId2" cstate="print"/>
          <a:stretch>
            <a:fillRect/>
          </a:stretch>
        </p:blipFill>
        <p:spPr>
          <a:xfrm>
            <a:off x="7795386" y="2299589"/>
            <a:ext cx="82550" cy="161925"/>
          </a:xfrm>
          <a:prstGeom prst="rect">
            <a:avLst/>
          </a:prstGeom>
        </p:spPr>
      </p:pic>
      <p:pic>
        <p:nvPicPr>
          <p:cNvPr id="7" name="object 7"/>
          <p:cNvPicPr/>
          <p:nvPr/>
        </p:nvPicPr>
        <p:blipFill>
          <a:blip r:embed="rId2" cstate="print"/>
          <a:stretch>
            <a:fillRect/>
          </a:stretch>
        </p:blipFill>
        <p:spPr>
          <a:xfrm>
            <a:off x="6290817" y="3043682"/>
            <a:ext cx="82550" cy="161925"/>
          </a:xfrm>
          <a:prstGeom prst="rect">
            <a:avLst/>
          </a:prstGeom>
        </p:spPr>
      </p:pic>
      <p:pic>
        <p:nvPicPr>
          <p:cNvPr id="8" name="object 8"/>
          <p:cNvPicPr/>
          <p:nvPr/>
        </p:nvPicPr>
        <p:blipFill>
          <a:blip r:embed="rId2" cstate="print"/>
          <a:stretch>
            <a:fillRect/>
          </a:stretch>
        </p:blipFill>
        <p:spPr>
          <a:xfrm>
            <a:off x="6290817" y="3788917"/>
            <a:ext cx="82550" cy="161925"/>
          </a:xfrm>
          <a:prstGeom prst="rect">
            <a:avLst/>
          </a:prstGeom>
        </p:spPr>
      </p:pic>
      <p:pic>
        <p:nvPicPr>
          <p:cNvPr id="9" name="object 9"/>
          <p:cNvPicPr/>
          <p:nvPr/>
        </p:nvPicPr>
        <p:blipFill>
          <a:blip r:embed="rId2" cstate="print"/>
          <a:stretch>
            <a:fillRect/>
          </a:stretch>
        </p:blipFill>
        <p:spPr>
          <a:xfrm>
            <a:off x="7795386" y="3788917"/>
            <a:ext cx="82550" cy="161925"/>
          </a:xfrm>
          <a:prstGeom prst="rect">
            <a:avLst/>
          </a:prstGeom>
        </p:spPr>
      </p:pic>
      <p:pic>
        <p:nvPicPr>
          <p:cNvPr id="10" name="object 10"/>
          <p:cNvPicPr/>
          <p:nvPr/>
        </p:nvPicPr>
        <p:blipFill>
          <a:blip r:embed="rId2" cstate="print"/>
          <a:stretch>
            <a:fillRect/>
          </a:stretch>
        </p:blipFill>
        <p:spPr>
          <a:xfrm>
            <a:off x="7795386" y="4532884"/>
            <a:ext cx="82550" cy="161925"/>
          </a:xfrm>
          <a:prstGeom prst="rect">
            <a:avLst/>
          </a:prstGeom>
        </p:spPr>
      </p:pic>
      <p:pic>
        <p:nvPicPr>
          <p:cNvPr id="11" name="object 11"/>
          <p:cNvPicPr/>
          <p:nvPr/>
        </p:nvPicPr>
        <p:blipFill>
          <a:blip r:embed="rId2" cstate="print"/>
          <a:stretch>
            <a:fillRect/>
          </a:stretch>
        </p:blipFill>
        <p:spPr>
          <a:xfrm>
            <a:off x="7795386" y="5278120"/>
            <a:ext cx="82550" cy="161925"/>
          </a:xfrm>
          <a:prstGeom prst="rect">
            <a:avLst/>
          </a:prstGeom>
        </p:spPr>
      </p:pic>
      <p:sp>
        <p:nvSpPr>
          <p:cNvPr id="12" name="object 12"/>
          <p:cNvSpPr txBox="1"/>
          <p:nvPr/>
        </p:nvSpPr>
        <p:spPr>
          <a:xfrm>
            <a:off x="901700" y="5790438"/>
            <a:ext cx="372110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Source:</a:t>
            </a:r>
            <a:r>
              <a:rPr sz="1100" spc="-25" dirty="0">
                <a:latin typeface="Calibri"/>
                <a:cs typeface="Calibri"/>
              </a:rPr>
              <a:t> </a:t>
            </a:r>
            <a:r>
              <a:rPr sz="1100" dirty="0">
                <a:latin typeface="Calibri"/>
                <a:cs typeface="Calibri"/>
              </a:rPr>
              <a:t>Springer’s</a:t>
            </a:r>
            <a:r>
              <a:rPr sz="1100" spc="-25" dirty="0">
                <a:latin typeface="Calibri"/>
                <a:cs typeface="Calibri"/>
              </a:rPr>
              <a:t> </a:t>
            </a:r>
            <a:r>
              <a:rPr sz="1100" dirty="0">
                <a:latin typeface="Calibri"/>
                <a:cs typeface="Calibri"/>
              </a:rPr>
              <a:t>ethical</a:t>
            </a:r>
            <a:r>
              <a:rPr sz="1100" spc="-25" dirty="0">
                <a:latin typeface="Calibri"/>
                <a:cs typeface="Calibri"/>
              </a:rPr>
              <a:t> </a:t>
            </a:r>
            <a:r>
              <a:rPr sz="1100" dirty="0">
                <a:latin typeface="Calibri"/>
                <a:cs typeface="Calibri"/>
              </a:rPr>
              <a:t>analysis</a:t>
            </a:r>
            <a:r>
              <a:rPr sz="1100" spc="-30" dirty="0">
                <a:latin typeface="Calibri"/>
                <a:cs typeface="Calibri"/>
              </a:rPr>
              <a:t> </a:t>
            </a:r>
            <a:r>
              <a:rPr sz="1100" dirty="0">
                <a:latin typeface="Calibri"/>
                <a:cs typeface="Calibri"/>
              </a:rPr>
              <a:t>model,</a:t>
            </a:r>
            <a:r>
              <a:rPr sz="1100" spc="-20" dirty="0">
                <a:latin typeface="Calibri"/>
                <a:cs typeface="Calibri"/>
              </a:rPr>
              <a:t> </a:t>
            </a:r>
            <a:r>
              <a:rPr sz="1100" dirty="0">
                <a:latin typeface="Calibri"/>
                <a:cs typeface="Calibri"/>
              </a:rPr>
              <a:t>IEEE</a:t>
            </a:r>
            <a:r>
              <a:rPr sz="1100" spc="-20" dirty="0">
                <a:latin typeface="Calibri"/>
                <a:cs typeface="Calibri"/>
              </a:rPr>
              <a:t> </a:t>
            </a:r>
            <a:r>
              <a:rPr sz="1100" dirty="0">
                <a:latin typeface="Calibri"/>
                <a:cs typeface="Calibri"/>
              </a:rPr>
              <a:t>governance</a:t>
            </a:r>
            <a:r>
              <a:rPr sz="1100" spc="-15" dirty="0">
                <a:latin typeface="Calibri"/>
                <a:cs typeface="Calibri"/>
              </a:rPr>
              <a:t> </a:t>
            </a:r>
            <a:r>
              <a:rPr sz="1100" spc="-10" dirty="0">
                <a:latin typeface="Calibri"/>
                <a:cs typeface="Calibri"/>
              </a:rPr>
              <a:t>report</a:t>
            </a:r>
            <a:endParaRPr sz="110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1</a:t>
            </a:r>
            <a:endParaRPr sz="1100">
              <a:latin typeface="Calibri"/>
              <a:cs typeface="Calibri"/>
            </a:endParaRPr>
          </a:p>
        </p:txBody>
      </p:sp>
      <p:sp>
        <p:nvSpPr>
          <p:cNvPr id="3" name="object 3"/>
          <p:cNvSpPr txBox="1"/>
          <p:nvPr/>
        </p:nvSpPr>
        <p:spPr>
          <a:xfrm>
            <a:off x="901700" y="764793"/>
            <a:ext cx="8232775" cy="5577205"/>
          </a:xfrm>
          <a:prstGeom prst="rect">
            <a:avLst/>
          </a:prstGeom>
        </p:spPr>
        <p:txBody>
          <a:bodyPr vert="horz" wrap="square" lIns="0" tIns="12700" rIns="0" bIns="0" rtlCol="0">
            <a:spAutoFit/>
          </a:bodyPr>
          <a:lstStyle/>
          <a:p>
            <a:pPr marL="12700" marR="1798320" algn="just">
              <a:lnSpc>
                <a:spcPct val="145000"/>
              </a:lnSpc>
              <a:spcBef>
                <a:spcPts val="100"/>
              </a:spcBef>
            </a:pPr>
            <a:r>
              <a:rPr sz="1800" b="1" dirty="0">
                <a:latin typeface="Roboto"/>
                <a:cs typeface="Roboto"/>
              </a:rPr>
              <a:t>4th</a:t>
            </a:r>
            <a:r>
              <a:rPr sz="1800" b="1" spc="5" dirty="0">
                <a:latin typeface="Roboto"/>
                <a:cs typeface="Roboto"/>
              </a:rPr>
              <a:t> </a:t>
            </a:r>
            <a:r>
              <a:rPr sz="1800" b="1" dirty="0">
                <a:latin typeface="Roboto"/>
                <a:cs typeface="Roboto"/>
              </a:rPr>
              <a:t>International</a:t>
            </a:r>
            <a:r>
              <a:rPr sz="1800" b="1" spc="-5" dirty="0">
                <a:latin typeface="Roboto"/>
                <a:cs typeface="Roboto"/>
              </a:rPr>
              <a:t> </a:t>
            </a:r>
            <a:r>
              <a:rPr sz="1800" b="1" dirty="0">
                <a:latin typeface="Roboto"/>
                <a:cs typeface="Roboto"/>
              </a:rPr>
              <a:t>Conference</a:t>
            </a:r>
            <a:r>
              <a:rPr sz="1800" b="1" spc="10" dirty="0">
                <a:latin typeface="Roboto"/>
                <a:cs typeface="Roboto"/>
              </a:rPr>
              <a:t> </a:t>
            </a:r>
            <a:r>
              <a:rPr sz="1800" b="1" dirty="0">
                <a:latin typeface="Roboto"/>
                <a:cs typeface="Roboto"/>
              </a:rPr>
              <a:t>on Ethics of</a:t>
            </a:r>
            <a:r>
              <a:rPr sz="1800" b="1" spc="5" dirty="0">
                <a:latin typeface="Roboto"/>
                <a:cs typeface="Roboto"/>
              </a:rPr>
              <a:t> </a:t>
            </a:r>
            <a:r>
              <a:rPr sz="1800" b="1" dirty="0">
                <a:latin typeface="Roboto"/>
                <a:cs typeface="Roboto"/>
              </a:rPr>
              <a:t>Artificial</a:t>
            </a:r>
            <a:r>
              <a:rPr sz="1800" b="1" spc="5" dirty="0">
                <a:latin typeface="Roboto"/>
                <a:cs typeface="Roboto"/>
              </a:rPr>
              <a:t> </a:t>
            </a:r>
            <a:r>
              <a:rPr sz="1800" b="1" spc="-10" dirty="0">
                <a:latin typeface="Roboto"/>
                <a:cs typeface="Roboto"/>
              </a:rPr>
              <a:t>Intelligence </a:t>
            </a:r>
            <a:r>
              <a:rPr sz="1800" spc="-125" dirty="0">
                <a:latin typeface="Roboto"/>
                <a:cs typeface="Roboto"/>
              </a:rPr>
              <a:t>24-</a:t>
            </a:r>
            <a:r>
              <a:rPr sz="1800" dirty="0">
                <a:latin typeface="Roboto"/>
                <a:cs typeface="Roboto"/>
              </a:rPr>
              <a:t>25</a:t>
            </a:r>
            <a:r>
              <a:rPr sz="1800" spc="-50" dirty="0">
                <a:latin typeface="Roboto"/>
                <a:cs typeface="Roboto"/>
              </a:rPr>
              <a:t> </a:t>
            </a:r>
            <a:r>
              <a:rPr sz="1800" dirty="0">
                <a:latin typeface="Roboto"/>
                <a:cs typeface="Roboto"/>
              </a:rPr>
              <a:t>July</a:t>
            </a:r>
            <a:r>
              <a:rPr sz="1800" spc="-40" dirty="0">
                <a:latin typeface="Roboto"/>
                <a:cs typeface="Roboto"/>
              </a:rPr>
              <a:t> </a:t>
            </a:r>
            <a:r>
              <a:rPr sz="1800" dirty="0">
                <a:latin typeface="Roboto"/>
                <a:cs typeface="Roboto"/>
              </a:rPr>
              <a:t>2025</a:t>
            </a:r>
            <a:r>
              <a:rPr sz="1800" spc="-45" dirty="0">
                <a:latin typeface="Roboto"/>
                <a:cs typeface="Roboto"/>
              </a:rPr>
              <a:t> </a:t>
            </a:r>
            <a:r>
              <a:rPr sz="1800" dirty="0">
                <a:latin typeface="Roboto"/>
                <a:cs typeface="Roboto"/>
              </a:rPr>
              <a:t>|</a:t>
            </a:r>
            <a:r>
              <a:rPr sz="1800" spc="-45" dirty="0">
                <a:latin typeface="Roboto"/>
                <a:cs typeface="Roboto"/>
              </a:rPr>
              <a:t> </a:t>
            </a:r>
            <a:r>
              <a:rPr sz="1800" dirty="0">
                <a:latin typeface="Roboto"/>
                <a:cs typeface="Roboto"/>
              </a:rPr>
              <a:t>Online</a:t>
            </a:r>
            <a:r>
              <a:rPr sz="1800" spc="-50" dirty="0">
                <a:latin typeface="Roboto"/>
                <a:cs typeface="Roboto"/>
              </a:rPr>
              <a:t> </a:t>
            </a:r>
            <a:r>
              <a:rPr sz="1800" spc="-10" dirty="0">
                <a:latin typeface="Roboto"/>
                <a:cs typeface="Roboto"/>
              </a:rPr>
              <a:t>Segment</a:t>
            </a:r>
            <a:r>
              <a:rPr sz="1800" spc="-45" dirty="0">
                <a:latin typeface="Roboto"/>
                <a:cs typeface="Roboto"/>
              </a:rPr>
              <a:t> </a:t>
            </a:r>
            <a:r>
              <a:rPr sz="1800" dirty="0">
                <a:latin typeface="Roboto"/>
                <a:cs typeface="Roboto"/>
              </a:rPr>
              <a:t>|</a:t>
            </a:r>
            <a:r>
              <a:rPr sz="1800" spc="-45" dirty="0">
                <a:latin typeface="Roboto"/>
                <a:cs typeface="Roboto"/>
              </a:rPr>
              <a:t> </a:t>
            </a:r>
            <a:r>
              <a:rPr sz="1800" spc="-25" dirty="0">
                <a:latin typeface="Roboto"/>
                <a:cs typeface="Roboto"/>
              </a:rPr>
              <a:t>University</a:t>
            </a:r>
            <a:r>
              <a:rPr sz="1800" spc="-45" dirty="0">
                <a:latin typeface="Roboto"/>
                <a:cs typeface="Roboto"/>
              </a:rPr>
              <a:t> </a:t>
            </a:r>
            <a:r>
              <a:rPr sz="1800" dirty="0">
                <a:latin typeface="Roboto"/>
                <a:cs typeface="Roboto"/>
              </a:rPr>
              <a:t>of</a:t>
            </a:r>
            <a:r>
              <a:rPr sz="1800" spc="-45" dirty="0">
                <a:latin typeface="Roboto"/>
                <a:cs typeface="Roboto"/>
              </a:rPr>
              <a:t> </a:t>
            </a:r>
            <a:r>
              <a:rPr sz="1800" dirty="0">
                <a:latin typeface="Roboto"/>
                <a:cs typeface="Roboto"/>
              </a:rPr>
              <a:t>Porto,</a:t>
            </a:r>
            <a:r>
              <a:rPr sz="1800" spc="-50" dirty="0">
                <a:latin typeface="Roboto"/>
                <a:cs typeface="Roboto"/>
              </a:rPr>
              <a:t> </a:t>
            </a:r>
            <a:r>
              <a:rPr sz="1800" spc="-10" dirty="0">
                <a:latin typeface="Roboto"/>
                <a:cs typeface="Roboto"/>
              </a:rPr>
              <a:t>Portugal </a:t>
            </a:r>
            <a:r>
              <a:rPr sz="1800" b="1" dirty="0">
                <a:latin typeface="Roboto"/>
                <a:cs typeface="Roboto"/>
              </a:rPr>
              <a:t>Alexandros</a:t>
            </a:r>
            <a:r>
              <a:rPr sz="1800" b="1" spc="35" dirty="0">
                <a:latin typeface="Roboto"/>
                <a:cs typeface="Roboto"/>
              </a:rPr>
              <a:t> </a:t>
            </a:r>
            <a:r>
              <a:rPr sz="1800" b="1" spc="-10" dirty="0">
                <a:latin typeface="Roboto"/>
                <a:cs typeface="Roboto"/>
              </a:rPr>
              <a:t>Schismenos</a:t>
            </a:r>
            <a:endParaRPr sz="1800" dirty="0">
              <a:latin typeface="Roboto"/>
              <a:cs typeface="Roboto"/>
            </a:endParaRPr>
          </a:p>
          <a:p>
            <a:pPr marL="12700" algn="just">
              <a:lnSpc>
                <a:spcPct val="100000"/>
              </a:lnSpc>
              <a:spcBef>
                <a:spcPts val="969"/>
              </a:spcBef>
            </a:pPr>
            <a:r>
              <a:rPr sz="1800" b="1" dirty="0">
                <a:latin typeface="Roboto"/>
                <a:cs typeface="Roboto"/>
              </a:rPr>
              <a:t>Artificial</a:t>
            </a:r>
            <a:r>
              <a:rPr sz="1800" b="1" spc="-5" dirty="0">
                <a:latin typeface="Roboto"/>
                <a:cs typeface="Roboto"/>
              </a:rPr>
              <a:t> </a:t>
            </a:r>
            <a:r>
              <a:rPr sz="1800" b="1" dirty="0">
                <a:latin typeface="Roboto"/>
                <a:cs typeface="Roboto"/>
              </a:rPr>
              <a:t>Intelligence</a:t>
            </a:r>
            <a:r>
              <a:rPr sz="1800" b="1" spc="5" dirty="0">
                <a:latin typeface="Roboto"/>
                <a:cs typeface="Roboto"/>
              </a:rPr>
              <a:t> </a:t>
            </a:r>
            <a:r>
              <a:rPr sz="1800" b="1" dirty="0">
                <a:latin typeface="Roboto"/>
                <a:cs typeface="Roboto"/>
              </a:rPr>
              <a:t>and</a:t>
            </a:r>
            <a:r>
              <a:rPr sz="1800" b="1" spc="5" dirty="0">
                <a:latin typeface="Roboto"/>
                <a:cs typeface="Roboto"/>
              </a:rPr>
              <a:t> </a:t>
            </a:r>
            <a:r>
              <a:rPr sz="1800" b="1" spc="-10" dirty="0">
                <a:latin typeface="Roboto"/>
                <a:cs typeface="Roboto"/>
              </a:rPr>
              <a:t>Technoscepticism</a:t>
            </a:r>
            <a:endParaRPr sz="1800" dirty="0">
              <a:latin typeface="Roboto"/>
              <a:cs typeface="Roboto"/>
            </a:endParaRPr>
          </a:p>
          <a:p>
            <a:pPr>
              <a:lnSpc>
                <a:spcPct val="100000"/>
              </a:lnSpc>
              <a:spcBef>
                <a:spcPts val="1789"/>
              </a:spcBef>
            </a:pPr>
            <a:endParaRPr sz="1800" dirty="0">
              <a:latin typeface="Roboto"/>
              <a:cs typeface="Roboto"/>
            </a:endParaRPr>
          </a:p>
          <a:p>
            <a:pPr marL="12700" marR="5080">
              <a:lnSpc>
                <a:spcPct val="107800"/>
              </a:lnSpc>
            </a:pPr>
            <a:r>
              <a:rPr sz="1800" dirty="0">
                <a:latin typeface="Roboto"/>
                <a:cs typeface="Roboto"/>
              </a:rPr>
              <a:t>As</a:t>
            </a:r>
            <a:r>
              <a:rPr sz="1800" spc="-35" dirty="0">
                <a:latin typeface="Roboto"/>
                <a:cs typeface="Roboto"/>
              </a:rPr>
              <a:t> </a:t>
            </a:r>
            <a:r>
              <a:rPr sz="1800" spc="-10" dirty="0">
                <a:latin typeface="Roboto"/>
                <a:cs typeface="Roboto"/>
              </a:rPr>
              <a:t>artificial</a:t>
            </a:r>
            <a:r>
              <a:rPr sz="1800" spc="-35" dirty="0">
                <a:latin typeface="Roboto"/>
                <a:cs typeface="Roboto"/>
              </a:rPr>
              <a:t> </a:t>
            </a:r>
            <a:r>
              <a:rPr sz="1800" spc="-10" dirty="0">
                <a:latin typeface="Roboto"/>
                <a:cs typeface="Roboto"/>
              </a:rPr>
              <a:t>intelligence</a:t>
            </a:r>
            <a:r>
              <a:rPr sz="1800" spc="-35" dirty="0">
                <a:latin typeface="Roboto"/>
                <a:cs typeface="Roboto"/>
              </a:rPr>
              <a:t> </a:t>
            </a:r>
            <a:r>
              <a:rPr sz="1800" spc="-10" dirty="0">
                <a:latin typeface="Roboto"/>
                <a:cs typeface="Roboto"/>
              </a:rPr>
              <a:t>rapidly</a:t>
            </a:r>
            <a:r>
              <a:rPr sz="1800" spc="-35" dirty="0">
                <a:latin typeface="Roboto"/>
                <a:cs typeface="Roboto"/>
              </a:rPr>
              <a:t> </a:t>
            </a:r>
            <a:r>
              <a:rPr sz="1800" spc="-10" dirty="0">
                <a:latin typeface="Roboto"/>
                <a:cs typeface="Roboto"/>
              </a:rPr>
              <a:t>reshapes</a:t>
            </a:r>
            <a:r>
              <a:rPr sz="1800" spc="-30" dirty="0">
                <a:latin typeface="Roboto"/>
                <a:cs typeface="Roboto"/>
              </a:rPr>
              <a:t> </a:t>
            </a:r>
            <a:r>
              <a:rPr sz="1800" dirty="0">
                <a:latin typeface="Roboto"/>
                <a:cs typeface="Roboto"/>
              </a:rPr>
              <a:t>every</a:t>
            </a:r>
            <a:r>
              <a:rPr sz="1800" spc="-35" dirty="0">
                <a:latin typeface="Roboto"/>
                <a:cs typeface="Roboto"/>
              </a:rPr>
              <a:t> </a:t>
            </a:r>
            <a:r>
              <a:rPr sz="1800" dirty="0">
                <a:latin typeface="Roboto"/>
                <a:cs typeface="Roboto"/>
              </a:rPr>
              <a:t>facet</a:t>
            </a:r>
            <a:r>
              <a:rPr sz="1800" spc="-30" dirty="0">
                <a:latin typeface="Roboto"/>
                <a:cs typeface="Roboto"/>
              </a:rPr>
              <a:t> </a:t>
            </a:r>
            <a:r>
              <a:rPr sz="1800" dirty="0">
                <a:latin typeface="Roboto"/>
                <a:cs typeface="Roboto"/>
              </a:rPr>
              <a:t>of</a:t>
            </a:r>
            <a:r>
              <a:rPr sz="1800" spc="-35" dirty="0">
                <a:latin typeface="Roboto"/>
                <a:cs typeface="Roboto"/>
              </a:rPr>
              <a:t> </a:t>
            </a:r>
            <a:r>
              <a:rPr sz="1800" spc="-10" dirty="0">
                <a:latin typeface="Roboto"/>
                <a:cs typeface="Roboto"/>
              </a:rPr>
              <a:t>human</a:t>
            </a:r>
            <a:r>
              <a:rPr sz="1800" spc="-25" dirty="0">
                <a:latin typeface="Roboto"/>
                <a:cs typeface="Roboto"/>
              </a:rPr>
              <a:t> </a:t>
            </a:r>
            <a:r>
              <a:rPr sz="1800" spc="-10" dirty="0">
                <a:latin typeface="Roboto"/>
                <a:cs typeface="Roboto"/>
              </a:rPr>
              <a:t>existence,</a:t>
            </a:r>
            <a:r>
              <a:rPr sz="1800" spc="-40" dirty="0">
                <a:latin typeface="Roboto"/>
                <a:cs typeface="Roboto"/>
              </a:rPr>
              <a:t> </a:t>
            </a:r>
            <a:r>
              <a:rPr sz="1800" dirty="0">
                <a:latin typeface="Roboto"/>
                <a:cs typeface="Roboto"/>
              </a:rPr>
              <a:t>we</a:t>
            </a:r>
            <a:r>
              <a:rPr sz="1800" spc="-35" dirty="0">
                <a:latin typeface="Roboto"/>
                <a:cs typeface="Roboto"/>
              </a:rPr>
              <a:t> </a:t>
            </a:r>
            <a:r>
              <a:rPr sz="1800" spc="-20" dirty="0">
                <a:latin typeface="Roboto"/>
                <a:cs typeface="Roboto"/>
              </a:rPr>
              <a:t>face </a:t>
            </a:r>
            <a:r>
              <a:rPr sz="1800" dirty="0">
                <a:latin typeface="Roboto"/>
                <a:cs typeface="Roboto"/>
              </a:rPr>
              <a:t>the</a:t>
            </a:r>
            <a:r>
              <a:rPr sz="1800" spc="-50" dirty="0">
                <a:latin typeface="Roboto"/>
                <a:cs typeface="Roboto"/>
              </a:rPr>
              <a:t> </a:t>
            </a:r>
            <a:r>
              <a:rPr sz="1800" dirty="0">
                <a:latin typeface="Roboto"/>
                <a:cs typeface="Roboto"/>
              </a:rPr>
              <a:t>need</a:t>
            </a:r>
            <a:r>
              <a:rPr sz="1800" spc="-45" dirty="0">
                <a:latin typeface="Roboto"/>
                <a:cs typeface="Roboto"/>
              </a:rPr>
              <a:t> </a:t>
            </a:r>
            <a:r>
              <a:rPr sz="1800" dirty="0">
                <a:latin typeface="Roboto"/>
                <a:cs typeface="Roboto"/>
              </a:rPr>
              <a:t>to</a:t>
            </a:r>
            <a:r>
              <a:rPr sz="1800" spc="-45" dirty="0">
                <a:latin typeface="Roboto"/>
                <a:cs typeface="Roboto"/>
              </a:rPr>
              <a:t> </a:t>
            </a:r>
            <a:r>
              <a:rPr sz="1800" spc="-20" dirty="0">
                <a:latin typeface="Roboto"/>
                <a:cs typeface="Roboto"/>
              </a:rPr>
              <a:t>philosophically</a:t>
            </a:r>
            <a:r>
              <a:rPr sz="1800" spc="-45" dirty="0">
                <a:latin typeface="Roboto"/>
                <a:cs typeface="Roboto"/>
              </a:rPr>
              <a:t> </a:t>
            </a:r>
            <a:r>
              <a:rPr sz="1800" spc="-10" dirty="0">
                <a:latin typeface="Roboto"/>
                <a:cs typeface="Roboto"/>
              </a:rPr>
              <a:t>challenge</a:t>
            </a:r>
            <a:r>
              <a:rPr sz="1800" spc="-50" dirty="0">
                <a:latin typeface="Roboto"/>
                <a:cs typeface="Roboto"/>
              </a:rPr>
              <a:t> </a:t>
            </a:r>
            <a:r>
              <a:rPr sz="1800" dirty="0">
                <a:latin typeface="Roboto"/>
                <a:cs typeface="Roboto"/>
              </a:rPr>
              <a:t>the</a:t>
            </a:r>
            <a:r>
              <a:rPr sz="1800" spc="-50" dirty="0">
                <a:latin typeface="Roboto"/>
                <a:cs typeface="Roboto"/>
              </a:rPr>
              <a:t> </a:t>
            </a:r>
            <a:r>
              <a:rPr sz="1800" spc="-10" dirty="0">
                <a:latin typeface="Roboto"/>
                <a:cs typeface="Roboto"/>
              </a:rPr>
              <a:t>prevailing,</a:t>
            </a:r>
            <a:r>
              <a:rPr sz="1800" spc="-55" dirty="0">
                <a:latin typeface="Roboto"/>
                <a:cs typeface="Roboto"/>
              </a:rPr>
              <a:t> </a:t>
            </a:r>
            <a:r>
              <a:rPr sz="1800" dirty="0">
                <a:latin typeface="Roboto"/>
                <a:cs typeface="Roboto"/>
              </a:rPr>
              <a:t>yet</a:t>
            </a:r>
            <a:r>
              <a:rPr sz="1800" spc="-35" dirty="0">
                <a:latin typeface="Roboto"/>
                <a:cs typeface="Roboto"/>
              </a:rPr>
              <a:t> </a:t>
            </a:r>
            <a:r>
              <a:rPr sz="1800" spc="-10" dirty="0">
                <a:latin typeface="Roboto"/>
                <a:cs typeface="Roboto"/>
              </a:rPr>
              <a:t>naive,</a:t>
            </a:r>
            <a:r>
              <a:rPr sz="1800" spc="-50" dirty="0">
                <a:latin typeface="Roboto"/>
                <a:cs typeface="Roboto"/>
              </a:rPr>
              <a:t> </a:t>
            </a:r>
            <a:r>
              <a:rPr sz="1800" spc="-10" dirty="0">
                <a:latin typeface="Roboto"/>
                <a:cs typeface="Roboto"/>
              </a:rPr>
              <a:t>narrative</a:t>
            </a:r>
            <a:r>
              <a:rPr sz="1800" spc="-50" dirty="0">
                <a:latin typeface="Roboto"/>
                <a:cs typeface="Roboto"/>
              </a:rPr>
              <a:t> </a:t>
            </a:r>
            <a:r>
              <a:rPr sz="1800" dirty="0">
                <a:latin typeface="Roboto"/>
                <a:cs typeface="Roboto"/>
              </a:rPr>
              <a:t>of</a:t>
            </a:r>
            <a:r>
              <a:rPr sz="1800" spc="-45" dirty="0">
                <a:latin typeface="Roboto"/>
                <a:cs typeface="Roboto"/>
              </a:rPr>
              <a:t> </a:t>
            </a:r>
            <a:r>
              <a:rPr sz="1800" spc="-10" dirty="0">
                <a:latin typeface="Roboto"/>
                <a:cs typeface="Roboto"/>
              </a:rPr>
              <a:t>linear technological</a:t>
            </a:r>
            <a:r>
              <a:rPr sz="1800" spc="-55" dirty="0">
                <a:latin typeface="Roboto"/>
                <a:cs typeface="Roboto"/>
              </a:rPr>
              <a:t> </a:t>
            </a:r>
            <a:r>
              <a:rPr sz="1800" spc="-10" dirty="0">
                <a:latin typeface="Roboto"/>
                <a:cs typeface="Roboto"/>
              </a:rPr>
              <a:t>progress.</a:t>
            </a:r>
            <a:r>
              <a:rPr sz="1800" spc="-55" dirty="0">
                <a:latin typeface="Roboto"/>
                <a:cs typeface="Roboto"/>
              </a:rPr>
              <a:t> </a:t>
            </a:r>
            <a:r>
              <a:rPr sz="1800" spc="-10" dirty="0">
                <a:latin typeface="Roboto"/>
                <a:cs typeface="Roboto"/>
              </a:rPr>
              <a:t>Watching</a:t>
            </a:r>
            <a:r>
              <a:rPr sz="1800" spc="-55" dirty="0">
                <a:latin typeface="Roboto"/>
                <a:cs typeface="Roboto"/>
              </a:rPr>
              <a:t> </a:t>
            </a:r>
            <a:r>
              <a:rPr sz="1800" dirty="0">
                <a:latin typeface="Roboto"/>
                <a:cs typeface="Roboto"/>
              </a:rPr>
              <a:t>the</a:t>
            </a:r>
            <a:r>
              <a:rPr sz="1800" spc="-60" dirty="0">
                <a:latin typeface="Roboto"/>
                <a:cs typeface="Roboto"/>
              </a:rPr>
              <a:t> </a:t>
            </a:r>
            <a:r>
              <a:rPr sz="1800" spc="-10" dirty="0">
                <a:latin typeface="Roboto"/>
                <a:cs typeface="Roboto"/>
              </a:rPr>
              <a:t>current</a:t>
            </a:r>
            <a:r>
              <a:rPr sz="1800" spc="-55" dirty="0">
                <a:latin typeface="Roboto"/>
                <a:cs typeface="Roboto"/>
              </a:rPr>
              <a:t> </a:t>
            </a:r>
            <a:r>
              <a:rPr sz="1800" spc="-10" dirty="0">
                <a:latin typeface="Roboto"/>
                <a:cs typeface="Roboto"/>
              </a:rPr>
              <a:t>public</a:t>
            </a:r>
            <a:r>
              <a:rPr sz="1800" spc="-50" dirty="0">
                <a:latin typeface="Roboto"/>
                <a:cs typeface="Roboto"/>
              </a:rPr>
              <a:t> </a:t>
            </a:r>
            <a:r>
              <a:rPr sz="1800" spc="-10" dirty="0">
                <a:latin typeface="Roboto"/>
                <a:cs typeface="Roboto"/>
              </a:rPr>
              <a:t>discourse</a:t>
            </a:r>
            <a:r>
              <a:rPr sz="1800" spc="-65" dirty="0">
                <a:latin typeface="Roboto"/>
                <a:cs typeface="Roboto"/>
              </a:rPr>
              <a:t> </a:t>
            </a:r>
            <a:r>
              <a:rPr sz="1800" spc="-10" dirty="0">
                <a:latin typeface="Roboto"/>
                <a:cs typeface="Roboto"/>
              </a:rPr>
              <a:t>around</a:t>
            </a:r>
            <a:r>
              <a:rPr sz="1800" spc="-55" dirty="0">
                <a:latin typeface="Roboto"/>
                <a:cs typeface="Roboto"/>
              </a:rPr>
              <a:t> </a:t>
            </a:r>
            <a:r>
              <a:rPr sz="1800" dirty="0">
                <a:latin typeface="Roboto"/>
                <a:cs typeface="Roboto"/>
              </a:rPr>
              <a:t>AI,</a:t>
            </a:r>
            <a:r>
              <a:rPr sz="1800" spc="-55" dirty="0">
                <a:latin typeface="Roboto"/>
                <a:cs typeface="Roboto"/>
              </a:rPr>
              <a:t> </a:t>
            </a:r>
            <a:r>
              <a:rPr sz="1800" spc="-25" dirty="0" smtClean="0">
                <a:latin typeface="Roboto"/>
                <a:cs typeface="Roboto"/>
              </a:rPr>
              <a:t>it</a:t>
            </a:r>
            <a:r>
              <a:rPr lang="en-US" spc="500" dirty="0">
                <a:latin typeface="Roboto"/>
                <a:cs typeface="Roboto"/>
              </a:rPr>
              <a:t> </a:t>
            </a:r>
            <a:r>
              <a:rPr sz="1800" dirty="0" smtClean="0">
                <a:latin typeface="Roboto"/>
                <a:cs typeface="Roboto"/>
              </a:rPr>
              <a:t>seems</a:t>
            </a:r>
            <a:r>
              <a:rPr sz="1800" spc="-55" dirty="0" smtClean="0">
                <a:latin typeface="Roboto"/>
                <a:cs typeface="Roboto"/>
              </a:rPr>
              <a:t> </a:t>
            </a:r>
            <a:r>
              <a:rPr sz="1800" dirty="0">
                <a:latin typeface="Roboto"/>
                <a:cs typeface="Roboto"/>
              </a:rPr>
              <a:t>as</a:t>
            </a:r>
            <a:r>
              <a:rPr sz="1800" spc="-45" dirty="0">
                <a:latin typeface="Roboto"/>
                <a:cs typeface="Roboto"/>
              </a:rPr>
              <a:t> </a:t>
            </a:r>
            <a:r>
              <a:rPr sz="1800" dirty="0">
                <a:latin typeface="Roboto"/>
                <a:cs typeface="Roboto"/>
              </a:rPr>
              <a:t>if</a:t>
            </a:r>
            <a:r>
              <a:rPr sz="1800" spc="-50" dirty="0">
                <a:latin typeface="Roboto"/>
                <a:cs typeface="Roboto"/>
              </a:rPr>
              <a:t> </a:t>
            </a:r>
            <a:r>
              <a:rPr sz="1800" spc="-10" dirty="0">
                <a:latin typeface="Roboto"/>
                <a:cs typeface="Roboto"/>
              </a:rPr>
              <a:t>public</a:t>
            </a:r>
            <a:r>
              <a:rPr sz="1800" spc="-45" dirty="0">
                <a:latin typeface="Roboto"/>
                <a:cs typeface="Roboto"/>
              </a:rPr>
              <a:t> </a:t>
            </a:r>
            <a:r>
              <a:rPr sz="1800" spc="-10" dirty="0">
                <a:latin typeface="Roboto"/>
                <a:cs typeface="Roboto"/>
              </a:rPr>
              <a:t>opinion</a:t>
            </a:r>
            <a:r>
              <a:rPr sz="1800" spc="-50" dirty="0">
                <a:latin typeface="Roboto"/>
                <a:cs typeface="Roboto"/>
              </a:rPr>
              <a:t> </a:t>
            </a:r>
            <a:r>
              <a:rPr sz="1800" dirty="0">
                <a:latin typeface="Roboto"/>
                <a:cs typeface="Roboto"/>
              </a:rPr>
              <a:t>has</a:t>
            </a:r>
            <a:r>
              <a:rPr sz="1800" spc="-55" dirty="0">
                <a:latin typeface="Roboto"/>
                <a:cs typeface="Roboto"/>
              </a:rPr>
              <a:t> </a:t>
            </a:r>
            <a:r>
              <a:rPr sz="1800" dirty="0">
                <a:latin typeface="Roboto"/>
                <a:cs typeface="Roboto"/>
              </a:rPr>
              <a:t>been</a:t>
            </a:r>
            <a:r>
              <a:rPr sz="1800" spc="-50" dirty="0">
                <a:latin typeface="Roboto"/>
                <a:cs typeface="Roboto"/>
              </a:rPr>
              <a:t> </a:t>
            </a:r>
            <a:r>
              <a:rPr sz="1800" dirty="0">
                <a:latin typeface="Roboto"/>
                <a:cs typeface="Roboto"/>
              </a:rPr>
              <a:t>reduced</a:t>
            </a:r>
            <a:r>
              <a:rPr sz="1800" spc="-50" dirty="0">
                <a:latin typeface="Roboto"/>
                <a:cs typeface="Roboto"/>
              </a:rPr>
              <a:t> </a:t>
            </a:r>
            <a:r>
              <a:rPr sz="1800" dirty="0">
                <a:latin typeface="Roboto"/>
                <a:cs typeface="Roboto"/>
              </a:rPr>
              <a:t>to</a:t>
            </a:r>
            <a:r>
              <a:rPr sz="1800" spc="-50" dirty="0">
                <a:latin typeface="Roboto"/>
                <a:cs typeface="Roboto"/>
              </a:rPr>
              <a:t> </a:t>
            </a:r>
            <a:r>
              <a:rPr sz="1800" dirty="0">
                <a:latin typeface="Roboto"/>
                <a:cs typeface="Roboto"/>
              </a:rPr>
              <a:t>a</a:t>
            </a:r>
            <a:r>
              <a:rPr sz="1800" spc="-50" dirty="0">
                <a:latin typeface="Roboto"/>
                <a:cs typeface="Roboto"/>
              </a:rPr>
              <a:t> </a:t>
            </a:r>
            <a:r>
              <a:rPr sz="1800" dirty="0">
                <a:latin typeface="Roboto"/>
                <a:cs typeface="Roboto"/>
              </a:rPr>
              <a:t>sharp</a:t>
            </a:r>
            <a:r>
              <a:rPr sz="1800" spc="-50" dirty="0">
                <a:latin typeface="Roboto"/>
                <a:cs typeface="Roboto"/>
              </a:rPr>
              <a:t> </a:t>
            </a:r>
            <a:r>
              <a:rPr sz="1800" spc="-10" dirty="0">
                <a:latin typeface="Roboto"/>
                <a:cs typeface="Roboto"/>
              </a:rPr>
              <a:t>confrontation</a:t>
            </a:r>
            <a:r>
              <a:rPr sz="1800" spc="-40" dirty="0">
                <a:latin typeface="Roboto"/>
                <a:cs typeface="Roboto"/>
              </a:rPr>
              <a:t> </a:t>
            </a:r>
            <a:r>
              <a:rPr sz="1800" spc="-10" dirty="0">
                <a:latin typeface="Roboto"/>
                <a:cs typeface="Roboto"/>
              </a:rPr>
              <a:t>between technophilia,</a:t>
            </a:r>
            <a:r>
              <a:rPr sz="1800" spc="-40" dirty="0">
                <a:latin typeface="Roboto"/>
                <a:cs typeface="Roboto"/>
              </a:rPr>
              <a:t> </a:t>
            </a:r>
            <a:r>
              <a:rPr sz="1800" dirty="0">
                <a:latin typeface="Roboto"/>
                <a:cs typeface="Roboto"/>
              </a:rPr>
              <a:t>the</a:t>
            </a:r>
            <a:r>
              <a:rPr sz="1800" spc="-30" dirty="0">
                <a:latin typeface="Roboto"/>
                <a:cs typeface="Roboto"/>
              </a:rPr>
              <a:t> </a:t>
            </a:r>
            <a:r>
              <a:rPr sz="1800" spc="-20" dirty="0">
                <a:latin typeface="Roboto"/>
                <a:cs typeface="Roboto"/>
              </a:rPr>
              <a:t>uncritical</a:t>
            </a:r>
            <a:r>
              <a:rPr sz="1800" spc="-35" dirty="0">
                <a:latin typeface="Roboto"/>
                <a:cs typeface="Roboto"/>
              </a:rPr>
              <a:t> </a:t>
            </a:r>
            <a:r>
              <a:rPr sz="1800" spc="-10" dirty="0">
                <a:latin typeface="Roboto"/>
                <a:cs typeface="Roboto"/>
              </a:rPr>
              <a:t>acceptance</a:t>
            </a:r>
            <a:r>
              <a:rPr sz="1800" spc="-35"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AI</a:t>
            </a:r>
            <a:r>
              <a:rPr sz="1800" spc="-30" dirty="0">
                <a:latin typeface="Roboto"/>
                <a:cs typeface="Roboto"/>
              </a:rPr>
              <a:t> </a:t>
            </a:r>
            <a:r>
              <a:rPr sz="1800" spc="-10" dirty="0">
                <a:latin typeface="Roboto"/>
                <a:cs typeface="Roboto"/>
              </a:rPr>
              <a:t>hype,</a:t>
            </a:r>
            <a:r>
              <a:rPr sz="1800" spc="-40" dirty="0">
                <a:latin typeface="Roboto"/>
                <a:cs typeface="Roboto"/>
              </a:rPr>
              <a:t> </a:t>
            </a:r>
            <a:r>
              <a:rPr sz="1800" dirty="0">
                <a:latin typeface="Roboto"/>
                <a:cs typeface="Roboto"/>
              </a:rPr>
              <a:t>and</a:t>
            </a:r>
            <a:r>
              <a:rPr sz="1800" spc="-30" dirty="0">
                <a:latin typeface="Roboto"/>
                <a:cs typeface="Roboto"/>
              </a:rPr>
              <a:t> </a:t>
            </a:r>
            <a:r>
              <a:rPr sz="1800" spc="-20" dirty="0">
                <a:latin typeface="Roboto"/>
                <a:cs typeface="Roboto"/>
              </a:rPr>
              <a:t>technophobia,</a:t>
            </a:r>
            <a:r>
              <a:rPr sz="1800" spc="-35" dirty="0">
                <a:latin typeface="Roboto"/>
                <a:cs typeface="Roboto"/>
              </a:rPr>
              <a:t> </a:t>
            </a:r>
            <a:r>
              <a:rPr sz="1800" spc="-25" dirty="0">
                <a:latin typeface="Roboto"/>
                <a:cs typeface="Roboto"/>
              </a:rPr>
              <a:t>the </a:t>
            </a:r>
            <a:r>
              <a:rPr sz="1800" spc="-20" dirty="0">
                <a:latin typeface="Roboto"/>
                <a:cs typeface="Roboto"/>
              </a:rPr>
              <a:t>uncritical</a:t>
            </a:r>
            <a:r>
              <a:rPr sz="1800" spc="-40" dirty="0">
                <a:latin typeface="Roboto"/>
                <a:cs typeface="Roboto"/>
              </a:rPr>
              <a:t> </a:t>
            </a:r>
            <a:r>
              <a:rPr sz="1800" dirty="0">
                <a:latin typeface="Roboto"/>
                <a:cs typeface="Roboto"/>
              </a:rPr>
              <a:t>fear</a:t>
            </a:r>
            <a:r>
              <a:rPr sz="1800" spc="-45"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AI</a:t>
            </a:r>
            <a:r>
              <a:rPr sz="1800" spc="-40" dirty="0">
                <a:latin typeface="Roboto"/>
                <a:cs typeface="Roboto"/>
              </a:rPr>
              <a:t> </a:t>
            </a:r>
            <a:r>
              <a:rPr sz="1800" spc="-10" dirty="0">
                <a:latin typeface="Roboto"/>
                <a:cs typeface="Roboto"/>
              </a:rPr>
              <a:t>advances,</a:t>
            </a:r>
            <a:r>
              <a:rPr sz="1800" spc="-30" dirty="0">
                <a:latin typeface="Roboto"/>
                <a:cs typeface="Roboto"/>
              </a:rPr>
              <a:t> </a:t>
            </a:r>
            <a:r>
              <a:rPr sz="1800" dirty="0">
                <a:latin typeface="Roboto"/>
                <a:cs typeface="Roboto"/>
              </a:rPr>
              <a:t>with</a:t>
            </a:r>
            <a:r>
              <a:rPr sz="1800" spc="-40" dirty="0">
                <a:latin typeface="Roboto"/>
                <a:cs typeface="Roboto"/>
              </a:rPr>
              <a:t> </a:t>
            </a:r>
            <a:r>
              <a:rPr sz="1800" spc="-10" dirty="0">
                <a:latin typeface="Roboto"/>
                <a:cs typeface="Roboto"/>
              </a:rPr>
              <a:t>hyperbole</a:t>
            </a:r>
            <a:r>
              <a:rPr sz="1800" spc="-30" dirty="0">
                <a:latin typeface="Roboto"/>
                <a:cs typeface="Roboto"/>
              </a:rPr>
              <a:t> </a:t>
            </a:r>
            <a:r>
              <a:rPr sz="1800" spc="-20" dirty="0">
                <a:latin typeface="Roboto"/>
                <a:cs typeface="Roboto"/>
              </a:rPr>
              <a:t>reigning</a:t>
            </a:r>
            <a:r>
              <a:rPr sz="1800" spc="-45" dirty="0">
                <a:latin typeface="Roboto"/>
                <a:cs typeface="Roboto"/>
              </a:rPr>
              <a:t> </a:t>
            </a:r>
            <a:r>
              <a:rPr sz="1800" dirty="0">
                <a:latin typeface="Roboto"/>
                <a:cs typeface="Roboto"/>
              </a:rPr>
              <a:t>on</a:t>
            </a:r>
            <a:r>
              <a:rPr sz="1800" spc="-40" dirty="0">
                <a:latin typeface="Roboto"/>
                <a:cs typeface="Roboto"/>
              </a:rPr>
              <a:t> </a:t>
            </a:r>
            <a:r>
              <a:rPr sz="1800" dirty="0">
                <a:latin typeface="Roboto"/>
                <a:cs typeface="Roboto"/>
              </a:rPr>
              <a:t>both</a:t>
            </a:r>
            <a:r>
              <a:rPr sz="1800" spc="-30" dirty="0">
                <a:latin typeface="Roboto"/>
                <a:cs typeface="Roboto"/>
              </a:rPr>
              <a:t> </a:t>
            </a:r>
            <a:r>
              <a:rPr sz="1800" spc="-10" dirty="0">
                <a:latin typeface="Roboto"/>
                <a:cs typeface="Roboto"/>
              </a:rPr>
              <a:t>sides.</a:t>
            </a:r>
            <a:endParaRPr sz="1800" dirty="0">
              <a:latin typeface="Roboto"/>
              <a:cs typeface="Roboto"/>
            </a:endParaRPr>
          </a:p>
          <a:p>
            <a:pPr marL="12700">
              <a:lnSpc>
                <a:spcPct val="100000"/>
              </a:lnSpc>
              <a:spcBef>
                <a:spcPts val="975"/>
              </a:spcBef>
            </a:pPr>
            <a:r>
              <a:rPr sz="1800" dirty="0">
                <a:latin typeface="Roboto"/>
                <a:cs typeface="Roboto"/>
              </a:rPr>
              <a:t>I</a:t>
            </a:r>
            <a:r>
              <a:rPr sz="1800" spc="-30" dirty="0">
                <a:latin typeface="Roboto"/>
                <a:cs typeface="Roboto"/>
              </a:rPr>
              <a:t> </a:t>
            </a:r>
            <a:r>
              <a:rPr sz="1800" spc="-10" dirty="0">
                <a:latin typeface="Roboto"/>
                <a:cs typeface="Roboto"/>
              </a:rPr>
              <a:t>propose</a:t>
            </a:r>
            <a:r>
              <a:rPr sz="1800" spc="-30" dirty="0">
                <a:latin typeface="Roboto"/>
                <a:cs typeface="Roboto"/>
              </a:rPr>
              <a:t> </a:t>
            </a:r>
            <a:r>
              <a:rPr sz="1800" dirty="0">
                <a:latin typeface="Roboto"/>
                <a:cs typeface="Roboto"/>
              </a:rPr>
              <a:t>we</a:t>
            </a:r>
            <a:r>
              <a:rPr sz="1800" spc="-35" dirty="0">
                <a:latin typeface="Roboto"/>
                <a:cs typeface="Roboto"/>
              </a:rPr>
              <a:t> </a:t>
            </a:r>
            <a:r>
              <a:rPr sz="1800" dirty="0">
                <a:latin typeface="Roboto"/>
                <a:cs typeface="Roboto"/>
              </a:rPr>
              <a:t>explore</a:t>
            </a:r>
            <a:r>
              <a:rPr sz="1800" spc="-25" dirty="0">
                <a:latin typeface="Roboto"/>
                <a:cs typeface="Roboto"/>
              </a:rPr>
              <a:t> </a:t>
            </a:r>
            <a:r>
              <a:rPr sz="1800" dirty="0">
                <a:latin typeface="Roboto"/>
                <a:cs typeface="Roboto"/>
              </a:rPr>
              <a:t>a</a:t>
            </a:r>
            <a:r>
              <a:rPr sz="1800" spc="-30" dirty="0">
                <a:latin typeface="Roboto"/>
                <a:cs typeface="Roboto"/>
              </a:rPr>
              <a:t> </a:t>
            </a:r>
            <a:r>
              <a:rPr sz="1800" dirty="0">
                <a:latin typeface="Roboto"/>
                <a:cs typeface="Roboto"/>
              </a:rPr>
              <a:t>middle</a:t>
            </a:r>
            <a:r>
              <a:rPr sz="1800" spc="-25" dirty="0">
                <a:latin typeface="Roboto"/>
                <a:cs typeface="Roboto"/>
              </a:rPr>
              <a:t> </a:t>
            </a:r>
            <a:r>
              <a:rPr sz="1800" dirty="0">
                <a:latin typeface="Roboto"/>
                <a:cs typeface="Roboto"/>
              </a:rPr>
              <a:t>road</a:t>
            </a:r>
            <a:r>
              <a:rPr sz="1800" spc="-30" dirty="0">
                <a:latin typeface="Roboto"/>
                <a:cs typeface="Roboto"/>
              </a:rPr>
              <a:t> </a:t>
            </a:r>
            <a:r>
              <a:rPr sz="1800" dirty="0">
                <a:latin typeface="Roboto"/>
                <a:cs typeface="Roboto"/>
              </a:rPr>
              <a:t>of</a:t>
            </a:r>
            <a:r>
              <a:rPr sz="1800" spc="-30" dirty="0">
                <a:latin typeface="Roboto"/>
                <a:cs typeface="Roboto"/>
              </a:rPr>
              <a:t> </a:t>
            </a:r>
            <a:r>
              <a:rPr sz="1800" spc="-10" dirty="0">
                <a:latin typeface="Roboto"/>
                <a:cs typeface="Roboto"/>
              </a:rPr>
              <a:t>technoscepticism.</a:t>
            </a:r>
            <a:endParaRPr sz="1800" dirty="0">
              <a:latin typeface="Roboto"/>
              <a:cs typeface="Roboto"/>
            </a:endParaRPr>
          </a:p>
          <a:p>
            <a:pPr marL="12700" marR="6985">
              <a:lnSpc>
                <a:spcPct val="107800"/>
              </a:lnSpc>
              <a:spcBef>
                <a:spcPts val="815"/>
              </a:spcBef>
            </a:pPr>
            <a:r>
              <a:rPr sz="1800" dirty="0">
                <a:latin typeface="Roboto"/>
                <a:cs typeface="Roboto"/>
              </a:rPr>
              <a:t>The</a:t>
            </a:r>
            <a:r>
              <a:rPr sz="1800" spc="-70" dirty="0">
                <a:latin typeface="Roboto"/>
                <a:cs typeface="Roboto"/>
              </a:rPr>
              <a:t> </a:t>
            </a:r>
            <a:r>
              <a:rPr sz="1800" spc="-10" dirty="0">
                <a:latin typeface="Roboto"/>
                <a:cs typeface="Roboto"/>
              </a:rPr>
              <a:t>digital</a:t>
            </a:r>
            <a:r>
              <a:rPr sz="1800" spc="-70" dirty="0">
                <a:latin typeface="Roboto"/>
                <a:cs typeface="Roboto"/>
              </a:rPr>
              <a:t> </a:t>
            </a:r>
            <a:r>
              <a:rPr sz="1800" spc="-10" dirty="0">
                <a:latin typeface="Roboto"/>
                <a:cs typeface="Roboto"/>
              </a:rPr>
              <a:t>revolution</a:t>
            </a:r>
            <a:r>
              <a:rPr sz="1800" spc="-65" dirty="0">
                <a:latin typeface="Roboto"/>
                <a:cs typeface="Roboto"/>
              </a:rPr>
              <a:t> </a:t>
            </a:r>
            <a:r>
              <a:rPr sz="1800" dirty="0">
                <a:latin typeface="Roboto"/>
                <a:cs typeface="Roboto"/>
              </a:rPr>
              <a:t>has</a:t>
            </a:r>
            <a:r>
              <a:rPr sz="1800" spc="-70" dirty="0">
                <a:latin typeface="Roboto"/>
                <a:cs typeface="Roboto"/>
              </a:rPr>
              <a:t> </a:t>
            </a:r>
            <a:r>
              <a:rPr sz="1800" dirty="0">
                <a:latin typeface="Roboto"/>
                <a:cs typeface="Roboto"/>
              </a:rPr>
              <a:t>been</a:t>
            </a:r>
            <a:r>
              <a:rPr sz="1800" spc="-60" dirty="0">
                <a:latin typeface="Roboto"/>
                <a:cs typeface="Roboto"/>
              </a:rPr>
              <a:t> </a:t>
            </a:r>
            <a:r>
              <a:rPr sz="1800" dirty="0">
                <a:latin typeface="Roboto"/>
                <a:cs typeface="Roboto"/>
              </a:rPr>
              <a:t>an</a:t>
            </a:r>
            <a:r>
              <a:rPr sz="1800" spc="-65" dirty="0">
                <a:latin typeface="Roboto"/>
                <a:cs typeface="Roboto"/>
              </a:rPr>
              <a:t> </a:t>
            </a:r>
            <a:r>
              <a:rPr sz="1800" spc="-10" dirty="0">
                <a:latin typeface="Roboto"/>
                <a:cs typeface="Roboto"/>
              </a:rPr>
              <a:t>ontological</a:t>
            </a:r>
            <a:r>
              <a:rPr sz="1800" spc="-70" dirty="0">
                <a:latin typeface="Roboto"/>
                <a:cs typeface="Roboto"/>
              </a:rPr>
              <a:t> </a:t>
            </a:r>
            <a:r>
              <a:rPr sz="1800" spc="-10" dirty="0">
                <a:latin typeface="Roboto"/>
                <a:cs typeface="Roboto"/>
              </a:rPr>
              <a:t>revolution</a:t>
            </a:r>
            <a:r>
              <a:rPr sz="1800" spc="-65" dirty="0">
                <a:latin typeface="Roboto"/>
                <a:cs typeface="Roboto"/>
              </a:rPr>
              <a:t> </a:t>
            </a:r>
            <a:r>
              <a:rPr sz="1800" spc="-10" dirty="0">
                <a:latin typeface="Roboto"/>
                <a:cs typeface="Roboto"/>
              </a:rPr>
              <a:t>that</a:t>
            </a:r>
            <a:r>
              <a:rPr sz="1800" spc="-75" dirty="0">
                <a:latin typeface="Roboto"/>
                <a:cs typeface="Roboto"/>
              </a:rPr>
              <a:t> </a:t>
            </a:r>
            <a:r>
              <a:rPr sz="1800" spc="-10" dirty="0">
                <a:latin typeface="Roboto"/>
                <a:cs typeface="Roboto"/>
              </a:rPr>
              <a:t>radically</a:t>
            </a:r>
            <a:r>
              <a:rPr sz="1800" spc="-70" dirty="0">
                <a:latin typeface="Roboto"/>
                <a:cs typeface="Roboto"/>
              </a:rPr>
              <a:t> </a:t>
            </a:r>
            <a:r>
              <a:rPr sz="1800" spc="-10" dirty="0">
                <a:latin typeface="Roboto"/>
                <a:cs typeface="Roboto"/>
              </a:rPr>
              <a:t>changes </a:t>
            </a:r>
            <a:r>
              <a:rPr sz="1800" dirty="0">
                <a:latin typeface="Roboto"/>
                <a:cs typeface="Roboto"/>
              </a:rPr>
              <a:t>the</a:t>
            </a:r>
            <a:r>
              <a:rPr sz="1800" spc="-60" dirty="0">
                <a:latin typeface="Roboto"/>
                <a:cs typeface="Roboto"/>
              </a:rPr>
              <a:t> </a:t>
            </a:r>
            <a:r>
              <a:rPr sz="1800" spc="-10" dirty="0">
                <a:latin typeface="Roboto"/>
                <a:cs typeface="Roboto"/>
              </a:rPr>
              <a:t>relationship</a:t>
            </a:r>
            <a:r>
              <a:rPr sz="1800" spc="-55" dirty="0">
                <a:latin typeface="Roboto"/>
                <a:cs typeface="Roboto"/>
              </a:rPr>
              <a:t> </a:t>
            </a:r>
            <a:r>
              <a:rPr sz="1800" dirty="0">
                <a:latin typeface="Roboto"/>
                <a:cs typeface="Roboto"/>
              </a:rPr>
              <a:t>of</a:t>
            </a:r>
            <a:r>
              <a:rPr sz="1800" spc="-60" dirty="0">
                <a:latin typeface="Roboto"/>
                <a:cs typeface="Roboto"/>
              </a:rPr>
              <a:t> </a:t>
            </a:r>
            <a:r>
              <a:rPr sz="1800" spc="-20" dirty="0">
                <a:latin typeface="Roboto"/>
                <a:cs typeface="Roboto"/>
              </a:rPr>
              <a:t>human</a:t>
            </a:r>
            <a:r>
              <a:rPr sz="1800" spc="-55" dirty="0">
                <a:latin typeface="Roboto"/>
                <a:cs typeface="Roboto"/>
              </a:rPr>
              <a:t> </a:t>
            </a:r>
            <a:r>
              <a:rPr sz="1800" spc="-20" dirty="0">
                <a:latin typeface="Roboto"/>
                <a:cs typeface="Roboto"/>
              </a:rPr>
              <a:t>subjects</a:t>
            </a:r>
            <a:r>
              <a:rPr sz="1800" spc="-65" dirty="0">
                <a:latin typeface="Roboto"/>
                <a:cs typeface="Roboto"/>
              </a:rPr>
              <a:t> </a:t>
            </a:r>
            <a:r>
              <a:rPr sz="1800" dirty="0">
                <a:latin typeface="Roboto"/>
                <a:cs typeface="Roboto"/>
              </a:rPr>
              <a:t>to</a:t>
            </a:r>
            <a:r>
              <a:rPr sz="1800" spc="-50" dirty="0">
                <a:latin typeface="Roboto"/>
                <a:cs typeface="Roboto"/>
              </a:rPr>
              <a:t> </a:t>
            </a:r>
            <a:r>
              <a:rPr sz="1800" dirty="0">
                <a:latin typeface="Roboto"/>
                <a:cs typeface="Roboto"/>
              </a:rPr>
              <a:t>the</a:t>
            </a:r>
            <a:r>
              <a:rPr sz="1800" spc="-65" dirty="0">
                <a:latin typeface="Roboto"/>
                <a:cs typeface="Roboto"/>
              </a:rPr>
              <a:t> </a:t>
            </a:r>
            <a:r>
              <a:rPr sz="1800" dirty="0">
                <a:latin typeface="Roboto"/>
                <a:cs typeface="Roboto"/>
              </a:rPr>
              <a:t>world</a:t>
            </a:r>
            <a:r>
              <a:rPr sz="1800" spc="-55" dirty="0">
                <a:latin typeface="Roboto"/>
                <a:cs typeface="Roboto"/>
              </a:rPr>
              <a:t> </a:t>
            </a:r>
            <a:r>
              <a:rPr sz="1800" dirty="0">
                <a:latin typeface="Roboto"/>
                <a:cs typeface="Roboto"/>
              </a:rPr>
              <a:t>and</a:t>
            </a:r>
            <a:r>
              <a:rPr sz="1800" spc="-60" dirty="0">
                <a:latin typeface="Roboto"/>
                <a:cs typeface="Roboto"/>
              </a:rPr>
              <a:t> </a:t>
            </a:r>
            <a:r>
              <a:rPr sz="1800" dirty="0">
                <a:latin typeface="Roboto"/>
                <a:cs typeface="Roboto"/>
              </a:rPr>
              <a:t>to</a:t>
            </a:r>
            <a:r>
              <a:rPr sz="1800" spc="-50" dirty="0">
                <a:latin typeface="Roboto"/>
                <a:cs typeface="Roboto"/>
              </a:rPr>
              <a:t> </a:t>
            </a:r>
            <a:r>
              <a:rPr sz="1800" dirty="0">
                <a:latin typeface="Roboto"/>
                <a:cs typeface="Roboto"/>
              </a:rPr>
              <a:t>each</a:t>
            </a:r>
            <a:r>
              <a:rPr sz="1800" spc="-60" dirty="0">
                <a:latin typeface="Roboto"/>
                <a:cs typeface="Roboto"/>
              </a:rPr>
              <a:t> </a:t>
            </a:r>
            <a:r>
              <a:rPr sz="1800" dirty="0">
                <a:latin typeface="Roboto"/>
                <a:cs typeface="Roboto"/>
              </a:rPr>
              <a:t>other.</a:t>
            </a:r>
            <a:r>
              <a:rPr sz="1800" spc="-60" dirty="0">
                <a:latin typeface="Roboto"/>
                <a:cs typeface="Roboto"/>
              </a:rPr>
              <a:t> </a:t>
            </a:r>
            <a:r>
              <a:rPr sz="1800" dirty="0">
                <a:latin typeface="Roboto"/>
                <a:cs typeface="Roboto"/>
              </a:rPr>
              <a:t>And</a:t>
            </a:r>
            <a:r>
              <a:rPr sz="1800" spc="-50" dirty="0">
                <a:latin typeface="Roboto"/>
                <a:cs typeface="Roboto"/>
              </a:rPr>
              <a:t> </a:t>
            </a:r>
            <a:r>
              <a:rPr sz="1800" dirty="0">
                <a:latin typeface="Roboto"/>
                <a:cs typeface="Roboto"/>
              </a:rPr>
              <a:t>indeed,</a:t>
            </a:r>
            <a:r>
              <a:rPr sz="1800" spc="-55" dirty="0">
                <a:latin typeface="Roboto"/>
                <a:cs typeface="Roboto"/>
              </a:rPr>
              <a:t> </a:t>
            </a:r>
            <a:r>
              <a:rPr sz="1800" spc="-25" dirty="0">
                <a:latin typeface="Roboto"/>
                <a:cs typeface="Roboto"/>
              </a:rPr>
              <a:t>as </a:t>
            </a:r>
            <a:r>
              <a:rPr sz="1800" spc="-10" dirty="0">
                <a:latin typeface="Roboto"/>
                <a:cs typeface="Roboto"/>
              </a:rPr>
              <a:t>generations</a:t>
            </a:r>
            <a:r>
              <a:rPr sz="1800" spc="-65" dirty="0">
                <a:latin typeface="Roboto"/>
                <a:cs typeface="Roboto"/>
              </a:rPr>
              <a:t> </a:t>
            </a:r>
            <a:r>
              <a:rPr sz="1800" dirty="0">
                <a:latin typeface="Roboto"/>
                <a:cs typeface="Roboto"/>
              </a:rPr>
              <a:t>born</a:t>
            </a:r>
            <a:r>
              <a:rPr sz="1800" spc="-65" dirty="0">
                <a:latin typeface="Roboto"/>
                <a:cs typeface="Roboto"/>
              </a:rPr>
              <a:t> </a:t>
            </a:r>
            <a:r>
              <a:rPr sz="1800" dirty="0">
                <a:latin typeface="Roboto"/>
                <a:cs typeface="Roboto"/>
              </a:rPr>
              <a:t>before</a:t>
            </a:r>
            <a:r>
              <a:rPr sz="1800" spc="-65" dirty="0">
                <a:latin typeface="Roboto"/>
                <a:cs typeface="Roboto"/>
              </a:rPr>
              <a:t> </a:t>
            </a:r>
            <a:r>
              <a:rPr sz="1800" dirty="0">
                <a:latin typeface="Roboto"/>
                <a:cs typeface="Roboto"/>
              </a:rPr>
              <a:t>the</a:t>
            </a:r>
            <a:r>
              <a:rPr sz="1800" spc="-65" dirty="0">
                <a:latin typeface="Roboto"/>
                <a:cs typeface="Roboto"/>
              </a:rPr>
              <a:t> </a:t>
            </a:r>
            <a:r>
              <a:rPr sz="1800" dirty="0">
                <a:latin typeface="Roboto"/>
                <a:cs typeface="Roboto"/>
              </a:rPr>
              <a:t>21st</a:t>
            </a:r>
            <a:r>
              <a:rPr sz="1800" spc="-60" dirty="0">
                <a:latin typeface="Roboto"/>
                <a:cs typeface="Roboto"/>
              </a:rPr>
              <a:t> </a:t>
            </a:r>
            <a:r>
              <a:rPr sz="1800" spc="-20" dirty="0">
                <a:latin typeface="Roboto"/>
                <a:cs typeface="Roboto"/>
              </a:rPr>
              <a:t>century</a:t>
            </a:r>
            <a:r>
              <a:rPr sz="1800" spc="-60" dirty="0">
                <a:latin typeface="Roboto"/>
                <a:cs typeface="Roboto"/>
              </a:rPr>
              <a:t> </a:t>
            </a:r>
            <a:r>
              <a:rPr sz="1800" dirty="0">
                <a:latin typeface="Roboto"/>
                <a:cs typeface="Roboto"/>
              </a:rPr>
              <a:t>grow</a:t>
            </a:r>
            <a:r>
              <a:rPr sz="1800" spc="-60" dirty="0">
                <a:latin typeface="Roboto"/>
                <a:cs typeface="Roboto"/>
              </a:rPr>
              <a:t> </a:t>
            </a:r>
            <a:r>
              <a:rPr sz="1800" dirty="0">
                <a:latin typeface="Roboto"/>
                <a:cs typeface="Roboto"/>
              </a:rPr>
              <a:t>older,</a:t>
            </a:r>
            <a:r>
              <a:rPr sz="1800" spc="-60" dirty="0">
                <a:latin typeface="Roboto"/>
                <a:cs typeface="Roboto"/>
              </a:rPr>
              <a:t> </a:t>
            </a:r>
            <a:r>
              <a:rPr sz="1800" dirty="0">
                <a:latin typeface="Roboto"/>
                <a:cs typeface="Roboto"/>
              </a:rPr>
              <a:t>the</a:t>
            </a:r>
            <a:r>
              <a:rPr sz="1800" spc="-60" dirty="0">
                <a:latin typeface="Roboto"/>
                <a:cs typeface="Roboto"/>
              </a:rPr>
              <a:t> </a:t>
            </a:r>
            <a:r>
              <a:rPr sz="1800" spc="-10" dirty="0">
                <a:latin typeface="Roboto"/>
                <a:cs typeface="Roboto"/>
              </a:rPr>
              <a:t>experiential</a:t>
            </a:r>
            <a:r>
              <a:rPr sz="1800" spc="-55" dirty="0">
                <a:latin typeface="Roboto"/>
                <a:cs typeface="Roboto"/>
              </a:rPr>
              <a:t> </a:t>
            </a:r>
            <a:r>
              <a:rPr sz="1800" dirty="0">
                <a:latin typeface="Roboto"/>
                <a:cs typeface="Roboto"/>
              </a:rPr>
              <a:t>bridge</a:t>
            </a:r>
            <a:r>
              <a:rPr sz="1800" spc="-65" dirty="0">
                <a:latin typeface="Roboto"/>
                <a:cs typeface="Roboto"/>
              </a:rPr>
              <a:t> </a:t>
            </a:r>
            <a:r>
              <a:rPr sz="1800" spc="-20" dirty="0">
                <a:latin typeface="Roboto"/>
                <a:cs typeface="Roboto"/>
              </a:rPr>
              <a:t>that </a:t>
            </a:r>
            <a:r>
              <a:rPr sz="1800" dirty="0">
                <a:latin typeface="Roboto"/>
                <a:cs typeface="Roboto"/>
              </a:rPr>
              <a:t>connects</a:t>
            </a:r>
            <a:r>
              <a:rPr sz="1800" spc="-65" dirty="0">
                <a:latin typeface="Roboto"/>
                <a:cs typeface="Roboto"/>
              </a:rPr>
              <a:t> </a:t>
            </a:r>
            <a:r>
              <a:rPr sz="1800" dirty="0">
                <a:latin typeface="Roboto"/>
                <a:cs typeface="Roboto"/>
              </a:rPr>
              <a:t>us</a:t>
            </a:r>
            <a:r>
              <a:rPr sz="1800" spc="-70" dirty="0">
                <a:latin typeface="Roboto"/>
                <a:cs typeface="Roboto"/>
              </a:rPr>
              <a:t> </a:t>
            </a:r>
            <a:r>
              <a:rPr sz="1800" dirty="0">
                <a:latin typeface="Roboto"/>
                <a:cs typeface="Roboto"/>
              </a:rPr>
              <a:t>to</a:t>
            </a:r>
            <a:r>
              <a:rPr sz="1800" spc="-75" dirty="0">
                <a:latin typeface="Roboto"/>
                <a:cs typeface="Roboto"/>
              </a:rPr>
              <a:t> </a:t>
            </a:r>
            <a:r>
              <a:rPr sz="1800" dirty="0">
                <a:latin typeface="Roboto"/>
                <a:cs typeface="Roboto"/>
              </a:rPr>
              <a:t>the</a:t>
            </a:r>
            <a:r>
              <a:rPr sz="1800" spc="-70" dirty="0">
                <a:latin typeface="Roboto"/>
                <a:cs typeface="Roboto"/>
              </a:rPr>
              <a:t> </a:t>
            </a:r>
            <a:r>
              <a:rPr sz="1800" spc="-95" dirty="0">
                <a:latin typeface="Roboto"/>
                <a:cs typeface="Roboto"/>
              </a:rPr>
              <a:t>pre-</a:t>
            </a:r>
            <a:r>
              <a:rPr sz="1800" spc="-10" dirty="0">
                <a:latin typeface="Roboto"/>
                <a:cs typeface="Roboto"/>
              </a:rPr>
              <a:t>digital</a:t>
            </a:r>
            <a:r>
              <a:rPr sz="1800" spc="-60" dirty="0">
                <a:latin typeface="Roboto"/>
                <a:cs typeface="Roboto"/>
              </a:rPr>
              <a:t> </a:t>
            </a:r>
            <a:r>
              <a:rPr sz="1800" dirty="0">
                <a:latin typeface="Roboto"/>
                <a:cs typeface="Roboto"/>
              </a:rPr>
              <a:t>world</a:t>
            </a:r>
            <a:r>
              <a:rPr sz="1800" spc="-70" dirty="0">
                <a:latin typeface="Roboto"/>
                <a:cs typeface="Roboto"/>
              </a:rPr>
              <a:t> </a:t>
            </a:r>
            <a:r>
              <a:rPr sz="1800" dirty="0">
                <a:latin typeface="Roboto"/>
                <a:cs typeface="Roboto"/>
              </a:rPr>
              <a:t>is</a:t>
            </a:r>
            <a:r>
              <a:rPr sz="1800" spc="-70" dirty="0">
                <a:latin typeface="Roboto"/>
                <a:cs typeface="Roboto"/>
              </a:rPr>
              <a:t> </a:t>
            </a:r>
            <a:r>
              <a:rPr sz="1800" dirty="0">
                <a:latin typeface="Roboto"/>
                <a:cs typeface="Roboto"/>
              </a:rPr>
              <a:t>receding</a:t>
            </a:r>
            <a:r>
              <a:rPr sz="1800" spc="-70" dirty="0">
                <a:latin typeface="Roboto"/>
                <a:cs typeface="Roboto"/>
              </a:rPr>
              <a:t> </a:t>
            </a:r>
            <a:r>
              <a:rPr sz="1800" spc="-10" dirty="0">
                <a:latin typeface="Roboto"/>
                <a:cs typeface="Roboto"/>
              </a:rPr>
              <a:t>into</a:t>
            </a:r>
            <a:r>
              <a:rPr sz="1800" spc="-65" dirty="0">
                <a:latin typeface="Roboto"/>
                <a:cs typeface="Roboto"/>
              </a:rPr>
              <a:t> </a:t>
            </a:r>
            <a:r>
              <a:rPr sz="1800" spc="-10" dirty="0">
                <a:latin typeface="Roboto"/>
                <a:cs typeface="Roboto"/>
              </a:rPr>
              <a:t>history.</a:t>
            </a:r>
            <a:endParaRPr sz="1800" dirty="0">
              <a:latin typeface="Roboto"/>
              <a:cs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20</a:t>
            </a:r>
            <a:endParaRPr sz="1100">
              <a:latin typeface="Calibri"/>
              <a:cs typeface="Calibri"/>
            </a:endParaRPr>
          </a:p>
        </p:txBody>
      </p:sp>
      <p:sp>
        <p:nvSpPr>
          <p:cNvPr id="3" name="object 3"/>
          <p:cNvSpPr txBox="1"/>
          <p:nvPr/>
        </p:nvSpPr>
        <p:spPr>
          <a:xfrm>
            <a:off x="901700" y="1267713"/>
            <a:ext cx="8223250" cy="5166995"/>
          </a:xfrm>
          <a:prstGeom prst="rect">
            <a:avLst/>
          </a:prstGeom>
        </p:spPr>
        <p:txBody>
          <a:bodyPr vert="horz" wrap="square" lIns="0" tIns="12700" rIns="0" bIns="0" rtlCol="0">
            <a:spAutoFit/>
          </a:bodyPr>
          <a:lstStyle/>
          <a:p>
            <a:pPr marL="469900" marR="258445" indent="-228600">
              <a:lnSpc>
                <a:spcPct val="107200"/>
              </a:lnSpc>
              <a:spcBef>
                <a:spcPts val="100"/>
              </a:spcBef>
              <a:buSzPct val="55555"/>
              <a:buFont typeface="Symbol"/>
              <a:buChar char=""/>
              <a:tabLst>
                <a:tab pos="469900" algn="l"/>
              </a:tabLst>
            </a:pPr>
            <a:r>
              <a:rPr sz="1800" b="1" dirty="0">
                <a:latin typeface="Roboto"/>
                <a:cs typeface="Roboto"/>
              </a:rPr>
              <a:t>Digital</a:t>
            </a:r>
            <a:r>
              <a:rPr sz="1800" b="1" spc="-55" dirty="0">
                <a:latin typeface="Roboto"/>
                <a:cs typeface="Roboto"/>
              </a:rPr>
              <a:t> </a:t>
            </a:r>
            <a:r>
              <a:rPr sz="1800" b="1" dirty="0">
                <a:latin typeface="Roboto"/>
                <a:cs typeface="Roboto"/>
              </a:rPr>
              <a:t>humanism</a:t>
            </a:r>
            <a:r>
              <a:rPr sz="1800" b="1" spc="-45" dirty="0">
                <a:latin typeface="Roboto"/>
                <a:cs typeface="Roboto"/>
              </a:rPr>
              <a:t> </a:t>
            </a:r>
            <a:r>
              <a:rPr sz="1800" dirty="0">
                <a:latin typeface="Roboto"/>
                <a:cs typeface="Roboto"/>
              </a:rPr>
              <a:t>goes</a:t>
            </a:r>
            <a:r>
              <a:rPr sz="1800" spc="-50" dirty="0">
                <a:latin typeface="Roboto"/>
                <a:cs typeface="Roboto"/>
              </a:rPr>
              <a:t> </a:t>
            </a:r>
            <a:r>
              <a:rPr sz="1800" spc="-10" dirty="0">
                <a:latin typeface="Roboto"/>
                <a:cs typeface="Roboto"/>
              </a:rPr>
              <a:t>beyond</a:t>
            </a:r>
            <a:r>
              <a:rPr sz="1800" spc="-45" dirty="0">
                <a:latin typeface="Roboto"/>
                <a:cs typeface="Roboto"/>
              </a:rPr>
              <a:t> </a:t>
            </a:r>
            <a:r>
              <a:rPr sz="1800" spc="-30" dirty="0">
                <a:latin typeface="Roboto"/>
                <a:cs typeface="Roboto"/>
              </a:rPr>
              <a:t>regulation—</a:t>
            </a:r>
            <a:r>
              <a:rPr sz="1800" spc="-20" dirty="0">
                <a:latin typeface="Roboto"/>
                <a:cs typeface="Roboto"/>
              </a:rPr>
              <a:t>it’s</a:t>
            </a:r>
            <a:r>
              <a:rPr sz="1800" spc="-50" dirty="0">
                <a:latin typeface="Roboto"/>
                <a:cs typeface="Roboto"/>
              </a:rPr>
              <a:t> </a:t>
            </a:r>
            <a:r>
              <a:rPr sz="1800" dirty="0">
                <a:latin typeface="Roboto"/>
                <a:cs typeface="Roboto"/>
              </a:rPr>
              <a:t>a</a:t>
            </a:r>
            <a:r>
              <a:rPr sz="1800" spc="-45" dirty="0">
                <a:latin typeface="Roboto"/>
                <a:cs typeface="Roboto"/>
              </a:rPr>
              <a:t> </a:t>
            </a:r>
            <a:r>
              <a:rPr sz="1800" b="1" dirty="0">
                <a:latin typeface="Roboto"/>
                <a:cs typeface="Roboto"/>
              </a:rPr>
              <a:t>design</a:t>
            </a:r>
            <a:r>
              <a:rPr sz="1800" b="1" spc="-45" dirty="0">
                <a:latin typeface="Roboto"/>
                <a:cs typeface="Roboto"/>
              </a:rPr>
              <a:t> </a:t>
            </a:r>
            <a:r>
              <a:rPr sz="1800" b="1" dirty="0">
                <a:latin typeface="Roboto"/>
                <a:cs typeface="Roboto"/>
              </a:rPr>
              <a:t>philosophy</a:t>
            </a:r>
            <a:r>
              <a:rPr sz="1800" b="1" spc="-45" dirty="0">
                <a:latin typeface="Roboto"/>
                <a:cs typeface="Roboto"/>
              </a:rPr>
              <a:t> </a:t>
            </a:r>
            <a:r>
              <a:rPr sz="1800" spc="-10" dirty="0">
                <a:latin typeface="Roboto"/>
                <a:cs typeface="Roboto"/>
              </a:rPr>
              <a:t>based </a:t>
            </a:r>
            <a:r>
              <a:rPr sz="1800" dirty="0">
                <a:latin typeface="Roboto"/>
                <a:cs typeface="Roboto"/>
              </a:rPr>
              <a:t>on</a:t>
            </a:r>
            <a:r>
              <a:rPr sz="1800" spc="-45" dirty="0">
                <a:latin typeface="Roboto"/>
                <a:cs typeface="Roboto"/>
              </a:rPr>
              <a:t> </a:t>
            </a:r>
            <a:r>
              <a:rPr sz="1800" spc="-10" dirty="0">
                <a:latin typeface="Roboto"/>
                <a:cs typeface="Roboto"/>
              </a:rPr>
              <a:t>practical</a:t>
            </a:r>
            <a:r>
              <a:rPr sz="1800" spc="-50" dirty="0">
                <a:latin typeface="Roboto"/>
                <a:cs typeface="Roboto"/>
              </a:rPr>
              <a:t> </a:t>
            </a:r>
            <a:r>
              <a:rPr sz="1800" spc="-10" dirty="0">
                <a:latin typeface="Roboto"/>
                <a:cs typeface="Roboto"/>
              </a:rPr>
              <a:t>reason.</a:t>
            </a:r>
            <a:endParaRPr sz="1800">
              <a:latin typeface="Roboto"/>
              <a:cs typeface="Roboto"/>
            </a:endParaRPr>
          </a:p>
          <a:p>
            <a:pPr marL="469900" marR="323215" indent="-228600">
              <a:lnSpc>
                <a:spcPct val="107400"/>
              </a:lnSpc>
              <a:spcBef>
                <a:spcPts val="825"/>
              </a:spcBef>
              <a:buSzPct val="55555"/>
              <a:buFont typeface="Symbol"/>
              <a:buChar char=""/>
              <a:tabLst>
                <a:tab pos="469900" algn="l"/>
              </a:tabLst>
            </a:pPr>
            <a:r>
              <a:rPr sz="1800" spc="-10" dirty="0">
                <a:latin typeface="Roboto"/>
                <a:cs typeface="Roboto"/>
              </a:rPr>
              <a:t>Unlike</a:t>
            </a:r>
            <a:r>
              <a:rPr sz="1800" spc="-40" dirty="0">
                <a:latin typeface="Roboto"/>
                <a:cs typeface="Roboto"/>
              </a:rPr>
              <a:t> </a:t>
            </a:r>
            <a:r>
              <a:rPr sz="1800" b="1" spc="-30" dirty="0">
                <a:latin typeface="Roboto"/>
                <a:cs typeface="Roboto"/>
              </a:rPr>
              <a:t>risk-</a:t>
            </a:r>
            <a:r>
              <a:rPr sz="1800" b="1" dirty="0">
                <a:latin typeface="Roboto"/>
                <a:cs typeface="Roboto"/>
              </a:rPr>
              <a:t>based</a:t>
            </a:r>
            <a:r>
              <a:rPr sz="1800" b="1" spc="-25" dirty="0">
                <a:latin typeface="Roboto"/>
                <a:cs typeface="Roboto"/>
              </a:rPr>
              <a:t> </a:t>
            </a:r>
            <a:r>
              <a:rPr sz="1800" b="1" dirty="0">
                <a:latin typeface="Roboto"/>
                <a:cs typeface="Roboto"/>
              </a:rPr>
              <a:t>models</a:t>
            </a:r>
            <a:r>
              <a:rPr sz="1800" b="1" spc="-20" dirty="0">
                <a:latin typeface="Roboto"/>
                <a:cs typeface="Roboto"/>
              </a:rPr>
              <a:t> </a:t>
            </a:r>
            <a:r>
              <a:rPr sz="1800" dirty="0">
                <a:latin typeface="Roboto"/>
                <a:cs typeface="Roboto"/>
              </a:rPr>
              <a:t>(e.g.</a:t>
            </a:r>
            <a:r>
              <a:rPr sz="1800" spc="-30" dirty="0">
                <a:latin typeface="Roboto"/>
                <a:cs typeface="Roboto"/>
              </a:rPr>
              <a:t> </a:t>
            </a:r>
            <a:r>
              <a:rPr sz="1800" dirty="0">
                <a:latin typeface="Roboto"/>
                <a:cs typeface="Roboto"/>
              </a:rPr>
              <a:t>EU</a:t>
            </a:r>
            <a:r>
              <a:rPr sz="1800" spc="-35" dirty="0">
                <a:latin typeface="Roboto"/>
                <a:cs typeface="Roboto"/>
              </a:rPr>
              <a:t> </a:t>
            </a:r>
            <a:r>
              <a:rPr sz="1800" dirty="0">
                <a:latin typeface="Roboto"/>
                <a:cs typeface="Roboto"/>
              </a:rPr>
              <a:t>AI</a:t>
            </a:r>
            <a:r>
              <a:rPr sz="1800" spc="-25" dirty="0">
                <a:latin typeface="Roboto"/>
                <a:cs typeface="Roboto"/>
              </a:rPr>
              <a:t> </a:t>
            </a:r>
            <a:r>
              <a:rPr sz="1800" dirty="0">
                <a:latin typeface="Roboto"/>
                <a:cs typeface="Roboto"/>
              </a:rPr>
              <a:t>Act),</a:t>
            </a:r>
            <a:r>
              <a:rPr sz="1800" spc="-30" dirty="0">
                <a:latin typeface="Roboto"/>
                <a:cs typeface="Roboto"/>
              </a:rPr>
              <a:t> </a:t>
            </a:r>
            <a:r>
              <a:rPr sz="1800" dirty="0">
                <a:latin typeface="Roboto"/>
                <a:cs typeface="Roboto"/>
              </a:rPr>
              <a:t>it</a:t>
            </a:r>
            <a:r>
              <a:rPr sz="1800" spc="-25" dirty="0">
                <a:latin typeface="Roboto"/>
                <a:cs typeface="Roboto"/>
              </a:rPr>
              <a:t> </a:t>
            </a:r>
            <a:r>
              <a:rPr sz="1800" spc="-20" dirty="0">
                <a:latin typeface="Roboto"/>
                <a:cs typeface="Roboto"/>
              </a:rPr>
              <a:t>doesn’t</a:t>
            </a:r>
            <a:r>
              <a:rPr sz="1800" spc="-30" dirty="0">
                <a:latin typeface="Roboto"/>
                <a:cs typeface="Roboto"/>
              </a:rPr>
              <a:t> </a:t>
            </a:r>
            <a:r>
              <a:rPr sz="1800" spc="-10" dirty="0">
                <a:latin typeface="Roboto"/>
                <a:cs typeface="Roboto"/>
              </a:rPr>
              <a:t>just</a:t>
            </a:r>
            <a:r>
              <a:rPr sz="1800" spc="-35" dirty="0">
                <a:latin typeface="Roboto"/>
                <a:cs typeface="Roboto"/>
              </a:rPr>
              <a:t> </a:t>
            </a:r>
            <a:r>
              <a:rPr sz="1800" spc="-10" dirty="0">
                <a:latin typeface="Roboto"/>
                <a:cs typeface="Roboto"/>
              </a:rPr>
              <a:t>mitigate</a:t>
            </a:r>
            <a:r>
              <a:rPr sz="1800" spc="-30" dirty="0">
                <a:latin typeface="Roboto"/>
                <a:cs typeface="Roboto"/>
              </a:rPr>
              <a:t> </a:t>
            </a:r>
            <a:r>
              <a:rPr sz="1800" spc="-35" dirty="0">
                <a:latin typeface="Roboto"/>
                <a:cs typeface="Roboto"/>
              </a:rPr>
              <a:t>harm—</a:t>
            </a:r>
            <a:r>
              <a:rPr sz="1800" spc="-25" dirty="0">
                <a:latin typeface="Roboto"/>
                <a:cs typeface="Roboto"/>
              </a:rPr>
              <a:t>it </a:t>
            </a:r>
            <a:r>
              <a:rPr sz="1800" dirty="0">
                <a:latin typeface="Roboto"/>
                <a:cs typeface="Roboto"/>
              </a:rPr>
              <a:t>aims</a:t>
            </a:r>
            <a:r>
              <a:rPr sz="1800" spc="-45" dirty="0">
                <a:latin typeface="Roboto"/>
                <a:cs typeface="Roboto"/>
              </a:rPr>
              <a:t> </a:t>
            </a:r>
            <a:r>
              <a:rPr sz="1800" dirty="0">
                <a:latin typeface="Roboto"/>
                <a:cs typeface="Roboto"/>
              </a:rPr>
              <a:t>to</a:t>
            </a:r>
            <a:r>
              <a:rPr sz="1800" spc="-25" dirty="0">
                <a:latin typeface="Roboto"/>
                <a:cs typeface="Roboto"/>
              </a:rPr>
              <a:t> </a:t>
            </a:r>
            <a:r>
              <a:rPr sz="1800" b="1" dirty="0">
                <a:latin typeface="Roboto"/>
                <a:cs typeface="Roboto"/>
              </a:rPr>
              <a:t>promote</a:t>
            </a:r>
            <a:r>
              <a:rPr sz="1800" b="1" spc="-35" dirty="0">
                <a:latin typeface="Roboto"/>
                <a:cs typeface="Roboto"/>
              </a:rPr>
              <a:t> </a:t>
            </a:r>
            <a:r>
              <a:rPr sz="1800" b="1" dirty="0">
                <a:latin typeface="Roboto"/>
                <a:cs typeface="Roboto"/>
              </a:rPr>
              <a:t>public</a:t>
            </a:r>
            <a:r>
              <a:rPr sz="1800" b="1" spc="-45" dirty="0">
                <a:latin typeface="Roboto"/>
                <a:cs typeface="Roboto"/>
              </a:rPr>
              <a:t> </a:t>
            </a:r>
            <a:r>
              <a:rPr sz="1800" b="1" dirty="0">
                <a:latin typeface="Roboto"/>
                <a:cs typeface="Roboto"/>
              </a:rPr>
              <a:t>transparency</a:t>
            </a:r>
            <a:r>
              <a:rPr sz="1800" b="1" spc="-25" dirty="0">
                <a:latin typeface="Roboto"/>
                <a:cs typeface="Roboto"/>
              </a:rPr>
              <a:t> </a:t>
            </a:r>
            <a:r>
              <a:rPr sz="1800" b="1" dirty="0">
                <a:latin typeface="Roboto"/>
                <a:cs typeface="Roboto"/>
              </a:rPr>
              <a:t>and</a:t>
            </a:r>
            <a:r>
              <a:rPr sz="1800" b="1" spc="-30" dirty="0">
                <a:latin typeface="Roboto"/>
                <a:cs typeface="Roboto"/>
              </a:rPr>
              <a:t> </a:t>
            </a:r>
            <a:r>
              <a:rPr sz="1800" b="1" spc="-10" dirty="0">
                <a:latin typeface="Roboto"/>
                <a:cs typeface="Roboto"/>
              </a:rPr>
              <a:t>decision-making</a:t>
            </a:r>
            <a:r>
              <a:rPr sz="1800" spc="-10" dirty="0">
                <a:latin typeface="Roboto"/>
                <a:cs typeface="Roboto"/>
              </a:rPr>
              <a:t>.</a:t>
            </a:r>
            <a:endParaRPr sz="1800">
              <a:latin typeface="Roboto"/>
              <a:cs typeface="Roboto"/>
            </a:endParaRPr>
          </a:p>
          <a:p>
            <a:pPr marL="469900" indent="-228600">
              <a:lnSpc>
                <a:spcPct val="100000"/>
              </a:lnSpc>
              <a:spcBef>
                <a:spcPts val="980"/>
              </a:spcBef>
              <a:buSzPct val="55555"/>
              <a:buFont typeface="Symbol"/>
              <a:buChar char=""/>
              <a:tabLst>
                <a:tab pos="469900" algn="l"/>
              </a:tabLst>
            </a:pPr>
            <a:r>
              <a:rPr sz="1800" dirty="0">
                <a:latin typeface="Roboto"/>
                <a:cs typeface="Roboto"/>
              </a:rPr>
              <a:t>Compared</a:t>
            </a:r>
            <a:r>
              <a:rPr sz="1800" spc="-35" dirty="0">
                <a:latin typeface="Roboto"/>
                <a:cs typeface="Roboto"/>
              </a:rPr>
              <a:t> </a:t>
            </a:r>
            <a:r>
              <a:rPr sz="1800" dirty="0">
                <a:latin typeface="Roboto"/>
                <a:cs typeface="Roboto"/>
              </a:rPr>
              <a:t>to</a:t>
            </a:r>
            <a:r>
              <a:rPr sz="1800" spc="-20" dirty="0">
                <a:latin typeface="Roboto"/>
                <a:cs typeface="Roboto"/>
              </a:rPr>
              <a:t> </a:t>
            </a:r>
            <a:r>
              <a:rPr sz="1800" b="1" dirty="0">
                <a:latin typeface="Roboto"/>
                <a:cs typeface="Roboto"/>
              </a:rPr>
              <a:t>corporate</a:t>
            </a:r>
            <a:r>
              <a:rPr sz="1800" b="1" spc="-40" dirty="0">
                <a:latin typeface="Roboto"/>
                <a:cs typeface="Roboto"/>
              </a:rPr>
              <a:t> </a:t>
            </a:r>
            <a:r>
              <a:rPr sz="1800" b="1" dirty="0">
                <a:latin typeface="Roboto"/>
                <a:cs typeface="Roboto"/>
              </a:rPr>
              <a:t>ESG</a:t>
            </a:r>
            <a:r>
              <a:rPr sz="1800" b="1" spc="-35" dirty="0">
                <a:latin typeface="Roboto"/>
                <a:cs typeface="Roboto"/>
              </a:rPr>
              <a:t> </a:t>
            </a:r>
            <a:r>
              <a:rPr sz="1800" b="1" dirty="0">
                <a:latin typeface="Roboto"/>
                <a:cs typeface="Roboto"/>
              </a:rPr>
              <a:t>frameworks</a:t>
            </a:r>
            <a:r>
              <a:rPr sz="1800" dirty="0">
                <a:latin typeface="Roboto"/>
                <a:cs typeface="Roboto"/>
              </a:rPr>
              <a:t>,</a:t>
            </a:r>
            <a:r>
              <a:rPr sz="1800" spc="-35" dirty="0">
                <a:latin typeface="Roboto"/>
                <a:cs typeface="Roboto"/>
              </a:rPr>
              <a:t> </a:t>
            </a:r>
            <a:r>
              <a:rPr sz="1800" spc="-20" dirty="0">
                <a:latin typeface="Roboto"/>
                <a:cs typeface="Roboto"/>
              </a:rPr>
              <a:t>it’s</a:t>
            </a:r>
            <a:r>
              <a:rPr sz="1800" spc="-25" dirty="0">
                <a:latin typeface="Roboto"/>
                <a:cs typeface="Roboto"/>
              </a:rPr>
              <a:t> </a:t>
            </a:r>
            <a:r>
              <a:rPr sz="1800" dirty="0">
                <a:latin typeface="Roboto"/>
                <a:cs typeface="Roboto"/>
              </a:rPr>
              <a:t>not</a:t>
            </a:r>
            <a:r>
              <a:rPr sz="1800" spc="-25" dirty="0">
                <a:latin typeface="Roboto"/>
                <a:cs typeface="Roboto"/>
              </a:rPr>
              <a:t> </a:t>
            </a:r>
            <a:r>
              <a:rPr sz="1800" spc="-65" dirty="0">
                <a:latin typeface="Roboto"/>
                <a:cs typeface="Roboto"/>
              </a:rPr>
              <a:t>market-</a:t>
            </a:r>
            <a:r>
              <a:rPr sz="1800" spc="-10" dirty="0">
                <a:latin typeface="Roboto"/>
                <a:cs typeface="Roboto"/>
              </a:rPr>
              <a:t>driven,</a:t>
            </a:r>
            <a:r>
              <a:rPr sz="1800" spc="-40" dirty="0">
                <a:latin typeface="Roboto"/>
                <a:cs typeface="Roboto"/>
              </a:rPr>
              <a:t> </a:t>
            </a:r>
            <a:r>
              <a:rPr sz="1800" spc="-25" dirty="0">
                <a:latin typeface="Roboto"/>
                <a:cs typeface="Roboto"/>
              </a:rPr>
              <a:t>but</a:t>
            </a:r>
            <a:endParaRPr sz="1800">
              <a:latin typeface="Roboto"/>
              <a:cs typeface="Roboto"/>
            </a:endParaRPr>
          </a:p>
          <a:p>
            <a:pPr marL="469900">
              <a:lnSpc>
                <a:spcPct val="100000"/>
              </a:lnSpc>
              <a:spcBef>
                <a:spcPts val="170"/>
              </a:spcBef>
            </a:pPr>
            <a:r>
              <a:rPr sz="1800" b="1" dirty="0">
                <a:latin typeface="Roboto"/>
                <a:cs typeface="Roboto"/>
              </a:rPr>
              <a:t>democratically </a:t>
            </a:r>
            <a:r>
              <a:rPr sz="1800" b="1" spc="-10" dirty="0">
                <a:latin typeface="Roboto"/>
                <a:cs typeface="Roboto"/>
              </a:rPr>
              <a:t>accountable</a:t>
            </a:r>
            <a:r>
              <a:rPr sz="1800" spc="-10" dirty="0">
                <a:latin typeface="Roboto"/>
                <a:cs typeface="Roboto"/>
              </a:rPr>
              <a:t>.</a:t>
            </a:r>
            <a:endParaRPr sz="1800">
              <a:latin typeface="Roboto"/>
              <a:cs typeface="Roboto"/>
            </a:endParaRPr>
          </a:p>
          <a:p>
            <a:pPr marL="469900" marR="137795" indent="-228600">
              <a:lnSpc>
                <a:spcPct val="107500"/>
              </a:lnSpc>
              <a:spcBef>
                <a:spcPts val="819"/>
              </a:spcBef>
              <a:buSzPct val="55555"/>
              <a:buFont typeface="Symbol"/>
              <a:buChar char=""/>
              <a:tabLst>
                <a:tab pos="469900" algn="l"/>
              </a:tabLst>
            </a:pPr>
            <a:r>
              <a:rPr sz="1800" dirty="0">
                <a:latin typeface="Roboto"/>
                <a:cs typeface="Roboto"/>
              </a:rPr>
              <a:t>It</a:t>
            </a:r>
            <a:r>
              <a:rPr sz="1800" spc="-40" dirty="0">
                <a:latin typeface="Roboto"/>
                <a:cs typeface="Roboto"/>
              </a:rPr>
              <a:t> </a:t>
            </a:r>
            <a:r>
              <a:rPr sz="1800" spc="-10" dirty="0">
                <a:latin typeface="Roboto"/>
                <a:cs typeface="Roboto"/>
              </a:rPr>
              <a:t>encourages</a:t>
            </a:r>
            <a:r>
              <a:rPr sz="1800" spc="-35" dirty="0">
                <a:latin typeface="Roboto"/>
                <a:cs typeface="Roboto"/>
              </a:rPr>
              <a:t> </a:t>
            </a:r>
            <a:r>
              <a:rPr sz="1800" b="1" dirty="0">
                <a:latin typeface="Roboto"/>
                <a:cs typeface="Roboto"/>
              </a:rPr>
              <a:t>interdisciplinary</a:t>
            </a:r>
            <a:r>
              <a:rPr sz="1800" b="1" spc="-45" dirty="0">
                <a:latin typeface="Roboto"/>
                <a:cs typeface="Roboto"/>
              </a:rPr>
              <a:t> </a:t>
            </a:r>
            <a:r>
              <a:rPr sz="1800" b="1" dirty="0">
                <a:latin typeface="Roboto"/>
                <a:cs typeface="Roboto"/>
              </a:rPr>
              <a:t>collaboration</a:t>
            </a:r>
            <a:r>
              <a:rPr sz="1800" b="1" spc="-25" dirty="0">
                <a:latin typeface="Roboto"/>
                <a:cs typeface="Roboto"/>
              </a:rPr>
              <a:t> </a:t>
            </a:r>
            <a:r>
              <a:rPr sz="1800" b="1" dirty="0">
                <a:latin typeface="Roboto"/>
                <a:cs typeface="Roboto"/>
              </a:rPr>
              <a:t>and</a:t>
            </a:r>
            <a:r>
              <a:rPr sz="1800" b="1" spc="-40" dirty="0">
                <a:latin typeface="Roboto"/>
                <a:cs typeface="Roboto"/>
              </a:rPr>
              <a:t> </a:t>
            </a:r>
            <a:r>
              <a:rPr sz="1800" b="1" dirty="0">
                <a:latin typeface="Roboto"/>
                <a:cs typeface="Roboto"/>
              </a:rPr>
              <a:t>public</a:t>
            </a:r>
            <a:r>
              <a:rPr sz="1800" b="1" spc="-40" dirty="0">
                <a:latin typeface="Roboto"/>
                <a:cs typeface="Roboto"/>
              </a:rPr>
              <a:t> </a:t>
            </a:r>
            <a:r>
              <a:rPr sz="1800" b="1" spc="-10" dirty="0">
                <a:latin typeface="Roboto"/>
                <a:cs typeface="Roboto"/>
              </a:rPr>
              <a:t>deliberation</a:t>
            </a:r>
            <a:r>
              <a:rPr sz="1800" spc="-10" dirty="0">
                <a:latin typeface="Roboto"/>
                <a:cs typeface="Roboto"/>
              </a:rPr>
              <a:t>—labor unions,</a:t>
            </a:r>
            <a:r>
              <a:rPr sz="1800" spc="-65" dirty="0">
                <a:latin typeface="Roboto"/>
                <a:cs typeface="Roboto"/>
              </a:rPr>
              <a:t> </a:t>
            </a:r>
            <a:r>
              <a:rPr sz="1800" spc="-20" dirty="0">
                <a:latin typeface="Roboto"/>
                <a:cs typeface="Roboto"/>
              </a:rPr>
              <a:t>citizens’</a:t>
            </a:r>
            <a:r>
              <a:rPr sz="1800" spc="-55" dirty="0">
                <a:latin typeface="Roboto"/>
                <a:cs typeface="Roboto"/>
              </a:rPr>
              <a:t> </a:t>
            </a:r>
            <a:r>
              <a:rPr sz="1800" spc="-10" dirty="0">
                <a:latin typeface="Roboto"/>
                <a:cs typeface="Roboto"/>
              </a:rPr>
              <a:t>collectivities</a:t>
            </a:r>
            <a:r>
              <a:rPr sz="1800" spc="-50"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grassroots</a:t>
            </a:r>
            <a:r>
              <a:rPr sz="1800" spc="-60" dirty="0">
                <a:latin typeface="Roboto"/>
                <a:cs typeface="Roboto"/>
              </a:rPr>
              <a:t> </a:t>
            </a:r>
            <a:r>
              <a:rPr sz="1800" spc="-10" dirty="0">
                <a:latin typeface="Roboto"/>
                <a:cs typeface="Roboto"/>
              </a:rPr>
              <a:t>public</a:t>
            </a:r>
            <a:r>
              <a:rPr sz="1800" spc="-50" dirty="0">
                <a:latin typeface="Roboto"/>
                <a:cs typeface="Roboto"/>
              </a:rPr>
              <a:t> </a:t>
            </a:r>
            <a:r>
              <a:rPr sz="1800" spc="-20" dirty="0">
                <a:latin typeface="Roboto"/>
                <a:cs typeface="Roboto"/>
              </a:rPr>
              <a:t>institutions</a:t>
            </a:r>
            <a:r>
              <a:rPr sz="1800" spc="-60" dirty="0">
                <a:latin typeface="Roboto"/>
                <a:cs typeface="Roboto"/>
              </a:rPr>
              <a:t> </a:t>
            </a:r>
            <a:r>
              <a:rPr sz="1800" spc="-20" dirty="0">
                <a:latin typeface="Roboto"/>
                <a:cs typeface="Roboto"/>
              </a:rPr>
              <a:t>must </a:t>
            </a:r>
            <a:r>
              <a:rPr sz="1800" spc="-10" dirty="0">
                <a:latin typeface="Roboto"/>
                <a:cs typeface="Roboto"/>
              </a:rPr>
              <a:t>participate</a:t>
            </a:r>
            <a:r>
              <a:rPr sz="1800" spc="-55" dirty="0">
                <a:latin typeface="Roboto"/>
                <a:cs typeface="Roboto"/>
              </a:rPr>
              <a:t> </a:t>
            </a:r>
            <a:r>
              <a:rPr sz="1800" dirty="0">
                <a:latin typeface="Roboto"/>
                <a:cs typeface="Roboto"/>
              </a:rPr>
              <a:t>in</a:t>
            </a:r>
            <a:r>
              <a:rPr sz="1800" spc="-50" dirty="0">
                <a:latin typeface="Roboto"/>
                <a:cs typeface="Roboto"/>
              </a:rPr>
              <a:t> </a:t>
            </a:r>
            <a:r>
              <a:rPr sz="1800" spc="-10" dirty="0">
                <a:latin typeface="Roboto"/>
                <a:cs typeface="Roboto"/>
              </a:rPr>
              <a:t>technological</a:t>
            </a:r>
            <a:r>
              <a:rPr sz="1800" spc="-55" dirty="0">
                <a:latin typeface="Roboto"/>
                <a:cs typeface="Roboto"/>
              </a:rPr>
              <a:t> </a:t>
            </a:r>
            <a:r>
              <a:rPr sz="1800" spc="-20" dirty="0">
                <a:latin typeface="Roboto"/>
                <a:cs typeface="Roboto"/>
              </a:rPr>
              <a:t>regulation</a:t>
            </a:r>
            <a:r>
              <a:rPr sz="1800" spc="-50" dirty="0">
                <a:latin typeface="Roboto"/>
                <a:cs typeface="Roboto"/>
              </a:rPr>
              <a:t> </a:t>
            </a:r>
            <a:r>
              <a:rPr sz="1800" dirty="0">
                <a:latin typeface="Roboto"/>
                <a:cs typeface="Roboto"/>
              </a:rPr>
              <a:t>and</a:t>
            </a:r>
            <a:r>
              <a:rPr sz="1800" spc="-45" dirty="0">
                <a:latin typeface="Roboto"/>
                <a:cs typeface="Roboto"/>
              </a:rPr>
              <a:t> </a:t>
            </a:r>
            <a:r>
              <a:rPr sz="1800" spc="-10" dirty="0">
                <a:latin typeface="Roboto"/>
                <a:cs typeface="Roboto"/>
              </a:rPr>
              <a:t>innovation.</a:t>
            </a:r>
            <a:endParaRPr sz="1800">
              <a:latin typeface="Roboto"/>
              <a:cs typeface="Roboto"/>
            </a:endParaRPr>
          </a:p>
          <a:p>
            <a:pPr marL="12700" marR="5080">
              <a:lnSpc>
                <a:spcPct val="107900"/>
              </a:lnSpc>
              <a:spcBef>
                <a:spcPts val="815"/>
              </a:spcBef>
            </a:pPr>
            <a:r>
              <a:rPr sz="1800" dirty="0">
                <a:latin typeface="Roboto"/>
                <a:cs typeface="Roboto"/>
              </a:rPr>
              <a:t>We</a:t>
            </a:r>
            <a:r>
              <a:rPr sz="1800" spc="-55" dirty="0">
                <a:latin typeface="Roboto"/>
                <a:cs typeface="Roboto"/>
              </a:rPr>
              <a:t> </a:t>
            </a:r>
            <a:r>
              <a:rPr sz="1800" dirty="0">
                <a:latin typeface="Roboto"/>
                <a:cs typeface="Roboto"/>
              </a:rPr>
              <a:t>could</a:t>
            </a:r>
            <a:r>
              <a:rPr sz="1800" spc="-40" dirty="0">
                <a:latin typeface="Roboto"/>
                <a:cs typeface="Roboto"/>
              </a:rPr>
              <a:t> </a:t>
            </a:r>
            <a:r>
              <a:rPr sz="1800" spc="-10" dirty="0">
                <a:latin typeface="Roboto"/>
                <a:cs typeface="Roboto"/>
              </a:rPr>
              <a:t>imagine</a:t>
            </a:r>
            <a:r>
              <a:rPr sz="1800" spc="-55" dirty="0">
                <a:latin typeface="Roboto"/>
                <a:cs typeface="Roboto"/>
              </a:rPr>
              <a:t> </a:t>
            </a:r>
            <a:r>
              <a:rPr sz="1800" spc="-10" dirty="0">
                <a:latin typeface="Roboto"/>
                <a:cs typeface="Roboto"/>
              </a:rPr>
              <a:t>Technoscepticism</a:t>
            </a:r>
            <a:r>
              <a:rPr sz="1800" spc="-40" dirty="0">
                <a:latin typeface="Roboto"/>
                <a:cs typeface="Roboto"/>
              </a:rPr>
              <a:t> </a:t>
            </a:r>
            <a:r>
              <a:rPr sz="1800" dirty="0">
                <a:latin typeface="Roboto"/>
                <a:cs typeface="Roboto"/>
              </a:rPr>
              <a:t>like</a:t>
            </a:r>
            <a:r>
              <a:rPr sz="1800" spc="-50" dirty="0">
                <a:latin typeface="Roboto"/>
                <a:cs typeface="Roboto"/>
              </a:rPr>
              <a:t> </a:t>
            </a:r>
            <a:r>
              <a:rPr sz="1800" dirty="0">
                <a:latin typeface="Roboto"/>
                <a:cs typeface="Roboto"/>
              </a:rPr>
              <a:t>a</a:t>
            </a:r>
            <a:r>
              <a:rPr sz="1800" spc="-40" dirty="0">
                <a:latin typeface="Roboto"/>
                <a:cs typeface="Roboto"/>
              </a:rPr>
              <a:t> </a:t>
            </a:r>
            <a:r>
              <a:rPr sz="1800" spc="-10" dirty="0">
                <a:latin typeface="Roboto"/>
                <a:cs typeface="Roboto"/>
              </a:rPr>
              <a:t>theoretical</a:t>
            </a:r>
            <a:r>
              <a:rPr sz="1800" spc="-55" dirty="0">
                <a:latin typeface="Roboto"/>
                <a:cs typeface="Roboto"/>
              </a:rPr>
              <a:t> </a:t>
            </a:r>
            <a:r>
              <a:rPr sz="1800" dirty="0">
                <a:latin typeface="Roboto"/>
                <a:cs typeface="Roboto"/>
              </a:rPr>
              <a:t>telescope</a:t>
            </a:r>
            <a:r>
              <a:rPr sz="1800" spc="-40" dirty="0">
                <a:latin typeface="Roboto"/>
                <a:cs typeface="Roboto"/>
              </a:rPr>
              <a:t> </a:t>
            </a:r>
            <a:r>
              <a:rPr sz="1800" dirty="0">
                <a:latin typeface="Roboto"/>
                <a:cs typeface="Roboto"/>
              </a:rPr>
              <a:t>–</a:t>
            </a:r>
            <a:r>
              <a:rPr sz="1800" spc="-55" dirty="0">
                <a:latin typeface="Roboto"/>
                <a:cs typeface="Roboto"/>
              </a:rPr>
              <a:t> </a:t>
            </a:r>
            <a:r>
              <a:rPr sz="1800" dirty="0">
                <a:latin typeface="Roboto"/>
                <a:cs typeface="Roboto"/>
              </a:rPr>
              <a:t>it</a:t>
            </a:r>
            <a:r>
              <a:rPr sz="1800" spc="-45" dirty="0">
                <a:latin typeface="Roboto"/>
                <a:cs typeface="Roboto"/>
              </a:rPr>
              <a:t> </a:t>
            </a:r>
            <a:r>
              <a:rPr sz="1800" dirty="0">
                <a:latin typeface="Roboto"/>
                <a:cs typeface="Roboto"/>
              </a:rPr>
              <a:t>helps</a:t>
            </a:r>
            <a:r>
              <a:rPr sz="1800" spc="-50" dirty="0">
                <a:latin typeface="Roboto"/>
                <a:cs typeface="Roboto"/>
              </a:rPr>
              <a:t> </a:t>
            </a:r>
            <a:r>
              <a:rPr sz="1800" spc="-25" dirty="0">
                <a:latin typeface="Roboto"/>
                <a:cs typeface="Roboto"/>
              </a:rPr>
              <a:t>us </a:t>
            </a:r>
            <a:r>
              <a:rPr sz="1800" spc="-10" dirty="0">
                <a:latin typeface="Roboto"/>
                <a:cs typeface="Roboto"/>
              </a:rPr>
              <a:t>discover</a:t>
            </a:r>
            <a:r>
              <a:rPr sz="1800" spc="-55" dirty="0">
                <a:latin typeface="Roboto"/>
                <a:cs typeface="Roboto"/>
              </a:rPr>
              <a:t> </a:t>
            </a:r>
            <a:r>
              <a:rPr sz="1800" spc="-10" dirty="0">
                <a:latin typeface="Roboto"/>
                <a:cs typeface="Roboto"/>
              </a:rPr>
              <a:t>potential</a:t>
            </a:r>
            <a:r>
              <a:rPr sz="1800" spc="-55" dirty="0">
                <a:latin typeface="Roboto"/>
                <a:cs typeface="Roboto"/>
              </a:rPr>
              <a:t> </a:t>
            </a:r>
            <a:r>
              <a:rPr sz="1800" dirty="0">
                <a:latin typeface="Roboto"/>
                <a:cs typeface="Roboto"/>
              </a:rPr>
              <a:t>breaches</a:t>
            </a:r>
            <a:r>
              <a:rPr sz="1800" spc="-60" dirty="0">
                <a:latin typeface="Roboto"/>
                <a:cs typeface="Roboto"/>
              </a:rPr>
              <a:t> </a:t>
            </a:r>
            <a:r>
              <a:rPr sz="1800" dirty="0">
                <a:latin typeface="Roboto"/>
                <a:cs typeface="Roboto"/>
              </a:rPr>
              <a:t>of</a:t>
            </a:r>
            <a:r>
              <a:rPr sz="1800" spc="-55" dirty="0">
                <a:latin typeface="Roboto"/>
                <a:cs typeface="Roboto"/>
              </a:rPr>
              <a:t> </a:t>
            </a:r>
            <a:r>
              <a:rPr sz="1800" dirty="0">
                <a:latin typeface="Roboto"/>
                <a:cs typeface="Roboto"/>
              </a:rPr>
              <a:t>democratic</a:t>
            </a:r>
            <a:r>
              <a:rPr sz="1800" spc="-50" dirty="0">
                <a:latin typeface="Roboto"/>
                <a:cs typeface="Roboto"/>
              </a:rPr>
              <a:t> </a:t>
            </a:r>
            <a:r>
              <a:rPr sz="1800" dirty="0">
                <a:latin typeface="Roboto"/>
                <a:cs typeface="Roboto"/>
              </a:rPr>
              <a:t>rules</a:t>
            </a:r>
            <a:r>
              <a:rPr sz="1800" spc="-55"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violations</a:t>
            </a:r>
            <a:r>
              <a:rPr sz="1800" spc="-60" dirty="0">
                <a:latin typeface="Roboto"/>
                <a:cs typeface="Roboto"/>
              </a:rPr>
              <a:t> </a:t>
            </a:r>
            <a:r>
              <a:rPr sz="1800" dirty="0">
                <a:latin typeface="Roboto"/>
                <a:cs typeface="Roboto"/>
              </a:rPr>
              <a:t>of</a:t>
            </a:r>
            <a:r>
              <a:rPr sz="1800" spc="-55" dirty="0">
                <a:latin typeface="Roboto"/>
                <a:cs typeface="Roboto"/>
              </a:rPr>
              <a:t> </a:t>
            </a:r>
            <a:r>
              <a:rPr sz="1800" spc="-20" dirty="0">
                <a:latin typeface="Roboto"/>
                <a:cs typeface="Roboto"/>
              </a:rPr>
              <a:t>human</a:t>
            </a:r>
            <a:r>
              <a:rPr sz="1800" spc="-55" dirty="0">
                <a:latin typeface="Roboto"/>
                <a:cs typeface="Roboto"/>
              </a:rPr>
              <a:t> </a:t>
            </a:r>
            <a:r>
              <a:rPr sz="1800" spc="-10" dirty="0">
                <a:latin typeface="Roboto"/>
                <a:cs typeface="Roboto"/>
              </a:rPr>
              <a:t>rights </a:t>
            </a:r>
            <a:r>
              <a:rPr sz="1800" dirty="0">
                <a:latin typeface="Roboto"/>
                <a:cs typeface="Roboto"/>
              </a:rPr>
              <a:t>on</a:t>
            </a:r>
            <a:r>
              <a:rPr sz="1800" spc="-50" dirty="0">
                <a:latin typeface="Roboto"/>
                <a:cs typeface="Roboto"/>
              </a:rPr>
              <a:t> </a:t>
            </a:r>
            <a:r>
              <a:rPr sz="1800" dirty="0">
                <a:latin typeface="Roboto"/>
                <a:cs typeface="Roboto"/>
              </a:rPr>
              <a:t>the</a:t>
            </a:r>
            <a:r>
              <a:rPr sz="1800" spc="-50" dirty="0">
                <a:latin typeface="Roboto"/>
                <a:cs typeface="Roboto"/>
              </a:rPr>
              <a:t> </a:t>
            </a:r>
            <a:r>
              <a:rPr sz="1800" spc="-10" dirty="0">
                <a:latin typeface="Roboto"/>
                <a:cs typeface="Roboto"/>
              </a:rPr>
              <a:t>horizon</a:t>
            </a:r>
            <a:r>
              <a:rPr sz="1800" spc="-60" dirty="0">
                <a:latin typeface="Roboto"/>
                <a:cs typeface="Roboto"/>
              </a:rPr>
              <a:t> </a:t>
            </a:r>
            <a:r>
              <a:rPr sz="1800" dirty="0">
                <a:latin typeface="Roboto"/>
                <a:cs typeface="Roboto"/>
              </a:rPr>
              <a:t>of</a:t>
            </a:r>
            <a:r>
              <a:rPr sz="1800" spc="-50" dirty="0">
                <a:latin typeface="Roboto"/>
                <a:cs typeface="Roboto"/>
              </a:rPr>
              <a:t> </a:t>
            </a:r>
            <a:r>
              <a:rPr sz="1800" dirty="0">
                <a:latin typeface="Roboto"/>
                <a:cs typeface="Roboto"/>
              </a:rPr>
              <a:t>future</a:t>
            </a:r>
            <a:r>
              <a:rPr sz="1800" spc="-50" dirty="0">
                <a:latin typeface="Roboto"/>
                <a:cs typeface="Roboto"/>
              </a:rPr>
              <a:t> </a:t>
            </a:r>
            <a:r>
              <a:rPr sz="1800" spc="-10" dirty="0">
                <a:latin typeface="Roboto"/>
                <a:cs typeface="Roboto"/>
              </a:rPr>
              <a:t>expectations.</a:t>
            </a:r>
            <a:r>
              <a:rPr sz="1800" spc="-60" dirty="0">
                <a:latin typeface="Roboto"/>
                <a:cs typeface="Roboto"/>
              </a:rPr>
              <a:t> </a:t>
            </a:r>
            <a:r>
              <a:rPr sz="1800" spc="-10" dirty="0">
                <a:latin typeface="Roboto"/>
                <a:cs typeface="Roboto"/>
              </a:rPr>
              <a:t>Digital</a:t>
            </a:r>
            <a:r>
              <a:rPr sz="1800" spc="-40" dirty="0">
                <a:latin typeface="Roboto"/>
                <a:cs typeface="Roboto"/>
              </a:rPr>
              <a:t> </a:t>
            </a:r>
            <a:r>
              <a:rPr sz="1800" spc="-20" dirty="0">
                <a:latin typeface="Roboto"/>
                <a:cs typeface="Roboto"/>
              </a:rPr>
              <a:t>humanism</a:t>
            </a:r>
            <a:r>
              <a:rPr sz="1800" spc="-55" dirty="0">
                <a:latin typeface="Roboto"/>
                <a:cs typeface="Roboto"/>
              </a:rPr>
              <a:t> </a:t>
            </a:r>
            <a:r>
              <a:rPr sz="1800" dirty="0">
                <a:latin typeface="Roboto"/>
                <a:cs typeface="Roboto"/>
              </a:rPr>
              <a:t>is</a:t>
            </a:r>
            <a:r>
              <a:rPr sz="1800" spc="-45" dirty="0">
                <a:latin typeface="Roboto"/>
                <a:cs typeface="Roboto"/>
              </a:rPr>
              <a:t> </a:t>
            </a:r>
            <a:r>
              <a:rPr sz="1800" dirty="0">
                <a:latin typeface="Roboto"/>
                <a:cs typeface="Roboto"/>
              </a:rPr>
              <a:t>like</a:t>
            </a:r>
            <a:r>
              <a:rPr sz="1800" spc="-55" dirty="0">
                <a:latin typeface="Roboto"/>
                <a:cs typeface="Roboto"/>
              </a:rPr>
              <a:t> </a:t>
            </a:r>
            <a:r>
              <a:rPr sz="1800" dirty="0">
                <a:latin typeface="Roboto"/>
                <a:cs typeface="Roboto"/>
              </a:rPr>
              <a:t>a</a:t>
            </a:r>
            <a:r>
              <a:rPr sz="1800" spc="-25" dirty="0">
                <a:latin typeface="Roboto"/>
                <a:cs typeface="Roboto"/>
              </a:rPr>
              <a:t> </a:t>
            </a:r>
            <a:r>
              <a:rPr sz="1800" spc="-10" dirty="0">
                <a:latin typeface="Roboto"/>
                <a:cs typeface="Roboto"/>
              </a:rPr>
              <a:t>political compass—</a:t>
            </a:r>
            <a:r>
              <a:rPr sz="1800" spc="-65" dirty="0">
                <a:latin typeface="Roboto"/>
                <a:cs typeface="Roboto"/>
              </a:rPr>
              <a:t> </a:t>
            </a:r>
            <a:r>
              <a:rPr sz="1800" dirty="0">
                <a:latin typeface="Roboto"/>
                <a:cs typeface="Roboto"/>
              </a:rPr>
              <a:t>it</a:t>
            </a:r>
            <a:r>
              <a:rPr sz="1800" spc="-65" dirty="0">
                <a:latin typeface="Roboto"/>
                <a:cs typeface="Roboto"/>
              </a:rPr>
              <a:t> </a:t>
            </a:r>
            <a:r>
              <a:rPr sz="1800" dirty="0">
                <a:latin typeface="Roboto"/>
                <a:cs typeface="Roboto"/>
              </a:rPr>
              <a:t>helps</a:t>
            </a:r>
            <a:r>
              <a:rPr sz="1800" spc="-55" dirty="0">
                <a:latin typeface="Roboto"/>
                <a:cs typeface="Roboto"/>
              </a:rPr>
              <a:t> </a:t>
            </a:r>
            <a:r>
              <a:rPr sz="1800" dirty="0">
                <a:latin typeface="Roboto"/>
                <a:cs typeface="Roboto"/>
              </a:rPr>
              <a:t>us</a:t>
            </a:r>
            <a:r>
              <a:rPr sz="1800" spc="-70" dirty="0">
                <a:latin typeface="Roboto"/>
                <a:cs typeface="Roboto"/>
              </a:rPr>
              <a:t> </a:t>
            </a:r>
            <a:r>
              <a:rPr sz="1800" spc="-10" dirty="0">
                <a:latin typeface="Roboto"/>
                <a:cs typeface="Roboto"/>
              </a:rPr>
              <a:t>navigate</a:t>
            </a:r>
            <a:r>
              <a:rPr sz="1800" spc="-65" dirty="0">
                <a:latin typeface="Roboto"/>
                <a:cs typeface="Roboto"/>
              </a:rPr>
              <a:t> </a:t>
            </a:r>
            <a:r>
              <a:rPr sz="1800" dirty="0">
                <a:latin typeface="Roboto"/>
                <a:cs typeface="Roboto"/>
              </a:rPr>
              <a:t>toward</a:t>
            </a:r>
            <a:r>
              <a:rPr sz="1800" spc="-60" dirty="0">
                <a:latin typeface="Roboto"/>
                <a:cs typeface="Roboto"/>
              </a:rPr>
              <a:t> </a:t>
            </a:r>
            <a:r>
              <a:rPr sz="1800" dirty="0">
                <a:latin typeface="Roboto"/>
                <a:cs typeface="Roboto"/>
              </a:rPr>
              <a:t>a</a:t>
            </a:r>
            <a:r>
              <a:rPr sz="1800" spc="-60" dirty="0">
                <a:latin typeface="Roboto"/>
                <a:cs typeface="Roboto"/>
              </a:rPr>
              <a:t> </a:t>
            </a:r>
            <a:r>
              <a:rPr sz="1800" dirty="0">
                <a:latin typeface="Roboto"/>
                <a:cs typeface="Roboto"/>
              </a:rPr>
              <a:t>democratic</a:t>
            </a:r>
            <a:r>
              <a:rPr sz="1800" spc="-60" dirty="0">
                <a:latin typeface="Roboto"/>
                <a:cs typeface="Roboto"/>
              </a:rPr>
              <a:t> </a:t>
            </a:r>
            <a:r>
              <a:rPr sz="1800" dirty="0">
                <a:latin typeface="Roboto"/>
                <a:cs typeface="Roboto"/>
              </a:rPr>
              <a:t>common</a:t>
            </a:r>
            <a:r>
              <a:rPr sz="1800" spc="-65" dirty="0">
                <a:latin typeface="Roboto"/>
                <a:cs typeface="Roboto"/>
              </a:rPr>
              <a:t> </a:t>
            </a:r>
            <a:r>
              <a:rPr sz="1800" spc="-10" dirty="0">
                <a:latin typeface="Roboto"/>
                <a:cs typeface="Roboto"/>
              </a:rPr>
              <a:t>future.</a:t>
            </a:r>
            <a:r>
              <a:rPr sz="1800" spc="-65" dirty="0">
                <a:latin typeface="Roboto"/>
                <a:cs typeface="Roboto"/>
              </a:rPr>
              <a:t> </a:t>
            </a:r>
            <a:r>
              <a:rPr sz="1800" spc="-10" dirty="0">
                <a:latin typeface="Roboto"/>
                <a:cs typeface="Roboto"/>
              </a:rPr>
              <a:t>Digital Humanism</a:t>
            </a:r>
            <a:r>
              <a:rPr sz="1800" spc="-55" dirty="0">
                <a:latin typeface="Roboto"/>
                <a:cs typeface="Roboto"/>
              </a:rPr>
              <a:t> </a:t>
            </a:r>
            <a:r>
              <a:rPr sz="1800" dirty="0">
                <a:latin typeface="Roboto"/>
                <a:cs typeface="Roboto"/>
              </a:rPr>
              <a:t>builds</a:t>
            </a:r>
            <a:r>
              <a:rPr sz="1800" spc="-50" dirty="0">
                <a:latin typeface="Roboto"/>
                <a:cs typeface="Roboto"/>
              </a:rPr>
              <a:t> </a:t>
            </a:r>
            <a:r>
              <a:rPr sz="1800" dirty="0">
                <a:latin typeface="Roboto"/>
                <a:cs typeface="Roboto"/>
              </a:rPr>
              <a:t>on</a:t>
            </a:r>
            <a:r>
              <a:rPr sz="1800" spc="-40" dirty="0">
                <a:latin typeface="Roboto"/>
                <a:cs typeface="Roboto"/>
              </a:rPr>
              <a:t> </a:t>
            </a:r>
            <a:r>
              <a:rPr sz="1800" dirty="0">
                <a:latin typeface="Roboto"/>
                <a:cs typeface="Roboto"/>
              </a:rPr>
              <a:t>the</a:t>
            </a:r>
            <a:r>
              <a:rPr sz="1800" spc="-50" dirty="0">
                <a:latin typeface="Roboto"/>
                <a:cs typeface="Roboto"/>
              </a:rPr>
              <a:t> </a:t>
            </a:r>
            <a:r>
              <a:rPr sz="1800" spc="-10" dirty="0">
                <a:latin typeface="Roboto"/>
                <a:cs typeface="Roboto"/>
              </a:rPr>
              <a:t>concerns</a:t>
            </a:r>
            <a:r>
              <a:rPr sz="1800" spc="-50" dirty="0">
                <a:latin typeface="Roboto"/>
                <a:cs typeface="Roboto"/>
              </a:rPr>
              <a:t> </a:t>
            </a:r>
            <a:r>
              <a:rPr sz="1800" dirty="0">
                <a:latin typeface="Roboto"/>
                <a:cs typeface="Roboto"/>
              </a:rPr>
              <a:t>raised</a:t>
            </a:r>
            <a:r>
              <a:rPr sz="1800" spc="-45" dirty="0">
                <a:latin typeface="Roboto"/>
                <a:cs typeface="Roboto"/>
              </a:rPr>
              <a:t> </a:t>
            </a:r>
            <a:r>
              <a:rPr sz="1800" dirty="0">
                <a:latin typeface="Roboto"/>
                <a:cs typeface="Roboto"/>
              </a:rPr>
              <a:t>by</a:t>
            </a:r>
            <a:r>
              <a:rPr sz="1800" spc="-45" dirty="0">
                <a:latin typeface="Roboto"/>
                <a:cs typeface="Roboto"/>
              </a:rPr>
              <a:t> </a:t>
            </a:r>
            <a:r>
              <a:rPr sz="1800" spc="-20" dirty="0">
                <a:latin typeface="Roboto"/>
                <a:cs typeface="Roboto"/>
              </a:rPr>
              <a:t>technoscepticism,</a:t>
            </a:r>
            <a:r>
              <a:rPr sz="1800" spc="-50" dirty="0">
                <a:latin typeface="Roboto"/>
                <a:cs typeface="Roboto"/>
              </a:rPr>
              <a:t> </a:t>
            </a:r>
            <a:r>
              <a:rPr sz="1800" dirty="0">
                <a:latin typeface="Roboto"/>
                <a:cs typeface="Roboto"/>
              </a:rPr>
              <a:t>offering</a:t>
            </a:r>
            <a:r>
              <a:rPr sz="1800" spc="-35" dirty="0">
                <a:latin typeface="Roboto"/>
                <a:cs typeface="Roboto"/>
              </a:rPr>
              <a:t> </a:t>
            </a:r>
            <a:r>
              <a:rPr sz="1800" spc="-10" dirty="0">
                <a:latin typeface="Roboto"/>
                <a:cs typeface="Roboto"/>
              </a:rPr>
              <a:t>solutions </a:t>
            </a:r>
            <a:r>
              <a:rPr sz="1800" dirty="0">
                <a:latin typeface="Roboto"/>
                <a:cs typeface="Roboto"/>
              </a:rPr>
              <a:t>and</a:t>
            </a:r>
            <a:r>
              <a:rPr sz="1800" spc="-55" dirty="0">
                <a:latin typeface="Roboto"/>
                <a:cs typeface="Roboto"/>
              </a:rPr>
              <a:t> </a:t>
            </a:r>
            <a:r>
              <a:rPr sz="1800" dirty="0">
                <a:latin typeface="Roboto"/>
                <a:cs typeface="Roboto"/>
              </a:rPr>
              <a:t>design</a:t>
            </a:r>
            <a:r>
              <a:rPr sz="1800" spc="-55" dirty="0">
                <a:latin typeface="Roboto"/>
                <a:cs typeface="Roboto"/>
              </a:rPr>
              <a:t> </a:t>
            </a:r>
            <a:r>
              <a:rPr sz="1800" spc="-10" dirty="0">
                <a:latin typeface="Roboto"/>
                <a:cs typeface="Roboto"/>
              </a:rPr>
              <a:t>principles.</a:t>
            </a:r>
            <a:r>
              <a:rPr sz="1800" spc="-55" dirty="0">
                <a:latin typeface="Roboto"/>
                <a:cs typeface="Roboto"/>
              </a:rPr>
              <a:t> </a:t>
            </a:r>
            <a:r>
              <a:rPr sz="1800" dirty="0">
                <a:latin typeface="Roboto"/>
                <a:cs typeface="Roboto"/>
              </a:rPr>
              <a:t>It</a:t>
            </a:r>
            <a:r>
              <a:rPr sz="1800" spc="-50" dirty="0">
                <a:latin typeface="Roboto"/>
                <a:cs typeface="Roboto"/>
              </a:rPr>
              <a:t> </a:t>
            </a:r>
            <a:r>
              <a:rPr sz="1800" dirty="0">
                <a:latin typeface="Roboto"/>
                <a:cs typeface="Roboto"/>
              </a:rPr>
              <a:t>embeds</a:t>
            </a:r>
            <a:r>
              <a:rPr sz="1800" spc="-55" dirty="0">
                <a:latin typeface="Roboto"/>
                <a:cs typeface="Roboto"/>
              </a:rPr>
              <a:t> </a:t>
            </a:r>
            <a:r>
              <a:rPr sz="1800" spc="-10" dirty="0">
                <a:latin typeface="Roboto"/>
                <a:cs typeface="Roboto"/>
              </a:rPr>
              <a:t>principles</a:t>
            </a:r>
            <a:r>
              <a:rPr sz="1800" spc="-60" dirty="0">
                <a:latin typeface="Roboto"/>
                <a:cs typeface="Roboto"/>
              </a:rPr>
              <a:t> </a:t>
            </a:r>
            <a:r>
              <a:rPr sz="1800" dirty="0">
                <a:latin typeface="Roboto"/>
                <a:cs typeface="Roboto"/>
              </a:rPr>
              <a:t>of</a:t>
            </a:r>
            <a:r>
              <a:rPr sz="1800" spc="-55" dirty="0">
                <a:latin typeface="Roboto"/>
                <a:cs typeface="Roboto"/>
              </a:rPr>
              <a:t> </a:t>
            </a:r>
            <a:r>
              <a:rPr sz="1800" dirty="0">
                <a:latin typeface="Roboto"/>
                <a:cs typeface="Roboto"/>
              </a:rPr>
              <a:t>direct</a:t>
            </a:r>
            <a:r>
              <a:rPr sz="1800" spc="-50" dirty="0">
                <a:latin typeface="Roboto"/>
                <a:cs typeface="Roboto"/>
              </a:rPr>
              <a:t> </a:t>
            </a:r>
            <a:r>
              <a:rPr sz="1800" spc="-10" dirty="0">
                <a:latin typeface="Roboto"/>
                <a:cs typeface="Roboto"/>
              </a:rPr>
              <a:t>democracy,</a:t>
            </a:r>
            <a:r>
              <a:rPr sz="1800" spc="-60" dirty="0">
                <a:latin typeface="Roboto"/>
                <a:cs typeface="Roboto"/>
              </a:rPr>
              <a:t> </a:t>
            </a:r>
            <a:r>
              <a:rPr sz="1800" spc="-10" dirty="0">
                <a:latin typeface="Roboto"/>
                <a:cs typeface="Roboto"/>
              </a:rPr>
              <a:t>digital commoning</a:t>
            </a:r>
            <a:r>
              <a:rPr sz="1800" spc="-70" dirty="0">
                <a:latin typeface="Roboto"/>
                <a:cs typeface="Roboto"/>
              </a:rPr>
              <a:t> </a:t>
            </a:r>
            <a:r>
              <a:rPr sz="1800" dirty="0">
                <a:latin typeface="Roboto"/>
                <a:cs typeface="Roboto"/>
              </a:rPr>
              <a:t>and</a:t>
            </a:r>
            <a:r>
              <a:rPr sz="1800" spc="-65" dirty="0">
                <a:latin typeface="Roboto"/>
                <a:cs typeface="Roboto"/>
              </a:rPr>
              <a:t> </a:t>
            </a:r>
            <a:r>
              <a:rPr sz="1800" dirty="0">
                <a:latin typeface="Roboto"/>
                <a:cs typeface="Roboto"/>
              </a:rPr>
              <a:t>social</a:t>
            </a:r>
            <a:r>
              <a:rPr sz="1800" spc="-65" dirty="0">
                <a:latin typeface="Roboto"/>
                <a:cs typeface="Roboto"/>
              </a:rPr>
              <a:t> </a:t>
            </a:r>
            <a:r>
              <a:rPr sz="1800" spc="-10" dirty="0">
                <a:latin typeface="Roboto"/>
                <a:cs typeface="Roboto"/>
              </a:rPr>
              <a:t>ecology</a:t>
            </a:r>
            <a:r>
              <a:rPr sz="1800" spc="-70" dirty="0">
                <a:latin typeface="Roboto"/>
                <a:cs typeface="Roboto"/>
              </a:rPr>
              <a:t> </a:t>
            </a:r>
            <a:r>
              <a:rPr sz="1800" spc="-10" dirty="0">
                <a:latin typeface="Roboto"/>
                <a:cs typeface="Roboto"/>
              </a:rPr>
              <a:t>into</a:t>
            </a:r>
            <a:r>
              <a:rPr sz="1800" spc="-60" dirty="0">
                <a:latin typeface="Roboto"/>
                <a:cs typeface="Roboto"/>
              </a:rPr>
              <a:t> </a:t>
            </a:r>
            <a:r>
              <a:rPr sz="1800" spc="-10" dirty="0">
                <a:latin typeface="Roboto"/>
                <a:cs typeface="Roboto"/>
              </a:rPr>
              <a:t>technological</a:t>
            </a:r>
            <a:r>
              <a:rPr sz="1800" spc="-65" dirty="0">
                <a:latin typeface="Roboto"/>
                <a:cs typeface="Roboto"/>
              </a:rPr>
              <a:t> </a:t>
            </a:r>
            <a:r>
              <a:rPr sz="1800" spc="-10" dirty="0">
                <a:latin typeface="Roboto"/>
                <a:cs typeface="Roboto"/>
              </a:rPr>
              <a:t>development.</a:t>
            </a:r>
            <a:endParaRPr sz="1800">
              <a:latin typeface="Roboto"/>
              <a:cs typeface="Robot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21</a:t>
            </a:r>
            <a:endParaRPr sz="1100">
              <a:latin typeface="Calibri"/>
              <a:cs typeface="Calibri"/>
            </a:endParaRPr>
          </a:p>
        </p:txBody>
      </p:sp>
      <p:graphicFrame>
        <p:nvGraphicFramePr>
          <p:cNvPr id="3" name="object 3"/>
          <p:cNvGraphicFramePr>
            <a:graphicFrameLocks noGrp="1"/>
          </p:cNvGraphicFramePr>
          <p:nvPr/>
        </p:nvGraphicFramePr>
        <p:xfrm>
          <a:off x="925829" y="927608"/>
          <a:ext cx="7413624" cy="1344293"/>
        </p:xfrm>
        <a:graphic>
          <a:graphicData uri="http://schemas.openxmlformats.org/drawingml/2006/table">
            <a:tbl>
              <a:tblPr firstRow="1" bandRow="1">
                <a:tableStyleId>{2D5ABB26-0587-4C30-8999-92F81FD0307C}</a:tableStyleId>
              </a:tblPr>
              <a:tblGrid>
                <a:gridCol w="1918970">
                  <a:extLst>
                    <a:ext uri="{9D8B030D-6E8A-4147-A177-3AD203B41FA5}">
                      <a16:colId xmlns:a16="http://schemas.microsoft.com/office/drawing/2014/main" val="20000"/>
                    </a:ext>
                  </a:extLst>
                </a:gridCol>
                <a:gridCol w="1335405">
                  <a:extLst>
                    <a:ext uri="{9D8B030D-6E8A-4147-A177-3AD203B41FA5}">
                      <a16:colId xmlns:a16="http://schemas.microsoft.com/office/drawing/2014/main" val="20001"/>
                    </a:ext>
                  </a:extLst>
                </a:gridCol>
                <a:gridCol w="3051810">
                  <a:extLst>
                    <a:ext uri="{9D8B030D-6E8A-4147-A177-3AD203B41FA5}">
                      <a16:colId xmlns:a16="http://schemas.microsoft.com/office/drawing/2014/main" val="20002"/>
                    </a:ext>
                  </a:extLst>
                </a:gridCol>
                <a:gridCol w="1107439">
                  <a:extLst>
                    <a:ext uri="{9D8B030D-6E8A-4147-A177-3AD203B41FA5}">
                      <a16:colId xmlns:a16="http://schemas.microsoft.com/office/drawing/2014/main" val="20003"/>
                    </a:ext>
                  </a:extLst>
                </a:gridCol>
              </a:tblGrid>
              <a:tr h="448309">
                <a:tc>
                  <a:txBody>
                    <a:bodyPr/>
                    <a:lstStyle/>
                    <a:p>
                      <a:pPr marL="23495">
                        <a:lnSpc>
                          <a:spcPct val="100000"/>
                        </a:lnSpc>
                        <a:spcBef>
                          <a:spcPts val="90"/>
                        </a:spcBef>
                      </a:pPr>
                      <a:r>
                        <a:rPr sz="1800" b="1" spc="-10" dirty="0">
                          <a:latin typeface="Roboto"/>
                          <a:cs typeface="Roboto"/>
                        </a:rPr>
                        <a:t>Concept</a:t>
                      </a:r>
                      <a:endParaRPr sz="1800">
                        <a:latin typeface="Roboto"/>
                        <a:cs typeface="Roboto"/>
                      </a:endParaRPr>
                    </a:p>
                  </a:txBody>
                  <a:tcPr marL="0" marR="0" marT="114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90"/>
                        </a:spcBef>
                      </a:pPr>
                      <a:r>
                        <a:rPr sz="1800" b="1" spc="-10" dirty="0">
                          <a:latin typeface="Roboto"/>
                          <a:cs typeface="Roboto"/>
                        </a:rPr>
                        <a:t>Approach</a:t>
                      </a:r>
                      <a:endParaRPr sz="1800">
                        <a:latin typeface="Roboto"/>
                        <a:cs typeface="Roboto"/>
                      </a:endParaRPr>
                    </a:p>
                  </a:txBody>
                  <a:tcPr marL="0" marR="0" marT="114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90"/>
                        </a:spcBef>
                      </a:pPr>
                      <a:r>
                        <a:rPr sz="1800" b="1" spc="-10" dirty="0">
                          <a:latin typeface="Roboto"/>
                          <a:cs typeface="Roboto"/>
                        </a:rPr>
                        <a:t>Focus</a:t>
                      </a:r>
                      <a:endParaRPr sz="1800">
                        <a:latin typeface="Roboto"/>
                        <a:cs typeface="Roboto"/>
                      </a:endParaRPr>
                    </a:p>
                  </a:txBody>
                  <a:tcPr marL="0" marR="0" marT="114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90"/>
                        </a:spcBef>
                      </a:pPr>
                      <a:r>
                        <a:rPr sz="1800" b="1" spc="-20" dirty="0">
                          <a:latin typeface="Roboto"/>
                          <a:cs typeface="Roboto"/>
                        </a:rPr>
                        <a:t>Tone</a:t>
                      </a:r>
                      <a:endParaRPr sz="1800">
                        <a:latin typeface="Roboto"/>
                        <a:cs typeface="Roboto"/>
                      </a:endParaRPr>
                    </a:p>
                  </a:txBody>
                  <a:tcPr marL="0" marR="0" marT="114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47675">
                <a:tc>
                  <a:txBody>
                    <a:bodyPr/>
                    <a:lstStyle/>
                    <a:p>
                      <a:pPr marL="23495">
                        <a:lnSpc>
                          <a:spcPct val="100000"/>
                        </a:lnSpc>
                        <a:spcBef>
                          <a:spcPts val="80"/>
                        </a:spcBef>
                      </a:pPr>
                      <a:r>
                        <a:rPr sz="1800" spc="-10" dirty="0">
                          <a:latin typeface="Roboto"/>
                          <a:cs typeface="Roboto"/>
                        </a:rPr>
                        <a:t>Technoscepticism</a:t>
                      </a:r>
                      <a:endParaRPr sz="1800">
                        <a:latin typeface="Roboto"/>
                        <a:cs typeface="Roboto"/>
                      </a:endParaRPr>
                    </a:p>
                  </a:txBody>
                  <a:tcPr marL="0" marR="0" marT="10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80"/>
                        </a:spcBef>
                      </a:pPr>
                      <a:r>
                        <a:rPr sz="1800" spc="-10" dirty="0">
                          <a:latin typeface="Roboto"/>
                          <a:cs typeface="Roboto"/>
                        </a:rPr>
                        <a:t>Critical</a:t>
                      </a:r>
                      <a:endParaRPr sz="1800">
                        <a:latin typeface="Roboto"/>
                        <a:cs typeface="Roboto"/>
                      </a:endParaRPr>
                    </a:p>
                  </a:txBody>
                  <a:tcPr marL="0" marR="0" marT="10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80"/>
                        </a:spcBef>
                      </a:pPr>
                      <a:r>
                        <a:rPr sz="1800" dirty="0">
                          <a:latin typeface="Roboto"/>
                          <a:cs typeface="Roboto"/>
                        </a:rPr>
                        <a:t>Power,</a:t>
                      </a:r>
                      <a:r>
                        <a:rPr sz="1800" spc="-75" dirty="0">
                          <a:latin typeface="Roboto"/>
                          <a:cs typeface="Roboto"/>
                        </a:rPr>
                        <a:t> </a:t>
                      </a:r>
                      <a:r>
                        <a:rPr sz="1800" spc="-10" dirty="0">
                          <a:latin typeface="Roboto"/>
                          <a:cs typeface="Roboto"/>
                        </a:rPr>
                        <a:t>control,</a:t>
                      </a:r>
                      <a:r>
                        <a:rPr sz="1800" spc="-75" dirty="0">
                          <a:latin typeface="Roboto"/>
                          <a:cs typeface="Roboto"/>
                        </a:rPr>
                        <a:t> </a:t>
                      </a:r>
                      <a:r>
                        <a:rPr sz="1800" dirty="0">
                          <a:latin typeface="Roboto"/>
                          <a:cs typeface="Roboto"/>
                        </a:rPr>
                        <a:t>ethical</a:t>
                      </a:r>
                      <a:r>
                        <a:rPr sz="1800" spc="-70" dirty="0">
                          <a:latin typeface="Roboto"/>
                          <a:cs typeface="Roboto"/>
                        </a:rPr>
                        <a:t> </a:t>
                      </a:r>
                      <a:r>
                        <a:rPr sz="1800" spc="-20" dirty="0">
                          <a:latin typeface="Roboto"/>
                          <a:cs typeface="Roboto"/>
                        </a:rPr>
                        <a:t>risks</a:t>
                      </a:r>
                      <a:endParaRPr sz="1800">
                        <a:latin typeface="Roboto"/>
                        <a:cs typeface="Roboto"/>
                      </a:endParaRPr>
                    </a:p>
                  </a:txBody>
                  <a:tcPr marL="0" marR="0" marT="10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80"/>
                        </a:spcBef>
                      </a:pPr>
                      <a:r>
                        <a:rPr sz="1800" spc="-10" dirty="0">
                          <a:latin typeface="Roboto"/>
                          <a:cs typeface="Roboto"/>
                        </a:rPr>
                        <a:t>Critical</a:t>
                      </a:r>
                      <a:endParaRPr sz="1800">
                        <a:latin typeface="Roboto"/>
                        <a:cs typeface="Roboto"/>
                      </a:endParaRPr>
                    </a:p>
                  </a:txBody>
                  <a:tcPr marL="0" marR="0" marT="10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448309">
                <a:tc>
                  <a:txBody>
                    <a:bodyPr/>
                    <a:lstStyle/>
                    <a:p>
                      <a:pPr marL="23495">
                        <a:lnSpc>
                          <a:spcPct val="100000"/>
                        </a:lnSpc>
                        <a:spcBef>
                          <a:spcPts val="95"/>
                        </a:spcBef>
                      </a:pPr>
                      <a:r>
                        <a:rPr sz="1800" spc="-20" dirty="0">
                          <a:latin typeface="Roboto"/>
                          <a:cs typeface="Roboto"/>
                        </a:rPr>
                        <a:t>Digital</a:t>
                      </a:r>
                      <a:r>
                        <a:rPr sz="1800" spc="-50" dirty="0">
                          <a:latin typeface="Roboto"/>
                          <a:cs typeface="Roboto"/>
                        </a:rPr>
                        <a:t> </a:t>
                      </a:r>
                      <a:r>
                        <a:rPr sz="1800" spc="-10" dirty="0">
                          <a:latin typeface="Roboto"/>
                          <a:cs typeface="Roboto"/>
                        </a:rPr>
                        <a:t>Humanism</a:t>
                      </a:r>
                      <a:endParaRPr sz="1800">
                        <a:latin typeface="Roboto"/>
                        <a:cs typeface="Roboto"/>
                      </a:endParaRPr>
                    </a:p>
                  </a:txBody>
                  <a:tcPr marL="0" marR="0" marT="120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95"/>
                        </a:spcBef>
                      </a:pPr>
                      <a:r>
                        <a:rPr sz="1800" spc="-10" dirty="0">
                          <a:latin typeface="Roboto"/>
                          <a:cs typeface="Roboto"/>
                        </a:rPr>
                        <a:t>Constructive</a:t>
                      </a:r>
                      <a:endParaRPr sz="1800">
                        <a:latin typeface="Roboto"/>
                        <a:cs typeface="Roboto"/>
                      </a:endParaRPr>
                    </a:p>
                  </a:txBody>
                  <a:tcPr marL="0" marR="0" marT="120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95"/>
                        </a:spcBef>
                      </a:pPr>
                      <a:r>
                        <a:rPr sz="1800" dirty="0">
                          <a:latin typeface="Roboto"/>
                          <a:cs typeface="Roboto"/>
                        </a:rPr>
                        <a:t>Human</a:t>
                      </a:r>
                      <a:r>
                        <a:rPr sz="1800" spc="-70" dirty="0">
                          <a:latin typeface="Roboto"/>
                          <a:cs typeface="Roboto"/>
                        </a:rPr>
                        <a:t> </a:t>
                      </a:r>
                      <a:r>
                        <a:rPr sz="1800" dirty="0">
                          <a:latin typeface="Roboto"/>
                          <a:cs typeface="Roboto"/>
                        </a:rPr>
                        <a:t>values,</a:t>
                      </a:r>
                      <a:r>
                        <a:rPr sz="1800" spc="-75" dirty="0">
                          <a:latin typeface="Roboto"/>
                          <a:cs typeface="Roboto"/>
                        </a:rPr>
                        <a:t> </a:t>
                      </a:r>
                      <a:r>
                        <a:rPr sz="1800" spc="-20" dirty="0">
                          <a:latin typeface="Roboto"/>
                          <a:cs typeface="Roboto"/>
                        </a:rPr>
                        <a:t>dignity,</a:t>
                      </a:r>
                      <a:r>
                        <a:rPr sz="1800" spc="-75" dirty="0">
                          <a:latin typeface="Roboto"/>
                          <a:cs typeface="Roboto"/>
                        </a:rPr>
                        <a:t> </a:t>
                      </a:r>
                      <a:r>
                        <a:rPr sz="1800" spc="-10" dirty="0">
                          <a:latin typeface="Roboto"/>
                          <a:cs typeface="Roboto"/>
                        </a:rPr>
                        <a:t>justice</a:t>
                      </a:r>
                      <a:endParaRPr sz="1800">
                        <a:latin typeface="Roboto"/>
                        <a:cs typeface="Roboto"/>
                      </a:endParaRPr>
                    </a:p>
                  </a:txBody>
                  <a:tcPr marL="0" marR="0" marT="120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95"/>
                        </a:spcBef>
                      </a:pPr>
                      <a:r>
                        <a:rPr sz="1800" spc="-10" dirty="0">
                          <a:latin typeface="Roboto"/>
                          <a:cs typeface="Roboto"/>
                        </a:rPr>
                        <a:t>Normative</a:t>
                      </a:r>
                      <a:endParaRPr sz="1800">
                        <a:latin typeface="Roboto"/>
                        <a:cs typeface="Roboto"/>
                      </a:endParaRPr>
                    </a:p>
                  </a:txBody>
                  <a:tcPr marL="0" marR="0" marT="120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901700" y="2539110"/>
            <a:ext cx="8206105" cy="3200400"/>
          </a:xfrm>
          <a:prstGeom prst="rect">
            <a:avLst/>
          </a:prstGeom>
        </p:spPr>
        <p:txBody>
          <a:bodyPr vert="horz" wrap="square" lIns="0" tIns="137795" rIns="0" bIns="0" rtlCol="0">
            <a:spAutoFit/>
          </a:bodyPr>
          <a:lstStyle/>
          <a:p>
            <a:pPr marL="12700">
              <a:lnSpc>
                <a:spcPct val="100000"/>
              </a:lnSpc>
              <a:spcBef>
                <a:spcPts val="1085"/>
              </a:spcBef>
            </a:pPr>
            <a:r>
              <a:rPr sz="1800" b="1" spc="-10" dirty="0">
                <a:latin typeface="Roboto"/>
                <a:cs typeface="Roboto"/>
              </a:rPr>
              <a:t>Technoscepticism:</a:t>
            </a:r>
            <a:endParaRPr sz="1800">
              <a:latin typeface="Roboto"/>
              <a:cs typeface="Roboto"/>
            </a:endParaRPr>
          </a:p>
          <a:p>
            <a:pPr marL="469900" marR="5080" indent="-228600">
              <a:lnSpc>
                <a:spcPct val="107200"/>
              </a:lnSpc>
              <a:spcBef>
                <a:spcPts val="825"/>
              </a:spcBef>
              <a:buSzPct val="55555"/>
              <a:buFont typeface="Symbol"/>
              <a:buChar char=""/>
              <a:tabLst>
                <a:tab pos="469900" algn="l"/>
              </a:tabLst>
            </a:pPr>
            <a:r>
              <a:rPr sz="1800" b="1" dirty="0">
                <a:latin typeface="Roboto"/>
                <a:cs typeface="Roboto"/>
              </a:rPr>
              <a:t>Critical</a:t>
            </a:r>
            <a:r>
              <a:rPr sz="1800" b="1" spc="-50" dirty="0">
                <a:latin typeface="Roboto"/>
                <a:cs typeface="Roboto"/>
              </a:rPr>
              <a:t> </a:t>
            </a:r>
            <a:r>
              <a:rPr sz="1800" b="1" dirty="0">
                <a:latin typeface="Roboto"/>
                <a:cs typeface="Roboto"/>
              </a:rPr>
              <a:t>Oversight</a:t>
            </a:r>
            <a:r>
              <a:rPr sz="1800" dirty="0">
                <a:latin typeface="Roboto"/>
                <a:cs typeface="Roboto"/>
              </a:rPr>
              <a:t>:</a:t>
            </a:r>
            <a:r>
              <a:rPr sz="1800" spc="-50" dirty="0">
                <a:latin typeface="Roboto"/>
                <a:cs typeface="Roboto"/>
              </a:rPr>
              <a:t> </a:t>
            </a:r>
            <a:r>
              <a:rPr sz="1800" spc="-10" dirty="0">
                <a:latin typeface="Roboto"/>
                <a:cs typeface="Roboto"/>
              </a:rPr>
              <a:t>Encourages</a:t>
            </a:r>
            <a:r>
              <a:rPr sz="1800" spc="-50" dirty="0">
                <a:latin typeface="Roboto"/>
                <a:cs typeface="Roboto"/>
              </a:rPr>
              <a:t> </a:t>
            </a:r>
            <a:r>
              <a:rPr sz="1800" dirty="0">
                <a:latin typeface="Roboto"/>
                <a:cs typeface="Roboto"/>
              </a:rPr>
              <a:t>developers</a:t>
            </a:r>
            <a:r>
              <a:rPr sz="1800" spc="-40" dirty="0">
                <a:latin typeface="Roboto"/>
                <a:cs typeface="Roboto"/>
              </a:rPr>
              <a:t> </a:t>
            </a:r>
            <a:r>
              <a:rPr sz="1800" dirty="0">
                <a:latin typeface="Roboto"/>
                <a:cs typeface="Roboto"/>
              </a:rPr>
              <a:t>to</a:t>
            </a:r>
            <a:r>
              <a:rPr sz="1800" spc="-45" dirty="0">
                <a:latin typeface="Roboto"/>
                <a:cs typeface="Roboto"/>
              </a:rPr>
              <a:t> </a:t>
            </a:r>
            <a:r>
              <a:rPr sz="1800" spc="-10" dirty="0">
                <a:latin typeface="Roboto"/>
                <a:cs typeface="Roboto"/>
              </a:rPr>
              <a:t>question</a:t>
            </a:r>
            <a:r>
              <a:rPr sz="1800" spc="-50" dirty="0">
                <a:latin typeface="Roboto"/>
                <a:cs typeface="Roboto"/>
              </a:rPr>
              <a:t> </a:t>
            </a:r>
            <a:r>
              <a:rPr sz="1800" dirty="0">
                <a:latin typeface="Roboto"/>
                <a:cs typeface="Roboto"/>
              </a:rPr>
              <a:t>the</a:t>
            </a:r>
            <a:r>
              <a:rPr sz="1800" spc="-40" dirty="0">
                <a:latin typeface="Roboto"/>
                <a:cs typeface="Roboto"/>
              </a:rPr>
              <a:t> </a:t>
            </a:r>
            <a:r>
              <a:rPr sz="1800" dirty="0">
                <a:latin typeface="Roboto"/>
                <a:cs typeface="Roboto"/>
              </a:rPr>
              <a:t>motives</a:t>
            </a:r>
            <a:r>
              <a:rPr sz="1800" spc="-55" dirty="0">
                <a:latin typeface="Roboto"/>
                <a:cs typeface="Roboto"/>
              </a:rPr>
              <a:t> </a:t>
            </a:r>
            <a:r>
              <a:rPr sz="1800" spc="-10" dirty="0">
                <a:latin typeface="Roboto"/>
                <a:cs typeface="Roboto"/>
              </a:rPr>
              <a:t>behind</a:t>
            </a:r>
            <a:r>
              <a:rPr sz="1800" spc="-40" dirty="0">
                <a:latin typeface="Roboto"/>
                <a:cs typeface="Roboto"/>
              </a:rPr>
              <a:t> </a:t>
            </a:r>
            <a:r>
              <a:rPr sz="1800" spc="-25" dirty="0">
                <a:latin typeface="Roboto"/>
                <a:cs typeface="Roboto"/>
              </a:rPr>
              <a:t>AI </a:t>
            </a:r>
            <a:r>
              <a:rPr sz="1800" spc="-35" dirty="0">
                <a:latin typeface="Roboto"/>
                <a:cs typeface="Roboto"/>
              </a:rPr>
              <a:t>systems—</a:t>
            </a:r>
            <a:r>
              <a:rPr sz="1800" dirty="0">
                <a:latin typeface="Roboto"/>
                <a:cs typeface="Roboto"/>
              </a:rPr>
              <a:t>who</a:t>
            </a:r>
            <a:r>
              <a:rPr sz="1800" spc="-65" dirty="0">
                <a:latin typeface="Roboto"/>
                <a:cs typeface="Roboto"/>
              </a:rPr>
              <a:t> </a:t>
            </a:r>
            <a:r>
              <a:rPr sz="1800" dirty="0">
                <a:latin typeface="Roboto"/>
                <a:cs typeface="Roboto"/>
              </a:rPr>
              <a:t>benefits,</a:t>
            </a:r>
            <a:r>
              <a:rPr sz="1800" spc="-70" dirty="0">
                <a:latin typeface="Roboto"/>
                <a:cs typeface="Roboto"/>
              </a:rPr>
              <a:t> </a:t>
            </a:r>
            <a:r>
              <a:rPr sz="1800" spc="-20" dirty="0">
                <a:latin typeface="Roboto"/>
                <a:cs typeface="Roboto"/>
              </a:rPr>
              <a:t>who’s</a:t>
            </a:r>
            <a:r>
              <a:rPr sz="1800" spc="-45" dirty="0">
                <a:latin typeface="Roboto"/>
                <a:cs typeface="Roboto"/>
              </a:rPr>
              <a:t> </a:t>
            </a:r>
            <a:r>
              <a:rPr sz="1800" dirty="0">
                <a:latin typeface="Roboto"/>
                <a:cs typeface="Roboto"/>
              </a:rPr>
              <a:t>harmed,</a:t>
            </a:r>
            <a:r>
              <a:rPr sz="1800" spc="-60" dirty="0">
                <a:latin typeface="Roboto"/>
                <a:cs typeface="Roboto"/>
              </a:rPr>
              <a:t> </a:t>
            </a:r>
            <a:r>
              <a:rPr sz="1800" dirty="0">
                <a:latin typeface="Roboto"/>
                <a:cs typeface="Roboto"/>
              </a:rPr>
              <a:t>and</a:t>
            </a:r>
            <a:r>
              <a:rPr sz="1800" spc="-50" dirty="0">
                <a:latin typeface="Roboto"/>
                <a:cs typeface="Roboto"/>
              </a:rPr>
              <a:t> </a:t>
            </a:r>
            <a:r>
              <a:rPr sz="1800" spc="-10" dirty="0">
                <a:latin typeface="Roboto"/>
                <a:cs typeface="Roboto"/>
              </a:rPr>
              <a:t>what</a:t>
            </a:r>
            <a:r>
              <a:rPr sz="1800" spc="-60" dirty="0">
                <a:latin typeface="Roboto"/>
                <a:cs typeface="Roboto"/>
              </a:rPr>
              <a:t> </a:t>
            </a:r>
            <a:r>
              <a:rPr sz="1800" dirty="0">
                <a:latin typeface="Roboto"/>
                <a:cs typeface="Roboto"/>
              </a:rPr>
              <a:t>values</a:t>
            </a:r>
            <a:r>
              <a:rPr sz="1800" spc="-60" dirty="0">
                <a:latin typeface="Roboto"/>
                <a:cs typeface="Roboto"/>
              </a:rPr>
              <a:t> </a:t>
            </a:r>
            <a:r>
              <a:rPr sz="1800" dirty="0">
                <a:latin typeface="Roboto"/>
                <a:cs typeface="Roboto"/>
              </a:rPr>
              <a:t>are</a:t>
            </a:r>
            <a:r>
              <a:rPr sz="1800" spc="-60" dirty="0">
                <a:latin typeface="Roboto"/>
                <a:cs typeface="Roboto"/>
              </a:rPr>
              <a:t> </a:t>
            </a:r>
            <a:r>
              <a:rPr sz="1800" spc="-10" dirty="0">
                <a:latin typeface="Roboto"/>
                <a:cs typeface="Roboto"/>
              </a:rPr>
              <a:t>embedded.</a:t>
            </a:r>
            <a:endParaRPr sz="1800">
              <a:latin typeface="Roboto"/>
              <a:cs typeface="Roboto"/>
            </a:endParaRPr>
          </a:p>
          <a:p>
            <a:pPr marL="469900" marR="983615" indent="-228600">
              <a:lnSpc>
                <a:spcPct val="107300"/>
              </a:lnSpc>
              <a:spcBef>
                <a:spcPts val="825"/>
              </a:spcBef>
              <a:buSzPct val="55555"/>
              <a:buFont typeface="Symbol"/>
              <a:buChar char=""/>
              <a:tabLst>
                <a:tab pos="469900" algn="l"/>
              </a:tabLst>
            </a:pPr>
            <a:r>
              <a:rPr sz="1800" b="1" dirty="0">
                <a:latin typeface="Roboto"/>
                <a:cs typeface="Roboto"/>
              </a:rPr>
              <a:t>Transparency</a:t>
            </a:r>
            <a:r>
              <a:rPr sz="1800" b="1" spc="-30" dirty="0">
                <a:latin typeface="Roboto"/>
                <a:cs typeface="Roboto"/>
              </a:rPr>
              <a:t> </a:t>
            </a:r>
            <a:r>
              <a:rPr sz="1800" b="1" dirty="0">
                <a:latin typeface="Roboto"/>
                <a:cs typeface="Roboto"/>
              </a:rPr>
              <a:t>&amp;</a:t>
            </a:r>
            <a:r>
              <a:rPr sz="1800" b="1" spc="-50" dirty="0">
                <a:latin typeface="Roboto"/>
                <a:cs typeface="Roboto"/>
              </a:rPr>
              <a:t> </a:t>
            </a:r>
            <a:r>
              <a:rPr sz="1800" b="1" dirty="0">
                <a:latin typeface="Roboto"/>
                <a:cs typeface="Roboto"/>
              </a:rPr>
              <a:t>Accountability</a:t>
            </a:r>
            <a:r>
              <a:rPr sz="1800" dirty="0">
                <a:latin typeface="Roboto"/>
                <a:cs typeface="Roboto"/>
              </a:rPr>
              <a:t>:</a:t>
            </a:r>
            <a:r>
              <a:rPr sz="1800" spc="-45" dirty="0">
                <a:latin typeface="Roboto"/>
                <a:cs typeface="Roboto"/>
              </a:rPr>
              <a:t> </a:t>
            </a:r>
            <a:r>
              <a:rPr sz="1800" dirty="0">
                <a:latin typeface="Roboto"/>
                <a:cs typeface="Roboto"/>
              </a:rPr>
              <a:t>Promotes</a:t>
            </a:r>
            <a:r>
              <a:rPr sz="1800" spc="-50" dirty="0">
                <a:latin typeface="Roboto"/>
                <a:cs typeface="Roboto"/>
              </a:rPr>
              <a:t> </a:t>
            </a:r>
            <a:r>
              <a:rPr sz="1800" spc="-10" dirty="0">
                <a:latin typeface="Roboto"/>
                <a:cs typeface="Roboto"/>
              </a:rPr>
              <a:t>explainable</a:t>
            </a:r>
            <a:r>
              <a:rPr sz="1800" spc="-50" dirty="0">
                <a:latin typeface="Roboto"/>
                <a:cs typeface="Roboto"/>
              </a:rPr>
              <a:t> </a:t>
            </a:r>
            <a:r>
              <a:rPr sz="1800" dirty="0">
                <a:latin typeface="Roboto"/>
                <a:cs typeface="Roboto"/>
              </a:rPr>
              <a:t>AI</a:t>
            </a:r>
            <a:r>
              <a:rPr sz="1800" spc="-40" dirty="0">
                <a:latin typeface="Roboto"/>
                <a:cs typeface="Roboto"/>
              </a:rPr>
              <a:t> </a:t>
            </a:r>
            <a:r>
              <a:rPr sz="1800" dirty="0">
                <a:latin typeface="Roboto"/>
                <a:cs typeface="Roboto"/>
              </a:rPr>
              <a:t>and</a:t>
            </a:r>
            <a:r>
              <a:rPr sz="1800" spc="-40" dirty="0">
                <a:latin typeface="Roboto"/>
                <a:cs typeface="Roboto"/>
              </a:rPr>
              <a:t> </a:t>
            </a:r>
            <a:r>
              <a:rPr sz="1800" spc="-20" dirty="0">
                <a:latin typeface="Roboto"/>
                <a:cs typeface="Roboto"/>
              </a:rPr>
              <a:t>open algorithms</a:t>
            </a:r>
            <a:r>
              <a:rPr sz="1800" spc="-70" dirty="0">
                <a:latin typeface="Roboto"/>
                <a:cs typeface="Roboto"/>
              </a:rPr>
              <a:t> </a:t>
            </a:r>
            <a:r>
              <a:rPr sz="1800" dirty="0">
                <a:latin typeface="Roboto"/>
                <a:cs typeface="Roboto"/>
              </a:rPr>
              <a:t>to</a:t>
            </a:r>
            <a:r>
              <a:rPr sz="1800" spc="-60" dirty="0">
                <a:latin typeface="Roboto"/>
                <a:cs typeface="Roboto"/>
              </a:rPr>
              <a:t> </a:t>
            </a:r>
            <a:r>
              <a:rPr sz="1800" dirty="0">
                <a:latin typeface="Roboto"/>
                <a:cs typeface="Roboto"/>
              </a:rPr>
              <a:t>avoid</a:t>
            </a:r>
            <a:r>
              <a:rPr sz="1800" spc="-55" dirty="0">
                <a:latin typeface="Roboto"/>
                <a:cs typeface="Roboto"/>
              </a:rPr>
              <a:t> </a:t>
            </a:r>
            <a:r>
              <a:rPr sz="1800" dirty="0">
                <a:latin typeface="Roboto"/>
                <a:cs typeface="Roboto"/>
              </a:rPr>
              <a:t>the</a:t>
            </a:r>
            <a:r>
              <a:rPr sz="1800" spc="-60" dirty="0">
                <a:latin typeface="Roboto"/>
                <a:cs typeface="Roboto"/>
              </a:rPr>
              <a:t> </a:t>
            </a:r>
            <a:r>
              <a:rPr sz="1800" spc="-10" dirty="0">
                <a:latin typeface="Roboto"/>
                <a:cs typeface="Roboto"/>
              </a:rPr>
              <a:t>“black</a:t>
            </a:r>
            <a:r>
              <a:rPr sz="1800" spc="-75" dirty="0">
                <a:latin typeface="Roboto"/>
                <a:cs typeface="Roboto"/>
              </a:rPr>
              <a:t> </a:t>
            </a:r>
            <a:r>
              <a:rPr sz="1800" dirty="0">
                <a:latin typeface="Roboto"/>
                <a:cs typeface="Roboto"/>
              </a:rPr>
              <a:t>box”</a:t>
            </a:r>
            <a:r>
              <a:rPr sz="1800" spc="-60" dirty="0">
                <a:latin typeface="Roboto"/>
                <a:cs typeface="Roboto"/>
              </a:rPr>
              <a:t> </a:t>
            </a:r>
            <a:r>
              <a:rPr sz="1800" spc="-10" dirty="0">
                <a:latin typeface="Roboto"/>
                <a:cs typeface="Roboto"/>
              </a:rPr>
              <a:t>reasoning</a:t>
            </a:r>
            <a:r>
              <a:rPr sz="1800" spc="-60" dirty="0">
                <a:latin typeface="Roboto"/>
                <a:cs typeface="Roboto"/>
              </a:rPr>
              <a:t> </a:t>
            </a:r>
            <a:r>
              <a:rPr sz="1800" spc="-10" dirty="0">
                <a:latin typeface="Roboto"/>
                <a:cs typeface="Roboto"/>
              </a:rPr>
              <a:t>problem.</a:t>
            </a:r>
            <a:endParaRPr sz="1800">
              <a:latin typeface="Roboto"/>
              <a:cs typeface="Roboto"/>
            </a:endParaRPr>
          </a:p>
          <a:p>
            <a:pPr marL="469900" marR="241300" indent="-228600">
              <a:lnSpc>
                <a:spcPct val="107200"/>
              </a:lnSpc>
              <a:spcBef>
                <a:spcPts val="830"/>
              </a:spcBef>
              <a:buSzPct val="55555"/>
              <a:buFont typeface="Symbol"/>
              <a:buChar char=""/>
              <a:tabLst>
                <a:tab pos="469900" algn="l"/>
              </a:tabLst>
            </a:pPr>
            <a:r>
              <a:rPr sz="1800" b="1" dirty="0">
                <a:latin typeface="Roboto"/>
                <a:cs typeface="Roboto"/>
              </a:rPr>
              <a:t>Resistance</a:t>
            </a:r>
            <a:r>
              <a:rPr sz="1800" b="1" spc="-30" dirty="0">
                <a:latin typeface="Roboto"/>
                <a:cs typeface="Roboto"/>
              </a:rPr>
              <a:t> </a:t>
            </a:r>
            <a:r>
              <a:rPr sz="1800" b="1" dirty="0">
                <a:latin typeface="Roboto"/>
                <a:cs typeface="Roboto"/>
              </a:rPr>
              <a:t>to</a:t>
            </a:r>
            <a:r>
              <a:rPr sz="1800" b="1" spc="-15" dirty="0">
                <a:latin typeface="Roboto"/>
                <a:cs typeface="Roboto"/>
              </a:rPr>
              <a:t> </a:t>
            </a:r>
            <a:r>
              <a:rPr sz="1800" b="1" dirty="0">
                <a:latin typeface="Roboto"/>
                <a:cs typeface="Roboto"/>
              </a:rPr>
              <a:t>Corporate</a:t>
            </a:r>
            <a:r>
              <a:rPr sz="1800" b="1" spc="-20" dirty="0">
                <a:latin typeface="Roboto"/>
                <a:cs typeface="Roboto"/>
              </a:rPr>
              <a:t> </a:t>
            </a:r>
            <a:r>
              <a:rPr sz="1800" b="1" dirty="0">
                <a:latin typeface="Roboto"/>
                <a:cs typeface="Roboto"/>
              </a:rPr>
              <a:t>Control</a:t>
            </a:r>
            <a:r>
              <a:rPr sz="1800" dirty="0">
                <a:latin typeface="Roboto"/>
                <a:cs typeface="Roboto"/>
              </a:rPr>
              <a:t>:</a:t>
            </a:r>
            <a:r>
              <a:rPr sz="1800" spc="-35" dirty="0">
                <a:latin typeface="Roboto"/>
                <a:cs typeface="Roboto"/>
              </a:rPr>
              <a:t> </a:t>
            </a:r>
            <a:r>
              <a:rPr sz="1800" spc="-10" dirty="0">
                <a:latin typeface="Roboto"/>
                <a:cs typeface="Roboto"/>
              </a:rPr>
              <a:t>Rejects</a:t>
            </a:r>
            <a:r>
              <a:rPr sz="1800" spc="-30" dirty="0">
                <a:latin typeface="Roboto"/>
                <a:cs typeface="Roboto"/>
              </a:rPr>
              <a:t> </a:t>
            </a:r>
            <a:r>
              <a:rPr sz="1800" dirty="0">
                <a:latin typeface="Roboto"/>
                <a:cs typeface="Roboto"/>
              </a:rPr>
              <a:t>the</a:t>
            </a:r>
            <a:r>
              <a:rPr sz="1800" spc="-30" dirty="0">
                <a:latin typeface="Roboto"/>
                <a:cs typeface="Roboto"/>
              </a:rPr>
              <a:t> </a:t>
            </a:r>
            <a:r>
              <a:rPr sz="1800" spc="-10" dirty="0">
                <a:latin typeface="Roboto"/>
                <a:cs typeface="Roboto"/>
              </a:rPr>
              <a:t>dominance</a:t>
            </a:r>
            <a:r>
              <a:rPr sz="1800" spc="-30" dirty="0">
                <a:latin typeface="Roboto"/>
                <a:cs typeface="Roboto"/>
              </a:rPr>
              <a:t> </a:t>
            </a:r>
            <a:r>
              <a:rPr sz="1800" dirty="0">
                <a:latin typeface="Roboto"/>
                <a:cs typeface="Roboto"/>
              </a:rPr>
              <a:t>of</a:t>
            </a:r>
            <a:r>
              <a:rPr sz="1800" spc="-30" dirty="0">
                <a:latin typeface="Roboto"/>
                <a:cs typeface="Roboto"/>
              </a:rPr>
              <a:t> </a:t>
            </a:r>
            <a:r>
              <a:rPr sz="1800" dirty="0">
                <a:latin typeface="Roboto"/>
                <a:cs typeface="Roboto"/>
              </a:rPr>
              <a:t>Big</a:t>
            </a:r>
            <a:r>
              <a:rPr sz="1800" spc="-25" dirty="0">
                <a:latin typeface="Roboto"/>
                <a:cs typeface="Roboto"/>
              </a:rPr>
              <a:t> </a:t>
            </a:r>
            <a:r>
              <a:rPr sz="1800" dirty="0">
                <a:latin typeface="Roboto"/>
                <a:cs typeface="Roboto"/>
              </a:rPr>
              <a:t>Tech</a:t>
            </a:r>
            <a:r>
              <a:rPr sz="1800" spc="-25" dirty="0">
                <a:latin typeface="Roboto"/>
                <a:cs typeface="Roboto"/>
              </a:rPr>
              <a:t> </a:t>
            </a:r>
            <a:r>
              <a:rPr sz="1800" dirty="0">
                <a:latin typeface="Roboto"/>
                <a:cs typeface="Roboto"/>
              </a:rPr>
              <a:t>in</a:t>
            </a:r>
            <a:r>
              <a:rPr sz="1800" spc="-30" dirty="0">
                <a:latin typeface="Roboto"/>
                <a:cs typeface="Roboto"/>
              </a:rPr>
              <a:t> </a:t>
            </a:r>
            <a:r>
              <a:rPr sz="1800" spc="-25" dirty="0">
                <a:latin typeface="Roboto"/>
                <a:cs typeface="Roboto"/>
              </a:rPr>
              <a:t>AI, </a:t>
            </a:r>
            <a:r>
              <a:rPr sz="1800" spc="-20" dirty="0">
                <a:latin typeface="Roboto"/>
                <a:cs typeface="Roboto"/>
              </a:rPr>
              <a:t>advocating</a:t>
            </a:r>
            <a:r>
              <a:rPr sz="1800" spc="-30" dirty="0">
                <a:latin typeface="Roboto"/>
                <a:cs typeface="Roboto"/>
              </a:rPr>
              <a:t> </a:t>
            </a:r>
            <a:r>
              <a:rPr sz="1800" dirty="0">
                <a:latin typeface="Roboto"/>
                <a:cs typeface="Roboto"/>
              </a:rPr>
              <a:t>for</a:t>
            </a:r>
            <a:r>
              <a:rPr sz="1800" spc="-25" dirty="0">
                <a:latin typeface="Roboto"/>
                <a:cs typeface="Roboto"/>
              </a:rPr>
              <a:t> </a:t>
            </a:r>
            <a:r>
              <a:rPr sz="1800" spc="-70" dirty="0">
                <a:latin typeface="Roboto"/>
                <a:cs typeface="Roboto"/>
              </a:rPr>
              <a:t>public-</a:t>
            </a:r>
            <a:r>
              <a:rPr sz="1800" spc="-10" dirty="0">
                <a:latin typeface="Roboto"/>
                <a:cs typeface="Roboto"/>
              </a:rPr>
              <a:t>interest</a:t>
            </a:r>
            <a:r>
              <a:rPr sz="1800" spc="-25" dirty="0">
                <a:latin typeface="Roboto"/>
                <a:cs typeface="Roboto"/>
              </a:rPr>
              <a:t> </a:t>
            </a:r>
            <a:r>
              <a:rPr sz="1800" spc="-10" dirty="0">
                <a:latin typeface="Roboto"/>
                <a:cs typeface="Roboto"/>
              </a:rPr>
              <a:t>technologies</a:t>
            </a:r>
            <a:r>
              <a:rPr sz="1800" spc="-30" dirty="0">
                <a:latin typeface="Roboto"/>
                <a:cs typeface="Roboto"/>
              </a:rPr>
              <a:t> </a:t>
            </a:r>
            <a:r>
              <a:rPr sz="1800" dirty="0">
                <a:latin typeface="Roboto"/>
                <a:cs typeface="Roboto"/>
              </a:rPr>
              <a:t>and</a:t>
            </a:r>
            <a:r>
              <a:rPr sz="1800" spc="-25" dirty="0">
                <a:latin typeface="Roboto"/>
                <a:cs typeface="Roboto"/>
              </a:rPr>
              <a:t> </a:t>
            </a:r>
            <a:r>
              <a:rPr sz="1800" spc="-10" dirty="0">
                <a:latin typeface="Roboto"/>
                <a:cs typeface="Roboto"/>
              </a:rPr>
              <a:t>democratic</a:t>
            </a:r>
            <a:r>
              <a:rPr sz="1800" spc="-25" dirty="0">
                <a:latin typeface="Roboto"/>
                <a:cs typeface="Roboto"/>
              </a:rPr>
              <a:t> </a:t>
            </a:r>
            <a:r>
              <a:rPr sz="1800" spc="-10" dirty="0">
                <a:latin typeface="Roboto"/>
                <a:cs typeface="Roboto"/>
              </a:rPr>
              <a:t>governance.</a:t>
            </a:r>
            <a:endParaRPr sz="1800">
              <a:latin typeface="Roboto"/>
              <a:cs typeface="Roboto"/>
            </a:endParaRPr>
          </a:p>
          <a:p>
            <a:pPr marL="469900" marR="102870" indent="-228600">
              <a:lnSpc>
                <a:spcPct val="107800"/>
              </a:lnSpc>
              <a:spcBef>
                <a:spcPts val="815"/>
              </a:spcBef>
              <a:buSzPct val="55555"/>
              <a:buFont typeface="Symbol"/>
              <a:buChar char=""/>
              <a:tabLst>
                <a:tab pos="469900" algn="l"/>
              </a:tabLst>
            </a:pPr>
            <a:r>
              <a:rPr sz="1800" b="1" dirty="0">
                <a:latin typeface="Roboto"/>
                <a:cs typeface="Roboto"/>
              </a:rPr>
              <a:t>Ethical</a:t>
            </a:r>
            <a:r>
              <a:rPr sz="1800" b="1" spc="-50" dirty="0">
                <a:latin typeface="Roboto"/>
                <a:cs typeface="Roboto"/>
              </a:rPr>
              <a:t> </a:t>
            </a:r>
            <a:r>
              <a:rPr sz="1800" b="1" dirty="0">
                <a:latin typeface="Roboto"/>
                <a:cs typeface="Roboto"/>
              </a:rPr>
              <a:t>Risk</a:t>
            </a:r>
            <a:r>
              <a:rPr sz="1800" b="1" spc="-50" dirty="0">
                <a:latin typeface="Roboto"/>
                <a:cs typeface="Roboto"/>
              </a:rPr>
              <a:t> </a:t>
            </a:r>
            <a:r>
              <a:rPr sz="1800" b="1" dirty="0">
                <a:latin typeface="Roboto"/>
                <a:cs typeface="Roboto"/>
              </a:rPr>
              <a:t>Awareness</a:t>
            </a:r>
            <a:r>
              <a:rPr sz="1800" dirty="0">
                <a:latin typeface="Roboto"/>
                <a:cs typeface="Roboto"/>
              </a:rPr>
              <a:t>:</a:t>
            </a:r>
            <a:r>
              <a:rPr sz="1800" spc="-50" dirty="0">
                <a:latin typeface="Roboto"/>
                <a:cs typeface="Roboto"/>
              </a:rPr>
              <a:t> </a:t>
            </a:r>
            <a:r>
              <a:rPr sz="1800" dirty="0">
                <a:latin typeface="Roboto"/>
                <a:cs typeface="Roboto"/>
              </a:rPr>
              <a:t>Promotes</a:t>
            </a:r>
            <a:r>
              <a:rPr sz="1800" spc="-50" dirty="0">
                <a:latin typeface="Roboto"/>
                <a:cs typeface="Roboto"/>
              </a:rPr>
              <a:t> </a:t>
            </a:r>
            <a:r>
              <a:rPr sz="1800" spc="-75" dirty="0">
                <a:latin typeface="Roboto"/>
                <a:cs typeface="Roboto"/>
              </a:rPr>
              <a:t>early-</a:t>
            </a:r>
            <a:r>
              <a:rPr sz="1800" dirty="0">
                <a:latin typeface="Roboto"/>
                <a:cs typeface="Roboto"/>
              </a:rPr>
              <a:t>stage</a:t>
            </a:r>
            <a:r>
              <a:rPr sz="1800" spc="-55" dirty="0">
                <a:latin typeface="Roboto"/>
                <a:cs typeface="Roboto"/>
              </a:rPr>
              <a:t> </a:t>
            </a:r>
            <a:r>
              <a:rPr sz="1800" dirty="0">
                <a:latin typeface="Roboto"/>
                <a:cs typeface="Roboto"/>
              </a:rPr>
              <a:t>informed</a:t>
            </a:r>
            <a:r>
              <a:rPr sz="1800" spc="-40" dirty="0">
                <a:latin typeface="Roboto"/>
                <a:cs typeface="Roboto"/>
              </a:rPr>
              <a:t> </a:t>
            </a:r>
            <a:r>
              <a:rPr sz="1800" dirty="0">
                <a:latin typeface="Roboto"/>
                <a:cs typeface="Roboto"/>
              </a:rPr>
              <a:t>public</a:t>
            </a:r>
            <a:r>
              <a:rPr sz="1800" spc="-40" dirty="0">
                <a:latin typeface="Roboto"/>
                <a:cs typeface="Roboto"/>
              </a:rPr>
              <a:t> </a:t>
            </a:r>
            <a:r>
              <a:rPr sz="1800" spc="-10" dirty="0">
                <a:latin typeface="Roboto"/>
                <a:cs typeface="Roboto"/>
              </a:rPr>
              <a:t>deliberation, </a:t>
            </a:r>
            <a:r>
              <a:rPr sz="1800" dirty="0">
                <a:latin typeface="Roboto"/>
                <a:cs typeface="Roboto"/>
              </a:rPr>
              <a:t>to</a:t>
            </a:r>
            <a:r>
              <a:rPr sz="1800" spc="-55" dirty="0">
                <a:latin typeface="Roboto"/>
                <a:cs typeface="Roboto"/>
              </a:rPr>
              <a:t> </a:t>
            </a:r>
            <a:r>
              <a:rPr sz="1800" dirty="0">
                <a:latin typeface="Roboto"/>
                <a:cs typeface="Roboto"/>
              </a:rPr>
              <a:t>prevent</a:t>
            </a:r>
            <a:r>
              <a:rPr sz="1800" spc="-55" dirty="0">
                <a:latin typeface="Roboto"/>
                <a:cs typeface="Roboto"/>
              </a:rPr>
              <a:t> </a:t>
            </a:r>
            <a:r>
              <a:rPr sz="1800" dirty="0">
                <a:latin typeface="Roboto"/>
                <a:cs typeface="Roboto"/>
              </a:rPr>
              <a:t>harm</a:t>
            </a:r>
            <a:r>
              <a:rPr sz="1800" spc="-60" dirty="0">
                <a:latin typeface="Roboto"/>
                <a:cs typeface="Roboto"/>
              </a:rPr>
              <a:t> </a:t>
            </a:r>
            <a:r>
              <a:rPr sz="1800" dirty="0">
                <a:latin typeface="Roboto"/>
                <a:cs typeface="Roboto"/>
              </a:rPr>
              <a:t>or</a:t>
            </a:r>
            <a:r>
              <a:rPr sz="1800" spc="-50" dirty="0">
                <a:latin typeface="Roboto"/>
                <a:cs typeface="Roboto"/>
              </a:rPr>
              <a:t> </a:t>
            </a:r>
            <a:r>
              <a:rPr sz="1800" dirty="0">
                <a:latin typeface="Roboto"/>
                <a:cs typeface="Roboto"/>
              </a:rPr>
              <a:t>misuse</a:t>
            </a:r>
            <a:r>
              <a:rPr sz="1800" spc="-60" dirty="0">
                <a:latin typeface="Roboto"/>
                <a:cs typeface="Roboto"/>
              </a:rPr>
              <a:t> </a:t>
            </a:r>
            <a:r>
              <a:rPr sz="1800" dirty="0">
                <a:latin typeface="Roboto"/>
                <a:cs typeface="Roboto"/>
              </a:rPr>
              <a:t>before</a:t>
            </a:r>
            <a:r>
              <a:rPr sz="1800" spc="-60" dirty="0">
                <a:latin typeface="Roboto"/>
                <a:cs typeface="Roboto"/>
              </a:rPr>
              <a:t> </a:t>
            </a:r>
            <a:r>
              <a:rPr sz="1800" spc="-10" dirty="0">
                <a:latin typeface="Roboto"/>
                <a:cs typeface="Roboto"/>
              </a:rPr>
              <a:t>deployment.</a:t>
            </a:r>
            <a:endParaRPr sz="1800">
              <a:latin typeface="Roboto"/>
              <a:cs typeface="Robo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22</a:t>
            </a:r>
            <a:endParaRPr sz="1100">
              <a:latin typeface="Calibri"/>
              <a:cs typeface="Calibri"/>
            </a:endParaRPr>
          </a:p>
        </p:txBody>
      </p:sp>
      <p:sp>
        <p:nvSpPr>
          <p:cNvPr id="3" name="object 3"/>
          <p:cNvSpPr txBox="1"/>
          <p:nvPr/>
        </p:nvSpPr>
        <p:spPr>
          <a:xfrm>
            <a:off x="901700" y="763269"/>
            <a:ext cx="8185150" cy="3598545"/>
          </a:xfrm>
          <a:prstGeom prst="rect">
            <a:avLst/>
          </a:prstGeom>
        </p:spPr>
        <p:txBody>
          <a:bodyPr vert="horz" wrap="square" lIns="0" tIns="137795" rIns="0" bIns="0" rtlCol="0">
            <a:spAutoFit/>
          </a:bodyPr>
          <a:lstStyle/>
          <a:p>
            <a:pPr marL="68580">
              <a:lnSpc>
                <a:spcPct val="100000"/>
              </a:lnSpc>
              <a:spcBef>
                <a:spcPts val="1085"/>
              </a:spcBef>
            </a:pPr>
            <a:r>
              <a:rPr sz="1800" b="1" dirty="0">
                <a:latin typeface="Roboto"/>
                <a:cs typeface="Roboto"/>
              </a:rPr>
              <a:t>Digital</a:t>
            </a:r>
            <a:r>
              <a:rPr sz="1800" b="1" spc="-50" dirty="0">
                <a:latin typeface="Roboto"/>
                <a:cs typeface="Roboto"/>
              </a:rPr>
              <a:t> </a:t>
            </a:r>
            <a:r>
              <a:rPr sz="1800" b="1" spc="-10" dirty="0">
                <a:latin typeface="Roboto"/>
                <a:cs typeface="Roboto"/>
              </a:rPr>
              <a:t>Humanism</a:t>
            </a:r>
            <a:endParaRPr sz="1800">
              <a:latin typeface="Roboto"/>
              <a:cs typeface="Roboto"/>
            </a:endParaRPr>
          </a:p>
          <a:p>
            <a:pPr marL="469900" marR="321310" indent="-228600">
              <a:lnSpc>
                <a:spcPct val="107200"/>
              </a:lnSpc>
              <a:spcBef>
                <a:spcPts val="825"/>
              </a:spcBef>
              <a:buSzPct val="55555"/>
              <a:buFont typeface="Symbol"/>
              <a:buChar char=""/>
              <a:tabLst>
                <a:tab pos="469900" algn="l"/>
              </a:tabLst>
            </a:pPr>
            <a:r>
              <a:rPr sz="1800" b="1" spc="-40" dirty="0">
                <a:latin typeface="Roboto"/>
                <a:cs typeface="Roboto"/>
              </a:rPr>
              <a:t>Human-</a:t>
            </a:r>
            <a:r>
              <a:rPr sz="1800" b="1" dirty="0">
                <a:latin typeface="Roboto"/>
                <a:cs typeface="Roboto"/>
              </a:rPr>
              <a:t>Centric</a:t>
            </a:r>
            <a:r>
              <a:rPr sz="1800" b="1" spc="-35" dirty="0">
                <a:latin typeface="Roboto"/>
                <a:cs typeface="Roboto"/>
              </a:rPr>
              <a:t> </a:t>
            </a:r>
            <a:r>
              <a:rPr sz="1800" b="1" dirty="0">
                <a:latin typeface="Roboto"/>
                <a:cs typeface="Roboto"/>
              </a:rPr>
              <a:t>Design</a:t>
            </a:r>
            <a:r>
              <a:rPr sz="1800" dirty="0">
                <a:latin typeface="Roboto"/>
                <a:cs typeface="Roboto"/>
              </a:rPr>
              <a:t>:</a:t>
            </a:r>
            <a:r>
              <a:rPr sz="1800" spc="-35" dirty="0">
                <a:latin typeface="Roboto"/>
                <a:cs typeface="Roboto"/>
              </a:rPr>
              <a:t> </a:t>
            </a:r>
            <a:r>
              <a:rPr sz="1800" spc="-10" dirty="0">
                <a:latin typeface="Roboto"/>
                <a:cs typeface="Roboto"/>
              </a:rPr>
              <a:t>Prioritizes</a:t>
            </a:r>
            <a:r>
              <a:rPr sz="1800" spc="-30" dirty="0">
                <a:latin typeface="Roboto"/>
                <a:cs typeface="Roboto"/>
              </a:rPr>
              <a:t> </a:t>
            </a:r>
            <a:r>
              <a:rPr sz="1800" spc="-20" dirty="0">
                <a:latin typeface="Roboto"/>
                <a:cs typeface="Roboto"/>
              </a:rPr>
              <a:t>dignity,</a:t>
            </a:r>
            <a:r>
              <a:rPr sz="1800" spc="-25" dirty="0">
                <a:latin typeface="Roboto"/>
                <a:cs typeface="Roboto"/>
              </a:rPr>
              <a:t> </a:t>
            </a:r>
            <a:r>
              <a:rPr sz="1800" spc="-20" dirty="0">
                <a:latin typeface="Roboto"/>
                <a:cs typeface="Roboto"/>
              </a:rPr>
              <a:t>autonomy,</a:t>
            </a:r>
            <a:r>
              <a:rPr sz="1800" spc="-40" dirty="0">
                <a:latin typeface="Roboto"/>
                <a:cs typeface="Roboto"/>
              </a:rPr>
              <a:t> </a:t>
            </a:r>
            <a:r>
              <a:rPr sz="1800" dirty="0">
                <a:latin typeface="Roboto"/>
                <a:cs typeface="Roboto"/>
              </a:rPr>
              <a:t>and</a:t>
            </a:r>
            <a:r>
              <a:rPr sz="1800" spc="-30" dirty="0">
                <a:latin typeface="Roboto"/>
                <a:cs typeface="Roboto"/>
              </a:rPr>
              <a:t> </a:t>
            </a:r>
            <a:r>
              <a:rPr sz="1800" spc="-80" dirty="0">
                <a:latin typeface="Roboto"/>
                <a:cs typeface="Roboto"/>
              </a:rPr>
              <a:t>well-</a:t>
            </a:r>
            <a:r>
              <a:rPr sz="1800" dirty="0">
                <a:latin typeface="Roboto"/>
                <a:cs typeface="Roboto"/>
              </a:rPr>
              <a:t>being</a:t>
            </a:r>
            <a:r>
              <a:rPr sz="1800" spc="-20" dirty="0">
                <a:latin typeface="Roboto"/>
                <a:cs typeface="Roboto"/>
              </a:rPr>
              <a:t> over </a:t>
            </a:r>
            <a:r>
              <a:rPr sz="1800" dirty="0">
                <a:latin typeface="Roboto"/>
                <a:cs typeface="Roboto"/>
              </a:rPr>
              <a:t>efficiency</a:t>
            </a:r>
            <a:r>
              <a:rPr sz="1800" spc="-50" dirty="0">
                <a:latin typeface="Roboto"/>
                <a:cs typeface="Roboto"/>
              </a:rPr>
              <a:t> </a:t>
            </a:r>
            <a:r>
              <a:rPr sz="1800" dirty="0">
                <a:latin typeface="Roboto"/>
                <a:cs typeface="Roboto"/>
              </a:rPr>
              <a:t>or</a:t>
            </a:r>
            <a:r>
              <a:rPr sz="1800" spc="-45" dirty="0">
                <a:latin typeface="Roboto"/>
                <a:cs typeface="Roboto"/>
              </a:rPr>
              <a:t> </a:t>
            </a:r>
            <a:r>
              <a:rPr sz="1800" spc="-10" dirty="0">
                <a:latin typeface="Roboto"/>
                <a:cs typeface="Roboto"/>
              </a:rPr>
              <a:t>profit.</a:t>
            </a:r>
            <a:endParaRPr sz="1800">
              <a:latin typeface="Roboto"/>
              <a:cs typeface="Roboto"/>
            </a:endParaRPr>
          </a:p>
          <a:p>
            <a:pPr marL="469900" marR="5080" indent="-228600">
              <a:lnSpc>
                <a:spcPct val="107400"/>
              </a:lnSpc>
              <a:spcBef>
                <a:spcPts val="825"/>
              </a:spcBef>
              <a:buSzPct val="55555"/>
              <a:buFont typeface="Symbol"/>
              <a:buChar char=""/>
              <a:tabLst>
                <a:tab pos="469900" algn="l"/>
              </a:tabLst>
            </a:pPr>
            <a:r>
              <a:rPr sz="1800" b="1" spc="-20" dirty="0">
                <a:latin typeface="Roboto"/>
                <a:cs typeface="Roboto"/>
              </a:rPr>
              <a:t>Value-</a:t>
            </a:r>
            <a:r>
              <a:rPr sz="1800" b="1" dirty="0">
                <a:latin typeface="Roboto"/>
                <a:cs typeface="Roboto"/>
              </a:rPr>
              <a:t>Based Engineering</a:t>
            </a:r>
            <a:r>
              <a:rPr sz="1800" dirty="0">
                <a:latin typeface="Roboto"/>
                <a:cs typeface="Roboto"/>
              </a:rPr>
              <a:t>:</a:t>
            </a:r>
            <a:r>
              <a:rPr sz="1800" spc="-5" dirty="0">
                <a:latin typeface="Roboto"/>
                <a:cs typeface="Roboto"/>
              </a:rPr>
              <a:t> </a:t>
            </a:r>
            <a:r>
              <a:rPr sz="1800" spc="-20" dirty="0">
                <a:latin typeface="Roboto"/>
                <a:cs typeface="Roboto"/>
              </a:rPr>
              <a:t>Introduces</a:t>
            </a:r>
            <a:r>
              <a:rPr sz="1800" dirty="0">
                <a:latin typeface="Roboto"/>
                <a:cs typeface="Roboto"/>
              </a:rPr>
              <a:t> frameworks like</a:t>
            </a:r>
            <a:r>
              <a:rPr sz="1800" spc="-5" dirty="0">
                <a:latin typeface="Roboto"/>
                <a:cs typeface="Roboto"/>
              </a:rPr>
              <a:t> </a:t>
            </a:r>
            <a:r>
              <a:rPr sz="1800" dirty="0">
                <a:latin typeface="Roboto"/>
                <a:cs typeface="Roboto"/>
              </a:rPr>
              <a:t>ISO/IEEE </a:t>
            </a:r>
            <a:r>
              <a:rPr sz="1800" spc="-70" dirty="0">
                <a:latin typeface="Roboto"/>
                <a:cs typeface="Roboto"/>
              </a:rPr>
              <a:t>24748-</a:t>
            </a:r>
            <a:r>
              <a:rPr sz="1800" spc="-20" dirty="0">
                <a:latin typeface="Roboto"/>
                <a:cs typeface="Roboto"/>
              </a:rPr>
              <a:t>7000 </a:t>
            </a:r>
            <a:r>
              <a:rPr sz="1800" dirty="0">
                <a:latin typeface="Roboto"/>
                <a:cs typeface="Roboto"/>
              </a:rPr>
              <a:t>to</a:t>
            </a:r>
            <a:r>
              <a:rPr sz="1800" spc="-65" dirty="0">
                <a:latin typeface="Roboto"/>
                <a:cs typeface="Roboto"/>
              </a:rPr>
              <a:t> </a:t>
            </a:r>
            <a:r>
              <a:rPr sz="1800" dirty="0">
                <a:latin typeface="Roboto"/>
                <a:cs typeface="Roboto"/>
              </a:rPr>
              <a:t>embed</a:t>
            </a:r>
            <a:r>
              <a:rPr sz="1800" spc="-70" dirty="0">
                <a:latin typeface="Roboto"/>
                <a:cs typeface="Roboto"/>
              </a:rPr>
              <a:t> </a:t>
            </a:r>
            <a:r>
              <a:rPr sz="1800" dirty="0">
                <a:latin typeface="Roboto"/>
                <a:cs typeface="Roboto"/>
              </a:rPr>
              <a:t>ethical</a:t>
            </a:r>
            <a:r>
              <a:rPr sz="1800" spc="-70" dirty="0">
                <a:latin typeface="Roboto"/>
                <a:cs typeface="Roboto"/>
              </a:rPr>
              <a:t> </a:t>
            </a:r>
            <a:r>
              <a:rPr sz="1800" spc="-10" dirty="0">
                <a:latin typeface="Roboto"/>
                <a:cs typeface="Roboto"/>
              </a:rPr>
              <a:t>principles</a:t>
            </a:r>
            <a:r>
              <a:rPr sz="1800" spc="-75" dirty="0">
                <a:latin typeface="Roboto"/>
                <a:cs typeface="Roboto"/>
              </a:rPr>
              <a:t> </a:t>
            </a:r>
            <a:r>
              <a:rPr sz="1800" spc="-10" dirty="0">
                <a:latin typeface="Roboto"/>
                <a:cs typeface="Roboto"/>
              </a:rPr>
              <a:t>directly</a:t>
            </a:r>
            <a:r>
              <a:rPr sz="1800" spc="-70" dirty="0">
                <a:latin typeface="Roboto"/>
                <a:cs typeface="Roboto"/>
              </a:rPr>
              <a:t> </a:t>
            </a:r>
            <a:r>
              <a:rPr sz="1800" dirty="0">
                <a:latin typeface="Roboto"/>
                <a:cs typeface="Roboto"/>
              </a:rPr>
              <a:t>into</a:t>
            </a:r>
            <a:r>
              <a:rPr sz="1800" spc="-60" dirty="0">
                <a:latin typeface="Roboto"/>
                <a:cs typeface="Roboto"/>
              </a:rPr>
              <a:t> </a:t>
            </a:r>
            <a:r>
              <a:rPr sz="1800" spc="-10" dirty="0">
                <a:latin typeface="Roboto"/>
                <a:cs typeface="Roboto"/>
              </a:rPr>
              <a:t>system</a:t>
            </a:r>
            <a:r>
              <a:rPr sz="1800" spc="-75" dirty="0">
                <a:latin typeface="Roboto"/>
                <a:cs typeface="Roboto"/>
              </a:rPr>
              <a:t> </a:t>
            </a:r>
            <a:r>
              <a:rPr sz="1800" spc="-10" dirty="0">
                <a:latin typeface="Roboto"/>
                <a:cs typeface="Roboto"/>
              </a:rPr>
              <a:t>design.</a:t>
            </a:r>
            <a:endParaRPr sz="1800">
              <a:latin typeface="Roboto"/>
              <a:cs typeface="Roboto"/>
            </a:endParaRPr>
          </a:p>
          <a:p>
            <a:pPr marL="469900" marR="882650" indent="-228600">
              <a:lnSpc>
                <a:spcPct val="107800"/>
              </a:lnSpc>
              <a:spcBef>
                <a:spcPts val="815"/>
              </a:spcBef>
              <a:buSzPct val="55555"/>
              <a:buFont typeface="Symbol"/>
              <a:buChar char=""/>
              <a:tabLst>
                <a:tab pos="469900" algn="l"/>
              </a:tabLst>
            </a:pPr>
            <a:r>
              <a:rPr sz="1800" b="1" dirty="0">
                <a:latin typeface="Roboto"/>
                <a:cs typeface="Roboto"/>
              </a:rPr>
              <a:t>Inclusive</a:t>
            </a:r>
            <a:r>
              <a:rPr sz="1800" b="1" spc="-5" dirty="0">
                <a:latin typeface="Roboto"/>
                <a:cs typeface="Roboto"/>
              </a:rPr>
              <a:t> </a:t>
            </a:r>
            <a:r>
              <a:rPr sz="1800" b="1" dirty="0">
                <a:latin typeface="Roboto"/>
                <a:cs typeface="Roboto"/>
              </a:rPr>
              <a:t>Governance</a:t>
            </a:r>
            <a:r>
              <a:rPr sz="1800" dirty="0">
                <a:latin typeface="Roboto"/>
                <a:cs typeface="Roboto"/>
              </a:rPr>
              <a:t>:</a:t>
            </a:r>
            <a:r>
              <a:rPr sz="1800" spc="-10" dirty="0">
                <a:latin typeface="Roboto"/>
                <a:cs typeface="Roboto"/>
              </a:rPr>
              <a:t> </a:t>
            </a:r>
            <a:r>
              <a:rPr sz="1800" dirty="0">
                <a:latin typeface="Roboto"/>
                <a:cs typeface="Roboto"/>
              </a:rPr>
              <a:t>Advocates</a:t>
            </a:r>
            <a:r>
              <a:rPr sz="1800" spc="-10" dirty="0">
                <a:latin typeface="Roboto"/>
                <a:cs typeface="Roboto"/>
              </a:rPr>
              <a:t> </a:t>
            </a:r>
            <a:r>
              <a:rPr sz="1800" dirty="0">
                <a:latin typeface="Roboto"/>
                <a:cs typeface="Roboto"/>
              </a:rPr>
              <a:t>for </a:t>
            </a:r>
            <a:r>
              <a:rPr sz="1800" spc="-20" dirty="0">
                <a:latin typeface="Roboto"/>
                <a:cs typeface="Roboto"/>
              </a:rPr>
              <a:t>stakeholder</a:t>
            </a:r>
            <a:r>
              <a:rPr sz="1800" spc="-10" dirty="0">
                <a:latin typeface="Roboto"/>
                <a:cs typeface="Roboto"/>
              </a:rPr>
              <a:t> </a:t>
            </a:r>
            <a:r>
              <a:rPr sz="1800" spc="-20" dirty="0">
                <a:latin typeface="Roboto"/>
                <a:cs typeface="Roboto"/>
              </a:rPr>
              <a:t>participation</a:t>
            </a:r>
            <a:r>
              <a:rPr sz="1800" spc="-5" dirty="0">
                <a:latin typeface="Roboto"/>
                <a:cs typeface="Roboto"/>
              </a:rPr>
              <a:t> </a:t>
            </a:r>
            <a:r>
              <a:rPr sz="1800" dirty="0">
                <a:latin typeface="Roboto"/>
                <a:cs typeface="Roboto"/>
              </a:rPr>
              <a:t>in</a:t>
            </a:r>
            <a:r>
              <a:rPr sz="1800" spc="-5" dirty="0">
                <a:latin typeface="Roboto"/>
                <a:cs typeface="Roboto"/>
              </a:rPr>
              <a:t> </a:t>
            </a:r>
            <a:r>
              <a:rPr sz="1800" spc="-25" dirty="0">
                <a:latin typeface="Roboto"/>
                <a:cs typeface="Roboto"/>
              </a:rPr>
              <a:t>AI decisions—</a:t>
            </a:r>
            <a:r>
              <a:rPr sz="1800" spc="-10" dirty="0">
                <a:latin typeface="Roboto"/>
                <a:cs typeface="Roboto"/>
              </a:rPr>
              <a:t>especially</a:t>
            </a:r>
            <a:r>
              <a:rPr sz="1800" spc="-35" dirty="0">
                <a:latin typeface="Roboto"/>
                <a:cs typeface="Roboto"/>
              </a:rPr>
              <a:t> </a:t>
            </a:r>
            <a:r>
              <a:rPr sz="1800" dirty="0">
                <a:latin typeface="Roboto"/>
                <a:cs typeface="Roboto"/>
              </a:rPr>
              <a:t>those</a:t>
            </a:r>
            <a:r>
              <a:rPr sz="1800" spc="-45" dirty="0">
                <a:latin typeface="Roboto"/>
                <a:cs typeface="Roboto"/>
              </a:rPr>
              <a:t> </a:t>
            </a:r>
            <a:r>
              <a:rPr sz="1800" dirty="0">
                <a:latin typeface="Roboto"/>
                <a:cs typeface="Roboto"/>
              </a:rPr>
              <a:t>affected</a:t>
            </a:r>
            <a:r>
              <a:rPr sz="1800" spc="-30" dirty="0">
                <a:latin typeface="Roboto"/>
                <a:cs typeface="Roboto"/>
              </a:rPr>
              <a:t> </a:t>
            </a:r>
            <a:r>
              <a:rPr sz="1800" dirty="0">
                <a:latin typeface="Roboto"/>
                <a:cs typeface="Roboto"/>
              </a:rPr>
              <a:t>by</a:t>
            </a:r>
            <a:r>
              <a:rPr sz="1800" spc="-35" dirty="0">
                <a:latin typeface="Roboto"/>
                <a:cs typeface="Roboto"/>
              </a:rPr>
              <a:t> </a:t>
            </a:r>
            <a:r>
              <a:rPr sz="1800" spc="-20" dirty="0">
                <a:latin typeface="Roboto"/>
                <a:cs typeface="Roboto"/>
              </a:rPr>
              <a:t>automation</a:t>
            </a:r>
            <a:r>
              <a:rPr sz="1800" spc="-30" dirty="0">
                <a:latin typeface="Roboto"/>
                <a:cs typeface="Roboto"/>
              </a:rPr>
              <a:t> </a:t>
            </a:r>
            <a:r>
              <a:rPr sz="1800" dirty="0">
                <a:latin typeface="Roboto"/>
                <a:cs typeface="Roboto"/>
              </a:rPr>
              <a:t>or</a:t>
            </a:r>
            <a:r>
              <a:rPr sz="1800" spc="-35" dirty="0">
                <a:latin typeface="Roboto"/>
                <a:cs typeface="Roboto"/>
              </a:rPr>
              <a:t> </a:t>
            </a:r>
            <a:r>
              <a:rPr sz="1800" spc="-10" dirty="0">
                <a:latin typeface="Roboto"/>
                <a:cs typeface="Roboto"/>
              </a:rPr>
              <a:t>surveillance.</a:t>
            </a:r>
            <a:endParaRPr sz="1800">
              <a:latin typeface="Roboto"/>
              <a:cs typeface="Roboto"/>
            </a:endParaRPr>
          </a:p>
          <a:p>
            <a:pPr marL="469900" marR="104139" indent="-228600">
              <a:lnSpc>
                <a:spcPct val="107200"/>
              </a:lnSpc>
              <a:spcBef>
                <a:spcPts val="830"/>
              </a:spcBef>
              <a:buSzPct val="55555"/>
              <a:buFont typeface="Symbol"/>
              <a:buChar char=""/>
              <a:tabLst>
                <a:tab pos="469900" algn="l"/>
              </a:tabLst>
            </a:pPr>
            <a:r>
              <a:rPr sz="1800" b="1" dirty="0">
                <a:latin typeface="Roboto"/>
                <a:cs typeface="Roboto"/>
              </a:rPr>
              <a:t>Cultural</a:t>
            </a:r>
            <a:r>
              <a:rPr sz="1800" b="1" spc="-65" dirty="0">
                <a:latin typeface="Roboto"/>
                <a:cs typeface="Roboto"/>
              </a:rPr>
              <a:t> </a:t>
            </a:r>
            <a:r>
              <a:rPr sz="1800" b="1" spc="-10" dirty="0">
                <a:latin typeface="Roboto"/>
                <a:cs typeface="Roboto"/>
              </a:rPr>
              <a:t>Sensitivity</a:t>
            </a:r>
            <a:r>
              <a:rPr sz="1800" spc="-10" dirty="0">
                <a:latin typeface="Roboto"/>
                <a:cs typeface="Roboto"/>
              </a:rPr>
              <a:t>:</a:t>
            </a:r>
            <a:r>
              <a:rPr sz="1800" spc="-65" dirty="0">
                <a:latin typeface="Roboto"/>
                <a:cs typeface="Roboto"/>
              </a:rPr>
              <a:t> </a:t>
            </a:r>
            <a:r>
              <a:rPr sz="1800" spc="-10" dirty="0">
                <a:latin typeface="Roboto"/>
                <a:cs typeface="Roboto"/>
              </a:rPr>
              <a:t>Recognizes</a:t>
            </a:r>
            <a:r>
              <a:rPr sz="1800" spc="-70" dirty="0">
                <a:latin typeface="Roboto"/>
                <a:cs typeface="Roboto"/>
              </a:rPr>
              <a:t> </a:t>
            </a:r>
            <a:r>
              <a:rPr sz="1800" dirty="0">
                <a:latin typeface="Roboto"/>
                <a:cs typeface="Roboto"/>
              </a:rPr>
              <a:t>that</a:t>
            </a:r>
            <a:r>
              <a:rPr sz="1800" spc="-60" dirty="0">
                <a:latin typeface="Roboto"/>
                <a:cs typeface="Roboto"/>
              </a:rPr>
              <a:t> </a:t>
            </a:r>
            <a:r>
              <a:rPr sz="1800" dirty="0">
                <a:latin typeface="Roboto"/>
                <a:cs typeface="Roboto"/>
              </a:rPr>
              <a:t>ethical</a:t>
            </a:r>
            <a:r>
              <a:rPr sz="1800" spc="-65" dirty="0">
                <a:latin typeface="Roboto"/>
                <a:cs typeface="Roboto"/>
              </a:rPr>
              <a:t> </a:t>
            </a:r>
            <a:r>
              <a:rPr sz="1800" spc="-10" dirty="0">
                <a:latin typeface="Roboto"/>
                <a:cs typeface="Roboto"/>
              </a:rPr>
              <a:t>priorities</a:t>
            </a:r>
            <a:r>
              <a:rPr sz="1800" spc="-70" dirty="0">
                <a:latin typeface="Roboto"/>
                <a:cs typeface="Roboto"/>
              </a:rPr>
              <a:t> </a:t>
            </a:r>
            <a:r>
              <a:rPr sz="1800" spc="-10" dirty="0">
                <a:latin typeface="Roboto"/>
                <a:cs typeface="Roboto"/>
              </a:rPr>
              <a:t>vary</a:t>
            </a:r>
            <a:r>
              <a:rPr sz="1800" spc="-60" dirty="0">
                <a:latin typeface="Roboto"/>
                <a:cs typeface="Roboto"/>
              </a:rPr>
              <a:t> </a:t>
            </a:r>
            <a:r>
              <a:rPr sz="1800" dirty="0">
                <a:latin typeface="Roboto"/>
                <a:cs typeface="Roboto"/>
              </a:rPr>
              <a:t>across</a:t>
            </a:r>
            <a:r>
              <a:rPr sz="1800" spc="-65" dirty="0">
                <a:latin typeface="Roboto"/>
                <a:cs typeface="Roboto"/>
              </a:rPr>
              <a:t> </a:t>
            </a:r>
            <a:r>
              <a:rPr sz="1800" spc="-10" dirty="0">
                <a:latin typeface="Roboto"/>
                <a:cs typeface="Roboto"/>
              </a:rPr>
              <a:t>societies, </a:t>
            </a:r>
            <a:r>
              <a:rPr sz="1800" spc="-25" dirty="0">
                <a:latin typeface="Roboto"/>
                <a:cs typeface="Roboto"/>
              </a:rPr>
              <a:t>pushing </a:t>
            </a:r>
            <a:r>
              <a:rPr sz="1800" dirty="0">
                <a:latin typeface="Roboto"/>
                <a:cs typeface="Roboto"/>
              </a:rPr>
              <a:t>for</a:t>
            </a:r>
            <a:r>
              <a:rPr sz="1800" spc="-20" dirty="0">
                <a:latin typeface="Roboto"/>
                <a:cs typeface="Roboto"/>
              </a:rPr>
              <a:t> </a:t>
            </a:r>
            <a:r>
              <a:rPr sz="1800" spc="-10" dirty="0">
                <a:latin typeface="Roboto"/>
                <a:cs typeface="Roboto"/>
              </a:rPr>
              <a:t>adaptable,</a:t>
            </a:r>
            <a:r>
              <a:rPr sz="1800" spc="-15" dirty="0">
                <a:latin typeface="Roboto"/>
                <a:cs typeface="Roboto"/>
              </a:rPr>
              <a:t> </a:t>
            </a:r>
            <a:r>
              <a:rPr sz="1800" spc="-55" dirty="0">
                <a:latin typeface="Roboto"/>
                <a:cs typeface="Roboto"/>
              </a:rPr>
              <a:t>context-</a:t>
            </a:r>
            <a:r>
              <a:rPr sz="1800" dirty="0">
                <a:latin typeface="Roboto"/>
                <a:cs typeface="Roboto"/>
              </a:rPr>
              <a:t>aware</a:t>
            </a:r>
            <a:r>
              <a:rPr sz="1800" spc="-30" dirty="0">
                <a:latin typeface="Roboto"/>
                <a:cs typeface="Roboto"/>
              </a:rPr>
              <a:t> </a:t>
            </a:r>
            <a:r>
              <a:rPr sz="1800" dirty="0">
                <a:latin typeface="Roboto"/>
                <a:cs typeface="Roboto"/>
              </a:rPr>
              <a:t>AI</a:t>
            </a:r>
            <a:r>
              <a:rPr sz="1800" spc="-20" dirty="0">
                <a:latin typeface="Roboto"/>
                <a:cs typeface="Roboto"/>
              </a:rPr>
              <a:t> </a:t>
            </a:r>
            <a:r>
              <a:rPr sz="1800" spc="-10" dirty="0">
                <a:latin typeface="Roboto"/>
                <a:cs typeface="Roboto"/>
              </a:rPr>
              <a:t>systems.</a:t>
            </a:r>
            <a:endParaRPr sz="1800">
              <a:latin typeface="Roboto"/>
              <a:cs typeface="Roboto"/>
            </a:endParaRPr>
          </a:p>
          <a:p>
            <a:pPr marL="12700">
              <a:lnSpc>
                <a:spcPct val="100000"/>
              </a:lnSpc>
              <a:spcBef>
                <a:spcPts val="975"/>
              </a:spcBef>
            </a:pPr>
            <a:r>
              <a:rPr sz="1800" spc="-20" dirty="0">
                <a:latin typeface="Roboto"/>
                <a:cs typeface="Roboto"/>
              </a:rPr>
              <a:t>Digital</a:t>
            </a:r>
            <a:r>
              <a:rPr sz="1800" spc="-60" dirty="0">
                <a:latin typeface="Roboto"/>
                <a:cs typeface="Roboto"/>
              </a:rPr>
              <a:t> </a:t>
            </a:r>
            <a:r>
              <a:rPr sz="1800" spc="-10" dirty="0">
                <a:latin typeface="Roboto"/>
                <a:cs typeface="Roboto"/>
              </a:rPr>
              <a:t>humanism</a:t>
            </a:r>
            <a:r>
              <a:rPr sz="1800" spc="-60" dirty="0">
                <a:latin typeface="Roboto"/>
                <a:cs typeface="Roboto"/>
              </a:rPr>
              <a:t> </a:t>
            </a:r>
            <a:r>
              <a:rPr sz="1800" spc="-20" dirty="0">
                <a:latin typeface="Roboto"/>
                <a:cs typeface="Roboto"/>
              </a:rPr>
              <a:t>doesn’t</a:t>
            </a:r>
            <a:r>
              <a:rPr sz="1800" spc="-60" dirty="0">
                <a:latin typeface="Roboto"/>
                <a:cs typeface="Roboto"/>
              </a:rPr>
              <a:t> </a:t>
            </a:r>
            <a:r>
              <a:rPr sz="1800" spc="-10" dirty="0">
                <a:latin typeface="Roboto"/>
                <a:cs typeface="Roboto"/>
              </a:rPr>
              <a:t>just</a:t>
            </a:r>
            <a:r>
              <a:rPr sz="1800" spc="-50" dirty="0">
                <a:latin typeface="Roboto"/>
                <a:cs typeface="Roboto"/>
              </a:rPr>
              <a:t> </a:t>
            </a:r>
            <a:r>
              <a:rPr sz="1800" spc="-25" dirty="0">
                <a:latin typeface="Roboto"/>
                <a:cs typeface="Roboto"/>
              </a:rPr>
              <a:t>critique—</a:t>
            </a:r>
            <a:r>
              <a:rPr sz="1800" dirty="0">
                <a:latin typeface="Roboto"/>
                <a:cs typeface="Roboto"/>
              </a:rPr>
              <a:t>it</a:t>
            </a:r>
            <a:r>
              <a:rPr sz="1800" spc="-55" dirty="0">
                <a:latin typeface="Roboto"/>
                <a:cs typeface="Roboto"/>
              </a:rPr>
              <a:t> </a:t>
            </a:r>
            <a:r>
              <a:rPr sz="1800" spc="-10" dirty="0">
                <a:latin typeface="Roboto"/>
                <a:cs typeface="Roboto"/>
              </a:rPr>
              <a:t>builds.</a:t>
            </a:r>
            <a:endParaRPr sz="1800">
              <a:latin typeface="Roboto"/>
              <a:cs typeface="Robo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23</a:t>
            </a:r>
            <a:endParaRPr sz="110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1688124041"/>
              </p:ext>
            </p:extLst>
          </p:nvPr>
        </p:nvGraphicFramePr>
        <p:xfrm>
          <a:off x="838200" y="927607"/>
          <a:ext cx="8202930" cy="2978150"/>
        </p:xfrm>
        <a:graphic>
          <a:graphicData uri="http://schemas.openxmlformats.org/drawingml/2006/table">
            <a:tbl>
              <a:tblPr firstRow="1" bandRow="1">
                <a:tableStyleId>{2D5ABB26-0587-4C30-8999-92F81FD0307C}</a:tableStyleId>
              </a:tblPr>
              <a:tblGrid>
                <a:gridCol w="2047875">
                  <a:extLst>
                    <a:ext uri="{9D8B030D-6E8A-4147-A177-3AD203B41FA5}">
                      <a16:colId xmlns:a16="http://schemas.microsoft.com/office/drawing/2014/main" val="20000"/>
                    </a:ext>
                  </a:extLst>
                </a:gridCol>
                <a:gridCol w="2734310">
                  <a:extLst>
                    <a:ext uri="{9D8B030D-6E8A-4147-A177-3AD203B41FA5}">
                      <a16:colId xmlns:a16="http://schemas.microsoft.com/office/drawing/2014/main" val="20001"/>
                    </a:ext>
                  </a:extLst>
                </a:gridCol>
                <a:gridCol w="3420745">
                  <a:extLst>
                    <a:ext uri="{9D8B030D-6E8A-4147-A177-3AD203B41FA5}">
                      <a16:colId xmlns:a16="http://schemas.microsoft.com/office/drawing/2014/main" val="20002"/>
                    </a:ext>
                  </a:extLst>
                </a:gridCol>
              </a:tblGrid>
              <a:tr h="480695">
                <a:tc>
                  <a:txBody>
                    <a:bodyPr/>
                    <a:lstStyle/>
                    <a:p>
                      <a:pPr marL="23495">
                        <a:lnSpc>
                          <a:spcPct val="100000"/>
                        </a:lnSpc>
                        <a:spcBef>
                          <a:spcPts val="220"/>
                        </a:spcBef>
                      </a:pPr>
                      <a:r>
                        <a:rPr sz="1800" b="1" dirty="0">
                          <a:latin typeface="Roboto"/>
                          <a:cs typeface="Roboto"/>
                        </a:rPr>
                        <a:t>Influence</a:t>
                      </a:r>
                      <a:r>
                        <a:rPr sz="1800" b="1" spc="30" dirty="0">
                          <a:latin typeface="Roboto"/>
                          <a:cs typeface="Roboto"/>
                        </a:rPr>
                        <a:t> </a:t>
                      </a:r>
                      <a:r>
                        <a:rPr sz="1800" b="1" spc="-20" dirty="0">
                          <a:latin typeface="Roboto"/>
                          <a:cs typeface="Roboto"/>
                        </a:rPr>
                        <a:t>Area</a:t>
                      </a:r>
                      <a:endParaRPr sz="1800">
                        <a:latin typeface="Roboto"/>
                        <a:cs typeface="Roboto"/>
                      </a:endParaRPr>
                    </a:p>
                  </a:txBody>
                  <a:tcPr marL="0" marR="0" marT="279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220"/>
                        </a:spcBef>
                      </a:pPr>
                      <a:r>
                        <a:rPr sz="1800" b="1" spc="-10" dirty="0">
                          <a:latin typeface="Roboto"/>
                          <a:cs typeface="Roboto"/>
                        </a:rPr>
                        <a:t>Technoscepticism</a:t>
                      </a:r>
                      <a:endParaRPr sz="1800">
                        <a:latin typeface="Roboto"/>
                        <a:cs typeface="Roboto"/>
                      </a:endParaRPr>
                    </a:p>
                  </a:txBody>
                  <a:tcPr marL="0" marR="0" marT="279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315"/>
                        </a:spcBef>
                      </a:pPr>
                      <a:r>
                        <a:rPr sz="1800" b="1" dirty="0">
                          <a:latin typeface="Roboto"/>
                          <a:cs typeface="Roboto"/>
                        </a:rPr>
                        <a:t>Digital</a:t>
                      </a:r>
                      <a:r>
                        <a:rPr sz="1800" b="1" spc="-75" dirty="0">
                          <a:latin typeface="Roboto"/>
                          <a:cs typeface="Roboto"/>
                        </a:rPr>
                        <a:t> </a:t>
                      </a:r>
                      <a:r>
                        <a:rPr sz="1800" b="1" dirty="0">
                          <a:latin typeface="Roboto"/>
                          <a:cs typeface="Roboto"/>
                        </a:rPr>
                        <a:t>Humanism</a:t>
                      </a:r>
                      <a:r>
                        <a:rPr sz="1800" b="1" spc="-65" dirty="0">
                          <a:latin typeface="Roboto"/>
                          <a:cs typeface="Roboto"/>
                        </a:rPr>
                        <a:t> </a:t>
                      </a:r>
                      <a:r>
                        <a:rPr sz="1800" spc="180" dirty="0">
                          <a:latin typeface="Segoe UI Symbol"/>
                          <a:cs typeface="Segoe UI Symbol"/>
                        </a:rPr>
                        <a:t>✆</a:t>
                      </a:r>
                      <a:endParaRPr sz="1800">
                        <a:latin typeface="Segoe UI Symbol"/>
                        <a:cs typeface="Segoe UI Symbol"/>
                      </a:endParaRPr>
                    </a:p>
                  </a:txBody>
                  <a:tcPr marL="0" marR="0" marT="400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47675">
                <a:tc>
                  <a:txBody>
                    <a:bodyPr/>
                    <a:lstStyle/>
                    <a:p>
                      <a:pPr marL="23495">
                        <a:lnSpc>
                          <a:spcPct val="100000"/>
                        </a:lnSpc>
                        <a:spcBef>
                          <a:spcPts val="85"/>
                        </a:spcBef>
                      </a:pPr>
                      <a:r>
                        <a:rPr sz="1800" spc="-10" dirty="0">
                          <a:latin typeface="Roboto"/>
                          <a:cs typeface="Roboto"/>
                        </a:rPr>
                        <a:t>Attitude</a:t>
                      </a:r>
                      <a:r>
                        <a:rPr sz="1800" spc="-60" dirty="0">
                          <a:latin typeface="Roboto"/>
                          <a:cs typeface="Roboto"/>
                        </a:rPr>
                        <a:t> </a:t>
                      </a:r>
                      <a:r>
                        <a:rPr sz="1800" spc="-10" dirty="0">
                          <a:latin typeface="Roboto"/>
                          <a:cs typeface="Roboto"/>
                        </a:rPr>
                        <a:t>toward</a:t>
                      </a:r>
                      <a:r>
                        <a:rPr sz="1800" spc="-55" dirty="0">
                          <a:latin typeface="Roboto"/>
                          <a:cs typeface="Roboto"/>
                        </a:rPr>
                        <a:t> </a:t>
                      </a:r>
                      <a:r>
                        <a:rPr sz="1800" spc="-25" dirty="0">
                          <a:latin typeface="Roboto"/>
                          <a:cs typeface="Roboto"/>
                        </a:rPr>
                        <a:t>AI</a:t>
                      </a:r>
                      <a:endParaRPr sz="1800">
                        <a:latin typeface="Roboto"/>
                        <a:cs typeface="Roboto"/>
                      </a:endParaRPr>
                    </a:p>
                  </a:txBody>
                  <a:tcPr marL="0" marR="0" marT="107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85"/>
                        </a:spcBef>
                      </a:pPr>
                      <a:r>
                        <a:rPr sz="1800" spc="-10" dirty="0">
                          <a:latin typeface="Roboto"/>
                          <a:cs typeface="Roboto"/>
                        </a:rPr>
                        <a:t>Cautious,</a:t>
                      </a:r>
                      <a:r>
                        <a:rPr sz="1800" spc="-60" dirty="0">
                          <a:latin typeface="Roboto"/>
                          <a:cs typeface="Roboto"/>
                        </a:rPr>
                        <a:t> </a:t>
                      </a:r>
                      <a:r>
                        <a:rPr sz="1800" spc="-10" dirty="0">
                          <a:latin typeface="Roboto"/>
                          <a:cs typeface="Roboto"/>
                        </a:rPr>
                        <a:t>critical</a:t>
                      </a:r>
                      <a:endParaRPr sz="1800">
                        <a:latin typeface="Roboto"/>
                        <a:cs typeface="Roboto"/>
                      </a:endParaRPr>
                    </a:p>
                  </a:txBody>
                  <a:tcPr marL="0" marR="0" marT="107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85"/>
                        </a:spcBef>
                      </a:pPr>
                      <a:r>
                        <a:rPr sz="1800" spc="-10" dirty="0">
                          <a:latin typeface="Roboto"/>
                          <a:cs typeface="Roboto"/>
                        </a:rPr>
                        <a:t>Constructive,</a:t>
                      </a:r>
                      <a:r>
                        <a:rPr sz="1800" spc="-95" dirty="0">
                          <a:latin typeface="Roboto"/>
                          <a:cs typeface="Roboto"/>
                        </a:rPr>
                        <a:t> </a:t>
                      </a:r>
                      <a:r>
                        <a:rPr sz="1800" spc="-10" dirty="0">
                          <a:latin typeface="Roboto"/>
                          <a:cs typeface="Roboto"/>
                        </a:rPr>
                        <a:t>visionary</a:t>
                      </a:r>
                      <a:endParaRPr sz="1800">
                        <a:latin typeface="Roboto"/>
                        <a:cs typeface="Roboto"/>
                      </a:endParaRPr>
                    </a:p>
                  </a:txBody>
                  <a:tcPr marL="0" marR="0" marT="1079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45490">
                <a:tc>
                  <a:txBody>
                    <a:bodyPr/>
                    <a:lstStyle/>
                    <a:p>
                      <a:pPr marL="23495">
                        <a:lnSpc>
                          <a:spcPct val="100000"/>
                        </a:lnSpc>
                        <a:spcBef>
                          <a:spcPts val="1260"/>
                        </a:spcBef>
                      </a:pPr>
                      <a:r>
                        <a:rPr sz="1800" spc="-10" dirty="0">
                          <a:latin typeface="Roboto"/>
                          <a:cs typeface="Roboto"/>
                        </a:rPr>
                        <a:t>Focus</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462280">
                        <a:lnSpc>
                          <a:spcPts val="2320"/>
                        </a:lnSpc>
                        <a:spcBef>
                          <a:spcPts val="50"/>
                        </a:spcBef>
                      </a:pPr>
                      <a:r>
                        <a:rPr sz="1800" dirty="0">
                          <a:latin typeface="Roboto"/>
                          <a:cs typeface="Roboto"/>
                        </a:rPr>
                        <a:t>Power,</a:t>
                      </a:r>
                      <a:r>
                        <a:rPr sz="1800" spc="-65" dirty="0">
                          <a:latin typeface="Roboto"/>
                          <a:cs typeface="Roboto"/>
                        </a:rPr>
                        <a:t> </a:t>
                      </a:r>
                      <a:r>
                        <a:rPr sz="1800" spc="-10" dirty="0">
                          <a:latin typeface="Roboto"/>
                          <a:cs typeface="Roboto"/>
                        </a:rPr>
                        <a:t>control,</a:t>
                      </a:r>
                      <a:r>
                        <a:rPr sz="1800" spc="-60" dirty="0">
                          <a:latin typeface="Roboto"/>
                          <a:cs typeface="Roboto"/>
                        </a:rPr>
                        <a:t> </a:t>
                      </a:r>
                      <a:r>
                        <a:rPr sz="1800" spc="-10" dirty="0">
                          <a:latin typeface="Roboto"/>
                          <a:cs typeface="Roboto"/>
                        </a:rPr>
                        <a:t>ethical risks</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1260"/>
                        </a:spcBef>
                      </a:pPr>
                      <a:r>
                        <a:rPr sz="1800" dirty="0">
                          <a:latin typeface="Roboto"/>
                          <a:cs typeface="Roboto"/>
                        </a:rPr>
                        <a:t>Human</a:t>
                      </a:r>
                      <a:r>
                        <a:rPr sz="1800" spc="-65" dirty="0">
                          <a:latin typeface="Roboto"/>
                          <a:cs typeface="Roboto"/>
                        </a:rPr>
                        <a:t> </a:t>
                      </a:r>
                      <a:r>
                        <a:rPr sz="1800" spc="-20" dirty="0">
                          <a:latin typeface="Roboto"/>
                          <a:cs typeface="Roboto"/>
                        </a:rPr>
                        <a:t>dignity,</a:t>
                      </a:r>
                      <a:r>
                        <a:rPr sz="1800" spc="-75" dirty="0">
                          <a:latin typeface="Roboto"/>
                          <a:cs typeface="Roboto"/>
                        </a:rPr>
                        <a:t> </a:t>
                      </a:r>
                      <a:r>
                        <a:rPr sz="1800" dirty="0">
                          <a:latin typeface="Roboto"/>
                          <a:cs typeface="Roboto"/>
                        </a:rPr>
                        <a:t>fairness,</a:t>
                      </a:r>
                      <a:r>
                        <a:rPr sz="1800" spc="-70" dirty="0">
                          <a:latin typeface="Roboto"/>
                          <a:cs typeface="Roboto"/>
                        </a:rPr>
                        <a:t> </a:t>
                      </a:r>
                      <a:r>
                        <a:rPr sz="1800" spc="-10" dirty="0">
                          <a:latin typeface="Roboto"/>
                          <a:cs typeface="Roboto"/>
                        </a:rPr>
                        <a:t>values</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43585">
                <a:tc>
                  <a:txBody>
                    <a:bodyPr/>
                    <a:lstStyle/>
                    <a:p>
                      <a:pPr marL="23495" marR="752475">
                        <a:lnSpc>
                          <a:spcPts val="2330"/>
                        </a:lnSpc>
                        <a:spcBef>
                          <a:spcPts val="30"/>
                        </a:spcBef>
                      </a:pPr>
                      <a:r>
                        <a:rPr sz="1800" dirty="0">
                          <a:latin typeface="Roboto"/>
                          <a:cs typeface="Roboto"/>
                        </a:rPr>
                        <a:t>Tools</a:t>
                      </a:r>
                      <a:r>
                        <a:rPr sz="1800" spc="-50" dirty="0">
                          <a:latin typeface="Roboto"/>
                          <a:cs typeface="Roboto"/>
                        </a:rPr>
                        <a:t> &amp; </a:t>
                      </a:r>
                      <a:r>
                        <a:rPr sz="1800" spc="-10" dirty="0">
                          <a:latin typeface="Roboto"/>
                          <a:cs typeface="Roboto"/>
                        </a:rPr>
                        <a:t>Frameworks</a:t>
                      </a:r>
                      <a:endParaRPr sz="1800">
                        <a:latin typeface="Roboto"/>
                        <a:cs typeface="Roboto"/>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1245"/>
                        </a:spcBef>
                      </a:pPr>
                      <a:r>
                        <a:rPr sz="1800" dirty="0">
                          <a:latin typeface="Roboto"/>
                          <a:cs typeface="Roboto"/>
                        </a:rPr>
                        <a:t>Ethical</a:t>
                      </a:r>
                      <a:r>
                        <a:rPr sz="1800" spc="-65" dirty="0">
                          <a:latin typeface="Roboto"/>
                          <a:cs typeface="Roboto"/>
                        </a:rPr>
                        <a:t> </a:t>
                      </a:r>
                      <a:r>
                        <a:rPr sz="1800" spc="-10" dirty="0">
                          <a:latin typeface="Roboto"/>
                          <a:cs typeface="Roboto"/>
                        </a:rPr>
                        <a:t>critique,</a:t>
                      </a:r>
                      <a:r>
                        <a:rPr sz="1800" spc="-60" dirty="0">
                          <a:latin typeface="Roboto"/>
                          <a:cs typeface="Roboto"/>
                        </a:rPr>
                        <a:t> </a:t>
                      </a:r>
                      <a:r>
                        <a:rPr sz="1800" spc="-10" dirty="0">
                          <a:latin typeface="Roboto"/>
                          <a:cs typeface="Roboto"/>
                        </a:rPr>
                        <a:t>resistance</a:t>
                      </a:r>
                      <a:endParaRPr sz="1800">
                        <a:latin typeface="Roboto"/>
                        <a:cs typeface="Roboto"/>
                      </a:endParaRPr>
                    </a:p>
                  </a:txBody>
                  <a:tcPr marL="0" marR="0" marT="1581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marR="843280">
                        <a:lnSpc>
                          <a:spcPts val="2330"/>
                        </a:lnSpc>
                        <a:spcBef>
                          <a:spcPts val="30"/>
                        </a:spcBef>
                      </a:pPr>
                      <a:r>
                        <a:rPr sz="1800" spc="-70" dirty="0">
                          <a:latin typeface="Roboto"/>
                          <a:cs typeface="Roboto"/>
                        </a:rPr>
                        <a:t>Value-</a:t>
                      </a:r>
                      <a:r>
                        <a:rPr sz="1800" dirty="0">
                          <a:latin typeface="Roboto"/>
                          <a:cs typeface="Roboto"/>
                        </a:rPr>
                        <a:t>based</a:t>
                      </a:r>
                      <a:r>
                        <a:rPr sz="1800" spc="-25" dirty="0">
                          <a:latin typeface="Roboto"/>
                          <a:cs typeface="Roboto"/>
                        </a:rPr>
                        <a:t> </a:t>
                      </a:r>
                      <a:r>
                        <a:rPr sz="1800" spc="-10" dirty="0">
                          <a:latin typeface="Roboto"/>
                          <a:cs typeface="Roboto"/>
                        </a:rPr>
                        <a:t>engineering, standards</a:t>
                      </a:r>
                      <a:endParaRPr sz="1800">
                        <a:latin typeface="Roboto"/>
                        <a:cs typeface="Roboto"/>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448309">
                <a:tc>
                  <a:txBody>
                    <a:bodyPr/>
                    <a:lstStyle/>
                    <a:p>
                      <a:pPr marL="23495">
                        <a:lnSpc>
                          <a:spcPct val="100000"/>
                        </a:lnSpc>
                        <a:spcBef>
                          <a:spcPts val="95"/>
                        </a:spcBef>
                      </a:pPr>
                      <a:r>
                        <a:rPr sz="1800" spc="-10" dirty="0">
                          <a:latin typeface="Roboto"/>
                          <a:cs typeface="Roboto"/>
                        </a:rPr>
                        <a:t>Outcome</a:t>
                      </a:r>
                      <a:endParaRPr sz="1800">
                        <a:latin typeface="Roboto"/>
                        <a:cs typeface="Roboto"/>
                      </a:endParaRPr>
                    </a:p>
                  </a:txBody>
                  <a:tcPr marL="0" marR="0" marT="120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95"/>
                        </a:spcBef>
                      </a:pPr>
                      <a:r>
                        <a:rPr lang="en-US" sz="1800" spc="-10" dirty="0" smtClean="0">
                          <a:latin typeface="Roboto"/>
                          <a:cs typeface="Roboto"/>
                        </a:rPr>
                        <a:t>Socially</a:t>
                      </a:r>
                      <a:r>
                        <a:rPr lang="en-US" sz="1800" spc="-10" baseline="0" dirty="0" smtClean="0">
                          <a:latin typeface="Roboto"/>
                          <a:cs typeface="Roboto"/>
                        </a:rPr>
                        <a:t> responsible</a:t>
                      </a:r>
                      <a:r>
                        <a:rPr sz="1800" spc="-10" dirty="0" smtClean="0">
                          <a:latin typeface="Roboto"/>
                          <a:cs typeface="Roboto"/>
                        </a:rPr>
                        <a:t>,</a:t>
                      </a:r>
                      <a:r>
                        <a:rPr sz="1800" spc="-45" dirty="0" smtClean="0">
                          <a:latin typeface="Roboto"/>
                          <a:cs typeface="Roboto"/>
                        </a:rPr>
                        <a:t> </a:t>
                      </a:r>
                      <a:r>
                        <a:rPr sz="1800" dirty="0">
                          <a:latin typeface="Roboto"/>
                          <a:cs typeface="Roboto"/>
                        </a:rPr>
                        <a:t>safer</a:t>
                      </a:r>
                      <a:r>
                        <a:rPr sz="1800" spc="-45" dirty="0">
                          <a:latin typeface="Roboto"/>
                          <a:cs typeface="Roboto"/>
                        </a:rPr>
                        <a:t> </a:t>
                      </a:r>
                      <a:r>
                        <a:rPr sz="1800" spc="-10" dirty="0">
                          <a:latin typeface="Roboto"/>
                          <a:cs typeface="Roboto"/>
                        </a:rPr>
                        <a:t>innovation</a:t>
                      </a:r>
                      <a:endParaRPr sz="1800" dirty="0">
                        <a:latin typeface="Roboto"/>
                        <a:cs typeface="Roboto"/>
                      </a:endParaRPr>
                    </a:p>
                  </a:txBody>
                  <a:tcPr marL="0" marR="0" marT="120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765">
                        <a:lnSpc>
                          <a:spcPct val="100000"/>
                        </a:lnSpc>
                        <a:spcBef>
                          <a:spcPts val="95"/>
                        </a:spcBef>
                      </a:pPr>
                      <a:r>
                        <a:rPr sz="1800" spc="-65" dirty="0">
                          <a:latin typeface="Roboto"/>
                          <a:cs typeface="Roboto"/>
                        </a:rPr>
                        <a:t>Purpose-</a:t>
                      </a:r>
                      <a:r>
                        <a:rPr sz="1800" spc="-10" dirty="0">
                          <a:latin typeface="Roboto"/>
                          <a:cs typeface="Roboto"/>
                        </a:rPr>
                        <a:t>driven,</a:t>
                      </a:r>
                      <a:r>
                        <a:rPr sz="1800" spc="-55" dirty="0">
                          <a:latin typeface="Roboto"/>
                          <a:cs typeface="Roboto"/>
                        </a:rPr>
                        <a:t> </a:t>
                      </a:r>
                      <a:r>
                        <a:rPr sz="1800" spc="-10" dirty="0">
                          <a:latin typeface="Roboto"/>
                          <a:cs typeface="Roboto"/>
                        </a:rPr>
                        <a:t>inclusive</a:t>
                      </a:r>
                      <a:r>
                        <a:rPr sz="1800" spc="-45" dirty="0">
                          <a:latin typeface="Roboto"/>
                          <a:cs typeface="Roboto"/>
                        </a:rPr>
                        <a:t> </a:t>
                      </a:r>
                      <a:r>
                        <a:rPr sz="1800" spc="-20" dirty="0">
                          <a:latin typeface="Roboto"/>
                          <a:cs typeface="Roboto"/>
                        </a:rPr>
                        <a:t>tech</a:t>
                      </a:r>
                      <a:endParaRPr sz="1800" dirty="0">
                        <a:latin typeface="Roboto"/>
                        <a:cs typeface="Roboto"/>
                      </a:endParaRPr>
                    </a:p>
                  </a:txBody>
                  <a:tcPr marL="0" marR="0" marT="120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pic>
        <p:nvPicPr>
          <p:cNvPr id="4" name="object 4"/>
          <p:cNvPicPr/>
          <p:nvPr/>
        </p:nvPicPr>
        <p:blipFill>
          <a:blip r:embed="rId2" cstate="print"/>
          <a:stretch>
            <a:fillRect/>
          </a:stretch>
        </p:blipFill>
        <p:spPr>
          <a:xfrm>
            <a:off x="4960111" y="1025525"/>
            <a:ext cx="82550" cy="1619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24</a:t>
            </a:r>
            <a:endParaRPr sz="1100">
              <a:latin typeface="Calibri"/>
              <a:cs typeface="Calibri"/>
            </a:endParaRPr>
          </a:p>
        </p:txBody>
      </p:sp>
      <p:sp>
        <p:nvSpPr>
          <p:cNvPr id="3" name="object 3"/>
          <p:cNvSpPr txBox="1"/>
          <p:nvPr/>
        </p:nvSpPr>
        <p:spPr>
          <a:xfrm>
            <a:off x="901700" y="763269"/>
            <a:ext cx="8024495" cy="3598545"/>
          </a:xfrm>
          <a:prstGeom prst="rect">
            <a:avLst/>
          </a:prstGeom>
        </p:spPr>
        <p:txBody>
          <a:bodyPr vert="horz" wrap="square" lIns="0" tIns="137795" rIns="0" bIns="0" rtlCol="0">
            <a:spAutoFit/>
          </a:bodyPr>
          <a:lstStyle/>
          <a:p>
            <a:pPr marL="12700" algn="just">
              <a:lnSpc>
                <a:spcPct val="100000"/>
              </a:lnSpc>
              <a:spcBef>
                <a:spcPts val="1085"/>
              </a:spcBef>
            </a:pPr>
            <a:r>
              <a:rPr sz="1800" b="1" dirty="0">
                <a:latin typeface="Roboto"/>
                <a:cs typeface="Roboto"/>
              </a:rPr>
              <a:t>An</a:t>
            </a:r>
            <a:r>
              <a:rPr sz="1800" b="1" spc="5" dirty="0">
                <a:latin typeface="Roboto"/>
                <a:cs typeface="Roboto"/>
              </a:rPr>
              <a:t> </a:t>
            </a:r>
            <a:r>
              <a:rPr sz="1800" b="1" dirty="0">
                <a:latin typeface="Roboto"/>
                <a:cs typeface="Roboto"/>
              </a:rPr>
              <a:t>example:</a:t>
            </a:r>
            <a:r>
              <a:rPr sz="1800" b="1" spc="5" dirty="0">
                <a:latin typeface="Roboto"/>
                <a:cs typeface="Roboto"/>
              </a:rPr>
              <a:t> </a:t>
            </a:r>
            <a:r>
              <a:rPr sz="1800" b="1" spc="-35" dirty="0">
                <a:latin typeface="Roboto"/>
                <a:cs typeface="Roboto"/>
              </a:rPr>
              <a:t>Human-</a:t>
            </a:r>
            <a:r>
              <a:rPr sz="1800" b="1" dirty="0">
                <a:latin typeface="Roboto"/>
                <a:cs typeface="Roboto"/>
              </a:rPr>
              <a:t>Centered</a:t>
            </a:r>
            <a:r>
              <a:rPr sz="1800" b="1" spc="15" dirty="0">
                <a:latin typeface="Roboto"/>
                <a:cs typeface="Roboto"/>
              </a:rPr>
              <a:t> </a:t>
            </a:r>
            <a:r>
              <a:rPr sz="1800" b="1" dirty="0">
                <a:latin typeface="Roboto"/>
                <a:cs typeface="Roboto"/>
              </a:rPr>
              <a:t>Design</a:t>
            </a:r>
            <a:r>
              <a:rPr sz="1800" b="1" spc="10" dirty="0">
                <a:latin typeface="Roboto"/>
                <a:cs typeface="Roboto"/>
              </a:rPr>
              <a:t> </a:t>
            </a:r>
            <a:r>
              <a:rPr sz="1800" b="1" dirty="0">
                <a:latin typeface="Roboto"/>
                <a:cs typeface="Roboto"/>
              </a:rPr>
              <a:t>in</a:t>
            </a:r>
            <a:r>
              <a:rPr sz="1800" b="1" spc="10" dirty="0">
                <a:latin typeface="Roboto"/>
                <a:cs typeface="Roboto"/>
              </a:rPr>
              <a:t> </a:t>
            </a:r>
            <a:r>
              <a:rPr sz="1800" b="1" spc="-25" dirty="0">
                <a:latin typeface="Roboto"/>
                <a:cs typeface="Roboto"/>
              </a:rPr>
              <a:t>AI</a:t>
            </a:r>
            <a:endParaRPr sz="1800">
              <a:latin typeface="Roboto"/>
              <a:cs typeface="Roboto"/>
            </a:endParaRPr>
          </a:p>
          <a:p>
            <a:pPr marL="12700" marR="114300" algn="just">
              <a:lnSpc>
                <a:spcPct val="107800"/>
              </a:lnSpc>
              <a:spcBef>
                <a:spcPts val="815"/>
              </a:spcBef>
            </a:pPr>
            <a:r>
              <a:rPr sz="1800" spc="-70" dirty="0">
                <a:latin typeface="Roboto"/>
                <a:cs typeface="Roboto"/>
              </a:rPr>
              <a:t>Human-</a:t>
            </a:r>
            <a:r>
              <a:rPr sz="1800" dirty="0">
                <a:latin typeface="Roboto"/>
                <a:cs typeface="Roboto"/>
              </a:rPr>
              <a:t>centered</a:t>
            </a:r>
            <a:r>
              <a:rPr sz="1800" spc="-60" dirty="0">
                <a:latin typeface="Roboto"/>
                <a:cs typeface="Roboto"/>
              </a:rPr>
              <a:t> </a:t>
            </a:r>
            <a:r>
              <a:rPr sz="1800" dirty="0">
                <a:latin typeface="Roboto"/>
                <a:cs typeface="Roboto"/>
              </a:rPr>
              <a:t>design</a:t>
            </a:r>
            <a:r>
              <a:rPr sz="1800" spc="-60" dirty="0">
                <a:latin typeface="Roboto"/>
                <a:cs typeface="Roboto"/>
              </a:rPr>
              <a:t> </a:t>
            </a:r>
            <a:r>
              <a:rPr sz="1800" dirty="0">
                <a:latin typeface="Roboto"/>
                <a:cs typeface="Roboto"/>
              </a:rPr>
              <a:t>(HCD)</a:t>
            </a:r>
            <a:r>
              <a:rPr sz="1800" spc="-65" dirty="0">
                <a:latin typeface="Roboto"/>
                <a:cs typeface="Roboto"/>
              </a:rPr>
              <a:t> </a:t>
            </a:r>
            <a:r>
              <a:rPr sz="1800" dirty="0">
                <a:latin typeface="Roboto"/>
                <a:cs typeface="Roboto"/>
              </a:rPr>
              <a:t>is</a:t>
            </a:r>
            <a:r>
              <a:rPr sz="1800" spc="-50" dirty="0">
                <a:latin typeface="Roboto"/>
                <a:cs typeface="Roboto"/>
              </a:rPr>
              <a:t> </a:t>
            </a:r>
            <a:r>
              <a:rPr sz="1800" dirty="0">
                <a:latin typeface="Roboto"/>
                <a:cs typeface="Roboto"/>
              </a:rPr>
              <a:t>a</a:t>
            </a:r>
            <a:r>
              <a:rPr sz="1800" spc="-60" dirty="0">
                <a:latin typeface="Roboto"/>
                <a:cs typeface="Roboto"/>
              </a:rPr>
              <a:t> </a:t>
            </a:r>
            <a:r>
              <a:rPr sz="1800" dirty="0">
                <a:latin typeface="Roboto"/>
                <a:cs typeface="Roboto"/>
              </a:rPr>
              <a:t>creative,</a:t>
            </a:r>
            <a:r>
              <a:rPr sz="1800" spc="-60" dirty="0">
                <a:latin typeface="Roboto"/>
                <a:cs typeface="Roboto"/>
              </a:rPr>
              <a:t> </a:t>
            </a:r>
            <a:r>
              <a:rPr sz="1800" spc="-10" dirty="0">
                <a:latin typeface="Roboto"/>
                <a:cs typeface="Roboto"/>
              </a:rPr>
              <a:t>iterative</a:t>
            </a:r>
            <a:r>
              <a:rPr sz="1800" spc="-60" dirty="0">
                <a:latin typeface="Roboto"/>
                <a:cs typeface="Roboto"/>
              </a:rPr>
              <a:t> </a:t>
            </a:r>
            <a:r>
              <a:rPr sz="1800" spc="-10" dirty="0">
                <a:latin typeface="Roboto"/>
                <a:cs typeface="Roboto"/>
              </a:rPr>
              <a:t>approach</a:t>
            </a:r>
            <a:r>
              <a:rPr sz="1800" spc="-60" dirty="0">
                <a:latin typeface="Roboto"/>
                <a:cs typeface="Roboto"/>
              </a:rPr>
              <a:t> </a:t>
            </a:r>
            <a:r>
              <a:rPr sz="1800" spc="-10" dirty="0">
                <a:latin typeface="Roboto"/>
                <a:cs typeface="Roboto"/>
              </a:rPr>
              <a:t>that</a:t>
            </a:r>
            <a:r>
              <a:rPr sz="1800" spc="-60" dirty="0">
                <a:latin typeface="Roboto"/>
                <a:cs typeface="Roboto"/>
              </a:rPr>
              <a:t> </a:t>
            </a:r>
            <a:r>
              <a:rPr sz="1800" dirty="0">
                <a:latin typeface="Roboto"/>
                <a:cs typeface="Roboto"/>
              </a:rPr>
              <a:t>starts</a:t>
            </a:r>
            <a:r>
              <a:rPr sz="1800" spc="-65" dirty="0">
                <a:latin typeface="Roboto"/>
                <a:cs typeface="Roboto"/>
              </a:rPr>
              <a:t> </a:t>
            </a:r>
            <a:r>
              <a:rPr sz="1800" spc="-20" dirty="0">
                <a:latin typeface="Roboto"/>
                <a:cs typeface="Roboto"/>
              </a:rPr>
              <a:t>with </a:t>
            </a:r>
            <a:r>
              <a:rPr sz="1800" b="1" dirty="0">
                <a:latin typeface="Roboto"/>
                <a:cs typeface="Roboto"/>
              </a:rPr>
              <a:t>empathy</a:t>
            </a:r>
            <a:r>
              <a:rPr sz="1800" b="1" spc="-65" dirty="0">
                <a:latin typeface="Roboto"/>
                <a:cs typeface="Roboto"/>
              </a:rPr>
              <a:t> </a:t>
            </a:r>
            <a:r>
              <a:rPr sz="1800" dirty="0">
                <a:latin typeface="Roboto"/>
                <a:cs typeface="Roboto"/>
              </a:rPr>
              <a:t>and</a:t>
            </a:r>
            <a:r>
              <a:rPr sz="1800" spc="-50" dirty="0">
                <a:latin typeface="Roboto"/>
                <a:cs typeface="Roboto"/>
              </a:rPr>
              <a:t> </a:t>
            </a:r>
            <a:r>
              <a:rPr sz="1800" dirty="0">
                <a:latin typeface="Roboto"/>
                <a:cs typeface="Roboto"/>
              </a:rPr>
              <a:t>user</a:t>
            </a:r>
            <a:r>
              <a:rPr sz="1800" spc="-55" dirty="0">
                <a:latin typeface="Roboto"/>
                <a:cs typeface="Roboto"/>
              </a:rPr>
              <a:t> </a:t>
            </a:r>
            <a:r>
              <a:rPr sz="1800" spc="-20" dirty="0">
                <a:latin typeface="Roboto"/>
                <a:cs typeface="Roboto"/>
              </a:rPr>
              <a:t>priority</a:t>
            </a:r>
            <a:r>
              <a:rPr sz="1800" spc="-60" dirty="0">
                <a:latin typeface="Roboto"/>
                <a:cs typeface="Roboto"/>
              </a:rPr>
              <a:t> </a:t>
            </a:r>
            <a:r>
              <a:rPr sz="1800" dirty="0">
                <a:latin typeface="Roboto"/>
                <a:cs typeface="Roboto"/>
              </a:rPr>
              <a:t>—</a:t>
            </a:r>
            <a:r>
              <a:rPr sz="1800" spc="-55" dirty="0">
                <a:latin typeface="Roboto"/>
                <a:cs typeface="Roboto"/>
              </a:rPr>
              <a:t> </a:t>
            </a:r>
            <a:r>
              <a:rPr sz="1800" spc="-20" dirty="0">
                <a:latin typeface="Roboto"/>
                <a:cs typeface="Roboto"/>
              </a:rPr>
              <a:t>understanding</a:t>
            </a:r>
            <a:r>
              <a:rPr sz="1800" spc="-55" dirty="0">
                <a:latin typeface="Roboto"/>
                <a:cs typeface="Roboto"/>
              </a:rPr>
              <a:t> </a:t>
            </a:r>
            <a:r>
              <a:rPr sz="1800" dirty="0">
                <a:latin typeface="Roboto"/>
                <a:cs typeface="Roboto"/>
              </a:rPr>
              <a:t>the</a:t>
            </a:r>
            <a:r>
              <a:rPr sz="1800" spc="-60" dirty="0">
                <a:latin typeface="Roboto"/>
                <a:cs typeface="Roboto"/>
              </a:rPr>
              <a:t> </a:t>
            </a:r>
            <a:r>
              <a:rPr sz="1800" dirty="0">
                <a:latin typeface="Roboto"/>
                <a:cs typeface="Roboto"/>
              </a:rPr>
              <a:t>people</a:t>
            </a:r>
            <a:r>
              <a:rPr sz="1800" spc="-50" dirty="0">
                <a:latin typeface="Roboto"/>
                <a:cs typeface="Roboto"/>
              </a:rPr>
              <a:t> </a:t>
            </a:r>
            <a:r>
              <a:rPr sz="1800" dirty="0">
                <a:latin typeface="Roboto"/>
                <a:cs typeface="Roboto"/>
              </a:rPr>
              <a:t>affected</a:t>
            </a:r>
            <a:r>
              <a:rPr sz="1800" spc="-55" dirty="0">
                <a:latin typeface="Roboto"/>
                <a:cs typeface="Roboto"/>
              </a:rPr>
              <a:t> </a:t>
            </a:r>
            <a:r>
              <a:rPr sz="1800" dirty="0">
                <a:latin typeface="Roboto"/>
                <a:cs typeface="Roboto"/>
              </a:rPr>
              <a:t>by</a:t>
            </a:r>
            <a:r>
              <a:rPr sz="1800" spc="-60" dirty="0">
                <a:latin typeface="Roboto"/>
                <a:cs typeface="Roboto"/>
              </a:rPr>
              <a:t> </a:t>
            </a:r>
            <a:r>
              <a:rPr sz="1800" dirty="0">
                <a:latin typeface="Roboto"/>
                <a:cs typeface="Roboto"/>
              </a:rPr>
              <a:t>a</a:t>
            </a:r>
            <a:r>
              <a:rPr sz="1800" spc="-55" dirty="0">
                <a:latin typeface="Roboto"/>
                <a:cs typeface="Roboto"/>
              </a:rPr>
              <a:t> </a:t>
            </a:r>
            <a:r>
              <a:rPr sz="1800" dirty="0">
                <a:latin typeface="Roboto"/>
                <a:cs typeface="Roboto"/>
              </a:rPr>
              <a:t>system</a:t>
            </a:r>
            <a:r>
              <a:rPr sz="1800" spc="-45" dirty="0">
                <a:latin typeface="Roboto"/>
                <a:cs typeface="Roboto"/>
              </a:rPr>
              <a:t> </a:t>
            </a:r>
            <a:r>
              <a:rPr sz="1800" spc="-50" dirty="0">
                <a:latin typeface="Roboto"/>
                <a:cs typeface="Roboto"/>
              </a:rPr>
              <a:t>— </a:t>
            </a:r>
            <a:r>
              <a:rPr sz="1800" dirty="0">
                <a:latin typeface="Roboto"/>
                <a:cs typeface="Roboto"/>
              </a:rPr>
              <a:t>and</a:t>
            </a:r>
            <a:r>
              <a:rPr sz="1800" spc="-70" dirty="0">
                <a:latin typeface="Roboto"/>
                <a:cs typeface="Roboto"/>
              </a:rPr>
              <a:t> </a:t>
            </a:r>
            <a:r>
              <a:rPr sz="1800" dirty="0">
                <a:latin typeface="Roboto"/>
                <a:cs typeface="Roboto"/>
              </a:rPr>
              <a:t>ends</a:t>
            </a:r>
            <a:r>
              <a:rPr sz="1800" spc="-65" dirty="0">
                <a:latin typeface="Roboto"/>
                <a:cs typeface="Roboto"/>
              </a:rPr>
              <a:t> </a:t>
            </a:r>
            <a:r>
              <a:rPr sz="1800" dirty="0">
                <a:latin typeface="Roboto"/>
                <a:cs typeface="Roboto"/>
              </a:rPr>
              <a:t>with</a:t>
            </a:r>
            <a:r>
              <a:rPr sz="1800" spc="-75" dirty="0">
                <a:latin typeface="Roboto"/>
                <a:cs typeface="Roboto"/>
              </a:rPr>
              <a:t> </a:t>
            </a:r>
            <a:r>
              <a:rPr sz="1800" spc="-10" dirty="0">
                <a:latin typeface="Roboto"/>
                <a:cs typeface="Roboto"/>
              </a:rPr>
              <a:t>public</a:t>
            </a:r>
            <a:r>
              <a:rPr sz="1800" spc="-60" dirty="0">
                <a:latin typeface="Roboto"/>
                <a:cs typeface="Roboto"/>
              </a:rPr>
              <a:t> </a:t>
            </a:r>
            <a:r>
              <a:rPr sz="1800" spc="-10" dirty="0">
                <a:latin typeface="Roboto"/>
                <a:cs typeface="Roboto"/>
              </a:rPr>
              <a:t>openness:</a:t>
            </a:r>
            <a:endParaRPr sz="1800">
              <a:latin typeface="Roboto"/>
              <a:cs typeface="Roboto"/>
            </a:endParaRPr>
          </a:p>
          <a:p>
            <a:pPr marL="469900" marR="128270" indent="-228600">
              <a:lnSpc>
                <a:spcPct val="107800"/>
              </a:lnSpc>
              <a:spcBef>
                <a:spcPts val="805"/>
              </a:spcBef>
              <a:buSzPct val="55555"/>
              <a:buFont typeface="Symbol"/>
              <a:buChar char=""/>
              <a:tabLst>
                <a:tab pos="469900" algn="l"/>
              </a:tabLst>
            </a:pPr>
            <a:r>
              <a:rPr sz="1800" spc="-25" dirty="0">
                <a:latin typeface="Roboto"/>
                <a:cs typeface="Roboto"/>
              </a:rPr>
              <a:t>Designing</a:t>
            </a:r>
            <a:r>
              <a:rPr sz="1800" spc="-35" dirty="0">
                <a:latin typeface="Roboto"/>
                <a:cs typeface="Roboto"/>
              </a:rPr>
              <a:t> </a:t>
            </a:r>
            <a:r>
              <a:rPr sz="1800" spc="-10" dirty="0">
                <a:latin typeface="Roboto"/>
                <a:cs typeface="Roboto"/>
              </a:rPr>
              <a:t>systems</a:t>
            </a:r>
            <a:r>
              <a:rPr sz="1800" spc="-35" dirty="0">
                <a:latin typeface="Roboto"/>
                <a:cs typeface="Roboto"/>
              </a:rPr>
              <a:t> </a:t>
            </a:r>
            <a:r>
              <a:rPr sz="1800" dirty="0">
                <a:latin typeface="Roboto"/>
                <a:cs typeface="Roboto"/>
              </a:rPr>
              <a:t>that</a:t>
            </a:r>
            <a:r>
              <a:rPr sz="1800" spc="-25" dirty="0">
                <a:latin typeface="Roboto"/>
                <a:cs typeface="Roboto"/>
              </a:rPr>
              <a:t> </a:t>
            </a:r>
            <a:r>
              <a:rPr sz="1800" b="1" dirty="0">
                <a:latin typeface="Roboto"/>
                <a:cs typeface="Roboto"/>
              </a:rPr>
              <a:t>augment</a:t>
            </a:r>
            <a:r>
              <a:rPr sz="1800" b="1" spc="-30" dirty="0">
                <a:latin typeface="Roboto"/>
                <a:cs typeface="Roboto"/>
              </a:rPr>
              <a:t> </a:t>
            </a:r>
            <a:r>
              <a:rPr sz="1800" b="1" dirty="0">
                <a:latin typeface="Roboto"/>
                <a:cs typeface="Roboto"/>
              </a:rPr>
              <a:t>social</a:t>
            </a:r>
            <a:r>
              <a:rPr sz="1800" b="1" spc="-30" dirty="0">
                <a:latin typeface="Roboto"/>
                <a:cs typeface="Roboto"/>
              </a:rPr>
              <a:t> </a:t>
            </a:r>
            <a:r>
              <a:rPr sz="1800" b="1" spc="-10" dirty="0">
                <a:latin typeface="Roboto"/>
                <a:cs typeface="Roboto"/>
              </a:rPr>
              <a:t>self-</a:t>
            </a:r>
            <a:r>
              <a:rPr sz="1800" b="1" dirty="0">
                <a:latin typeface="Roboto"/>
                <a:cs typeface="Roboto"/>
              </a:rPr>
              <a:t>governance</a:t>
            </a:r>
            <a:r>
              <a:rPr sz="1800" b="1" spc="-35" dirty="0">
                <a:latin typeface="Roboto"/>
                <a:cs typeface="Roboto"/>
              </a:rPr>
              <a:t> </a:t>
            </a:r>
            <a:r>
              <a:rPr sz="1800" b="1" dirty="0">
                <a:latin typeface="Roboto"/>
                <a:cs typeface="Roboto"/>
              </a:rPr>
              <a:t>capabilities</a:t>
            </a:r>
            <a:r>
              <a:rPr sz="1800" dirty="0">
                <a:latin typeface="Roboto"/>
                <a:cs typeface="Roboto"/>
              </a:rPr>
              <a:t>,</a:t>
            </a:r>
            <a:r>
              <a:rPr sz="1800" spc="-35" dirty="0">
                <a:latin typeface="Roboto"/>
                <a:cs typeface="Roboto"/>
              </a:rPr>
              <a:t> </a:t>
            </a:r>
            <a:r>
              <a:rPr sz="1800" spc="-25" dirty="0">
                <a:latin typeface="Roboto"/>
                <a:cs typeface="Roboto"/>
              </a:rPr>
              <a:t>not </a:t>
            </a:r>
            <a:r>
              <a:rPr sz="1800" dirty="0">
                <a:latin typeface="Roboto"/>
                <a:cs typeface="Roboto"/>
              </a:rPr>
              <a:t>replace</a:t>
            </a:r>
            <a:r>
              <a:rPr sz="1800" spc="-65" dirty="0">
                <a:latin typeface="Roboto"/>
                <a:cs typeface="Roboto"/>
              </a:rPr>
              <a:t> </a:t>
            </a:r>
            <a:r>
              <a:rPr sz="1800" spc="-10" dirty="0">
                <a:latin typeface="Roboto"/>
                <a:cs typeface="Roboto"/>
              </a:rPr>
              <a:t>them.</a:t>
            </a:r>
            <a:endParaRPr sz="1800">
              <a:latin typeface="Roboto"/>
              <a:cs typeface="Roboto"/>
            </a:endParaRPr>
          </a:p>
          <a:p>
            <a:pPr marL="469900" indent="-228600">
              <a:lnSpc>
                <a:spcPct val="100000"/>
              </a:lnSpc>
              <a:spcBef>
                <a:spcPts val="969"/>
              </a:spcBef>
              <a:buSzPct val="55555"/>
              <a:buFont typeface="Symbol"/>
              <a:buChar char=""/>
              <a:tabLst>
                <a:tab pos="469900" algn="l"/>
              </a:tabLst>
            </a:pPr>
            <a:r>
              <a:rPr sz="1800" spc="-20" dirty="0">
                <a:latin typeface="Roboto"/>
                <a:cs typeface="Roboto"/>
              </a:rPr>
              <a:t>Prioritizing</a:t>
            </a:r>
            <a:r>
              <a:rPr sz="1800" spc="-40" dirty="0">
                <a:latin typeface="Roboto"/>
                <a:cs typeface="Roboto"/>
              </a:rPr>
              <a:t> </a:t>
            </a:r>
            <a:r>
              <a:rPr sz="1800" b="1" dirty="0">
                <a:latin typeface="Roboto"/>
                <a:cs typeface="Roboto"/>
              </a:rPr>
              <a:t>transparency,</a:t>
            </a:r>
            <a:r>
              <a:rPr sz="1800" b="1" spc="-35" dirty="0">
                <a:latin typeface="Roboto"/>
                <a:cs typeface="Roboto"/>
              </a:rPr>
              <a:t> </a:t>
            </a:r>
            <a:r>
              <a:rPr sz="1800" b="1" dirty="0">
                <a:latin typeface="Roboto"/>
                <a:cs typeface="Roboto"/>
              </a:rPr>
              <a:t>fairness,</a:t>
            </a:r>
            <a:r>
              <a:rPr sz="1800" b="1" spc="-40" dirty="0">
                <a:latin typeface="Roboto"/>
                <a:cs typeface="Roboto"/>
              </a:rPr>
              <a:t> </a:t>
            </a:r>
            <a:r>
              <a:rPr sz="1800" b="1" dirty="0">
                <a:latin typeface="Roboto"/>
                <a:cs typeface="Roboto"/>
              </a:rPr>
              <a:t>and</a:t>
            </a:r>
            <a:r>
              <a:rPr sz="1800" b="1" spc="-35" dirty="0">
                <a:latin typeface="Roboto"/>
                <a:cs typeface="Roboto"/>
              </a:rPr>
              <a:t> </a:t>
            </a:r>
            <a:r>
              <a:rPr sz="1800" b="1" spc="-10" dirty="0">
                <a:latin typeface="Roboto"/>
                <a:cs typeface="Roboto"/>
              </a:rPr>
              <a:t>accountability</a:t>
            </a:r>
            <a:r>
              <a:rPr sz="1800" spc="-10" dirty="0">
                <a:latin typeface="Roboto"/>
                <a:cs typeface="Roboto"/>
              </a:rPr>
              <a:t>.</a:t>
            </a:r>
            <a:endParaRPr sz="1800">
              <a:latin typeface="Roboto"/>
              <a:cs typeface="Roboto"/>
            </a:endParaRPr>
          </a:p>
          <a:p>
            <a:pPr marL="469900" indent="-228600">
              <a:lnSpc>
                <a:spcPct val="100000"/>
              </a:lnSpc>
              <a:spcBef>
                <a:spcPts val="975"/>
              </a:spcBef>
              <a:buSzPct val="55555"/>
              <a:buFont typeface="Symbol"/>
              <a:buChar char=""/>
              <a:tabLst>
                <a:tab pos="469900" algn="l"/>
              </a:tabLst>
            </a:pPr>
            <a:r>
              <a:rPr sz="1800" spc="-20" dirty="0">
                <a:latin typeface="Roboto"/>
                <a:cs typeface="Roboto"/>
              </a:rPr>
              <a:t>Involving</a:t>
            </a:r>
            <a:r>
              <a:rPr sz="1800" spc="-25" dirty="0">
                <a:latin typeface="Roboto"/>
                <a:cs typeface="Roboto"/>
              </a:rPr>
              <a:t> </a:t>
            </a:r>
            <a:r>
              <a:rPr sz="1800" b="1" dirty="0">
                <a:latin typeface="Roboto"/>
                <a:cs typeface="Roboto"/>
              </a:rPr>
              <a:t>public</a:t>
            </a:r>
            <a:r>
              <a:rPr sz="1800" b="1" spc="-35" dirty="0">
                <a:latin typeface="Roboto"/>
                <a:cs typeface="Roboto"/>
              </a:rPr>
              <a:t> </a:t>
            </a:r>
            <a:r>
              <a:rPr sz="1800" b="1" dirty="0">
                <a:latin typeface="Roboto"/>
                <a:cs typeface="Roboto"/>
              </a:rPr>
              <a:t>deliberation</a:t>
            </a:r>
            <a:r>
              <a:rPr sz="1800" b="1" spc="-30" dirty="0">
                <a:latin typeface="Roboto"/>
                <a:cs typeface="Roboto"/>
              </a:rPr>
              <a:t> </a:t>
            </a:r>
            <a:r>
              <a:rPr sz="1800" b="1" dirty="0">
                <a:latin typeface="Roboto"/>
                <a:cs typeface="Roboto"/>
              </a:rPr>
              <a:t>and</a:t>
            </a:r>
            <a:r>
              <a:rPr sz="1800" b="1" spc="-25" dirty="0">
                <a:latin typeface="Roboto"/>
                <a:cs typeface="Roboto"/>
              </a:rPr>
              <a:t> </a:t>
            </a:r>
            <a:r>
              <a:rPr sz="1800" b="1" dirty="0">
                <a:latin typeface="Roboto"/>
                <a:cs typeface="Roboto"/>
              </a:rPr>
              <a:t>education</a:t>
            </a:r>
            <a:r>
              <a:rPr sz="1800" b="1" spc="-25" dirty="0">
                <a:latin typeface="Roboto"/>
                <a:cs typeface="Roboto"/>
              </a:rPr>
              <a:t> </a:t>
            </a:r>
            <a:r>
              <a:rPr sz="1800" dirty="0">
                <a:latin typeface="Roboto"/>
                <a:cs typeface="Roboto"/>
              </a:rPr>
              <a:t>in</a:t>
            </a:r>
            <a:r>
              <a:rPr sz="1800" spc="-30" dirty="0">
                <a:latin typeface="Roboto"/>
                <a:cs typeface="Roboto"/>
              </a:rPr>
              <a:t> </a:t>
            </a:r>
            <a:r>
              <a:rPr sz="1800" spc="-10" dirty="0">
                <a:latin typeface="Roboto"/>
                <a:cs typeface="Roboto"/>
              </a:rPr>
              <a:t>every</a:t>
            </a:r>
            <a:r>
              <a:rPr sz="1800" spc="-30" dirty="0">
                <a:latin typeface="Roboto"/>
                <a:cs typeface="Roboto"/>
              </a:rPr>
              <a:t> </a:t>
            </a:r>
            <a:r>
              <a:rPr sz="1800" dirty="0">
                <a:latin typeface="Roboto"/>
                <a:cs typeface="Roboto"/>
              </a:rPr>
              <a:t>stage</a:t>
            </a:r>
            <a:r>
              <a:rPr sz="1800" spc="-15" dirty="0">
                <a:latin typeface="Roboto"/>
                <a:cs typeface="Roboto"/>
              </a:rPr>
              <a:t> </a:t>
            </a:r>
            <a:r>
              <a:rPr sz="1800" dirty="0">
                <a:latin typeface="Roboto"/>
                <a:cs typeface="Roboto"/>
              </a:rPr>
              <a:t>of</a:t>
            </a:r>
            <a:r>
              <a:rPr sz="1800" spc="-30" dirty="0">
                <a:latin typeface="Roboto"/>
                <a:cs typeface="Roboto"/>
              </a:rPr>
              <a:t> </a:t>
            </a:r>
            <a:r>
              <a:rPr sz="1800" spc="-10" dirty="0">
                <a:latin typeface="Roboto"/>
                <a:cs typeface="Roboto"/>
              </a:rPr>
              <a:t>development.</a:t>
            </a:r>
            <a:endParaRPr sz="1800">
              <a:latin typeface="Roboto"/>
              <a:cs typeface="Roboto"/>
            </a:endParaRPr>
          </a:p>
          <a:p>
            <a:pPr marL="12700" marR="155575">
              <a:lnSpc>
                <a:spcPct val="107300"/>
              </a:lnSpc>
              <a:spcBef>
                <a:spcPts val="825"/>
              </a:spcBef>
            </a:pPr>
            <a:r>
              <a:rPr sz="1800" dirty="0">
                <a:latin typeface="Roboto"/>
                <a:cs typeface="Roboto"/>
              </a:rPr>
              <a:t>As</a:t>
            </a:r>
            <a:r>
              <a:rPr sz="1800" spc="-60" dirty="0">
                <a:latin typeface="Roboto"/>
                <a:cs typeface="Roboto"/>
              </a:rPr>
              <a:t> </a:t>
            </a:r>
            <a:r>
              <a:rPr sz="1800" spc="-25" dirty="0">
                <a:latin typeface="Roboto"/>
                <a:cs typeface="Roboto"/>
              </a:rPr>
              <a:t>Stanford’s</a:t>
            </a:r>
            <a:r>
              <a:rPr sz="1800" spc="-65" dirty="0">
                <a:latin typeface="Roboto"/>
                <a:cs typeface="Roboto"/>
              </a:rPr>
              <a:t> </a:t>
            </a:r>
            <a:r>
              <a:rPr sz="1800" dirty="0">
                <a:latin typeface="Roboto"/>
                <a:cs typeface="Roboto"/>
              </a:rPr>
              <a:t>James</a:t>
            </a:r>
            <a:r>
              <a:rPr sz="1800" spc="-60" dirty="0">
                <a:latin typeface="Roboto"/>
                <a:cs typeface="Roboto"/>
              </a:rPr>
              <a:t> </a:t>
            </a:r>
            <a:r>
              <a:rPr sz="1800" spc="-20" dirty="0">
                <a:latin typeface="Roboto"/>
                <a:cs typeface="Roboto"/>
              </a:rPr>
              <a:t>Landay</a:t>
            </a:r>
            <a:r>
              <a:rPr sz="1800" spc="-55" dirty="0">
                <a:latin typeface="Roboto"/>
                <a:cs typeface="Roboto"/>
              </a:rPr>
              <a:t> </a:t>
            </a:r>
            <a:r>
              <a:rPr sz="1800" spc="-10" dirty="0">
                <a:latin typeface="Roboto"/>
                <a:cs typeface="Roboto"/>
              </a:rPr>
              <a:t>puts</a:t>
            </a:r>
            <a:r>
              <a:rPr sz="1800" spc="-65" dirty="0">
                <a:latin typeface="Roboto"/>
                <a:cs typeface="Roboto"/>
              </a:rPr>
              <a:t> </a:t>
            </a:r>
            <a:r>
              <a:rPr sz="1800" dirty="0">
                <a:latin typeface="Roboto"/>
                <a:cs typeface="Roboto"/>
              </a:rPr>
              <a:t>it:</a:t>
            </a:r>
            <a:r>
              <a:rPr sz="1800" spc="-50" dirty="0">
                <a:latin typeface="Roboto"/>
                <a:cs typeface="Roboto"/>
              </a:rPr>
              <a:t> </a:t>
            </a:r>
            <a:r>
              <a:rPr sz="1800" i="1" dirty="0">
                <a:latin typeface="Roboto"/>
                <a:cs typeface="Roboto"/>
              </a:rPr>
              <a:t>“AI</a:t>
            </a:r>
            <a:r>
              <a:rPr sz="1800" i="1" spc="-65" dirty="0">
                <a:latin typeface="Roboto"/>
                <a:cs typeface="Roboto"/>
              </a:rPr>
              <a:t> </a:t>
            </a:r>
            <a:r>
              <a:rPr sz="1800" i="1" dirty="0">
                <a:latin typeface="Roboto"/>
                <a:cs typeface="Roboto"/>
              </a:rPr>
              <a:t>is</a:t>
            </a:r>
            <a:r>
              <a:rPr sz="1800" i="1" spc="-55" dirty="0">
                <a:latin typeface="Roboto"/>
                <a:cs typeface="Roboto"/>
              </a:rPr>
              <a:t> </a:t>
            </a:r>
            <a:r>
              <a:rPr sz="1800" i="1" dirty="0">
                <a:latin typeface="Roboto"/>
                <a:cs typeface="Roboto"/>
              </a:rPr>
              <a:t>far</a:t>
            </a:r>
            <a:r>
              <a:rPr sz="1800" i="1" spc="-65" dirty="0">
                <a:latin typeface="Roboto"/>
                <a:cs typeface="Roboto"/>
              </a:rPr>
              <a:t> </a:t>
            </a:r>
            <a:r>
              <a:rPr sz="1800" i="1" dirty="0">
                <a:latin typeface="Roboto"/>
                <a:cs typeface="Roboto"/>
              </a:rPr>
              <a:t>too</a:t>
            </a:r>
            <a:r>
              <a:rPr sz="1800" i="1" spc="-60" dirty="0">
                <a:latin typeface="Roboto"/>
                <a:cs typeface="Roboto"/>
              </a:rPr>
              <a:t> </a:t>
            </a:r>
            <a:r>
              <a:rPr sz="1800" i="1" spc="-30" dirty="0">
                <a:latin typeface="Roboto"/>
                <a:cs typeface="Roboto"/>
              </a:rPr>
              <a:t>important</a:t>
            </a:r>
            <a:r>
              <a:rPr sz="1800" i="1" spc="-60" dirty="0">
                <a:latin typeface="Roboto"/>
                <a:cs typeface="Roboto"/>
              </a:rPr>
              <a:t> </a:t>
            </a:r>
            <a:r>
              <a:rPr sz="1800" i="1" dirty="0">
                <a:latin typeface="Roboto"/>
                <a:cs typeface="Roboto"/>
              </a:rPr>
              <a:t>to</a:t>
            </a:r>
            <a:r>
              <a:rPr sz="1800" i="1" spc="-65" dirty="0">
                <a:latin typeface="Roboto"/>
                <a:cs typeface="Roboto"/>
              </a:rPr>
              <a:t> </a:t>
            </a:r>
            <a:r>
              <a:rPr sz="1800" i="1" spc="-10" dirty="0">
                <a:latin typeface="Roboto"/>
                <a:cs typeface="Roboto"/>
              </a:rPr>
              <a:t>leave</a:t>
            </a:r>
            <a:r>
              <a:rPr sz="1800" i="1" spc="-60" dirty="0">
                <a:latin typeface="Roboto"/>
                <a:cs typeface="Roboto"/>
              </a:rPr>
              <a:t> </a:t>
            </a:r>
            <a:r>
              <a:rPr sz="1800" i="1" spc="-35" dirty="0">
                <a:latin typeface="Roboto"/>
                <a:cs typeface="Roboto"/>
              </a:rPr>
              <a:t>just</a:t>
            </a:r>
            <a:r>
              <a:rPr sz="1800" i="1" spc="-65" dirty="0">
                <a:latin typeface="Roboto"/>
                <a:cs typeface="Roboto"/>
              </a:rPr>
              <a:t> </a:t>
            </a:r>
            <a:r>
              <a:rPr sz="1800" i="1" dirty="0">
                <a:latin typeface="Roboto"/>
                <a:cs typeface="Roboto"/>
              </a:rPr>
              <a:t>to</a:t>
            </a:r>
            <a:r>
              <a:rPr sz="1800" i="1" spc="-60" dirty="0">
                <a:latin typeface="Roboto"/>
                <a:cs typeface="Roboto"/>
              </a:rPr>
              <a:t> </a:t>
            </a:r>
            <a:r>
              <a:rPr sz="1800" i="1" spc="-25" dirty="0">
                <a:latin typeface="Roboto"/>
                <a:cs typeface="Roboto"/>
              </a:rPr>
              <a:t>the </a:t>
            </a:r>
            <a:r>
              <a:rPr sz="1800" i="1" spc="-35" dirty="0">
                <a:latin typeface="Roboto"/>
                <a:cs typeface="Roboto"/>
              </a:rPr>
              <a:t>technologists</a:t>
            </a:r>
            <a:r>
              <a:rPr sz="1800" i="1" spc="-60" dirty="0">
                <a:latin typeface="Roboto"/>
                <a:cs typeface="Roboto"/>
              </a:rPr>
              <a:t> </a:t>
            </a:r>
            <a:r>
              <a:rPr sz="1800" i="1" dirty="0">
                <a:latin typeface="Roboto"/>
                <a:cs typeface="Roboto"/>
              </a:rPr>
              <a:t>—</a:t>
            </a:r>
            <a:r>
              <a:rPr sz="1800" i="1" spc="-55" dirty="0">
                <a:latin typeface="Roboto"/>
                <a:cs typeface="Roboto"/>
              </a:rPr>
              <a:t> </a:t>
            </a:r>
            <a:r>
              <a:rPr sz="1800" i="1" spc="-110" dirty="0">
                <a:latin typeface="Roboto"/>
                <a:cs typeface="Roboto"/>
              </a:rPr>
              <a:t>human-</a:t>
            </a:r>
            <a:r>
              <a:rPr sz="1800" i="1" spc="-20" dirty="0">
                <a:latin typeface="Roboto"/>
                <a:cs typeface="Roboto"/>
              </a:rPr>
              <a:t>centered</a:t>
            </a:r>
            <a:r>
              <a:rPr sz="1800" i="1" spc="-45" dirty="0">
                <a:latin typeface="Roboto"/>
                <a:cs typeface="Roboto"/>
              </a:rPr>
              <a:t> </a:t>
            </a:r>
            <a:r>
              <a:rPr sz="1800" i="1" spc="-25" dirty="0">
                <a:latin typeface="Roboto"/>
                <a:cs typeface="Roboto"/>
              </a:rPr>
              <a:t>design</a:t>
            </a:r>
            <a:r>
              <a:rPr sz="1800" i="1" spc="-55" dirty="0">
                <a:latin typeface="Roboto"/>
                <a:cs typeface="Roboto"/>
              </a:rPr>
              <a:t> </a:t>
            </a:r>
            <a:r>
              <a:rPr sz="1800" i="1" dirty="0">
                <a:latin typeface="Roboto"/>
                <a:cs typeface="Roboto"/>
              </a:rPr>
              <a:t>is</a:t>
            </a:r>
            <a:r>
              <a:rPr sz="1800" i="1" spc="-65" dirty="0">
                <a:latin typeface="Roboto"/>
                <a:cs typeface="Roboto"/>
              </a:rPr>
              <a:t> </a:t>
            </a:r>
            <a:r>
              <a:rPr sz="1800" i="1" dirty="0">
                <a:latin typeface="Roboto"/>
                <a:cs typeface="Roboto"/>
              </a:rPr>
              <a:t>a</a:t>
            </a:r>
            <a:r>
              <a:rPr sz="1800" i="1" spc="-60" dirty="0">
                <a:latin typeface="Roboto"/>
                <a:cs typeface="Roboto"/>
              </a:rPr>
              <a:t> </a:t>
            </a:r>
            <a:r>
              <a:rPr sz="1800" i="1" spc="-25" dirty="0">
                <a:latin typeface="Roboto"/>
                <a:cs typeface="Roboto"/>
              </a:rPr>
              <a:t>crucial</a:t>
            </a:r>
            <a:r>
              <a:rPr sz="1800" i="1" spc="-50" dirty="0">
                <a:latin typeface="Roboto"/>
                <a:cs typeface="Roboto"/>
              </a:rPr>
              <a:t> </a:t>
            </a:r>
            <a:r>
              <a:rPr sz="1800" i="1" spc="-20" dirty="0">
                <a:latin typeface="Roboto"/>
                <a:cs typeface="Roboto"/>
              </a:rPr>
              <a:t>part</a:t>
            </a:r>
            <a:r>
              <a:rPr sz="1800" i="1" spc="-60" dirty="0">
                <a:latin typeface="Roboto"/>
                <a:cs typeface="Roboto"/>
              </a:rPr>
              <a:t> </a:t>
            </a:r>
            <a:r>
              <a:rPr sz="1800" i="1" dirty="0">
                <a:latin typeface="Roboto"/>
                <a:cs typeface="Roboto"/>
              </a:rPr>
              <a:t>of</a:t>
            </a:r>
            <a:r>
              <a:rPr sz="1800" i="1" spc="-55" dirty="0">
                <a:latin typeface="Roboto"/>
                <a:cs typeface="Roboto"/>
              </a:rPr>
              <a:t> </a:t>
            </a:r>
            <a:r>
              <a:rPr sz="1800" i="1" spc="-20" dirty="0">
                <a:latin typeface="Roboto"/>
                <a:cs typeface="Roboto"/>
              </a:rPr>
              <a:t>it.”</a:t>
            </a:r>
            <a:endParaRPr sz="1800">
              <a:latin typeface="Roboto"/>
              <a:cs typeface="Robot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25</a:t>
            </a:r>
            <a:endParaRPr sz="1100">
              <a:latin typeface="Calibri"/>
              <a:cs typeface="Calibri"/>
            </a:endParaRPr>
          </a:p>
        </p:txBody>
      </p:sp>
      <p:graphicFrame>
        <p:nvGraphicFramePr>
          <p:cNvPr id="3" name="object 3"/>
          <p:cNvGraphicFramePr>
            <a:graphicFrameLocks noGrp="1"/>
          </p:cNvGraphicFramePr>
          <p:nvPr/>
        </p:nvGraphicFramePr>
        <p:xfrm>
          <a:off x="925829" y="927607"/>
          <a:ext cx="8201659" cy="4617719"/>
        </p:xfrm>
        <a:graphic>
          <a:graphicData uri="http://schemas.openxmlformats.org/drawingml/2006/table">
            <a:tbl>
              <a:tblPr firstRow="1" bandRow="1">
                <a:tableStyleId>{2D5ABB26-0587-4C30-8999-92F81FD0307C}</a:tableStyleId>
              </a:tblPr>
              <a:tblGrid>
                <a:gridCol w="2668270">
                  <a:extLst>
                    <a:ext uri="{9D8B030D-6E8A-4147-A177-3AD203B41FA5}">
                      <a16:colId xmlns:a16="http://schemas.microsoft.com/office/drawing/2014/main" val="20000"/>
                    </a:ext>
                  </a:extLst>
                </a:gridCol>
                <a:gridCol w="5533389">
                  <a:extLst>
                    <a:ext uri="{9D8B030D-6E8A-4147-A177-3AD203B41FA5}">
                      <a16:colId xmlns:a16="http://schemas.microsoft.com/office/drawing/2014/main" val="20001"/>
                    </a:ext>
                  </a:extLst>
                </a:gridCol>
              </a:tblGrid>
              <a:tr h="448309">
                <a:tc>
                  <a:txBody>
                    <a:bodyPr/>
                    <a:lstStyle/>
                    <a:p>
                      <a:pPr marL="23495">
                        <a:lnSpc>
                          <a:spcPct val="100000"/>
                        </a:lnSpc>
                        <a:spcBef>
                          <a:spcPts val="90"/>
                        </a:spcBef>
                      </a:pPr>
                      <a:r>
                        <a:rPr sz="1800" b="1" spc="-10" dirty="0">
                          <a:latin typeface="Roboto"/>
                          <a:cs typeface="Roboto"/>
                        </a:rPr>
                        <a:t>Mandate</a:t>
                      </a:r>
                      <a:endParaRPr sz="1800">
                        <a:latin typeface="Roboto"/>
                        <a:cs typeface="Roboto"/>
                      </a:endParaRPr>
                    </a:p>
                  </a:txBody>
                  <a:tcPr marL="0" marR="0" marT="114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90"/>
                        </a:spcBef>
                      </a:pPr>
                      <a:r>
                        <a:rPr sz="1800" b="1" dirty="0">
                          <a:latin typeface="Roboto"/>
                          <a:cs typeface="Roboto"/>
                        </a:rPr>
                        <a:t>What</a:t>
                      </a:r>
                      <a:r>
                        <a:rPr sz="1800" b="1" spc="-50" dirty="0">
                          <a:latin typeface="Roboto"/>
                          <a:cs typeface="Roboto"/>
                        </a:rPr>
                        <a:t> </a:t>
                      </a:r>
                      <a:r>
                        <a:rPr sz="1800" b="1" dirty="0">
                          <a:latin typeface="Roboto"/>
                          <a:cs typeface="Roboto"/>
                        </a:rPr>
                        <a:t>It</a:t>
                      </a:r>
                      <a:r>
                        <a:rPr sz="1800" b="1" spc="-50" dirty="0">
                          <a:latin typeface="Roboto"/>
                          <a:cs typeface="Roboto"/>
                        </a:rPr>
                        <a:t> </a:t>
                      </a:r>
                      <a:r>
                        <a:rPr sz="1800" b="1" spc="-10" dirty="0">
                          <a:latin typeface="Roboto"/>
                          <a:cs typeface="Roboto"/>
                        </a:rPr>
                        <a:t>Means</a:t>
                      </a:r>
                      <a:endParaRPr sz="1800">
                        <a:latin typeface="Roboto"/>
                        <a:cs typeface="Roboto"/>
                      </a:endParaRPr>
                    </a:p>
                  </a:txBody>
                  <a:tcPr marL="0" marR="0" marT="1143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47675">
                <a:tc>
                  <a:txBody>
                    <a:bodyPr/>
                    <a:lstStyle/>
                    <a:p>
                      <a:pPr marL="23495">
                        <a:lnSpc>
                          <a:spcPct val="100000"/>
                        </a:lnSpc>
                        <a:spcBef>
                          <a:spcPts val="80"/>
                        </a:spcBef>
                      </a:pPr>
                      <a:r>
                        <a:rPr sz="1800" b="1" dirty="0">
                          <a:latin typeface="Roboto"/>
                          <a:cs typeface="Roboto"/>
                        </a:rPr>
                        <a:t>User </a:t>
                      </a:r>
                      <a:r>
                        <a:rPr sz="1800" b="1" spc="-10" dirty="0">
                          <a:latin typeface="Roboto"/>
                          <a:cs typeface="Roboto"/>
                        </a:rPr>
                        <a:t>Involvement</a:t>
                      </a:r>
                      <a:endParaRPr sz="1800">
                        <a:latin typeface="Roboto"/>
                        <a:cs typeface="Roboto"/>
                      </a:endParaRPr>
                    </a:p>
                  </a:txBody>
                  <a:tcPr marL="0" marR="0" marT="10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80"/>
                        </a:spcBef>
                      </a:pPr>
                      <a:r>
                        <a:rPr sz="1800" dirty="0">
                          <a:latin typeface="Roboto"/>
                          <a:cs typeface="Roboto"/>
                        </a:rPr>
                        <a:t>Engage</a:t>
                      </a:r>
                      <a:r>
                        <a:rPr sz="1800" spc="-75" dirty="0">
                          <a:latin typeface="Roboto"/>
                          <a:cs typeface="Roboto"/>
                        </a:rPr>
                        <a:t> </a:t>
                      </a:r>
                      <a:r>
                        <a:rPr sz="1800" dirty="0">
                          <a:latin typeface="Roboto"/>
                          <a:cs typeface="Roboto"/>
                        </a:rPr>
                        <a:t>real</a:t>
                      </a:r>
                      <a:r>
                        <a:rPr sz="1800" spc="-60" dirty="0">
                          <a:latin typeface="Roboto"/>
                          <a:cs typeface="Roboto"/>
                        </a:rPr>
                        <a:t> </a:t>
                      </a:r>
                      <a:r>
                        <a:rPr sz="1800" dirty="0">
                          <a:latin typeface="Roboto"/>
                          <a:cs typeface="Roboto"/>
                        </a:rPr>
                        <a:t>users</a:t>
                      </a:r>
                      <a:r>
                        <a:rPr sz="1800" spc="-55" dirty="0">
                          <a:latin typeface="Roboto"/>
                          <a:cs typeface="Roboto"/>
                        </a:rPr>
                        <a:t> </a:t>
                      </a:r>
                      <a:r>
                        <a:rPr sz="1800" dirty="0">
                          <a:latin typeface="Roboto"/>
                          <a:cs typeface="Roboto"/>
                        </a:rPr>
                        <a:t>in</a:t>
                      </a:r>
                      <a:r>
                        <a:rPr sz="1800" spc="-60" dirty="0">
                          <a:latin typeface="Roboto"/>
                          <a:cs typeface="Roboto"/>
                        </a:rPr>
                        <a:t> </a:t>
                      </a:r>
                      <a:r>
                        <a:rPr sz="1800" spc="-10" dirty="0">
                          <a:latin typeface="Roboto"/>
                          <a:cs typeface="Roboto"/>
                        </a:rPr>
                        <a:t>testing,</a:t>
                      </a:r>
                      <a:r>
                        <a:rPr sz="1800" spc="-60" dirty="0">
                          <a:latin typeface="Roboto"/>
                          <a:cs typeface="Roboto"/>
                        </a:rPr>
                        <a:t> </a:t>
                      </a:r>
                      <a:r>
                        <a:rPr sz="1800" dirty="0">
                          <a:latin typeface="Roboto"/>
                          <a:cs typeface="Roboto"/>
                        </a:rPr>
                        <a:t>feedback,</a:t>
                      </a:r>
                      <a:r>
                        <a:rPr sz="1800" spc="-65" dirty="0">
                          <a:latin typeface="Roboto"/>
                          <a:cs typeface="Roboto"/>
                        </a:rPr>
                        <a:t> </a:t>
                      </a:r>
                      <a:r>
                        <a:rPr sz="1800" dirty="0">
                          <a:latin typeface="Roboto"/>
                          <a:cs typeface="Roboto"/>
                        </a:rPr>
                        <a:t>and</a:t>
                      </a:r>
                      <a:r>
                        <a:rPr sz="1800" spc="-45" dirty="0">
                          <a:latin typeface="Roboto"/>
                          <a:cs typeface="Roboto"/>
                        </a:rPr>
                        <a:t> </a:t>
                      </a:r>
                      <a:r>
                        <a:rPr sz="1800" spc="-114" dirty="0">
                          <a:latin typeface="Roboto"/>
                          <a:cs typeface="Roboto"/>
                        </a:rPr>
                        <a:t>co-</a:t>
                      </a:r>
                      <a:r>
                        <a:rPr sz="1800" spc="-10" dirty="0">
                          <a:latin typeface="Roboto"/>
                          <a:cs typeface="Roboto"/>
                        </a:rPr>
                        <a:t>design.</a:t>
                      </a:r>
                      <a:endParaRPr sz="1800">
                        <a:latin typeface="Roboto"/>
                        <a:cs typeface="Roboto"/>
                      </a:endParaRPr>
                    </a:p>
                  </a:txBody>
                  <a:tcPr marL="0" marR="0" marT="10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745490">
                <a:tc>
                  <a:txBody>
                    <a:bodyPr/>
                    <a:lstStyle/>
                    <a:p>
                      <a:pPr marL="23495">
                        <a:lnSpc>
                          <a:spcPct val="100000"/>
                        </a:lnSpc>
                        <a:spcBef>
                          <a:spcPts val="1260"/>
                        </a:spcBef>
                      </a:pPr>
                      <a:r>
                        <a:rPr sz="1800" b="1" dirty="0">
                          <a:latin typeface="Roboto"/>
                          <a:cs typeface="Roboto"/>
                        </a:rPr>
                        <a:t>Ethical</a:t>
                      </a:r>
                      <a:r>
                        <a:rPr sz="1800" b="1" spc="-45" dirty="0">
                          <a:latin typeface="Roboto"/>
                          <a:cs typeface="Roboto"/>
                        </a:rPr>
                        <a:t> </a:t>
                      </a:r>
                      <a:r>
                        <a:rPr sz="1800" b="1" spc="-10" dirty="0">
                          <a:latin typeface="Roboto"/>
                          <a:cs typeface="Roboto"/>
                        </a:rPr>
                        <a:t>Safeguards</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221615">
                        <a:lnSpc>
                          <a:spcPts val="2320"/>
                        </a:lnSpc>
                        <a:spcBef>
                          <a:spcPts val="50"/>
                        </a:spcBef>
                      </a:pPr>
                      <a:r>
                        <a:rPr sz="1800" spc="-10" dirty="0">
                          <a:latin typeface="Roboto"/>
                          <a:cs typeface="Roboto"/>
                        </a:rPr>
                        <a:t>Build</a:t>
                      </a:r>
                      <a:r>
                        <a:rPr sz="1800" spc="-80" dirty="0">
                          <a:latin typeface="Roboto"/>
                          <a:cs typeface="Roboto"/>
                        </a:rPr>
                        <a:t> </a:t>
                      </a:r>
                      <a:r>
                        <a:rPr sz="1800" dirty="0">
                          <a:latin typeface="Roboto"/>
                          <a:cs typeface="Roboto"/>
                        </a:rPr>
                        <a:t>in</a:t>
                      </a:r>
                      <a:r>
                        <a:rPr sz="1800" spc="-80" dirty="0">
                          <a:latin typeface="Roboto"/>
                          <a:cs typeface="Roboto"/>
                        </a:rPr>
                        <a:t> </a:t>
                      </a:r>
                      <a:r>
                        <a:rPr sz="1800" spc="-10" dirty="0">
                          <a:latin typeface="Roboto"/>
                          <a:cs typeface="Roboto"/>
                        </a:rPr>
                        <a:t>protections</a:t>
                      </a:r>
                      <a:r>
                        <a:rPr sz="1800" spc="-85" dirty="0">
                          <a:latin typeface="Roboto"/>
                          <a:cs typeface="Roboto"/>
                        </a:rPr>
                        <a:t> </a:t>
                      </a:r>
                      <a:r>
                        <a:rPr sz="1800" spc="-10" dirty="0">
                          <a:latin typeface="Roboto"/>
                          <a:cs typeface="Roboto"/>
                        </a:rPr>
                        <a:t>against</a:t>
                      </a:r>
                      <a:r>
                        <a:rPr sz="1800" spc="-85" dirty="0">
                          <a:latin typeface="Roboto"/>
                          <a:cs typeface="Roboto"/>
                        </a:rPr>
                        <a:t> </a:t>
                      </a:r>
                      <a:r>
                        <a:rPr sz="1800" dirty="0">
                          <a:latin typeface="Roboto"/>
                          <a:cs typeface="Roboto"/>
                        </a:rPr>
                        <a:t>bias,</a:t>
                      </a:r>
                      <a:r>
                        <a:rPr sz="1800" spc="-90" dirty="0">
                          <a:latin typeface="Roboto"/>
                          <a:cs typeface="Roboto"/>
                        </a:rPr>
                        <a:t> </a:t>
                      </a:r>
                      <a:r>
                        <a:rPr sz="1800" spc="-10" dirty="0">
                          <a:latin typeface="Roboto"/>
                          <a:cs typeface="Roboto"/>
                        </a:rPr>
                        <a:t>discrimination,</a:t>
                      </a:r>
                      <a:r>
                        <a:rPr sz="1800" spc="-80" dirty="0">
                          <a:latin typeface="Roboto"/>
                          <a:cs typeface="Roboto"/>
                        </a:rPr>
                        <a:t> </a:t>
                      </a:r>
                      <a:r>
                        <a:rPr sz="1800" spc="-25" dirty="0">
                          <a:latin typeface="Roboto"/>
                          <a:cs typeface="Roboto"/>
                        </a:rPr>
                        <a:t>and </a:t>
                      </a:r>
                      <a:r>
                        <a:rPr sz="1800" spc="-10" dirty="0">
                          <a:latin typeface="Roboto"/>
                          <a:cs typeface="Roboto"/>
                        </a:rPr>
                        <a:t>misuse.</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43585">
                <a:tc>
                  <a:txBody>
                    <a:bodyPr/>
                    <a:lstStyle/>
                    <a:p>
                      <a:pPr marL="23495">
                        <a:lnSpc>
                          <a:spcPct val="100000"/>
                        </a:lnSpc>
                        <a:spcBef>
                          <a:spcPts val="1245"/>
                        </a:spcBef>
                      </a:pPr>
                      <a:r>
                        <a:rPr sz="1800" b="1" spc="-10" dirty="0">
                          <a:latin typeface="Roboto"/>
                          <a:cs typeface="Roboto"/>
                        </a:rPr>
                        <a:t>Explainability</a:t>
                      </a:r>
                      <a:endParaRPr sz="1800">
                        <a:latin typeface="Roboto"/>
                        <a:cs typeface="Roboto"/>
                      </a:endParaRPr>
                    </a:p>
                  </a:txBody>
                  <a:tcPr marL="0" marR="0" marT="1581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721995">
                        <a:lnSpc>
                          <a:spcPts val="2320"/>
                        </a:lnSpc>
                        <a:spcBef>
                          <a:spcPts val="40"/>
                        </a:spcBef>
                      </a:pPr>
                      <a:r>
                        <a:rPr sz="1800" dirty="0">
                          <a:latin typeface="Roboto"/>
                          <a:cs typeface="Roboto"/>
                        </a:rPr>
                        <a:t>Ensure</a:t>
                      </a:r>
                      <a:r>
                        <a:rPr sz="1800" spc="-30" dirty="0">
                          <a:latin typeface="Roboto"/>
                          <a:cs typeface="Roboto"/>
                        </a:rPr>
                        <a:t> </a:t>
                      </a:r>
                      <a:r>
                        <a:rPr sz="1800" dirty="0">
                          <a:latin typeface="Roboto"/>
                          <a:cs typeface="Roboto"/>
                        </a:rPr>
                        <a:t>AI</a:t>
                      </a:r>
                      <a:r>
                        <a:rPr sz="1800" spc="-25" dirty="0">
                          <a:latin typeface="Roboto"/>
                          <a:cs typeface="Roboto"/>
                        </a:rPr>
                        <a:t> </a:t>
                      </a:r>
                      <a:r>
                        <a:rPr sz="1800" spc="-10" dirty="0">
                          <a:latin typeface="Roboto"/>
                          <a:cs typeface="Roboto"/>
                        </a:rPr>
                        <a:t>decisions</a:t>
                      </a:r>
                      <a:r>
                        <a:rPr sz="1800" spc="-30" dirty="0">
                          <a:latin typeface="Roboto"/>
                          <a:cs typeface="Roboto"/>
                        </a:rPr>
                        <a:t> </a:t>
                      </a:r>
                      <a:r>
                        <a:rPr sz="1800" dirty="0">
                          <a:latin typeface="Roboto"/>
                          <a:cs typeface="Roboto"/>
                        </a:rPr>
                        <a:t>are</a:t>
                      </a:r>
                      <a:r>
                        <a:rPr sz="1800" spc="-25" dirty="0">
                          <a:latin typeface="Roboto"/>
                          <a:cs typeface="Roboto"/>
                        </a:rPr>
                        <a:t> </a:t>
                      </a:r>
                      <a:r>
                        <a:rPr sz="1800" spc="-20" dirty="0">
                          <a:latin typeface="Roboto"/>
                          <a:cs typeface="Roboto"/>
                        </a:rPr>
                        <a:t>understandable</a:t>
                      </a:r>
                      <a:r>
                        <a:rPr sz="1800" spc="-35" dirty="0">
                          <a:latin typeface="Roboto"/>
                          <a:cs typeface="Roboto"/>
                        </a:rPr>
                        <a:t> </a:t>
                      </a:r>
                      <a:r>
                        <a:rPr sz="1800" dirty="0">
                          <a:latin typeface="Roboto"/>
                          <a:cs typeface="Roboto"/>
                        </a:rPr>
                        <a:t>to</a:t>
                      </a:r>
                      <a:r>
                        <a:rPr sz="1800" spc="-25" dirty="0">
                          <a:latin typeface="Roboto"/>
                          <a:cs typeface="Roboto"/>
                        </a:rPr>
                        <a:t> </a:t>
                      </a:r>
                      <a:r>
                        <a:rPr sz="1800" spc="-55" dirty="0">
                          <a:latin typeface="Roboto"/>
                          <a:cs typeface="Roboto"/>
                        </a:rPr>
                        <a:t>non- </a:t>
                      </a:r>
                      <a:r>
                        <a:rPr sz="1800" spc="-10" dirty="0">
                          <a:latin typeface="Roboto"/>
                          <a:cs typeface="Roboto"/>
                        </a:rPr>
                        <a:t>experts.</a:t>
                      </a:r>
                      <a:endParaRPr sz="1800">
                        <a:latin typeface="Roboto"/>
                        <a:cs typeface="Roboto"/>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744855">
                <a:tc>
                  <a:txBody>
                    <a:bodyPr/>
                    <a:lstStyle/>
                    <a:p>
                      <a:pPr marL="23495" marR="1116330">
                        <a:lnSpc>
                          <a:spcPts val="2320"/>
                        </a:lnSpc>
                        <a:spcBef>
                          <a:spcPts val="50"/>
                        </a:spcBef>
                      </a:pPr>
                      <a:r>
                        <a:rPr sz="1800" b="1" dirty="0">
                          <a:latin typeface="Roboto"/>
                          <a:cs typeface="Roboto"/>
                        </a:rPr>
                        <a:t>Accessibility</a:t>
                      </a:r>
                      <a:r>
                        <a:rPr sz="1800" b="1" spc="-15" dirty="0">
                          <a:latin typeface="Roboto"/>
                          <a:cs typeface="Roboto"/>
                        </a:rPr>
                        <a:t> </a:t>
                      </a:r>
                      <a:r>
                        <a:rPr sz="1800" b="1" spc="-50" dirty="0">
                          <a:latin typeface="Roboto"/>
                          <a:cs typeface="Roboto"/>
                        </a:rPr>
                        <a:t>&amp; </a:t>
                      </a:r>
                      <a:r>
                        <a:rPr sz="1800" b="1" spc="-10" dirty="0">
                          <a:latin typeface="Roboto"/>
                          <a:cs typeface="Roboto"/>
                        </a:rPr>
                        <a:t>Inclusivity</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412115">
                        <a:lnSpc>
                          <a:spcPts val="2320"/>
                        </a:lnSpc>
                        <a:spcBef>
                          <a:spcPts val="50"/>
                        </a:spcBef>
                      </a:pPr>
                      <a:r>
                        <a:rPr sz="1800" spc="-10" dirty="0">
                          <a:latin typeface="Roboto"/>
                          <a:cs typeface="Roboto"/>
                        </a:rPr>
                        <a:t>Design</a:t>
                      </a:r>
                      <a:r>
                        <a:rPr sz="1800" spc="-35" dirty="0">
                          <a:latin typeface="Roboto"/>
                          <a:cs typeface="Roboto"/>
                        </a:rPr>
                        <a:t> </a:t>
                      </a:r>
                      <a:r>
                        <a:rPr sz="1800" dirty="0">
                          <a:latin typeface="Roboto"/>
                          <a:cs typeface="Roboto"/>
                        </a:rPr>
                        <a:t>for</a:t>
                      </a:r>
                      <a:r>
                        <a:rPr sz="1800" spc="-25" dirty="0">
                          <a:latin typeface="Roboto"/>
                          <a:cs typeface="Roboto"/>
                        </a:rPr>
                        <a:t> </a:t>
                      </a:r>
                      <a:r>
                        <a:rPr sz="1800" dirty="0">
                          <a:latin typeface="Roboto"/>
                          <a:cs typeface="Roboto"/>
                        </a:rPr>
                        <a:t>people</a:t>
                      </a:r>
                      <a:r>
                        <a:rPr sz="1800" spc="-35" dirty="0">
                          <a:latin typeface="Roboto"/>
                          <a:cs typeface="Roboto"/>
                        </a:rPr>
                        <a:t> </a:t>
                      </a:r>
                      <a:r>
                        <a:rPr sz="1800" dirty="0">
                          <a:latin typeface="Roboto"/>
                          <a:cs typeface="Roboto"/>
                        </a:rPr>
                        <a:t>of</a:t>
                      </a:r>
                      <a:r>
                        <a:rPr sz="1800" spc="-30" dirty="0">
                          <a:latin typeface="Roboto"/>
                          <a:cs typeface="Roboto"/>
                        </a:rPr>
                        <a:t> </a:t>
                      </a:r>
                      <a:r>
                        <a:rPr sz="1800" dirty="0">
                          <a:latin typeface="Roboto"/>
                          <a:cs typeface="Roboto"/>
                        </a:rPr>
                        <a:t>all</a:t>
                      </a:r>
                      <a:r>
                        <a:rPr sz="1800" spc="-35" dirty="0">
                          <a:latin typeface="Roboto"/>
                          <a:cs typeface="Roboto"/>
                        </a:rPr>
                        <a:t> </a:t>
                      </a:r>
                      <a:r>
                        <a:rPr sz="1800" spc="-10" dirty="0">
                          <a:latin typeface="Roboto"/>
                          <a:cs typeface="Roboto"/>
                        </a:rPr>
                        <a:t>abilities,</a:t>
                      </a:r>
                      <a:r>
                        <a:rPr sz="1800" spc="-30" dirty="0">
                          <a:latin typeface="Roboto"/>
                          <a:cs typeface="Roboto"/>
                        </a:rPr>
                        <a:t> </a:t>
                      </a:r>
                      <a:r>
                        <a:rPr sz="1800" spc="-20" dirty="0">
                          <a:latin typeface="Roboto"/>
                          <a:cs typeface="Roboto"/>
                        </a:rPr>
                        <a:t>backgrounds,</a:t>
                      </a:r>
                      <a:r>
                        <a:rPr sz="1800" spc="-35" dirty="0">
                          <a:latin typeface="Roboto"/>
                          <a:cs typeface="Roboto"/>
                        </a:rPr>
                        <a:t> </a:t>
                      </a:r>
                      <a:r>
                        <a:rPr sz="1800" spc="-25" dirty="0">
                          <a:latin typeface="Roboto"/>
                          <a:cs typeface="Roboto"/>
                        </a:rPr>
                        <a:t>and </a:t>
                      </a:r>
                      <a:r>
                        <a:rPr sz="1800" spc="-10" dirty="0">
                          <a:latin typeface="Roboto"/>
                          <a:cs typeface="Roboto"/>
                        </a:rPr>
                        <a:t>contexts.</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743585">
                <a:tc>
                  <a:txBody>
                    <a:bodyPr/>
                    <a:lstStyle/>
                    <a:p>
                      <a:pPr marL="23495" marR="412750">
                        <a:lnSpc>
                          <a:spcPts val="2330"/>
                        </a:lnSpc>
                        <a:spcBef>
                          <a:spcPts val="30"/>
                        </a:spcBef>
                      </a:pPr>
                      <a:r>
                        <a:rPr sz="1800" b="1" dirty="0">
                          <a:latin typeface="Roboto"/>
                          <a:cs typeface="Roboto"/>
                        </a:rPr>
                        <a:t>Continuous</a:t>
                      </a:r>
                      <a:r>
                        <a:rPr sz="1800" b="1" spc="-90" dirty="0">
                          <a:latin typeface="Roboto"/>
                          <a:cs typeface="Roboto"/>
                        </a:rPr>
                        <a:t> </a:t>
                      </a:r>
                      <a:r>
                        <a:rPr sz="1800" b="1" spc="-10" dirty="0">
                          <a:latin typeface="Roboto"/>
                          <a:cs typeface="Roboto"/>
                        </a:rPr>
                        <a:t>Feedback Loops</a:t>
                      </a:r>
                      <a:endParaRPr sz="1800">
                        <a:latin typeface="Roboto"/>
                        <a:cs typeface="Roboto"/>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marR="369570">
                        <a:lnSpc>
                          <a:spcPts val="2330"/>
                        </a:lnSpc>
                        <a:spcBef>
                          <a:spcPts val="30"/>
                        </a:spcBef>
                      </a:pPr>
                      <a:r>
                        <a:rPr sz="1800" dirty="0">
                          <a:latin typeface="Roboto"/>
                          <a:cs typeface="Roboto"/>
                        </a:rPr>
                        <a:t>Update</a:t>
                      </a:r>
                      <a:r>
                        <a:rPr sz="1800" spc="-75" dirty="0">
                          <a:latin typeface="Roboto"/>
                          <a:cs typeface="Roboto"/>
                        </a:rPr>
                        <a:t> </a:t>
                      </a:r>
                      <a:r>
                        <a:rPr sz="1800" spc="-10" dirty="0">
                          <a:latin typeface="Roboto"/>
                          <a:cs typeface="Roboto"/>
                        </a:rPr>
                        <a:t>systems</a:t>
                      </a:r>
                      <a:r>
                        <a:rPr sz="1800" spc="-75" dirty="0">
                          <a:latin typeface="Roboto"/>
                          <a:cs typeface="Roboto"/>
                        </a:rPr>
                        <a:t> </a:t>
                      </a:r>
                      <a:r>
                        <a:rPr sz="1800" dirty="0">
                          <a:latin typeface="Roboto"/>
                          <a:cs typeface="Roboto"/>
                        </a:rPr>
                        <a:t>based</a:t>
                      </a:r>
                      <a:r>
                        <a:rPr sz="1800" spc="-70" dirty="0">
                          <a:latin typeface="Roboto"/>
                          <a:cs typeface="Roboto"/>
                        </a:rPr>
                        <a:t> </a:t>
                      </a:r>
                      <a:r>
                        <a:rPr sz="1800" dirty="0">
                          <a:latin typeface="Roboto"/>
                          <a:cs typeface="Roboto"/>
                        </a:rPr>
                        <a:t>on</a:t>
                      </a:r>
                      <a:r>
                        <a:rPr sz="1800" spc="-65" dirty="0">
                          <a:latin typeface="Roboto"/>
                          <a:cs typeface="Roboto"/>
                        </a:rPr>
                        <a:t> </a:t>
                      </a:r>
                      <a:r>
                        <a:rPr sz="1800" spc="-10" dirty="0">
                          <a:latin typeface="Roboto"/>
                          <a:cs typeface="Roboto"/>
                        </a:rPr>
                        <a:t>evolving</a:t>
                      </a:r>
                      <a:r>
                        <a:rPr sz="1800" spc="-70" dirty="0">
                          <a:latin typeface="Roboto"/>
                          <a:cs typeface="Roboto"/>
                        </a:rPr>
                        <a:t> </a:t>
                      </a:r>
                      <a:r>
                        <a:rPr sz="1800" dirty="0">
                          <a:latin typeface="Roboto"/>
                          <a:cs typeface="Roboto"/>
                        </a:rPr>
                        <a:t>user</a:t>
                      </a:r>
                      <a:r>
                        <a:rPr sz="1800" spc="-70" dirty="0">
                          <a:latin typeface="Roboto"/>
                          <a:cs typeface="Roboto"/>
                        </a:rPr>
                        <a:t> </a:t>
                      </a:r>
                      <a:r>
                        <a:rPr sz="1800" dirty="0">
                          <a:latin typeface="Roboto"/>
                          <a:cs typeface="Roboto"/>
                        </a:rPr>
                        <a:t>needs</a:t>
                      </a:r>
                      <a:r>
                        <a:rPr sz="1800" spc="-70" dirty="0">
                          <a:latin typeface="Roboto"/>
                          <a:cs typeface="Roboto"/>
                        </a:rPr>
                        <a:t> </a:t>
                      </a:r>
                      <a:r>
                        <a:rPr sz="1800" spc="-25" dirty="0">
                          <a:latin typeface="Roboto"/>
                          <a:cs typeface="Roboto"/>
                        </a:rPr>
                        <a:t>and </a:t>
                      </a:r>
                      <a:r>
                        <a:rPr sz="1800" dirty="0">
                          <a:latin typeface="Roboto"/>
                          <a:cs typeface="Roboto"/>
                        </a:rPr>
                        <a:t>ethical</a:t>
                      </a:r>
                      <a:r>
                        <a:rPr sz="1800" spc="-95" dirty="0">
                          <a:latin typeface="Roboto"/>
                          <a:cs typeface="Roboto"/>
                        </a:rPr>
                        <a:t> </a:t>
                      </a:r>
                      <a:r>
                        <a:rPr sz="1800" spc="-10" dirty="0">
                          <a:latin typeface="Roboto"/>
                          <a:cs typeface="Roboto"/>
                        </a:rPr>
                        <a:t>standards.</a:t>
                      </a:r>
                      <a:endParaRPr sz="1800">
                        <a:latin typeface="Roboto"/>
                        <a:cs typeface="Roboto"/>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744220">
                <a:tc>
                  <a:txBody>
                    <a:bodyPr/>
                    <a:lstStyle/>
                    <a:p>
                      <a:pPr marL="23495" marR="346710">
                        <a:lnSpc>
                          <a:spcPts val="2320"/>
                        </a:lnSpc>
                        <a:spcBef>
                          <a:spcPts val="50"/>
                        </a:spcBef>
                      </a:pPr>
                      <a:r>
                        <a:rPr sz="1800" b="1" dirty="0">
                          <a:latin typeface="Roboto"/>
                          <a:cs typeface="Roboto"/>
                        </a:rPr>
                        <a:t>Balance</a:t>
                      </a:r>
                      <a:r>
                        <a:rPr sz="1800" b="1" spc="-30" dirty="0">
                          <a:latin typeface="Roboto"/>
                          <a:cs typeface="Roboto"/>
                        </a:rPr>
                        <a:t> </a:t>
                      </a:r>
                      <a:r>
                        <a:rPr sz="1800" b="1" dirty="0">
                          <a:latin typeface="Roboto"/>
                          <a:cs typeface="Roboto"/>
                        </a:rPr>
                        <a:t>Automation</a:t>
                      </a:r>
                      <a:r>
                        <a:rPr sz="1800" b="1" spc="-25" dirty="0">
                          <a:latin typeface="Roboto"/>
                          <a:cs typeface="Roboto"/>
                        </a:rPr>
                        <a:t> </a:t>
                      </a:r>
                      <a:r>
                        <a:rPr sz="1800" b="1" spc="-50" dirty="0">
                          <a:latin typeface="Roboto"/>
                          <a:cs typeface="Roboto"/>
                        </a:rPr>
                        <a:t>&amp; </a:t>
                      </a:r>
                      <a:r>
                        <a:rPr sz="1800" b="1" spc="-10" dirty="0">
                          <a:latin typeface="Roboto"/>
                          <a:cs typeface="Roboto"/>
                        </a:rPr>
                        <a:t>Control</a:t>
                      </a:r>
                      <a:endParaRPr sz="1800">
                        <a:latin typeface="Roboto"/>
                        <a:cs typeface="Roboto"/>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0">
                        <a:lnSpc>
                          <a:spcPct val="100000"/>
                        </a:lnSpc>
                        <a:spcBef>
                          <a:spcPts val="1260"/>
                        </a:spcBef>
                      </a:pPr>
                      <a:r>
                        <a:rPr sz="1800" dirty="0">
                          <a:latin typeface="Roboto"/>
                          <a:cs typeface="Roboto"/>
                        </a:rPr>
                        <a:t>Keep</a:t>
                      </a:r>
                      <a:r>
                        <a:rPr sz="1800" spc="-55" dirty="0">
                          <a:latin typeface="Roboto"/>
                          <a:cs typeface="Roboto"/>
                        </a:rPr>
                        <a:t> </a:t>
                      </a:r>
                      <a:r>
                        <a:rPr sz="1800" spc="-10" dirty="0">
                          <a:latin typeface="Roboto"/>
                          <a:cs typeface="Roboto"/>
                        </a:rPr>
                        <a:t>humans</a:t>
                      </a:r>
                      <a:r>
                        <a:rPr sz="1800" spc="-60" dirty="0">
                          <a:latin typeface="Roboto"/>
                          <a:cs typeface="Roboto"/>
                        </a:rPr>
                        <a:t> </a:t>
                      </a:r>
                      <a:r>
                        <a:rPr sz="1800" dirty="0">
                          <a:latin typeface="Roboto"/>
                          <a:cs typeface="Roboto"/>
                        </a:rPr>
                        <a:t>in</a:t>
                      </a:r>
                      <a:r>
                        <a:rPr sz="1800" spc="-50" dirty="0">
                          <a:latin typeface="Roboto"/>
                          <a:cs typeface="Roboto"/>
                        </a:rPr>
                        <a:t> </a:t>
                      </a:r>
                      <a:r>
                        <a:rPr sz="1800" dirty="0">
                          <a:latin typeface="Roboto"/>
                          <a:cs typeface="Roboto"/>
                        </a:rPr>
                        <a:t>the</a:t>
                      </a:r>
                      <a:r>
                        <a:rPr sz="1800" spc="-55" dirty="0">
                          <a:latin typeface="Roboto"/>
                          <a:cs typeface="Roboto"/>
                        </a:rPr>
                        <a:t> </a:t>
                      </a:r>
                      <a:r>
                        <a:rPr sz="1800" dirty="0">
                          <a:latin typeface="Roboto"/>
                          <a:cs typeface="Roboto"/>
                        </a:rPr>
                        <a:t>loop</a:t>
                      </a:r>
                      <a:r>
                        <a:rPr sz="1800" spc="-55" dirty="0">
                          <a:latin typeface="Roboto"/>
                          <a:cs typeface="Roboto"/>
                        </a:rPr>
                        <a:t> </a:t>
                      </a:r>
                      <a:r>
                        <a:rPr sz="1800" dirty="0">
                          <a:latin typeface="Roboto"/>
                          <a:cs typeface="Roboto"/>
                        </a:rPr>
                        <a:t>for</a:t>
                      </a:r>
                      <a:r>
                        <a:rPr sz="1800" spc="-50" dirty="0">
                          <a:latin typeface="Roboto"/>
                          <a:cs typeface="Roboto"/>
                        </a:rPr>
                        <a:t> </a:t>
                      </a:r>
                      <a:r>
                        <a:rPr sz="1800" dirty="0">
                          <a:latin typeface="Roboto"/>
                          <a:cs typeface="Roboto"/>
                        </a:rPr>
                        <a:t>critical</a:t>
                      </a:r>
                      <a:r>
                        <a:rPr sz="1800" spc="-55" dirty="0">
                          <a:latin typeface="Roboto"/>
                          <a:cs typeface="Roboto"/>
                        </a:rPr>
                        <a:t> </a:t>
                      </a:r>
                      <a:r>
                        <a:rPr sz="1800" spc="-10" dirty="0">
                          <a:latin typeface="Roboto"/>
                          <a:cs typeface="Roboto"/>
                        </a:rPr>
                        <a:t>decisions.</a:t>
                      </a:r>
                      <a:endParaRPr sz="1800">
                        <a:latin typeface="Roboto"/>
                        <a:cs typeface="Roboto"/>
                      </a:endParaRPr>
                    </a:p>
                  </a:txBody>
                  <a:tcPr marL="0" marR="0" marT="16002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bl>
          </a:graphicData>
        </a:graphic>
      </p:graphicFrame>
      <p:sp>
        <p:nvSpPr>
          <p:cNvPr id="4" name="object 4"/>
          <p:cNvSpPr txBox="1"/>
          <p:nvPr/>
        </p:nvSpPr>
        <p:spPr>
          <a:xfrm>
            <a:off x="901700" y="5918453"/>
            <a:ext cx="8200390" cy="912494"/>
          </a:xfrm>
          <a:prstGeom prst="rect">
            <a:avLst/>
          </a:prstGeom>
        </p:spPr>
        <p:txBody>
          <a:bodyPr vert="horz" wrap="square" lIns="0" tIns="12700" rIns="0" bIns="0" rtlCol="0">
            <a:spAutoFit/>
          </a:bodyPr>
          <a:lstStyle/>
          <a:p>
            <a:pPr marL="12700" marR="5080">
              <a:lnSpc>
                <a:spcPct val="107800"/>
              </a:lnSpc>
              <a:spcBef>
                <a:spcPts val="100"/>
              </a:spcBef>
            </a:pPr>
            <a:r>
              <a:rPr sz="1800" dirty="0">
                <a:latin typeface="Roboto"/>
                <a:cs typeface="Roboto"/>
              </a:rPr>
              <a:t>These</a:t>
            </a:r>
            <a:r>
              <a:rPr sz="1800" spc="-50" dirty="0">
                <a:latin typeface="Roboto"/>
                <a:cs typeface="Roboto"/>
              </a:rPr>
              <a:t> </a:t>
            </a:r>
            <a:r>
              <a:rPr sz="1800" spc="-10" dirty="0">
                <a:latin typeface="Roboto"/>
                <a:cs typeface="Roboto"/>
              </a:rPr>
              <a:t>principles</a:t>
            </a:r>
            <a:r>
              <a:rPr sz="1800" spc="-50" dirty="0">
                <a:latin typeface="Roboto"/>
                <a:cs typeface="Roboto"/>
              </a:rPr>
              <a:t> </a:t>
            </a:r>
            <a:r>
              <a:rPr sz="1800" dirty="0">
                <a:latin typeface="Roboto"/>
                <a:cs typeface="Roboto"/>
              </a:rPr>
              <a:t>are</a:t>
            </a:r>
            <a:r>
              <a:rPr sz="1800" spc="-50" dirty="0">
                <a:latin typeface="Roboto"/>
                <a:cs typeface="Roboto"/>
              </a:rPr>
              <a:t> </a:t>
            </a:r>
            <a:r>
              <a:rPr sz="1800" spc="-10" dirty="0">
                <a:latin typeface="Roboto"/>
                <a:cs typeface="Roboto"/>
              </a:rPr>
              <a:t>outlined</a:t>
            </a:r>
            <a:r>
              <a:rPr sz="1800" spc="-45" dirty="0">
                <a:latin typeface="Roboto"/>
                <a:cs typeface="Roboto"/>
              </a:rPr>
              <a:t> </a:t>
            </a:r>
            <a:r>
              <a:rPr sz="1800" dirty="0">
                <a:latin typeface="Roboto"/>
                <a:cs typeface="Roboto"/>
              </a:rPr>
              <a:t>in</a:t>
            </a:r>
            <a:r>
              <a:rPr sz="1800" spc="-40" dirty="0">
                <a:latin typeface="Roboto"/>
                <a:cs typeface="Roboto"/>
              </a:rPr>
              <a:t> </a:t>
            </a:r>
            <a:r>
              <a:rPr sz="1800" dirty="0">
                <a:latin typeface="Roboto"/>
                <a:cs typeface="Roboto"/>
              </a:rPr>
              <a:t>frameworks</a:t>
            </a:r>
            <a:r>
              <a:rPr sz="1800" spc="-45" dirty="0">
                <a:latin typeface="Roboto"/>
                <a:cs typeface="Roboto"/>
              </a:rPr>
              <a:t> </a:t>
            </a:r>
            <a:r>
              <a:rPr sz="1800" dirty="0">
                <a:latin typeface="Roboto"/>
                <a:cs typeface="Roboto"/>
              </a:rPr>
              <a:t>like</a:t>
            </a:r>
            <a:r>
              <a:rPr sz="1800" spc="-50" dirty="0">
                <a:latin typeface="Roboto"/>
                <a:cs typeface="Roboto"/>
              </a:rPr>
              <a:t> </a:t>
            </a:r>
            <a:r>
              <a:rPr sz="1800" spc="-70" dirty="0">
                <a:latin typeface="Roboto"/>
                <a:cs typeface="Roboto"/>
              </a:rPr>
              <a:t>Human-</a:t>
            </a:r>
            <a:r>
              <a:rPr sz="1800" dirty="0">
                <a:latin typeface="Roboto"/>
                <a:cs typeface="Roboto"/>
              </a:rPr>
              <a:t>Centered</a:t>
            </a:r>
            <a:r>
              <a:rPr sz="1800" spc="-45" dirty="0">
                <a:latin typeface="Roboto"/>
                <a:cs typeface="Roboto"/>
              </a:rPr>
              <a:t> </a:t>
            </a:r>
            <a:r>
              <a:rPr sz="1800" dirty="0">
                <a:latin typeface="Roboto"/>
                <a:cs typeface="Roboto"/>
              </a:rPr>
              <a:t>AI</a:t>
            </a:r>
            <a:r>
              <a:rPr sz="1800" spc="-45" dirty="0">
                <a:latin typeface="Roboto"/>
                <a:cs typeface="Roboto"/>
              </a:rPr>
              <a:t> </a:t>
            </a:r>
            <a:r>
              <a:rPr sz="1800" spc="-10" dirty="0">
                <a:latin typeface="Roboto"/>
                <a:cs typeface="Roboto"/>
              </a:rPr>
              <a:t>(HCAI), </a:t>
            </a:r>
            <a:r>
              <a:rPr sz="1800" dirty="0">
                <a:latin typeface="Roboto"/>
                <a:cs typeface="Roboto"/>
              </a:rPr>
              <a:t>which</a:t>
            </a:r>
            <a:r>
              <a:rPr sz="1800" spc="-45" dirty="0">
                <a:latin typeface="Roboto"/>
                <a:cs typeface="Roboto"/>
              </a:rPr>
              <a:t> </a:t>
            </a:r>
            <a:r>
              <a:rPr sz="1800" spc="-10" dirty="0">
                <a:latin typeface="Roboto"/>
                <a:cs typeface="Roboto"/>
              </a:rPr>
              <a:t>emphasize</a:t>
            </a:r>
            <a:r>
              <a:rPr sz="1800" spc="-50" dirty="0">
                <a:latin typeface="Roboto"/>
                <a:cs typeface="Roboto"/>
              </a:rPr>
              <a:t> </a:t>
            </a:r>
            <a:r>
              <a:rPr sz="1800" b="1" dirty="0">
                <a:latin typeface="Roboto"/>
                <a:cs typeface="Roboto"/>
              </a:rPr>
              <a:t>collaboration</a:t>
            </a:r>
            <a:r>
              <a:rPr sz="1800" b="1" spc="-40" dirty="0">
                <a:latin typeface="Roboto"/>
                <a:cs typeface="Roboto"/>
              </a:rPr>
              <a:t> </a:t>
            </a:r>
            <a:r>
              <a:rPr sz="1800" b="1" dirty="0">
                <a:latin typeface="Roboto"/>
                <a:cs typeface="Roboto"/>
              </a:rPr>
              <a:t>across</a:t>
            </a:r>
            <a:r>
              <a:rPr sz="1800" b="1" spc="-45" dirty="0">
                <a:latin typeface="Roboto"/>
                <a:cs typeface="Roboto"/>
              </a:rPr>
              <a:t> </a:t>
            </a:r>
            <a:r>
              <a:rPr sz="1800" b="1" dirty="0">
                <a:latin typeface="Roboto"/>
                <a:cs typeface="Roboto"/>
              </a:rPr>
              <a:t>disciplines</a:t>
            </a:r>
            <a:r>
              <a:rPr sz="1800" b="1" spc="-35" dirty="0">
                <a:latin typeface="Roboto"/>
                <a:cs typeface="Roboto"/>
              </a:rPr>
              <a:t> </a:t>
            </a:r>
            <a:r>
              <a:rPr sz="1800" dirty="0">
                <a:latin typeface="Roboto"/>
                <a:cs typeface="Roboto"/>
              </a:rPr>
              <a:t>—</a:t>
            </a:r>
            <a:r>
              <a:rPr sz="1800" spc="-40" dirty="0">
                <a:latin typeface="Roboto"/>
                <a:cs typeface="Roboto"/>
              </a:rPr>
              <a:t> </a:t>
            </a:r>
            <a:r>
              <a:rPr sz="1800" dirty="0">
                <a:latin typeface="Roboto"/>
                <a:cs typeface="Roboto"/>
              </a:rPr>
              <a:t>from</a:t>
            </a:r>
            <a:r>
              <a:rPr sz="1800" spc="-50" dirty="0">
                <a:latin typeface="Roboto"/>
                <a:cs typeface="Roboto"/>
              </a:rPr>
              <a:t> </a:t>
            </a:r>
            <a:r>
              <a:rPr sz="1800" spc="-20" dirty="0">
                <a:latin typeface="Roboto"/>
                <a:cs typeface="Roboto"/>
              </a:rPr>
              <a:t>psychology</a:t>
            </a:r>
            <a:r>
              <a:rPr sz="1800" spc="-45" dirty="0">
                <a:latin typeface="Roboto"/>
                <a:cs typeface="Roboto"/>
              </a:rPr>
              <a:t> </a:t>
            </a:r>
            <a:r>
              <a:rPr sz="1800" dirty="0">
                <a:latin typeface="Roboto"/>
                <a:cs typeface="Roboto"/>
              </a:rPr>
              <a:t>and</a:t>
            </a:r>
            <a:r>
              <a:rPr sz="1800" spc="-45" dirty="0">
                <a:latin typeface="Roboto"/>
                <a:cs typeface="Roboto"/>
              </a:rPr>
              <a:t> </a:t>
            </a:r>
            <a:r>
              <a:rPr sz="1800" spc="-10" dirty="0">
                <a:latin typeface="Roboto"/>
                <a:cs typeface="Roboto"/>
              </a:rPr>
              <a:t>ethics </a:t>
            </a:r>
            <a:r>
              <a:rPr sz="1800" dirty="0">
                <a:latin typeface="Roboto"/>
                <a:cs typeface="Roboto"/>
              </a:rPr>
              <a:t>to</a:t>
            </a:r>
            <a:r>
              <a:rPr sz="1800" spc="-65" dirty="0">
                <a:latin typeface="Roboto"/>
                <a:cs typeface="Roboto"/>
              </a:rPr>
              <a:t> </a:t>
            </a:r>
            <a:r>
              <a:rPr sz="1800" spc="-10" dirty="0">
                <a:latin typeface="Roboto"/>
                <a:cs typeface="Roboto"/>
              </a:rPr>
              <a:t>engineering</a:t>
            </a:r>
            <a:r>
              <a:rPr sz="1800" spc="-60" dirty="0">
                <a:latin typeface="Roboto"/>
                <a:cs typeface="Roboto"/>
              </a:rPr>
              <a:t> </a:t>
            </a:r>
            <a:r>
              <a:rPr sz="1800" dirty="0">
                <a:latin typeface="Roboto"/>
                <a:cs typeface="Roboto"/>
              </a:rPr>
              <a:t>and</a:t>
            </a:r>
            <a:r>
              <a:rPr sz="1800" spc="-65" dirty="0">
                <a:latin typeface="Roboto"/>
                <a:cs typeface="Roboto"/>
              </a:rPr>
              <a:t> </a:t>
            </a:r>
            <a:r>
              <a:rPr sz="1800" spc="-20" dirty="0">
                <a:latin typeface="Roboto"/>
                <a:cs typeface="Roboto"/>
              </a:rPr>
              <a:t>law.</a:t>
            </a:r>
            <a:endParaRPr sz="1800">
              <a:latin typeface="Roboto"/>
              <a:cs typeface="Robo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26</a:t>
            </a:r>
            <a:endParaRPr sz="1100">
              <a:latin typeface="Calibri"/>
              <a:cs typeface="Calibri"/>
            </a:endParaRPr>
          </a:p>
        </p:txBody>
      </p:sp>
      <p:pic>
        <p:nvPicPr>
          <p:cNvPr id="3" name="object 3"/>
          <p:cNvPicPr/>
          <p:nvPr/>
        </p:nvPicPr>
        <p:blipFill>
          <a:blip r:embed="rId2" cstate="print"/>
          <a:stretch>
            <a:fillRect/>
          </a:stretch>
        </p:blipFill>
        <p:spPr>
          <a:xfrm>
            <a:off x="923925" y="1365377"/>
            <a:ext cx="82550" cy="161925"/>
          </a:xfrm>
          <a:prstGeom prst="rect">
            <a:avLst/>
          </a:prstGeom>
        </p:spPr>
      </p:pic>
      <p:pic>
        <p:nvPicPr>
          <p:cNvPr id="4" name="object 4"/>
          <p:cNvPicPr/>
          <p:nvPr/>
        </p:nvPicPr>
        <p:blipFill>
          <a:blip r:embed="rId2" cstate="print"/>
          <a:stretch>
            <a:fillRect/>
          </a:stretch>
        </p:blipFill>
        <p:spPr>
          <a:xfrm>
            <a:off x="923925" y="4673091"/>
            <a:ext cx="82550" cy="161925"/>
          </a:xfrm>
          <a:prstGeom prst="rect">
            <a:avLst/>
          </a:prstGeom>
        </p:spPr>
      </p:pic>
      <p:sp>
        <p:nvSpPr>
          <p:cNvPr id="5" name="object 5"/>
          <p:cNvSpPr txBox="1"/>
          <p:nvPr/>
        </p:nvSpPr>
        <p:spPr>
          <a:xfrm>
            <a:off x="901700" y="764793"/>
            <a:ext cx="8227059" cy="5220335"/>
          </a:xfrm>
          <a:prstGeom prst="rect">
            <a:avLst/>
          </a:prstGeom>
        </p:spPr>
        <p:txBody>
          <a:bodyPr vert="horz" wrap="square" lIns="0" tIns="135890" rIns="0" bIns="0" rtlCol="0">
            <a:spAutoFit/>
          </a:bodyPr>
          <a:lstStyle/>
          <a:p>
            <a:pPr marL="12700">
              <a:lnSpc>
                <a:spcPct val="100000"/>
              </a:lnSpc>
              <a:spcBef>
                <a:spcPts val="1070"/>
              </a:spcBef>
            </a:pPr>
            <a:r>
              <a:rPr sz="1800" b="1" dirty="0">
                <a:latin typeface="Roboto"/>
                <a:cs typeface="Roboto"/>
              </a:rPr>
              <a:t>Arguments</a:t>
            </a:r>
            <a:r>
              <a:rPr sz="1800" b="1" spc="40" dirty="0">
                <a:latin typeface="Roboto"/>
                <a:cs typeface="Roboto"/>
              </a:rPr>
              <a:t> </a:t>
            </a:r>
            <a:r>
              <a:rPr sz="1800" b="1" dirty="0">
                <a:latin typeface="Roboto"/>
                <a:cs typeface="Roboto"/>
              </a:rPr>
              <a:t>for</a:t>
            </a:r>
            <a:r>
              <a:rPr sz="1800" b="1" spc="30" dirty="0">
                <a:latin typeface="Roboto"/>
                <a:cs typeface="Roboto"/>
              </a:rPr>
              <a:t> </a:t>
            </a:r>
            <a:r>
              <a:rPr sz="1800" b="1" spc="-10" dirty="0">
                <a:latin typeface="Roboto"/>
                <a:cs typeface="Roboto"/>
              </a:rPr>
              <a:t>technoscepticism</a:t>
            </a:r>
            <a:r>
              <a:rPr sz="1800" spc="-10" dirty="0">
                <a:latin typeface="Roboto"/>
                <a:cs typeface="Roboto"/>
              </a:rPr>
              <a:t>:</a:t>
            </a:r>
            <a:endParaRPr sz="1800">
              <a:latin typeface="Roboto"/>
              <a:cs typeface="Roboto"/>
            </a:endParaRPr>
          </a:p>
          <a:p>
            <a:pPr marL="425450" indent="-254000">
              <a:lnSpc>
                <a:spcPct val="100000"/>
              </a:lnSpc>
              <a:spcBef>
                <a:spcPts val="975"/>
              </a:spcBef>
              <a:buAutoNum type="arabicPeriod"/>
              <a:tabLst>
                <a:tab pos="425450" algn="l"/>
              </a:tabLst>
            </a:pPr>
            <a:r>
              <a:rPr sz="1800" b="1" dirty="0">
                <a:latin typeface="Roboto"/>
                <a:cs typeface="Roboto"/>
              </a:rPr>
              <a:t>Technoscepticism</a:t>
            </a:r>
            <a:r>
              <a:rPr sz="1800" b="1" spc="10" dirty="0">
                <a:latin typeface="Roboto"/>
                <a:cs typeface="Roboto"/>
              </a:rPr>
              <a:t> </a:t>
            </a:r>
            <a:r>
              <a:rPr sz="1800" b="1" dirty="0">
                <a:latin typeface="Roboto"/>
                <a:cs typeface="Roboto"/>
              </a:rPr>
              <a:t>is</a:t>
            </a:r>
            <a:r>
              <a:rPr sz="1800" b="1" spc="5" dirty="0">
                <a:latin typeface="Roboto"/>
                <a:cs typeface="Roboto"/>
              </a:rPr>
              <a:t> </a:t>
            </a:r>
            <a:r>
              <a:rPr sz="1800" b="1" dirty="0">
                <a:latin typeface="Roboto"/>
                <a:cs typeface="Roboto"/>
              </a:rPr>
              <a:t>a middle</a:t>
            </a:r>
            <a:r>
              <a:rPr sz="1800" b="1" spc="15" dirty="0">
                <a:latin typeface="Roboto"/>
                <a:cs typeface="Roboto"/>
              </a:rPr>
              <a:t> </a:t>
            </a:r>
            <a:r>
              <a:rPr sz="1800" b="1" dirty="0">
                <a:latin typeface="Roboto"/>
                <a:cs typeface="Roboto"/>
              </a:rPr>
              <a:t>between</a:t>
            </a:r>
            <a:r>
              <a:rPr sz="1800" b="1" spc="10" dirty="0">
                <a:latin typeface="Roboto"/>
                <a:cs typeface="Roboto"/>
              </a:rPr>
              <a:t> </a:t>
            </a:r>
            <a:r>
              <a:rPr sz="1800" b="1" spc="-10" dirty="0">
                <a:latin typeface="Roboto"/>
                <a:cs typeface="Roboto"/>
              </a:rPr>
              <a:t>extremes</a:t>
            </a:r>
            <a:endParaRPr sz="1800">
              <a:latin typeface="Roboto"/>
              <a:cs typeface="Roboto"/>
            </a:endParaRPr>
          </a:p>
          <a:p>
            <a:pPr marL="469900" marR="738505" lvl="1" indent="-228600">
              <a:lnSpc>
                <a:spcPct val="107200"/>
              </a:lnSpc>
              <a:spcBef>
                <a:spcPts val="825"/>
              </a:spcBef>
              <a:buSzPct val="55555"/>
              <a:buFont typeface="Symbol"/>
              <a:buChar char=""/>
              <a:tabLst>
                <a:tab pos="469900" algn="l"/>
              </a:tabLst>
            </a:pPr>
            <a:r>
              <a:rPr sz="1800" spc="-10" dirty="0">
                <a:latin typeface="Roboto"/>
                <a:cs typeface="Roboto"/>
              </a:rPr>
              <a:t>Rejects</a:t>
            </a:r>
            <a:r>
              <a:rPr sz="1800" spc="-75" dirty="0">
                <a:latin typeface="Roboto"/>
                <a:cs typeface="Roboto"/>
              </a:rPr>
              <a:t> </a:t>
            </a:r>
            <a:r>
              <a:rPr sz="1800" dirty="0">
                <a:latin typeface="Roboto"/>
                <a:cs typeface="Roboto"/>
              </a:rPr>
              <a:t>both</a:t>
            </a:r>
            <a:r>
              <a:rPr sz="1800" spc="-70" dirty="0">
                <a:latin typeface="Roboto"/>
                <a:cs typeface="Roboto"/>
              </a:rPr>
              <a:t> </a:t>
            </a:r>
            <a:r>
              <a:rPr sz="1800" b="1" dirty="0">
                <a:latin typeface="Roboto"/>
                <a:cs typeface="Roboto"/>
              </a:rPr>
              <a:t>technophilia</a:t>
            </a:r>
            <a:r>
              <a:rPr sz="1800" b="1" spc="-70" dirty="0">
                <a:latin typeface="Roboto"/>
                <a:cs typeface="Roboto"/>
              </a:rPr>
              <a:t> </a:t>
            </a:r>
            <a:r>
              <a:rPr sz="1800" dirty="0">
                <a:latin typeface="Roboto"/>
                <a:cs typeface="Roboto"/>
              </a:rPr>
              <a:t>(blind</a:t>
            </a:r>
            <a:r>
              <a:rPr sz="1800" spc="-65" dirty="0">
                <a:latin typeface="Roboto"/>
                <a:cs typeface="Roboto"/>
              </a:rPr>
              <a:t> </a:t>
            </a:r>
            <a:r>
              <a:rPr sz="1800" spc="-10" dirty="0">
                <a:latin typeface="Roboto"/>
                <a:cs typeface="Roboto"/>
              </a:rPr>
              <a:t>optimism)</a:t>
            </a:r>
            <a:r>
              <a:rPr sz="1800" spc="-60" dirty="0">
                <a:latin typeface="Roboto"/>
                <a:cs typeface="Roboto"/>
              </a:rPr>
              <a:t> </a:t>
            </a:r>
            <a:r>
              <a:rPr sz="1800" dirty="0">
                <a:latin typeface="Roboto"/>
                <a:cs typeface="Roboto"/>
              </a:rPr>
              <a:t>and</a:t>
            </a:r>
            <a:r>
              <a:rPr sz="1800" spc="-50" dirty="0">
                <a:latin typeface="Roboto"/>
                <a:cs typeface="Roboto"/>
              </a:rPr>
              <a:t> </a:t>
            </a:r>
            <a:r>
              <a:rPr sz="1800" b="1" dirty="0">
                <a:latin typeface="Roboto"/>
                <a:cs typeface="Roboto"/>
              </a:rPr>
              <a:t>technophobia</a:t>
            </a:r>
            <a:r>
              <a:rPr sz="1800" b="1" spc="-75" dirty="0">
                <a:latin typeface="Roboto"/>
                <a:cs typeface="Roboto"/>
              </a:rPr>
              <a:t> </a:t>
            </a:r>
            <a:r>
              <a:rPr sz="1800" spc="-10" dirty="0">
                <a:latin typeface="Roboto"/>
                <a:cs typeface="Roboto"/>
              </a:rPr>
              <a:t>(fearful rejection).</a:t>
            </a:r>
            <a:endParaRPr sz="1800">
              <a:latin typeface="Roboto"/>
              <a:cs typeface="Roboto"/>
            </a:endParaRPr>
          </a:p>
          <a:p>
            <a:pPr marL="469900" marR="277495" lvl="1" indent="-228600">
              <a:lnSpc>
                <a:spcPct val="107200"/>
              </a:lnSpc>
              <a:spcBef>
                <a:spcPts val="830"/>
              </a:spcBef>
              <a:buSzPct val="55555"/>
              <a:buFont typeface="Symbol"/>
              <a:buChar char=""/>
              <a:tabLst>
                <a:tab pos="469900" algn="l"/>
              </a:tabLst>
            </a:pPr>
            <a:r>
              <a:rPr sz="1800" dirty="0">
                <a:latin typeface="Roboto"/>
                <a:cs typeface="Roboto"/>
              </a:rPr>
              <a:t>Advocates</a:t>
            </a:r>
            <a:r>
              <a:rPr sz="1800" spc="-60" dirty="0">
                <a:latin typeface="Roboto"/>
                <a:cs typeface="Roboto"/>
              </a:rPr>
              <a:t> </a:t>
            </a:r>
            <a:r>
              <a:rPr sz="1800" dirty="0">
                <a:latin typeface="Roboto"/>
                <a:cs typeface="Roboto"/>
              </a:rPr>
              <a:t>for</a:t>
            </a:r>
            <a:r>
              <a:rPr sz="1800" spc="-55" dirty="0">
                <a:latin typeface="Roboto"/>
                <a:cs typeface="Roboto"/>
              </a:rPr>
              <a:t> </a:t>
            </a:r>
            <a:r>
              <a:rPr sz="1800" dirty="0">
                <a:latin typeface="Roboto"/>
                <a:cs typeface="Roboto"/>
              </a:rPr>
              <a:t>a</a:t>
            </a:r>
            <a:r>
              <a:rPr sz="1800" spc="-50" dirty="0">
                <a:latin typeface="Roboto"/>
                <a:cs typeface="Roboto"/>
              </a:rPr>
              <a:t> </a:t>
            </a:r>
            <a:r>
              <a:rPr sz="1800" spc="-10" dirty="0">
                <a:latin typeface="Roboto"/>
                <a:cs typeface="Roboto"/>
              </a:rPr>
              <a:t>critical</a:t>
            </a:r>
            <a:r>
              <a:rPr sz="1800" spc="-50" dirty="0">
                <a:latin typeface="Roboto"/>
                <a:cs typeface="Roboto"/>
              </a:rPr>
              <a:t> </a:t>
            </a:r>
            <a:r>
              <a:rPr sz="1800" dirty="0">
                <a:latin typeface="Roboto"/>
                <a:cs typeface="Roboto"/>
              </a:rPr>
              <a:t>stance</a:t>
            </a:r>
            <a:r>
              <a:rPr sz="1800" spc="-55" dirty="0">
                <a:latin typeface="Roboto"/>
                <a:cs typeface="Roboto"/>
              </a:rPr>
              <a:t> </a:t>
            </a:r>
            <a:r>
              <a:rPr sz="1800" dirty="0">
                <a:latin typeface="Roboto"/>
                <a:cs typeface="Roboto"/>
              </a:rPr>
              <a:t>rooted</a:t>
            </a:r>
            <a:r>
              <a:rPr sz="1800" spc="-50" dirty="0">
                <a:latin typeface="Roboto"/>
                <a:cs typeface="Roboto"/>
              </a:rPr>
              <a:t> </a:t>
            </a:r>
            <a:r>
              <a:rPr sz="1800" dirty="0">
                <a:latin typeface="Roboto"/>
                <a:cs typeface="Roboto"/>
              </a:rPr>
              <a:t>in</a:t>
            </a:r>
            <a:r>
              <a:rPr sz="1800" spc="-45" dirty="0">
                <a:latin typeface="Roboto"/>
                <a:cs typeface="Roboto"/>
              </a:rPr>
              <a:t> </a:t>
            </a:r>
            <a:r>
              <a:rPr sz="1800" b="1" dirty="0">
                <a:latin typeface="Roboto"/>
                <a:cs typeface="Roboto"/>
              </a:rPr>
              <a:t>digital</a:t>
            </a:r>
            <a:r>
              <a:rPr sz="1800" b="1" spc="-50" dirty="0">
                <a:latin typeface="Roboto"/>
                <a:cs typeface="Roboto"/>
              </a:rPr>
              <a:t> </a:t>
            </a:r>
            <a:r>
              <a:rPr sz="1800" b="1" dirty="0">
                <a:latin typeface="Roboto"/>
                <a:cs typeface="Roboto"/>
              </a:rPr>
              <a:t>humanism</a:t>
            </a:r>
            <a:r>
              <a:rPr sz="1800" dirty="0">
                <a:latin typeface="Roboto"/>
                <a:cs typeface="Roboto"/>
              </a:rPr>
              <a:t>,</a:t>
            </a:r>
            <a:r>
              <a:rPr sz="1800" spc="-50" dirty="0">
                <a:latin typeface="Roboto"/>
                <a:cs typeface="Roboto"/>
              </a:rPr>
              <a:t> </a:t>
            </a:r>
            <a:r>
              <a:rPr sz="1800" dirty="0">
                <a:latin typeface="Roboto"/>
                <a:cs typeface="Roboto"/>
              </a:rPr>
              <a:t>where</a:t>
            </a:r>
            <a:r>
              <a:rPr sz="1800" spc="-55" dirty="0">
                <a:latin typeface="Roboto"/>
                <a:cs typeface="Roboto"/>
              </a:rPr>
              <a:t> </a:t>
            </a:r>
            <a:r>
              <a:rPr sz="1800" spc="-10" dirty="0">
                <a:latin typeface="Roboto"/>
                <a:cs typeface="Roboto"/>
              </a:rPr>
              <a:t>humans </a:t>
            </a:r>
            <a:r>
              <a:rPr sz="1800" dirty="0">
                <a:latin typeface="Roboto"/>
                <a:cs typeface="Roboto"/>
              </a:rPr>
              <a:t>remain</a:t>
            </a:r>
            <a:r>
              <a:rPr sz="1800" spc="-65" dirty="0">
                <a:latin typeface="Roboto"/>
                <a:cs typeface="Roboto"/>
              </a:rPr>
              <a:t> </a:t>
            </a:r>
            <a:r>
              <a:rPr sz="1800" spc="-10" dirty="0">
                <a:latin typeface="Roboto"/>
                <a:cs typeface="Roboto"/>
              </a:rPr>
              <a:t>central</a:t>
            </a:r>
            <a:r>
              <a:rPr sz="1800" spc="-65" dirty="0">
                <a:latin typeface="Roboto"/>
                <a:cs typeface="Roboto"/>
              </a:rPr>
              <a:t> </a:t>
            </a:r>
            <a:r>
              <a:rPr sz="1800" dirty="0">
                <a:latin typeface="Roboto"/>
                <a:cs typeface="Roboto"/>
              </a:rPr>
              <a:t>to</a:t>
            </a:r>
            <a:r>
              <a:rPr sz="1800" spc="-65" dirty="0">
                <a:latin typeface="Roboto"/>
                <a:cs typeface="Roboto"/>
              </a:rPr>
              <a:t> </a:t>
            </a:r>
            <a:r>
              <a:rPr sz="1800" spc="-10" dirty="0">
                <a:latin typeface="Roboto"/>
                <a:cs typeface="Roboto"/>
              </a:rPr>
              <a:t>digital</a:t>
            </a:r>
            <a:r>
              <a:rPr sz="1800" spc="-65" dirty="0">
                <a:latin typeface="Roboto"/>
                <a:cs typeface="Roboto"/>
              </a:rPr>
              <a:t> </a:t>
            </a:r>
            <a:r>
              <a:rPr sz="1800" spc="-10" dirty="0">
                <a:latin typeface="Roboto"/>
                <a:cs typeface="Roboto"/>
              </a:rPr>
              <a:t>systems.</a:t>
            </a:r>
            <a:endParaRPr sz="1800">
              <a:latin typeface="Roboto"/>
              <a:cs typeface="Roboto"/>
            </a:endParaRPr>
          </a:p>
          <a:p>
            <a:pPr marL="12700">
              <a:lnSpc>
                <a:spcPct val="100000"/>
              </a:lnSpc>
              <a:spcBef>
                <a:spcPts val="1200"/>
              </a:spcBef>
            </a:pPr>
            <a:r>
              <a:rPr sz="1800" spc="-910" dirty="0">
                <a:latin typeface="Segoe UI Symbol"/>
                <a:cs typeface="Segoe UI Symbol"/>
              </a:rPr>
              <a:t>⚖️</a:t>
            </a:r>
            <a:r>
              <a:rPr sz="1800" spc="-35" dirty="0">
                <a:latin typeface="Segoe UI Symbol"/>
                <a:cs typeface="Segoe UI Symbol"/>
              </a:rPr>
              <a:t> </a:t>
            </a:r>
            <a:r>
              <a:rPr sz="1800" b="1" dirty="0">
                <a:latin typeface="Roboto"/>
                <a:cs typeface="Roboto"/>
              </a:rPr>
              <a:t>2.</a:t>
            </a:r>
            <a:r>
              <a:rPr sz="1800" b="1" spc="10" dirty="0">
                <a:latin typeface="Roboto"/>
                <a:cs typeface="Roboto"/>
              </a:rPr>
              <a:t> </a:t>
            </a:r>
            <a:r>
              <a:rPr sz="1800" b="1" dirty="0">
                <a:latin typeface="Roboto"/>
                <a:cs typeface="Roboto"/>
              </a:rPr>
              <a:t>Technology is never</a:t>
            </a:r>
            <a:r>
              <a:rPr sz="1800" b="1" spc="5" dirty="0">
                <a:latin typeface="Roboto"/>
                <a:cs typeface="Roboto"/>
              </a:rPr>
              <a:t> </a:t>
            </a:r>
            <a:r>
              <a:rPr sz="1800" b="1" dirty="0">
                <a:latin typeface="Roboto"/>
                <a:cs typeface="Roboto"/>
              </a:rPr>
              <a:t>neutral</a:t>
            </a:r>
            <a:r>
              <a:rPr sz="1800" b="1" spc="5" dirty="0">
                <a:latin typeface="Roboto"/>
                <a:cs typeface="Roboto"/>
              </a:rPr>
              <a:t> </a:t>
            </a:r>
            <a:r>
              <a:rPr sz="1800" b="1" dirty="0">
                <a:latin typeface="Roboto"/>
                <a:cs typeface="Roboto"/>
              </a:rPr>
              <a:t>but</a:t>
            </a:r>
            <a:r>
              <a:rPr sz="1800" b="1" spc="5" dirty="0">
                <a:latin typeface="Roboto"/>
                <a:cs typeface="Roboto"/>
              </a:rPr>
              <a:t> </a:t>
            </a:r>
            <a:r>
              <a:rPr sz="1800" b="1" dirty="0">
                <a:latin typeface="Roboto"/>
                <a:cs typeface="Roboto"/>
              </a:rPr>
              <a:t>based</a:t>
            </a:r>
            <a:r>
              <a:rPr sz="1800" b="1" spc="25" dirty="0">
                <a:latin typeface="Roboto"/>
                <a:cs typeface="Roboto"/>
              </a:rPr>
              <a:t> </a:t>
            </a:r>
            <a:r>
              <a:rPr sz="1800" b="1" dirty="0">
                <a:latin typeface="Roboto"/>
                <a:cs typeface="Roboto"/>
              </a:rPr>
              <a:t>on</a:t>
            </a:r>
            <a:r>
              <a:rPr sz="1800" b="1" spc="5" dirty="0">
                <a:latin typeface="Roboto"/>
                <a:cs typeface="Roboto"/>
              </a:rPr>
              <a:t> </a:t>
            </a:r>
            <a:r>
              <a:rPr sz="1800" b="1" dirty="0">
                <a:latin typeface="Roboto"/>
                <a:cs typeface="Roboto"/>
              </a:rPr>
              <a:t>broader</a:t>
            </a:r>
            <a:r>
              <a:rPr sz="1800" b="1" spc="5" dirty="0">
                <a:latin typeface="Roboto"/>
                <a:cs typeface="Roboto"/>
              </a:rPr>
              <a:t> </a:t>
            </a:r>
            <a:r>
              <a:rPr sz="1800" b="1" dirty="0">
                <a:latin typeface="Roboto"/>
                <a:cs typeface="Roboto"/>
              </a:rPr>
              <a:t>social</a:t>
            </a:r>
            <a:r>
              <a:rPr sz="1800" b="1" spc="5" dirty="0">
                <a:latin typeface="Roboto"/>
                <a:cs typeface="Roboto"/>
              </a:rPr>
              <a:t> </a:t>
            </a:r>
            <a:r>
              <a:rPr sz="1800" b="1" spc="-10" dirty="0">
                <a:latin typeface="Roboto"/>
                <a:cs typeface="Roboto"/>
              </a:rPr>
              <a:t>structures</a:t>
            </a:r>
            <a:endParaRPr sz="1800">
              <a:latin typeface="Roboto"/>
              <a:cs typeface="Roboto"/>
            </a:endParaRPr>
          </a:p>
          <a:p>
            <a:pPr marL="469900" marR="60960" lvl="1" indent="-228600">
              <a:lnSpc>
                <a:spcPct val="107800"/>
              </a:lnSpc>
              <a:spcBef>
                <a:spcPts val="840"/>
              </a:spcBef>
              <a:buSzPct val="55555"/>
              <a:buFont typeface="Symbol"/>
              <a:buChar char=""/>
              <a:tabLst>
                <a:tab pos="469900" algn="l"/>
              </a:tabLst>
            </a:pPr>
            <a:r>
              <a:rPr sz="1800" dirty="0">
                <a:latin typeface="Roboto"/>
                <a:cs typeface="Roboto"/>
              </a:rPr>
              <a:t>AI</a:t>
            </a:r>
            <a:r>
              <a:rPr sz="1800" spc="-20" dirty="0">
                <a:latin typeface="Roboto"/>
                <a:cs typeface="Roboto"/>
              </a:rPr>
              <a:t> </a:t>
            </a:r>
            <a:r>
              <a:rPr sz="1800" spc="-10" dirty="0">
                <a:latin typeface="Roboto"/>
                <a:cs typeface="Roboto"/>
              </a:rPr>
              <a:t>systems</a:t>
            </a:r>
            <a:r>
              <a:rPr sz="1800" spc="-25" dirty="0">
                <a:latin typeface="Roboto"/>
                <a:cs typeface="Roboto"/>
              </a:rPr>
              <a:t> </a:t>
            </a:r>
            <a:r>
              <a:rPr sz="1800" spc="-20" dirty="0">
                <a:latin typeface="Roboto"/>
                <a:cs typeface="Roboto"/>
              </a:rPr>
              <a:t>inherently</a:t>
            </a:r>
            <a:r>
              <a:rPr sz="1800" spc="-15" dirty="0">
                <a:latin typeface="Roboto"/>
                <a:cs typeface="Roboto"/>
              </a:rPr>
              <a:t> </a:t>
            </a:r>
            <a:r>
              <a:rPr sz="1800" dirty="0">
                <a:latin typeface="Roboto"/>
                <a:cs typeface="Roboto"/>
              </a:rPr>
              <a:t>reflect</a:t>
            </a:r>
            <a:r>
              <a:rPr sz="1800" spc="-5" dirty="0">
                <a:latin typeface="Roboto"/>
                <a:cs typeface="Roboto"/>
              </a:rPr>
              <a:t> </a:t>
            </a:r>
            <a:r>
              <a:rPr sz="1800" b="1" dirty="0">
                <a:latin typeface="Roboto"/>
                <a:cs typeface="Roboto"/>
              </a:rPr>
              <a:t>power</a:t>
            </a:r>
            <a:r>
              <a:rPr sz="1800" b="1" spc="-10" dirty="0">
                <a:latin typeface="Roboto"/>
                <a:cs typeface="Roboto"/>
              </a:rPr>
              <a:t> </a:t>
            </a:r>
            <a:r>
              <a:rPr sz="1800" b="1" dirty="0">
                <a:latin typeface="Roboto"/>
                <a:cs typeface="Roboto"/>
              </a:rPr>
              <a:t>structures</a:t>
            </a:r>
            <a:r>
              <a:rPr sz="1800" dirty="0">
                <a:latin typeface="Roboto"/>
                <a:cs typeface="Roboto"/>
              </a:rPr>
              <a:t>,</a:t>
            </a:r>
            <a:r>
              <a:rPr sz="1800" spc="-25" dirty="0">
                <a:latin typeface="Roboto"/>
                <a:cs typeface="Roboto"/>
              </a:rPr>
              <a:t> </a:t>
            </a:r>
            <a:r>
              <a:rPr sz="1800" b="1" dirty="0">
                <a:latin typeface="Roboto"/>
                <a:cs typeface="Roboto"/>
              </a:rPr>
              <a:t>ethical</a:t>
            </a:r>
            <a:r>
              <a:rPr sz="1800" b="1" spc="-15" dirty="0">
                <a:latin typeface="Roboto"/>
                <a:cs typeface="Roboto"/>
              </a:rPr>
              <a:t> </a:t>
            </a:r>
            <a:r>
              <a:rPr sz="1800" b="1" dirty="0">
                <a:latin typeface="Roboto"/>
                <a:cs typeface="Roboto"/>
              </a:rPr>
              <a:t>choices</a:t>
            </a:r>
            <a:r>
              <a:rPr sz="1800" dirty="0">
                <a:latin typeface="Roboto"/>
                <a:cs typeface="Roboto"/>
              </a:rPr>
              <a:t>,</a:t>
            </a:r>
            <a:r>
              <a:rPr sz="1800" spc="-25" dirty="0">
                <a:latin typeface="Roboto"/>
                <a:cs typeface="Roboto"/>
              </a:rPr>
              <a:t> </a:t>
            </a:r>
            <a:r>
              <a:rPr sz="1800" dirty="0">
                <a:latin typeface="Roboto"/>
                <a:cs typeface="Roboto"/>
              </a:rPr>
              <a:t>and</a:t>
            </a:r>
            <a:r>
              <a:rPr sz="1800" spc="-10" dirty="0">
                <a:latin typeface="Roboto"/>
                <a:cs typeface="Roboto"/>
              </a:rPr>
              <a:t> </a:t>
            </a:r>
            <a:r>
              <a:rPr sz="1800" b="1" spc="-10" dirty="0">
                <a:latin typeface="Roboto"/>
                <a:cs typeface="Roboto"/>
              </a:rPr>
              <a:t>political ideologies</a:t>
            </a:r>
            <a:r>
              <a:rPr sz="1800" spc="-10" dirty="0">
                <a:latin typeface="Roboto"/>
                <a:cs typeface="Roboto"/>
              </a:rPr>
              <a:t>.</a:t>
            </a:r>
            <a:endParaRPr sz="1800">
              <a:latin typeface="Roboto"/>
              <a:cs typeface="Roboto"/>
            </a:endParaRPr>
          </a:p>
          <a:p>
            <a:pPr marL="469900" lvl="1" indent="-228600">
              <a:lnSpc>
                <a:spcPct val="100000"/>
              </a:lnSpc>
              <a:spcBef>
                <a:spcPts val="975"/>
              </a:spcBef>
              <a:buSzPct val="55555"/>
              <a:buFont typeface="Symbol"/>
              <a:buChar char=""/>
              <a:tabLst>
                <a:tab pos="469900" algn="l"/>
              </a:tabLst>
            </a:pPr>
            <a:r>
              <a:rPr sz="1800" spc="-10" dirty="0">
                <a:latin typeface="Roboto"/>
                <a:cs typeface="Roboto"/>
              </a:rPr>
              <a:t>Rejects</a:t>
            </a:r>
            <a:r>
              <a:rPr sz="1800" spc="-55" dirty="0">
                <a:latin typeface="Roboto"/>
                <a:cs typeface="Roboto"/>
              </a:rPr>
              <a:t> </a:t>
            </a:r>
            <a:r>
              <a:rPr sz="1800" dirty="0">
                <a:latin typeface="Roboto"/>
                <a:cs typeface="Roboto"/>
              </a:rPr>
              <a:t>the</a:t>
            </a:r>
            <a:r>
              <a:rPr sz="1800" spc="-45" dirty="0">
                <a:latin typeface="Roboto"/>
                <a:cs typeface="Roboto"/>
              </a:rPr>
              <a:t> </a:t>
            </a:r>
            <a:r>
              <a:rPr sz="1800" spc="-10" dirty="0">
                <a:latin typeface="Roboto"/>
                <a:cs typeface="Roboto"/>
              </a:rPr>
              <a:t>myth</a:t>
            </a:r>
            <a:r>
              <a:rPr sz="1800" spc="-50" dirty="0">
                <a:latin typeface="Roboto"/>
                <a:cs typeface="Roboto"/>
              </a:rPr>
              <a:t> </a:t>
            </a:r>
            <a:r>
              <a:rPr sz="1800" dirty="0">
                <a:latin typeface="Roboto"/>
                <a:cs typeface="Roboto"/>
              </a:rPr>
              <a:t>that</a:t>
            </a:r>
            <a:r>
              <a:rPr sz="1800" spc="-45" dirty="0">
                <a:latin typeface="Roboto"/>
                <a:cs typeface="Roboto"/>
              </a:rPr>
              <a:t> </a:t>
            </a:r>
            <a:r>
              <a:rPr sz="1800" spc="-20" dirty="0">
                <a:latin typeface="Roboto"/>
                <a:cs typeface="Roboto"/>
              </a:rPr>
              <a:t>technology</a:t>
            </a:r>
            <a:r>
              <a:rPr sz="1800" spc="-50" dirty="0">
                <a:latin typeface="Roboto"/>
                <a:cs typeface="Roboto"/>
              </a:rPr>
              <a:t> </a:t>
            </a:r>
            <a:r>
              <a:rPr sz="1800" dirty="0">
                <a:latin typeface="Roboto"/>
                <a:cs typeface="Roboto"/>
              </a:rPr>
              <a:t>operates</a:t>
            </a:r>
            <a:r>
              <a:rPr sz="1800" spc="-55" dirty="0">
                <a:latin typeface="Roboto"/>
                <a:cs typeface="Roboto"/>
              </a:rPr>
              <a:t> </a:t>
            </a:r>
            <a:r>
              <a:rPr sz="1800" spc="-20" dirty="0">
                <a:latin typeface="Roboto"/>
                <a:cs typeface="Roboto"/>
              </a:rPr>
              <a:t>independently</a:t>
            </a:r>
            <a:r>
              <a:rPr sz="1800" spc="-50" dirty="0">
                <a:latin typeface="Roboto"/>
                <a:cs typeface="Roboto"/>
              </a:rPr>
              <a:t> </a:t>
            </a:r>
            <a:r>
              <a:rPr sz="1800" dirty="0">
                <a:latin typeface="Roboto"/>
                <a:cs typeface="Roboto"/>
              </a:rPr>
              <a:t>of</a:t>
            </a:r>
            <a:r>
              <a:rPr sz="1800" spc="-50" dirty="0">
                <a:latin typeface="Roboto"/>
                <a:cs typeface="Roboto"/>
              </a:rPr>
              <a:t> </a:t>
            </a:r>
            <a:r>
              <a:rPr sz="1800" spc="-20" dirty="0">
                <a:latin typeface="Roboto"/>
                <a:cs typeface="Roboto"/>
              </a:rPr>
              <a:t>human</a:t>
            </a:r>
            <a:r>
              <a:rPr sz="1800" spc="-50" dirty="0">
                <a:latin typeface="Roboto"/>
                <a:cs typeface="Roboto"/>
              </a:rPr>
              <a:t> </a:t>
            </a:r>
            <a:r>
              <a:rPr sz="1800" spc="-10" dirty="0">
                <a:latin typeface="Roboto"/>
                <a:cs typeface="Roboto"/>
              </a:rPr>
              <a:t>values.</a:t>
            </a:r>
            <a:endParaRPr sz="1800">
              <a:latin typeface="Roboto"/>
              <a:cs typeface="Roboto"/>
            </a:endParaRPr>
          </a:p>
          <a:p>
            <a:pPr marL="171450">
              <a:lnSpc>
                <a:spcPct val="100000"/>
              </a:lnSpc>
              <a:spcBef>
                <a:spcPts val="975"/>
              </a:spcBef>
            </a:pPr>
            <a:r>
              <a:rPr sz="1800" b="1" dirty="0">
                <a:latin typeface="Roboto"/>
                <a:cs typeface="Roboto"/>
              </a:rPr>
              <a:t>3.</a:t>
            </a:r>
            <a:r>
              <a:rPr sz="1800" b="1" spc="-15" dirty="0">
                <a:latin typeface="Roboto"/>
                <a:cs typeface="Roboto"/>
              </a:rPr>
              <a:t> </a:t>
            </a:r>
            <a:r>
              <a:rPr sz="1800" b="1" dirty="0">
                <a:latin typeface="Roboto"/>
                <a:cs typeface="Roboto"/>
              </a:rPr>
              <a:t>AI</a:t>
            </a:r>
            <a:r>
              <a:rPr sz="1800" b="1" spc="-20" dirty="0">
                <a:latin typeface="Roboto"/>
                <a:cs typeface="Roboto"/>
              </a:rPr>
              <a:t> </a:t>
            </a:r>
            <a:r>
              <a:rPr sz="1800" b="1" dirty="0">
                <a:latin typeface="Roboto"/>
                <a:cs typeface="Roboto"/>
              </a:rPr>
              <a:t>is</a:t>
            </a:r>
            <a:r>
              <a:rPr sz="1800" b="1" spc="-25" dirty="0">
                <a:latin typeface="Roboto"/>
                <a:cs typeface="Roboto"/>
              </a:rPr>
              <a:t> </a:t>
            </a:r>
            <a:r>
              <a:rPr sz="1800" b="1" dirty="0">
                <a:latin typeface="Roboto"/>
                <a:cs typeface="Roboto"/>
              </a:rPr>
              <a:t>not</a:t>
            </a:r>
            <a:r>
              <a:rPr sz="1800" b="1" spc="-20" dirty="0">
                <a:latin typeface="Roboto"/>
                <a:cs typeface="Roboto"/>
              </a:rPr>
              <a:t> </a:t>
            </a:r>
            <a:r>
              <a:rPr sz="1800" b="1" dirty="0">
                <a:latin typeface="Roboto"/>
                <a:cs typeface="Roboto"/>
              </a:rPr>
              <a:t>“Intelligence”</a:t>
            </a:r>
            <a:r>
              <a:rPr sz="1800" b="1" spc="-25" dirty="0">
                <a:latin typeface="Roboto"/>
                <a:cs typeface="Roboto"/>
              </a:rPr>
              <a:t> </a:t>
            </a:r>
            <a:r>
              <a:rPr sz="1800" b="1" dirty="0">
                <a:latin typeface="Roboto"/>
                <a:cs typeface="Roboto"/>
              </a:rPr>
              <a:t>in</a:t>
            </a:r>
            <a:r>
              <a:rPr sz="1800" b="1" spc="-15" dirty="0">
                <a:latin typeface="Roboto"/>
                <a:cs typeface="Roboto"/>
              </a:rPr>
              <a:t> </a:t>
            </a:r>
            <a:r>
              <a:rPr sz="1800" b="1" dirty="0">
                <a:latin typeface="Roboto"/>
                <a:cs typeface="Roboto"/>
              </a:rPr>
              <a:t>the</a:t>
            </a:r>
            <a:r>
              <a:rPr sz="1800" b="1" spc="-20" dirty="0">
                <a:latin typeface="Roboto"/>
                <a:cs typeface="Roboto"/>
              </a:rPr>
              <a:t> </a:t>
            </a:r>
            <a:r>
              <a:rPr sz="1800" b="1" dirty="0">
                <a:latin typeface="Roboto"/>
                <a:cs typeface="Roboto"/>
              </a:rPr>
              <a:t>natural</a:t>
            </a:r>
            <a:r>
              <a:rPr sz="1800" b="1" spc="-20" dirty="0">
                <a:latin typeface="Roboto"/>
                <a:cs typeface="Roboto"/>
              </a:rPr>
              <a:t> </a:t>
            </a:r>
            <a:r>
              <a:rPr sz="1800" b="1" dirty="0">
                <a:latin typeface="Roboto"/>
                <a:cs typeface="Roboto"/>
              </a:rPr>
              <a:t>sense,</a:t>
            </a:r>
            <a:r>
              <a:rPr sz="1800" b="1" spc="-15" dirty="0">
                <a:latin typeface="Roboto"/>
                <a:cs typeface="Roboto"/>
              </a:rPr>
              <a:t> </a:t>
            </a:r>
            <a:r>
              <a:rPr sz="1800" b="1" dirty="0">
                <a:latin typeface="Roboto"/>
                <a:cs typeface="Roboto"/>
              </a:rPr>
              <a:t>but</a:t>
            </a:r>
            <a:r>
              <a:rPr sz="1800" b="1" spc="-20" dirty="0">
                <a:latin typeface="Roboto"/>
                <a:cs typeface="Roboto"/>
              </a:rPr>
              <a:t> </a:t>
            </a:r>
            <a:r>
              <a:rPr sz="1800" b="1" dirty="0">
                <a:latin typeface="Roboto"/>
                <a:cs typeface="Roboto"/>
              </a:rPr>
              <a:t>also</a:t>
            </a:r>
            <a:r>
              <a:rPr sz="1800" b="1" spc="-15" dirty="0">
                <a:latin typeface="Roboto"/>
                <a:cs typeface="Roboto"/>
              </a:rPr>
              <a:t> </a:t>
            </a:r>
            <a:r>
              <a:rPr sz="1800" b="1" dirty="0">
                <a:latin typeface="Roboto"/>
                <a:cs typeface="Roboto"/>
              </a:rPr>
              <a:t>LLMs</a:t>
            </a:r>
            <a:r>
              <a:rPr sz="1800" b="1" spc="-25" dirty="0">
                <a:latin typeface="Roboto"/>
                <a:cs typeface="Roboto"/>
              </a:rPr>
              <a:t> </a:t>
            </a:r>
            <a:r>
              <a:rPr sz="1800" b="1" dirty="0">
                <a:latin typeface="Roboto"/>
                <a:cs typeface="Roboto"/>
              </a:rPr>
              <a:t>are</a:t>
            </a:r>
            <a:r>
              <a:rPr sz="1800" b="1" spc="-25" dirty="0">
                <a:latin typeface="Roboto"/>
                <a:cs typeface="Roboto"/>
              </a:rPr>
              <a:t> </a:t>
            </a:r>
            <a:r>
              <a:rPr sz="1800" b="1" dirty="0">
                <a:latin typeface="Roboto"/>
                <a:cs typeface="Roboto"/>
              </a:rPr>
              <a:t>not</a:t>
            </a:r>
            <a:r>
              <a:rPr sz="1800" b="1" spc="-20" dirty="0">
                <a:latin typeface="Roboto"/>
                <a:cs typeface="Roboto"/>
              </a:rPr>
              <a:t> </a:t>
            </a:r>
            <a:r>
              <a:rPr sz="1800" b="1" spc="-10" dirty="0">
                <a:latin typeface="Roboto"/>
                <a:cs typeface="Roboto"/>
              </a:rPr>
              <a:t>reasoning</a:t>
            </a:r>
            <a:endParaRPr sz="1800">
              <a:latin typeface="Roboto"/>
              <a:cs typeface="Roboto"/>
            </a:endParaRPr>
          </a:p>
          <a:p>
            <a:pPr marL="469900" indent="-228600">
              <a:lnSpc>
                <a:spcPct val="100000"/>
              </a:lnSpc>
              <a:spcBef>
                <a:spcPts val="960"/>
              </a:spcBef>
              <a:buSzPct val="55555"/>
              <a:buFont typeface="Symbol"/>
              <a:buChar char=""/>
              <a:tabLst>
                <a:tab pos="469900" algn="l"/>
              </a:tabLst>
            </a:pPr>
            <a:r>
              <a:rPr sz="1800" spc="-20" dirty="0">
                <a:latin typeface="Roboto"/>
                <a:cs typeface="Roboto"/>
              </a:rPr>
              <a:t>Distinguishes</a:t>
            </a:r>
            <a:r>
              <a:rPr sz="1800" spc="-40" dirty="0">
                <a:latin typeface="Roboto"/>
                <a:cs typeface="Roboto"/>
              </a:rPr>
              <a:t> </a:t>
            </a:r>
            <a:r>
              <a:rPr sz="1800" dirty="0">
                <a:latin typeface="Roboto"/>
                <a:cs typeface="Roboto"/>
              </a:rPr>
              <a:t>between</a:t>
            </a:r>
            <a:r>
              <a:rPr sz="1800" spc="-30" dirty="0">
                <a:latin typeface="Roboto"/>
                <a:cs typeface="Roboto"/>
              </a:rPr>
              <a:t> </a:t>
            </a:r>
            <a:r>
              <a:rPr sz="1800" b="1" dirty="0">
                <a:latin typeface="Roboto"/>
                <a:cs typeface="Roboto"/>
              </a:rPr>
              <a:t>natural</a:t>
            </a:r>
            <a:r>
              <a:rPr sz="1800" b="1" spc="-35" dirty="0">
                <a:latin typeface="Roboto"/>
                <a:cs typeface="Roboto"/>
              </a:rPr>
              <a:t> </a:t>
            </a:r>
            <a:r>
              <a:rPr sz="1800" b="1" dirty="0">
                <a:latin typeface="Roboto"/>
                <a:cs typeface="Roboto"/>
              </a:rPr>
              <a:t>intelligence</a:t>
            </a:r>
            <a:r>
              <a:rPr sz="1800" b="1" spc="-35" dirty="0">
                <a:latin typeface="Roboto"/>
                <a:cs typeface="Roboto"/>
              </a:rPr>
              <a:t> </a:t>
            </a:r>
            <a:r>
              <a:rPr sz="1800" dirty="0">
                <a:latin typeface="Roboto"/>
                <a:cs typeface="Roboto"/>
              </a:rPr>
              <a:t>and</a:t>
            </a:r>
            <a:r>
              <a:rPr sz="1800" spc="-30" dirty="0">
                <a:latin typeface="Roboto"/>
                <a:cs typeface="Roboto"/>
              </a:rPr>
              <a:t> </a:t>
            </a:r>
            <a:r>
              <a:rPr sz="1800" b="1" dirty="0">
                <a:latin typeface="Roboto"/>
                <a:cs typeface="Roboto"/>
              </a:rPr>
              <a:t>algorithmic</a:t>
            </a:r>
            <a:r>
              <a:rPr sz="1800" b="1" spc="-40" dirty="0">
                <a:latin typeface="Roboto"/>
                <a:cs typeface="Roboto"/>
              </a:rPr>
              <a:t> </a:t>
            </a:r>
            <a:r>
              <a:rPr sz="1800" b="1" spc="-10" dirty="0">
                <a:latin typeface="Roboto"/>
                <a:cs typeface="Roboto"/>
              </a:rPr>
              <a:t>execution</a:t>
            </a:r>
            <a:r>
              <a:rPr sz="1800" spc="-10" dirty="0">
                <a:latin typeface="Roboto"/>
                <a:cs typeface="Roboto"/>
              </a:rPr>
              <a:t>.</a:t>
            </a:r>
            <a:endParaRPr sz="1800">
              <a:latin typeface="Roboto"/>
              <a:cs typeface="Roboto"/>
            </a:endParaRPr>
          </a:p>
          <a:p>
            <a:pPr marL="469900" marR="744855" indent="-228600">
              <a:lnSpc>
                <a:spcPct val="107900"/>
              </a:lnSpc>
              <a:spcBef>
                <a:spcPts val="810"/>
              </a:spcBef>
              <a:buSzPct val="55555"/>
              <a:buFont typeface="Symbol"/>
              <a:buChar char=""/>
              <a:tabLst>
                <a:tab pos="469900" algn="l"/>
              </a:tabLst>
            </a:pPr>
            <a:r>
              <a:rPr sz="1800" dirty="0">
                <a:latin typeface="Roboto"/>
                <a:cs typeface="Roboto"/>
              </a:rPr>
              <a:t>AI</a:t>
            </a:r>
            <a:r>
              <a:rPr sz="1800" spc="-50" dirty="0">
                <a:latin typeface="Roboto"/>
                <a:cs typeface="Roboto"/>
              </a:rPr>
              <a:t> </a:t>
            </a:r>
            <a:r>
              <a:rPr sz="1800" dirty="0">
                <a:latin typeface="Roboto"/>
                <a:cs typeface="Roboto"/>
              </a:rPr>
              <a:t>lacks</a:t>
            </a:r>
            <a:r>
              <a:rPr sz="1800" spc="-50" dirty="0">
                <a:latin typeface="Roboto"/>
                <a:cs typeface="Roboto"/>
              </a:rPr>
              <a:t> </a:t>
            </a:r>
            <a:r>
              <a:rPr sz="1800" dirty="0">
                <a:latin typeface="Roboto"/>
                <a:cs typeface="Roboto"/>
              </a:rPr>
              <a:t>the</a:t>
            </a:r>
            <a:r>
              <a:rPr sz="1800" spc="-45" dirty="0">
                <a:latin typeface="Roboto"/>
                <a:cs typeface="Roboto"/>
              </a:rPr>
              <a:t> </a:t>
            </a:r>
            <a:r>
              <a:rPr sz="1800" spc="-20" dirty="0">
                <a:latin typeface="Roboto"/>
                <a:cs typeface="Roboto"/>
              </a:rPr>
              <a:t>intentionality,</a:t>
            </a:r>
            <a:r>
              <a:rPr sz="1800" spc="-45" dirty="0">
                <a:latin typeface="Roboto"/>
                <a:cs typeface="Roboto"/>
              </a:rPr>
              <a:t> </a:t>
            </a:r>
            <a:r>
              <a:rPr sz="1800" spc="-20" dirty="0">
                <a:latin typeface="Roboto"/>
                <a:cs typeface="Roboto"/>
              </a:rPr>
              <a:t>autonomy</a:t>
            </a:r>
            <a:r>
              <a:rPr sz="1800" spc="-50" dirty="0">
                <a:latin typeface="Roboto"/>
                <a:cs typeface="Roboto"/>
              </a:rPr>
              <a:t> </a:t>
            </a:r>
            <a:r>
              <a:rPr sz="1800" dirty="0">
                <a:latin typeface="Roboto"/>
                <a:cs typeface="Roboto"/>
              </a:rPr>
              <a:t>and</a:t>
            </a:r>
            <a:r>
              <a:rPr sz="1800" spc="-45" dirty="0">
                <a:latin typeface="Roboto"/>
                <a:cs typeface="Roboto"/>
              </a:rPr>
              <a:t> </a:t>
            </a:r>
            <a:r>
              <a:rPr sz="1800" spc="-20" dirty="0">
                <a:latin typeface="Roboto"/>
                <a:cs typeface="Roboto"/>
              </a:rPr>
              <a:t>judgment</a:t>
            </a:r>
            <a:r>
              <a:rPr sz="1800" spc="-45" dirty="0">
                <a:latin typeface="Roboto"/>
                <a:cs typeface="Roboto"/>
              </a:rPr>
              <a:t> </a:t>
            </a:r>
            <a:r>
              <a:rPr sz="1800" spc="-20" dirty="0">
                <a:latin typeface="Roboto"/>
                <a:cs typeface="Roboto"/>
              </a:rPr>
              <a:t>intrinsic</a:t>
            </a:r>
            <a:r>
              <a:rPr sz="1800" spc="-40" dirty="0">
                <a:latin typeface="Roboto"/>
                <a:cs typeface="Roboto"/>
              </a:rPr>
              <a:t> </a:t>
            </a:r>
            <a:r>
              <a:rPr sz="1800" dirty="0">
                <a:latin typeface="Roboto"/>
                <a:cs typeface="Roboto"/>
              </a:rPr>
              <a:t>to</a:t>
            </a:r>
            <a:r>
              <a:rPr sz="1800" spc="-50" dirty="0">
                <a:latin typeface="Roboto"/>
                <a:cs typeface="Roboto"/>
              </a:rPr>
              <a:t> </a:t>
            </a:r>
            <a:r>
              <a:rPr sz="1800" spc="-10" dirty="0">
                <a:latin typeface="Roboto"/>
                <a:cs typeface="Roboto"/>
              </a:rPr>
              <a:t>human cognition.</a:t>
            </a:r>
            <a:endParaRPr sz="1800">
              <a:latin typeface="Roboto"/>
              <a:cs typeface="Robot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27</a:t>
            </a:r>
            <a:endParaRPr sz="1100">
              <a:latin typeface="Calibri"/>
              <a:cs typeface="Calibri"/>
            </a:endParaRPr>
          </a:p>
        </p:txBody>
      </p:sp>
      <p:sp>
        <p:nvSpPr>
          <p:cNvPr id="3" name="object 3"/>
          <p:cNvSpPr txBox="1"/>
          <p:nvPr/>
        </p:nvSpPr>
        <p:spPr>
          <a:xfrm>
            <a:off x="901700" y="789177"/>
            <a:ext cx="8174990" cy="3636645"/>
          </a:xfrm>
          <a:prstGeom prst="rect">
            <a:avLst/>
          </a:prstGeom>
        </p:spPr>
        <p:txBody>
          <a:bodyPr vert="horz" wrap="square" lIns="0" tIns="140335" rIns="0" bIns="0" rtlCol="0">
            <a:spAutoFit/>
          </a:bodyPr>
          <a:lstStyle/>
          <a:p>
            <a:pPr marL="12700">
              <a:lnSpc>
                <a:spcPct val="100000"/>
              </a:lnSpc>
              <a:spcBef>
                <a:spcPts val="1105"/>
              </a:spcBef>
            </a:pPr>
            <a:r>
              <a:rPr sz="1800" spc="-900" dirty="0">
                <a:latin typeface="Segoe UI Symbol"/>
                <a:cs typeface="Segoe UI Symbol"/>
              </a:rPr>
              <a:t>🏛️</a:t>
            </a:r>
            <a:r>
              <a:rPr sz="1800" spc="-35" dirty="0">
                <a:latin typeface="Segoe UI Symbol"/>
                <a:cs typeface="Segoe UI Symbol"/>
              </a:rPr>
              <a:t> </a:t>
            </a:r>
            <a:r>
              <a:rPr lang="en-US" sz="1800" spc="-35" dirty="0" smtClean="0">
                <a:latin typeface="Segoe UI Symbol"/>
                <a:cs typeface="Segoe UI Symbol"/>
              </a:rPr>
              <a:t>  </a:t>
            </a:r>
            <a:r>
              <a:rPr sz="1800" b="1" dirty="0" smtClean="0">
                <a:latin typeface="Roboto"/>
                <a:cs typeface="Roboto"/>
              </a:rPr>
              <a:t>4</a:t>
            </a:r>
            <a:r>
              <a:rPr sz="1800" b="1" dirty="0">
                <a:latin typeface="Roboto"/>
                <a:cs typeface="Roboto"/>
              </a:rPr>
              <a:t>.</a:t>
            </a:r>
            <a:r>
              <a:rPr sz="1800" b="1" spc="-20" dirty="0">
                <a:latin typeface="Roboto"/>
                <a:cs typeface="Roboto"/>
              </a:rPr>
              <a:t> </a:t>
            </a:r>
            <a:r>
              <a:rPr sz="1800" b="1" dirty="0">
                <a:latin typeface="Roboto"/>
                <a:cs typeface="Roboto"/>
              </a:rPr>
              <a:t>Corporate</a:t>
            </a:r>
            <a:r>
              <a:rPr sz="1800" b="1" spc="-10" dirty="0">
                <a:latin typeface="Roboto"/>
                <a:cs typeface="Roboto"/>
              </a:rPr>
              <a:t> </a:t>
            </a:r>
            <a:r>
              <a:rPr sz="1800" b="1" dirty="0">
                <a:latin typeface="Roboto"/>
                <a:cs typeface="Roboto"/>
              </a:rPr>
              <a:t>Ideology</a:t>
            </a:r>
            <a:r>
              <a:rPr sz="1800" b="1" spc="-10" dirty="0">
                <a:latin typeface="Roboto"/>
                <a:cs typeface="Roboto"/>
              </a:rPr>
              <a:t> </a:t>
            </a:r>
            <a:r>
              <a:rPr sz="1800" b="1" dirty="0">
                <a:latin typeface="Roboto"/>
                <a:cs typeface="Roboto"/>
              </a:rPr>
              <a:t>and</a:t>
            </a:r>
            <a:r>
              <a:rPr sz="1800" b="1" spc="-5" dirty="0">
                <a:latin typeface="Roboto"/>
                <a:cs typeface="Roboto"/>
              </a:rPr>
              <a:t> </a:t>
            </a:r>
            <a:r>
              <a:rPr sz="1800" b="1" spc="-10" dirty="0">
                <a:latin typeface="Roboto"/>
                <a:cs typeface="Roboto"/>
              </a:rPr>
              <a:t>Mythinformation</a:t>
            </a:r>
            <a:endParaRPr sz="1800" dirty="0">
              <a:latin typeface="Roboto"/>
              <a:cs typeface="Roboto"/>
            </a:endParaRPr>
          </a:p>
          <a:p>
            <a:pPr marL="469900" marR="655320" indent="-228600">
              <a:lnSpc>
                <a:spcPct val="107200"/>
              </a:lnSpc>
              <a:spcBef>
                <a:spcPts val="855"/>
              </a:spcBef>
              <a:buSzPct val="55555"/>
              <a:buFont typeface="Symbol"/>
              <a:buChar char=""/>
              <a:tabLst>
                <a:tab pos="469900" algn="l"/>
              </a:tabLst>
            </a:pPr>
            <a:r>
              <a:rPr sz="1800" dirty="0">
                <a:latin typeface="Roboto"/>
                <a:cs typeface="Roboto"/>
              </a:rPr>
              <a:t>Critiques</a:t>
            </a:r>
            <a:r>
              <a:rPr sz="1800" spc="-50" dirty="0">
                <a:latin typeface="Roboto"/>
                <a:cs typeface="Roboto"/>
              </a:rPr>
              <a:t> </a:t>
            </a:r>
            <a:r>
              <a:rPr sz="1800" dirty="0">
                <a:latin typeface="Roboto"/>
                <a:cs typeface="Roboto"/>
              </a:rPr>
              <a:t>the</a:t>
            </a:r>
            <a:r>
              <a:rPr sz="1800" spc="-45" dirty="0">
                <a:latin typeface="Roboto"/>
                <a:cs typeface="Roboto"/>
              </a:rPr>
              <a:t> </a:t>
            </a:r>
            <a:r>
              <a:rPr sz="1800" dirty="0">
                <a:latin typeface="Roboto"/>
                <a:cs typeface="Roboto"/>
              </a:rPr>
              <a:t>framing</a:t>
            </a:r>
            <a:r>
              <a:rPr sz="1800" spc="-40" dirty="0">
                <a:latin typeface="Roboto"/>
                <a:cs typeface="Roboto"/>
              </a:rPr>
              <a:t> </a:t>
            </a:r>
            <a:r>
              <a:rPr sz="1800" dirty="0">
                <a:latin typeface="Roboto"/>
                <a:cs typeface="Roboto"/>
              </a:rPr>
              <a:t>of</a:t>
            </a:r>
            <a:r>
              <a:rPr sz="1800" spc="-45" dirty="0">
                <a:latin typeface="Roboto"/>
                <a:cs typeface="Roboto"/>
              </a:rPr>
              <a:t> </a:t>
            </a:r>
            <a:r>
              <a:rPr sz="1800" dirty="0">
                <a:latin typeface="Roboto"/>
                <a:cs typeface="Roboto"/>
              </a:rPr>
              <a:t>AI</a:t>
            </a:r>
            <a:r>
              <a:rPr sz="1800" spc="-35" dirty="0">
                <a:latin typeface="Roboto"/>
                <a:cs typeface="Roboto"/>
              </a:rPr>
              <a:t> </a:t>
            </a:r>
            <a:r>
              <a:rPr sz="1800" dirty="0">
                <a:latin typeface="Roboto"/>
                <a:cs typeface="Roboto"/>
              </a:rPr>
              <a:t>as</a:t>
            </a:r>
            <a:r>
              <a:rPr sz="1800" spc="-45" dirty="0">
                <a:latin typeface="Roboto"/>
                <a:cs typeface="Roboto"/>
              </a:rPr>
              <a:t> </a:t>
            </a:r>
            <a:r>
              <a:rPr sz="1800" dirty="0">
                <a:latin typeface="Roboto"/>
                <a:cs typeface="Roboto"/>
              </a:rPr>
              <a:t>a</a:t>
            </a:r>
            <a:r>
              <a:rPr sz="1800" spc="-35" dirty="0">
                <a:latin typeface="Roboto"/>
                <a:cs typeface="Roboto"/>
              </a:rPr>
              <a:t> </a:t>
            </a:r>
            <a:r>
              <a:rPr sz="1800" b="1" dirty="0">
                <a:latin typeface="Roboto"/>
                <a:cs typeface="Roboto"/>
              </a:rPr>
              <a:t>capitalist</a:t>
            </a:r>
            <a:r>
              <a:rPr sz="1800" b="1" spc="-35" dirty="0">
                <a:latin typeface="Roboto"/>
                <a:cs typeface="Roboto"/>
              </a:rPr>
              <a:t> </a:t>
            </a:r>
            <a:r>
              <a:rPr sz="1800" b="1" dirty="0">
                <a:latin typeface="Roboto"/>
                <a:cs typeface="Roboto"/>
              </a:rPr>
              <a:t>venture</a:t>
            </a:r>
            <a:r>
              <a:rPr sz="1800" dirty="0">
                <a:latin typeface="Roboto"/>
                <a:cs typeface="Roboto"/>
              </a:rPr>
              <a:t>,</a:t>
            </a:r>
            <a:r>
              <a:rPr sz="1800" spc="-50" dirty="0">
                <a:latin typeface="Roboto"/>
                <a:cs typeface="Roboto"/>
              </a:rPr>
              <a:t> </a:t>
            </a:r>
            <a:r>
              <a:rPr sz="1800" spc="-10" dirty="0">
                <a:latin typeface="Roboto"/>
                <a:cs typeface="Roboto"/>
              </a:rPr>
              <a:t>driven</a:t>
            </a:r>
            <a:r>
              <a:rPr sz="1800" spc="-40" dirty="0">
                <a:latin typeface="Roboto"/>
                <a:cs typeface="Roboto"/>
              </a:rPr>
              <a:t> </a:t>
            </a:r>
            <a:r>
              <a:rPr sz="1800" dirty="0">
                <a:latin typeface="Roboto"/>
                <a:cs typeface="Roboto"/>
              </a:rPr>
              <a:t>by</a:t>
            </a:r>
            <a:r>
              <a:rPr sz="1800" spc="-40" dirty="0">
                <a:latin typeface="Roboto"/>
                <a:cs typeface="Roboto"/>
              </a:rPr>
              <a:t> </a:t>
            </a:r>
            <a:r>
              <a:rPr sz="1800" spc="-10" dirty="0">
                <a:latin typeface="Roboto"/>
                <a:cs typeface="Roboto"/>
              </a:rPr>
              <a:t>corporate interests.</a:t>
            </a:r>
            <a:endParaRPr sz="1800" dirty="0">
              <a:latin typeface="Roboto"/>
              <a:cs typeface="Roboto"/>
            </a:endParaRPr>
          </a:p>
          <a:p>
            <a:pPr marL="469900" marR="321310" indent="-228600">
              <a:lnSpc>
                <a:spcPct val="107400"/>
              </a:lnSpc>
              <a:spcBef>
                <a:spcPts val="825"/>
              </a:spcBef>
              <a:buSzPct val="55555"/>
              <a:buFont typeface="Symbol"/>
              <a:buChar char=""/>
              <a:tabLst>
                <a:tab pos="469900" algn="l"/>
              </a:tabLst>
            </a:pPr>
            <a:r>
              <a:rPr sz="1800" dirty="0">
                <a:latin typeface="Roboto"/>
                <a:cs typeface="Roboto"/>
              </a:rPr>
              <a:t>Warns</a:t>
            </a:r>
            <a:r>
              <a:rPr sz="1800" spc="-15" dirty="0">
                <a:latin typeface="Roboto"/>
                <a:cs typeface="Roboto"/>
              </a:rPr>
              <a:t> </a:t>
            </a:r>
            <a:r>
              <a:rPr sz="1800" spc="-10" dirty="0">
                <a:latin typeface="Roboto"/>
                <a:cs typeface="Roboto"/>
              </a:rPr>
              <a:t>against</a:t>
            </a:r>
            <a:r>
              <a:rPr sz="1800" spc="-25" dirty="0">
                <a:latin typeface="Roboto"/>
                <a:cs typeface="Roboto"/>
              </a:rPr>
              <a:t> </a:t>
            </a:r>
            <a:r>
              <a:rPr sz="1800" b="1" spc="-25" dirty="0">
                <a:latin typeface="Roboto"/>
                <a:cs typeface="Roboto"/>
              </a:rPr>
              <a:t>“mythinformation”</a:t>
            </a:r>
            <a:r>
              <a:rPr sz="1800" spc="-25" dirty="0">
                <a:latin typeface="Roboto"/>
                <a:cs typeface="Roboto"/>
              </a:rPr>
              <a:t>—</a:t>
            </a:r>
            <a:r>
              <a:rPr sz="1800" dirty="0">
                <a:latin typeface="Roboto"/>
                <a:cs typeface="Roboto"/>
              </a:rPr>
              <a:t>the</a:t>
            </a:r>
            <a:r>
              <a:rPr sz="1800" spc="-15" dirty="0">
                <a:latin typeface="Roboto"/>
                <a:cs typeface="Roboto"/>
              </a:rPr>
              <a:t> </a:t>
            </a:r>
            <a:r>
              <a:rPr sz="1800" spc="-20" dirty="0">
                <a:latin typeface="Roboto"/>
                <a:cs typeface="Roboto"/>
              </a:rPr>
              <a:t>manipulation</a:t>
            </a:r>
            <a:r>
              <a:rPr sz="1800" spc="-5" dirty="0">
                <a:latin typeface="Roboto"/>
                <a:cs typeface="Roboto"/>
              </a:rPr>
              <a:t> </a:t>
            </a:r>
            <a:r>
              <a:rPr sz="1800" dirty="0">
                <a:latin typeface="Roboto"/>
                <a:cs typeface="Roboto"/>
              </a:rPr>
              <a:t>of</a:t>
            </a:r>
            <a:r>
              <a:rPr sz="1800" spc="-15" dirty="0">
                <a:latin typeface="Roboto"/>
                <a:cs typeface="Roboto"/>
              </a:rPr>
              <a:t> </a:t>
            </a:r>
            <a:r>
              <a:rPr sz="1800" spc="-10" dirty="0">
                <a:latin typeface="Roboto"/>
                <a:cs typeface="Roboto"/>
              </a:rPr>
              <a:t>public perception </a:t>
            </a:r>
            <a:r>
              <a:rPr sz="1800" spc="-25" dirty="0">
                <a:latin typeface="Roboto"/>
                <a:cs typeface="Roboto"/>
              </a:rPr>
              <a:t>through </a:t>
            </a:r>
            <a:r>
              <a:rPr sz="1800" spc="-20" dirty="0">
                <a:latin typeface="Roboto"/>
                <a:cs typeface="Roboto"/>
              </a:rPr>
              <a:t>algorithmic </a:t>
            </a:r>
            <a:r>
              <a:rPr sz="1800" spc="-10" dirty="0">
                <a:latin typeface="Roboto"/>
                <a:cs typeface="Roboto"/>
              </a:rPr>
              <a:t>control.</a:t>
            </a:r>
            <a:endParaRPr sz="1800" dirty="0">
              <a:latin typeface="Roboto"/>
              <a:cs typeface="Roboto"/>
            </a:endParaRPr>
          </a:p>
          <a:p>
            <a:pPr marL="12700">
              <a:lnSpc>
                <a:spcPct val="100000"/>
              </a:lnSpc>
              <a:spcBef>
                <a:spcPts val="1200"/>
              </a:spcBef>
            </a:pPr>
            <a:r>
              <a:rPr sz="1800" spc="85" dirty="0">
                <a:latin typeface="Segoe UI Symbol"/>
                <a:cs typeface="Segoe UI Symbol"/>
              </a:rPr>
              <a:t>➓</a:t>
            </a:r>
            <a:r>
              <a:rPr sz="1800" spc="-60" dirty="0">
                <a:latin typeface="Segoe UI Symbol"/>
                <a:cs typeface="Segoe UI Symbol"/>
              </a:rPr>
              <a:t> </a:t>
            </a:r>
            <a:r>
              <a:rPr sz="1800" b="1" dirty="0">
                <a:latin typeface="Roboto"/>
                <a:cs typeface="Roboto"/>
              </a:rPr>
              <a:t>5.</a:t>
            </a:r>
            <a:r>
              <a:rPr sz="1800" b="1" spc="-20" dirty="0">
                <a:latin typeface="Roboto"/>
                <a:cs typeface="Roboto"/>
              </a:rPr>
              <a:t> </a:t>
            </a:r>
            <a:r>
              <a:rPr sz="1800" b="1" dirty="0">
                <a:latin typeface="Roboto"/>
                <a:cs typeface="Roboto"/>
              </a:rPr>
              <a:t>Toward</a:t>
            </a:r>
            <a:r>
              <a:rPr sz="1800" b="1" spc="-20" dirty="0">
                <a:latin typeface="Roboto"/>
                <a:cs typeface="Roboto"/>
              </a:rPr>
              <a:t> </a:t>
            </a:r>
            <a:r>
              <a:rPr sz="1800" b="1" dirty="0">
                <a:latin typeface="Roboto"/>
                <a:cs typeface="Roboto"/>
              </a:rPr>
              <a:t>Democratic</a:t>
            </a:r>
            <a:r>
              <a:rPr sz="1800" b="1" spc="-25" dirty="0">
                <a:latin typeface="Roboto"/>
                <a:cs typeface="Roboto"/>
              </a:rPr>
              <a:t> </a:t>
            </a:r>
            <a:r>
              <a:rPr sz="1800" b="1" dirty="0">
                <a:latin typeface="Roboto"/>
                <a:cs typeface="Roboto"/>
              </a:rPr>
              <a:t>Digital</a:t>
            </a:r>
            <a:r>
              <a:rPr sz="1800" b="1" spc="-30" dirty="0">
                <a:latin typeface="Roboto"/>
                <a:cs typeface="Roboto"/>
              </a:rPr>
              <a:t> </a:t>
            </a:r>
            <a:r>
              <a:rPr sz="1800" b="1" spc="-10" dirty="0">
                <a:latin typeface="Roboto"/>
                <a:cs typeface="Roboto"/>
              </a:rPr>
              <a:t>Humanism</a:t>
            </a:r>
            <a:endParaRPr sz="1800" dirty="0">
              <a:latin typeface="Roboto"/>
              <a:cs typeface="Roboto"/>
            </a:endParaRPr>
          </a:p>
          <a:p>
            <a:pPr marL="469900" marR="295275" indent="-228600">
              <a:lnSpc>
                <a:spcPct val="107800"/>
              </a:lnSpc>
              <a:spcBef>
                <a:spcPts val="840"/>
              </a:spcBef>
              <a:buSzPct val="55555"/>
              <a:buFont typeface="Symbol"/>
              <a:buChar char=""/>
              <a:tabLst>
                <a:tab pos="469900" algn="l"/>
              </a:tabLst>
            </a:pPr>
            <a:r>
              <a:rPr sz="1800" dirty="0">
                <a:latin typeface="Roboto"/>
                <a:cs typeface="Roboto"/>
              </a:rPr>
              <a:t>Proposes</a:t>
            </a:r>
            <a:r>
              <a:rPr sz="1800" spc="-65" dirty="0">
                <a:latin typeface="Roboto"/>
                <a:cs typeface="Roboto"/>
              </a:rPr>
              <a:t> </a:t>
            </a:r>
            <a:r>
              <a:rPr sz="1800" dirty="0">
                <a:latin typeface="Roboto"/>
                <a:cs typeface="Roboto"/>
              </a:rPr>
              <a:t>a</a:t>
            </a:r>
            <a:r>
              <a:rPr sz="1800" spc="-55" dirty="0">
                <a:latin typeface="Roboto"/>
                <a:cs typeface="Roboto"/>
              </a:rPr>
              <a:t> </a:t>
            </a:r>
            <a:r>
              <a:rPr sz="1800" dirty="0">
                <a:latin typeface="Roboto"/>
                <a:cs typeface="Roboto"/>
              </a:rPr>
              <a:t>future</a:t>
            </a:r>
            <a:r>
              <a:rPr sz="1800" spc="-60" dirty="0">
                <a:latin typeface="Roboto"/>
                <a:cs typeface="Roboto"/>
              </a:rPr>
              <a:t> </a:t>
            </a:r>
            <a:r>
              <a:rPr sz="1800" spc="-10" dirty="0">
                <a:latin typeface="Roboto"/>
                <a:cs typeface="Roboto"/>
              </a:rPr>
              <a:t>beyond</a:t>
            </a:r>
            <a:r>
              <a:rPr sz="1800" spc="-40" dirty="0">
                <a:latin typeface="Roboto"/>
                <a:cs typeface="Roboto"/>
              </a:rPr>
              <a:t> </a:t>
            </a:r>
            <a:r>
              <a:rPr sz="1800" b="1" dirty="0">
                <a:latin typeface="Roboto"/>
                <a:cs typeface="Roboto"/>
              </a:rPr>
              <a:t>digital</a:t>
            </a:r>
            <a:r>
              <a:rPr sz="1800" b="1" spc="-60" dirty="0">
                <a:latin typeface="Roboto"/>
                <a:cs typeface="Roboto"/>
              </a:rPr>
              <a:t> </a:t>
            </a:r>
            <a:r>
              <a:rPr sz="1800" b="1" dirty="0">
                <a:latin typeface="Roboto"/>
                <a:cs typeface="Roboto"/>
              </a:rPr>
              <a:t>barbarism</a:t>
            </a:r>
            <a:r>
              <a:rPr sz="1800" dirty="0">
                <a:latin typeface="Roboto"/>
                <a:cs typeface="Roboto"/>
              </a:rPr>
              <a:t>,</a:t>
            </a:r>
            <a:r>
              <a:rPr sz="1800" spc="-40" dirty="0">
                <a:latin typeface="Roboto"/>
                <a:cs typeface="Roboto"/>
              </a:rPr>
              <a:t> </a:t>
            </a:r>
            <a:r>
              <a:rPr sz="1800" dirty="0">
                <a:latin typeface="Roboto"/>
                <a:cs typeface="Roboto"/>
              </a:rPr>
              <a:t>where</a:t>
            </a:r>
            <a:r>
              <a:rPr sz="1800" spc="-60" dirty="0">
                <a:latin typeface="Roboto"/>
                <a:cs typeface="Roboto"/>
              </a:rPr>
              <a:t> </a:t>
            </a:r>
            <a:r>
              <a:rPr sz="1800" spc="-10" dirty="0">
                <a:latin typeface="Roboto"/>
                <a:cs typeface="Roboto"/>
              </a:rPr>
              <a:t>human</a:t>
            </a:r>
            <a:r>
              <a:rPr sz="1800" spc="-50" dirty="0">
                <a:latin typeface="Roboto"/>
                <a:cs typeface="Roboto"/>
              </a:rPr>
              <a:t> </a:t>
            </a:r>
            <a:r>
              <a:rPr sz="1800" spc="-20" dirty="0">
                <a:latin typeface="Roboto"/>
                <a:cs typeface="Roboto"/>
              </a:rPr>
              <a:t>autonomy</a:t>
            </a:r>
            <a:r>
              <a:rPr sz="1800" spc="-65" dirty="0">
                <a:latin typeface="Roboto"/>
                <a:cs typeface="Roboto"/>
              </a:rPr>
              <a:t> </a:t>
            </a:r>
            <a:r>
              <a:rPr sz="1800" spc="-25" dirty="0">
                <a:latin typeface="Roboto"/>
                <a:cs typeface="Roboto"/>
              </a:rPr>
              <a:t>and </a:t>
            </a:r>
            <a:r>
              <a:rPr sz="1800" dirty="0">
                <a:latin typeface="Roboto"/>
                <a:cs typeface="Roboto"/>
              </a:rPr>
              <a:t>democratic</a:t>
            </a:r>
            <a:r>
              <a:rPr sz="1800" spc="-70" dirty="0">
                <a:latin typeface="Roboto"/>
                <a:cs typeface="Roboto"/>
              </a:rPr>
              <a:t> </a:t>
            </a:r>
            <a:r>
              <a:rPr sz="1800" spc="-10" dirty="0">
                <a:latin typeface="Roboto"/>
                <a:cs typeface="Roboto"/>
              </a:rPr>
              <a:t>values</a:t>
            </a:r>
            <a:r>
              <a:rPr sz="1800" spc="-75" dirty="0">
                <a:latin typeface="Roboto"/>
                <a:cs typeface="Roboto"/>
              </a:rPr>
              <a:t> </a:t>
            </a:r>
            <a:r>
              <a:rPr sz="1800" dirty="0">
                <a:latin typeface="Roboto"/>
                <a:cs typeface="Roboto"/>
              </a:rPr>
              <a:t>are</a:t>
            </a:r>
            <a:r>
              <a:rPr sz="1800" spc="-75" dirty="0">
                <a:latin typeface="Roboto"/>
                <a:cs typeface="Roboto"/>
              </a:rPr>
              <a:t> </a:t>
            </a:r>
            <a:r>
              <a:rPr sz="1800" spc="-10" dirty="0">
                <a:latin typeface="Roboto"/>
                <a:cs typeface="Roboto"/>
              </a:rPr>
              <a:t>preserved.</a:t>
            </a:r>
            <a:endParaRPr sz="1800" dirty="0">
              <a:latin typeface="Roboto"/>
              <a:cs typeface="Roboto"/>
            </a:endParaRPr>
          </a:p>
          <a:p>
            <a:pPr marL="469900" marR="5080" indent="-228600">
              <a:lnSpc>
                <a:spcPct val="107300"/>
              </a:lnSpc>
              <a:spcBef>
                <a:spcPts val="825"/>
              </a:spcBef>
              <a:buSzPct val="55555"/>
              <a:buFont typeface="Symbol"/>
              <a:buChar char=""/>
              <a:tabLst>
                <a:tab pos="469900" algn="l"/>
              </a:tabLst>
            </a:pPr>
            <a:r>
              <a:rPr sz="1800" dirty="0">
                <a:latin typeface="Roboto"/>
                <a:cs typeface="Roboto"/>
              </a:rPr>
              <a:t>Calls</a:t>
            </a:r>
            <a:r>
              <a:rPr sz="1800" spc="-35" dirty="0">
                <a:latin typeface="Roboto"/>
                <a:cs typeface="Roboto"/>
              </a:rPr>
              <a:t> </a:t>
            </a:r>
            <a:r>
              <a:rPr sz="1800" dirty="0">
                <a:latin typeface="Roboto"/>
                <a:cs typeface="Roboto"/>
              </a:rPr>
              <a:t>for</a:t>
            </a:r>
            <a:r>
              <a:rPr sz="1800" spc="-15" dirty="0">
                <a:latin typeface="Roboto"/>
                <a:cs typeface="Roboto"/>
              </a:rPr>
              <a:t> </a:t>
            </a:r>
            <a:r>
              <a:rPr sz="1800" b="1" dirty="0">
                <a:latin typeface="Roboto"/>
                <a:cs typeface="Roboto"/>
              </a:rPr>
              <a:t>transparent</a:t>
            </a:r>
            <a:r>
              <a:rPr sz="1800" b="1" spc="-25" dirty="0">
                <a:latin typeface="Roboto"/>
                <a:cs typeface="Roboto"/>
              </a:rPr>
              <a:t> </a:t>
            </a:r>
            <a:r>
              <a:rPr sz="1800" b="1" dirty="0">
                <a:latin typeface="Roboto"/>
                <a:cs typeface="Roboto"/>
              </a:rPr>
              <a:t>democratic</a:t>
            </a:r>
            <a:r>
              <a:rPr sz="1800" b="1" spc="-20" dirty="0">
                <a:latin typeface="Roboto"/>
                <a:cs typeface="Roboto"/>
              </a:rPr>
              <a:t> </a:t>
            </a:r>
            <a:r>
              <a:rPr sz="1800" b="1" dirty="0">
                <a:latin typeface="Roboto"/>
                <a:cs typeface="Roboto"/>
              </a:rPr>
              <a:t>governance</a:t>
            </a:r>
            <a:r>
              <a:rPr sz="1800" b="1" spc="-30" dirty="0">
                <a:latin typeface="Roboto"/>
                <a:cs typeface="Roboto"/>
              </a:rPr>
              <a:t> </a:t>
            </a:r>
            <a:r>
              <a:rPr sz="1800" dirty="0">
                <a:latin typeface="Roboto"/>
                <a:cs typeface="Roboto"/>
              </a:rPr>
              <a:t>of</a:t>
            </a:r>
            <a:r>
              <a:rPr sz="1800" spc="-25" dirty="0">
                <a:latin typeface="Roboto"/>
                <a:cs typeface="Roboto"/>
              </a:rPr>
              <a:t> </a:t>
            </a:r>
            <a:r>
              <a:rPr sz="1800" dirty="0">
                <a:latin typeface="Roboto"/>
                <a:cs typeface="Roboto"/>
              </a:rPr>
              <a:t>AI</a:t>
            </a:r>
            <a:r>
              <a:rPr sz="1800" spc="-30" dirty="0">
                <a:latin typeface="Roboto"/>
                <a:cs typeface="Roboto"/>
              </a:rPr>
              <a:t> </a:t>
            </a:r>
            <a:r>
              <a:rPr sz="1800" dirty="0">
                <a:latin typeface="Roboto"/>
                <a:cs typeface="Roboto"/>
              </a:rPr>
              <a:t>systems</a:t>
            </a:r>
            <a:r>
              <a:rPr sz="1800" spc="-25" dirty="0">
                <a:latin typeface="Roboto"/>
                <a:cs typeface="Roboto"/>
              </a:rPr>
              <a:t> </a:t>
            </a:r>
            <a:r>
              <a:rPr sz="1800" dirty="0">
                <a:latin typeface="Roboto"/>
                <a:cs typeface="Roboto"/>
              </a:rPr>
              <a:t>and</a:t>
            </a:r>
            <a:r>
              <a:rPr sz="1800" spc="-15" dirty="0">
                <a:latin typeface="Roboto"/>
                <a:cs typeface="Roboto"/>
              </a:rPr>
              <a:t> </a:t>
            </a:r>
            <a:r>
              <a:rPr sz="1800" dirty="0">
                <a:latin typeface="Roboto"/>
                <a:cs typeface="Roboto"/>
              </a:rPr>
              <a:t>open</a:t>
            </a:r>
            <a:r>
              <a:rPr sz="1800" spc="-20" dirty="0">
                <a:latin typeface="Roboto"/>
                <a:cs typeface="Roboto"/>
              </a:rPr>
              <a:t> </a:t>
            </a:r>
            <a:r>
              <a:rPr sz="1800" spc="-10" dirty="0">
                <a:latin typeface="Roboto"/>
                <a:cs typeface="Roboto"/>
              </a:rPr>
              <a:t>public </a:t>
            </a:r>
            <a:r>
              <a:rPr sz="1800" dirty="0">
                <a:latin typeface="Roboto"/>
                <a:cs typeface="Roboto"/>
              </a:rPr>
              <a:t>access</a:t>
            </a:r>
            <a:r>
              <a:rPr sz="1800" spc="-55" dirty="0">
                <a:latin typeface="Roboto"/>
                <a:cs typeface="Roboto"/>
              </a:rPr>
              <a:t> </a:t>
            </a:r>
            <a:r>
              <a:rPr sz="1800" dirty="0">
                <a:latin typeface="Roboto"/>
                <a:cs typeface="Roboto"/>
              </a:rPr>
              <a:t>to</a:t>
            </a:r>
            <a:r>
              <a:rPr sz="1800" spc="-45" dirty="0">
                <a:latin typeface="Roboto"/>
                <a:cs typeface="Roboto"/>
              </a:rPr>
              <a:t> </a:t>
            </a:r>
            <a:r>
              <a:rPr sz="1800" spc="-10" dirty="0">
                <a:latin typeface="Roboto"/>
                <a:cs typeface="Roboto"/>
              </a:rPr>
              <a:t>critical</a:t>
            </a:r>
            <a:r>
              <a:rPr sz="1800" spc="-50" dirty="0">
                <a:latin typeface="Roboto"/>
                <a:cs typeface="Roboto"/>
              </a:rPr>
              <a:t> </a:t>
            </a:r>
            <a:r>
              <a:rPr sz="1800" spc="-20" dirty="0">
                <a:latin typeface="Roboto"/>
                <a:cs typeface="Roboto"/>
              </a:rPr>
              <a:t>data</a:t>
            </a:r>
            <a:endParaRPr sz="1800" dirty="0">
              <a:latin typeface="Roboto"/>
              <a:cs typeface="Robo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28</a:t>
            </a:r>
            <a:endParaRPr sz="1100">
              <a:latin typeface="Calibri"/>
              <a:cs typeface="Calibri"/>
            </a:endParaRPr>
          </a:p>
        </p:txBody>
      </p:sp>
      <p:pic>
        <p:nvPicPr>
          <p:cNvPr id="3" name="object 3"/>
          <p:cNvPicPr/>
          <p:nvPr/>
        </p:nvPicPr>
        <p:blipFill>
          <a:blip r:embed="rId2" cstate="print"/>
          <a:stretch>
            <a:fillRect/>
          </a:stretch>
        </p:blipFill>
        <p:spPr>
          <a:xfrm>
            <a:off x="923925" y="1365377"/>
            <a:ext cx="82550" cy="161925"/>
          </a:xfrm>
          <a:prstGeom prst="rect">
            <a:avLst/>
          </a:prstGeom>
        </p:spPr>
      </p:pic>
      <p:sp>
        <p:nvSpPr>
          <p:cNvPr id="4" name="object 4"/>
          <p:cNvSpPr txBox="1"/>
          <p:nvPr/>
        </p:nvSpPr>
        <p:spPr>
          <a:xfrm>
            <a:off x="901700" y="764793"/>
            <a:ext cx="8096250" cy="5843905"/>
          </a:xfrm>
          <a:prstGeom prst="rect">
            <a:avLst/>
          </a:prstGeom>
        </p:spPr>
        <p:txBody>
          <a:bodyPr vert="horz" wrap="square" lIns="0" tIns="135890" rIns="0" bIns="0" rtlCol="0">
            <a:spAutoFit/>
          </a:bodyPr>
          <a:lstStyle/>
          <a:p>
            <a:pPr marL="12700">
              <a:lnSpc>
                <a:spcPct val="100000"/>
              </a:lnSpc>
              <a:spcBef>
                <a:spcPts val="1070"/>
              </a:spcBef>
            </a:pPr>
            <a:r>
              <a:rPr sz="1800" b="1" dirty="0">
                <a:latin typeface="Roboto"/>
                <a:cs typeface="Roboto"/>
              </a:rPr>
              <a:t>Potential</a:t>
            </a:r>
            <a:r>
              <a:rPr sz="1800" b="1" spc="-40" dirty="0">
                <a:latin typeface="Roboto"/>
                <a:cs typeface="Roboto"/>
              </a:rPr>
              <a:t> </a:t>
            </a:r>
            <a:r>
              <a:rPr sz="1800" b="1" spc="-10" dirty="0">
                <a:latin typeface="Roboto"/>
                <a:cs typeface="Roboto"/>
              </a:rPr>
              <a:t>Challenges</a:t>
            </a:r>
            <a:endParaRPr sz="1800">
              <a:latin typeface="Roboto"/>
              <a:cs typeface="Roboto"/>
            </a:endParaRPr>
          </a:p>
          <a:p>
            <a:pPr marL="425450" indent="-254000">
              <a:lnSpc>
                <a:spcPct val="100000"/>
              </a:lnSpc>
              <a:spcBef>
                <a:spcPts val="975"/>
              </a:spcBef>
              <a:buAutoNum type="arabicPeriod"/>
              <a:tabLst>
                <a:tab pos="425450" algn="l"/>
              </a:tabLst>
            </a:pPr>
            <a:r>
              <a:rPr sz="1800" b="1" dirty="0">
                <a:latin typeface="Roboto"/>
                <a:cs typeface="Roboto"/>
              </a:rPr>
              <a:t>Cultural</a:t>
            </a:r>
            <a:r>
              <a:rPr sz="1800" b="1" spc="-30" dirty="0">
                <a:latin typeface="Roboto"/>
                <a:cs typeface="Roboto"/>
              </a:rPr>
              <a:t> </a:t>
            </a:r>
            <a:r>
              <a:rPr sz="1800" b="1" dirty="0">
                <a:latin typeface="Roboto"/>
                <a:cs typeface="Roboto"/>
              </a:rPr>
              <a:t>and</a:t>
            </a:r>
            <a:r>
              <a:rPr sz="1800" b="1" spc="-20" dirty="0">
                <a:latin typeface="Roboto"/>
                <a:cs typeface="Roboto"/>
              </a:rPr>
              <a:t> </a:t>
            </a:r>
            <a:r>
              <a:rPr sz="1800" b="1" dirty="0">
                <a:latin typeface="Roboto"/>
                <a:cs typeface="Roboto"/>
              </a:rPr>
              <a:t>Ethical</a:t>
            </a:r>
            <a:r>
              <a:rPr sz="1800" b="1" spc="-25" dirty="0">
                <a:latin typeface="Roboto"/>
                <a:cs typeface="Roboto"/>
              </a:rPr>
              <a:t> </a:t>
            </a:r>
            <a:r>
              <a:rPr sz="1800" b="1" spc="-10" dirty="0">
                <a:latin typeface="Roboto"/>
                <a:cs typeface="Roboto"/>
              </a:rPr>
              <a:t>Diversity</a:t>
            </a:r>
            <a:endParaRPr sz="1800">
              <a:latin typeface="Roboto"/>
              <a:cs typeface="Roboto"/>
            </a:endParaRPr>
          </a:p>
          <a:p>
            <a:pPr marL="469900" marR="104775" lvl="1" indent="-228600">
              <a:lnSpc>
                <a:spcPct val="107200"/>
              </a:lnSpc>
              <a:spcBef>
                <a:spcPts val="825"/>
              </a:spcBef>
              <a:buSzPct val="55555"/>
              <a:buFont typeface="Symbol"/>
              <a:buChar char=""/>
              <a:tabLst>
                <a:tab pos="469900" algn="l"/>
              </a:tabLst>
            </a:pPr>
            <a:r>
              <a:rPr sz="1800" b="1" spc="-10" dirty="0">
                <a:latin typeface="Roboto"/>
                <a:cs typeface="Roboto"/>
              </a:rPr>
              <a:t>Universal</a:t>
            </a:r>
            <a:r>
              <a:rPr sz="1800" b="1" spc="-50" dirty="0">
                <a:latin typeface="Roboto"/>
                <a:cs typeface="Roboto"/>
              </a:rPr>
              <a:t> </a:t>
            </a:r>
            <a:r>
              <a:rPr sz="1800" b="1" dirty="0">
                <a:latin typeface="Roboto"/>
                <a:cs typeface="Roboto"/>
              </a:rPr>
              <a:t>values</a:t>
            </a:r>
            <a:r>
              <a:rPr sz="1800" b="1" spc="-50" dirty="0">
                <a:latin typeface="Roboto"/>
                <a:cs typeface="Roboto"/>
              </a:rPr>
              <a:t> </a:t>
            </a:r>
            <a:r>
              <a:rPr sz="1800" b="1" dirty="0">
                <a:latin typeface="Roboto"/>
                <a:cs typeface="Roboto"/>
              </a:rPr>
              <a:t>vs.</a:t>
            </a:r>
            <a:r>
              <a:rPr sz="1800" b="1" spc="-45" dirty="0">
                <a:latin typeface="Roboto"/>
                <a:cs typeface="Roboto"/>
              </a:rPr>
              <a:t> </a:t>
            </a:r>
            <a:r>
              <a:rPr sz="1800" b="1" dirty="0">
                <a:latin typeface="Roboto"/>
                <a:cs typeface="Roboto"/>
              </a:rPr>
              <a:t>local</a:t>
            </a:r>
            <a:r>
              <a:rPr sz="1800" b="1" spc="-50" dirty="0">
                <a:latin typeface="Roboto"/>
                <a:cs typeface="Roboto"/>
              </a:rPr>
              <a:t> </a:t>
            </a:r>
            <a:r>
              <a:rPr sz="1800" b="1" dirty="0">
                <a:latin typeface="Roboto"/>
                <a:cs typeface="Roboto"/>
              </a:rPr>
              <a:t>norms</a:t>
            </a:r>
            <a:r>
              <a:rPr sz="1800" dirty="0">
                <a:latin typeface="Roboto"/>
                <a:cs typeface="Roboto"/>
              </a:rPr>
              <a:t>:</a:t>
            </a:r>
            <a:r>
              <a:rPr sz="1800" spc="-50" dirty="0">
                <a:latin typeface="Roboto"/>
                <a:cs typeface="Roboto"/>
              </a:rPr>
              <a:t> </a:t>
            </a:r>
            <a:r>
              <a:rPr sz="1800" dirty="0">
                <a:latin typeface="Roboto"/>
                <a:cs typeface="Roboto"/>
              </a:rPr>
              <a:t>Concepts</a:t>
            </a:r>
            <a:r>
              <a:rPr sz="1800" spc="-55" dirty="0">
                <a:latin typeface="Roboto"/>
                <a:cs typeface="Roboto"/>
              </a:rPr>
              <a:t> </a:t>
            </a:r>
            <a:r>
              <a:rPr sz="1800" dirty="0">
                <a:latin typeface="Roboto"/>
                <a:cs typeface="Roboto"/>
              </a:rPr>
              <a:t>like</a:t>
            </a:r>
            <a:r>
              <a:rPr sz="1800" spc="-50" dirty="0">
                <a:latin typeface="Roboto"/>
                <a:cs typeface="Roboto"/>
              </a:rPr>
              <a:t> </a:t>
            </a:r>
            <a:r>
              <a:rPr sz="1800" spc="-20" dirty="0">
                <a:latin typeface="Roboto"/>
                <a:cs typeface="Roboto"/>
              </a:rPr>
              <a:t>dignity</a:t>
            </a:r>
            <a:r>
              <a:rPr sz="1800" spc="-35" dirty="0">
                <a:latin typeface="Roboto"/>
                <a:cs typeface="Roboto"/>
              </a:rPr>
              <a:t> </a:t>
            </a:r>
            <a:r>
              <a:rPr sz="1800" dirty="0">
                <a:latin typeface="Roboto"/>
                <a:cs typeface="Roboto"/>
              </a:rPr>
              <a:t>and</a:t>
            </a:r>
            <a:r>
              <a:rPr sz="1800" spc="-40" dirty="0">
                <a:latin typeface="Roboto"/>
                <a:cs typeface="Roboto"/>
              </a:rPr>
              <a:t> </a:t>
            </a:r>
            <a:r>
              <a:rPr sz="1800" spc="-20" dirty="0">
                <a:latin typeface="Roboto"/>
                <a:cs typeface="Roboto"/>
              </a:rPr>
              <a:t>autonomy</a:t>
            </a:r>
            <a:r>
              <a:rPr sz="1800" spc="-50" dirty="0">
                <a:latin typeface="Roboto"/>
                <a:cs typeface="Roboto"/>
              </a:rPr>
              <a:t> </a:t>
            </a:r>
            <a:r>
              <a:rPr sz="1800" spc="-20" dirty="0">
                <a:latin typeface="Roboto"/>
                <a:cs typeface="Roboto"/>
              </a:rPr>
              <a:t>vary </a:t>
            </a:r>
            <a:r>
              <a:rPr sz="1800" dirty="0">
                <a:latin typeface="Roboto"/>
                <a:cs typeface="Roboto"/>
              </a:rPr>
              <a:t>across</a:t>
            </a:r>
            <a:r>
              <a:rPr sz="1800" spc="-85" dirty="0">
                <a:latin typeface="Roboto"/>
                <a:cs typeface="Roboto"/>
              </a:rPr>
              <a:t> </a:t>
            </a:r>
            <a:r>
              <a:rPr sz="1800" spc="-10" dirty="0">
                <a:latin typeface="Roboto"/>
                <a:cs typeface="Roboto"/>
              </a:rPr>
              <a:t>cultures,</a:t>
            </a:r>
            <a:r>
              <a:rPr sz="1800" spc="-80" dirty="0">
                <a:latin typeface="Roboto"/>
                <a:cs typeface="Roboto"/>
              </a:rPr>
              <a:t> </a:t>
            </a:r>
            <a:r>
              <a:rPr sz="1800" spc="-10" dirty="0">
                <a:latin typeface="Roboto"/>
                <a:cs typeface="Roboto"/>
              </a:rPr>
              <a:t>making</a:t>
            </a:r>
            <a:r>
              <a:rPr sz="1800" spc="-70" dirty="0">
                <a:latin typeface="Roboto"/>
                <a:cs typeface="Roboto"/>
              </a:rPr>
              <a:t> </a:t>
            </a:r>
            <a:r>
              <a:rPr sz="1800" dirty="0">
                <a:latin typeface="Roboto"/>
                <a:cs typeface="Roboto"/>
              </a:rPr>
              <a:t>global</a:t>
            </a:r>
            <a:r>
              <a:rPr sz="1800" spc="-60" dirty="0">
                <a:latin typeface="Roboto"/>
                <a:cs typeface="Roboto"/>
              </a:rPr>
              <a:t> </a:t>
            </a:r>
            <a:r>
              <a:rPr sz="1800" spc="-10" dirty="0">
                <a:latin typeface="Roboto"/>
                <a:cs typeface="Roboto"/>
              </a:rPr>
              <a:t>consensus</a:t>
            </a:r>
            <a:r>
              <a:rPr sz="1800" spc="-80" dirty="0">
                <a:latin typeface="Roboto"/>
                <a:cs typeface="Roboto"/>
              </a:rPr>
              <a:t> </a:t>
            </a:r>
            <a:r>
              <a:rPr sz="1800" spc="-10" dirty="0">
                <a:latin typeface="Roboto"/>
                <a:cs typeface="Roboto"/>
              </a:rPr>
              <a:t>difficult.</a:t>
            </a:r>
            <a:endParaRPr sz="1800">
              <a:latin typeface="Roboto"/>
              <a:cs typeface="Roboto"/>
            </a:endParaRPr>
          </a:p>
          <a:p>
            <a:pPr marL="469900" marR="418465" lvl="1" indent="-228600">
              <a:lnSpc>
                <a:spcPct val="107200"/>
              </a:lnSpc>
              <a:spcBef>
                <a:spcPts val="830"/>
              </a:spcBef>
              <a:buSzPct val="55555"/>
              <a:buFont typeface="Symbol"/>
              <a:buChar char=""/>
              <a:tabLst>
                <a:tab pos="469900" algn="l"/>
              </a:tabLst>
            </a:pPr>
            <a:r>
              <a:rPr sz="1800" b="1" dirty="0">
                <a:latin typeface="Roboto"/>
                <a:cs typeface="Roboto"/>
              </a:rPr>
              <a:t>Ethical</a:t>
            </a:r>
            <a:r>
              <a:rPr sz="1800" b="1" spc="-65" dirty="0">
                <a:latin typeface="Roboto"/>
                <a:cs typeface="Roboto"/>
              </a:rPr>
              <a:t> </a:t>
            </a:r>
            <a:r>
              <a:rPr sz="1800" b="1" dirty="0">
                <a:latin typeface="Roboto"/>
                <a:cs typeface="Roboto"/>
              </a:rPr>
              <a:t>pluralism</a:t>
            </a:r>
            <a:r>
              <a:rPr sz="1800" dirty="0">
                <a:latin typeface="Roboto"/>
                <a:cs typeface="Roboto"/>
              </a:rPr>
              <a:t>:</a:t>
            </a:r>
            <a:r>
              <a:rPr sz="1800" spc="-65" dirty="0">
                <a:latin typeface="Roboto"/>
                <a:cs typeface="Roboto"/>
              </a:rPr>
              <a:t> </a:t>
            </a:r>
            <a:r>
              <a:rPr sz="1800" dirty="0">
                <a:latin typeface="Roboto"/>
                <a:cs typeface="Roboto"/>
              </a:rPr>
              <a:t>Different</a:t>
            </a:r>
            <a:r>
              <a:rPr sz="1800" spc="-60" dirty="0">
                <a:latin typeface="Roboto"/>
                <a:cs typeface="Roboto"/>
              </a:rPr>
              <a:t> </a:t>
            </a:r>
            <a:r>
              <a:rPr sz="1800" dirty="0">
                <a:latin typeface="Roboto"/>
                <a:cs typeface="Roboto"/>
              </a:rPr>
              <a:t>sectors</a:t>
            </a:r>
            <a:r>
              <a:rPr sz="1800" spc="-60" dirty="0">
                <a:latin typeface="Roboto"/>
                <a:cs typeface="Roboto"/>
              </a:rPr>
              <a:t> </a:t>
            </a:r>
            <a:r>
              <a:rPr sz="1800" dirty="0">
                <a:latin typeface="Roboto"/>
                <a:cs typeface="Roboto"/>
              </a:rPr>
              <a:t>(e.g.</a:t>
            </a:r>
            <a:r>
              <a:rPr sz="1800" spc="-65" dirty="0">
                <a:latin typeface="Roboto"/>
                <a:cs typeface="Roboto"/>
              </a:rPr>
              <a:t> </a:t>
            </a:r>
            <a:r>
              <a:rPr sz="1800" spc="-10" dirty="0">
                <a:latin typeface="Roboto"/>
                <a:cs typeface="Roboto"/>
              </a:rPr>
              <a:t>healthcare,</a:t>
            </a:r>
            <a:r>
              <a:rPr sz="1800" spc="-65" dirty="0">
                <a:latin typeface="Roboto"/>
                <a:cs typeface="Roboto"/>
              </a:rPr>
              <a:t> </a:t>
            </a:r>
            <a:r>
              <a:rPr sz="1800" dirty="0">
                <a:latin typeface="Roboto"/>
                <a:cs typeface="Roboto"/>
              </a:rPr>
              <a:t>finance,</a:t>
            </a:r>
            <a:r>
              <a:rPr sz="1800" spc="-65" dirty="0">
                <a:latin typeface="Roboto"/>
                <a:cs typeface="Roboto"/>
              </a:rPr>
              <a:t> </a:t>
            </a:r>
            <a:r>
              <a:rPr sz="1800" spc="-10" dirty="0">
                <a:latin typeface="Roboto"/>
                <a:cs typeface="Roboto"/>
              </a:rPr>
              <a:t>education) prioritize</a:t>
            </a:r>
            <a:r>
              <a:rPr sz="1800" spc="-80" dirty="0">
                <a:latin typeface="Roboto"/>
                <a:cs typeface="Roboto"/>
              </a:rPr>
              <a:t> </a:t>
            </a:r>
            <a:r>
              <a:rPr sz="1800" dirty="0">
                <a:latin typeface="Roboto"/>
                <a:cs typeface="Roboto"/>
              </a:rPr>
              <a:t>different</a:t>
            </a:r>
            <a:r>
              <a:rPr sz="1800" spc="-70" dirty="0">
                <a:latin typeface="Roboto"/>
                <a:cs typeface="Roboto"/>
              </a:rPr>
              <a:t> </a:t>
            </a:r>
            <a:r>
              <a:rPr sz="1800" dirty="0">
                <a:latin typeface="Roboto"/>
                <a:cs typeface="Roboto"/>
              </a:rPr>
              <a:t>ethical</a:t>
            </a:r>
            <a:r>
              <a:rPr sz="1800" spc="-75" dirty="0">
                <a:latin typeface="Roboto"/>
                <a:cs typeface="Roboto"/>
              </a:rPr>
              <a:t> </a:t>
            </a:r>
            <a:r>
              <a:rPr sz="1800" spc="-10" dirty="0">
                <a:latin typeface="Roboto"/>
                <a:cs typeface="Roboto"/>
              </a:rPr>
              <a:t>concerns,</a:t>
            </a:r>
            <a:r>
              <a:rPr sz="1800" spc="-80" dirty="0">
                <a:latin typeface="Roboto"/>
                <a:cs typeface="Roboto"/>
              </a:rPr>
              <a:t> </a:t>
            </a:r>
            <a:r>
              <a:rPr sz="1800" spc="-10" dirty="0">
                <a:latin typeface="Roboto"/>
                <a:cs typeface="Roboto"/>
              </a:rPr>
              <a:t>complicating</a:t>
            </a:r>
            <a:r>
              <a:rPr sz="1800" spc="-70" dirty="0">
                <a:latin typeface="Roboto"/>
                <a:cs typeface="Roboto"/>
              </a:rPr>
              <a:t> </a:t>
            </a:r>
            <a:r>
              <a:rPr sz="1800" dirty="0">
                <a:latin typeface="Roboto"/>
                <a:cs typeface="Roboto"/>
              </a:rPr>
              <a:t>unified</a:t>
            </a:r>
            <a:r>
              <a:rPr sz="1800" spc="-70" dirty="0">
                <a:latin typeface="Roboto"/>
                <a:cs typeface="Roboto"/>
              </a:rPr>
              <a:t> </a:t>
            </a:r>
            <a:r>
              <a:rPr sz="1800" spc="-10" dirty="0">
                <a:latin typeface="Roboto"/>
                <a:cs typeface="Roboto"/>
              </a:rPr>
              <a:t>frameworks.</a:t>
            </a:r>
            <a:endParaRPr sz="1800">
              <a:latin typeface="Roboto"/>
              <a:cs typeface="Roboto"/>
            </a:endParaRPr>
          </a:p>
          <a:p>
            <a:pPr marL="12700">
              <a:lnSpc>
                <a:spcPct val="100000"/>
              </a:lnSpc>
              <a:spcBef>
                <a:spcPts val="1200"/>
              </a:spcBef>
            </a:pPr>
            <a:r>
              <a:rPr sz="1800" dirty="0">
                <a:latin typeface="Segoe UI Symbol"/>
                <a:cs typeface="Segoe UI Symbol"/>
              </a:rPr>
              <a:t>🛠</a:t>
            </a:r>
            <a:r>
              <a:rPr sz="1800" spc="-70" dirty="0">
                <a:latin typeface="Segoe UI Symbol"/>
                <a:cs typeface="Segoe UI Symbol"/>
              </a:rPr>
              <a:t> </a:t>
            </a:r>
            <a:r>
              <a:rPr sz="1800" b="1" dirty="0">
                <a:latin typeface="Roboto"/>
                <a:cs typeface="Roboto"/>
              </a:rPr>
              <a:t>2.</a:t>
            </a:r>
            <a:r>
              <a:rPr sz="1800" b="1" spc="-35" dirty="0">
                <a:latin typeface="Roboto"/>
                <a:cs typeface="Roboto"/>
              </a:rPr>
              <a:t> </a:t>
            </a:r>
            <a:r>
              <a:rPr sz="1800" b="1" dirty="0">
                <a:latin typeface="Roboto"/>
                <a:cs typeface="Roboto"/>
              </a:rPr>
              <a:t>Implementation</a:t>
            </a:r>
            <a:r>
              <a:rPr sz="1800" b="1" spc="-35" dirty="0">
                <a:latin typeface="Roboto"/>
                <a:cs typeface="Roboto"/>
              </a:rPr>
              <a:t> </a:t>
            </a:r>
            <a:r>
              <a:rPr sz="1800" b="1" spc="-20" dirty="0">
                <a:latin typeface="Roboto"/>
                <a:cs typeface="Roboto"/>
              </a:rPr>
              <a:t>Gaps</a:t>
            </a:r>
            <a:endParaRPr sz="1800">
              <a:latin typeface="Roboto"/>
              <a:cs typeface="Roboto"/>
            </a:endParaRPr>
          </a:p>
          <a:p>
            <a:pPr marL="469900" marR="5080" lvl="1" indent="-228600">
              <a:lnSpc>
                <a:spcPct val="107800"/>
              </a:lnSpc>
              <a:spcBef>
                <a:spcPts val="840"/>
              </a:spcBef>
              <a:buSzPct val="55555"/>
              <a:buFont typeface="Symbol"/>
              <a:buChar char=""/>
              <a:tabLst>
                <a:tab pos="469900" algn="l"/>
              </a:tabLst>
            </a:pPr>
            <a:r>
              <a:rPr sz="1800" b="1" dirty="0">
                <a:latin typeface="Roboto"/>
                <a:cs typeface="Roboto"/>
              </a:rPr>
              <a:t>From</a:t>
            </a:r>
            <a:r>
              <a:rPr sz="1800" b="1" spc="-40" dirty="0">
                <a:latin typeface="Roboto"/>
                <a:cs typeface="Roboto"/>
              </a:rPr>
              <a:t> </a:t>
            </a:r>
            <a:r>
              <a:rPr sz="1800" b="1" dirty="0">
                <a:latin typeface="Roboto"/>
                <a:cs typeface="Roboto"/>
              </a:rPr>
              <a:t>principles</a:t>
            </a:r>
            <a:r>
              <a:rPr sz="1800" b="1" spc="-45" dirty="0">
                <a:latin typeface="Roboto"/>
                <a:cs typeface="Roboto"/>
              </a:rPr>
              <a:t> </a:t>
            </a:r>
            <a:r>
              <a:rPr sz="1800" b="1" dirty="0">
                <a:latin typeface="Roboto"/>
                <a:cs typeface="Roboto"/>
              </a:rPr>
              <a:t>to</a:t>
            </a:r>
            <a:r>
              <a:rPr sz="1800" b="1" spc="-35" dirty="0">
                <a:latin typeface="Roboto"/>
                <a:cs typeface="Roboto"/>
              </a:rPr>
              <a:t> </a:t>
            </a:r>
            <a:r>
              <a:rPr sz="1800" b="1" dirty="0">
                <a:latin typeface="Roboto"/>
                <a:cs typeface="Roboto"/>
              </a:rPr>
              <a:t>practice</a:t>
            </a:r>
            <a:r>
              <a:rPr sz="1800" dirty="0">
                <a:latin typeface="Roboto"/>
                <a:cs typeface="Roboto"/>
              </a:rPr>
              <a:t>:</a:t>
            </a:r>
            <a:r>
              <a:rPr sz="1800" spc="-45" dirty="0">
                <a:latin typeface="Roboto"/>
                <a:cs typeface="Roboto"/>
              </a:rPr>
              <a:t> </a:t>
            </a:r>
            <a:r>
              <a:rPr sz="1800" spc="-20" dirty="0">
                <a:latin typeface="Roboto"/>
                <a:cs typeface="Roboto"/>
              </a:rPr>
              <a:t>Translating</a:t>
            </a:r>
            <a:r>
              <a:rPr sz="1800" spc="-40" dirty="0">
                <a:latin typeface="Roboto"/>
                <a:cs typeface="Roboto"/>
              </a:rPr>
              <a:t> </a:t>
            </a:r>
            <a:r>
              <a:rPr sz="1800" dirty="0">
                <a:latin typeface="Roboto"/>
                <a:cs typeface="Roboto"/>
              </a:rPr>
              <a:t>ideals</a:t>
            </a:r>
            <a:r>
              <a:rPr sz="1800" spc="-45" dirty="0">
                <a:latin typeface="Roboto"/>
                <a:cs typeface="Roboto"/>
              </a:rPr>
              <a:t> </a:t>
            </a:r>
            <a:r>
              <a:rPr sz="1800" spc="-10" dirty="0">
                <a:latin typeface="Roboto"/>
                <a:cs typeface="Roboto"/>
              </a:rPr>
              <a:t>into</a:t>
            </a:r>
            <a:r>
              <a:rPr sz="1800" spc="-35" dirty="0">
                <a:latin typeface="Roboto"/>
                <a:cs typeface="Roboto"/>
              </a:rPr>
              <a:t> </a:t>
            </a:r>
            <a:r>
              <a:rPr sz="1800" spc="-10" dirty="0">
                <a:latin typeface="Roboto"/>
                <a:cs typeface="Roboto"/>
              </a:rPr>
              <a:t>technical</a:t>
            </a:r>
            <a:r>
              <a:rPr sz="1800" spc="-45" dirty="0">
                <a:latin typeface="Roboto"/>
                <a:cs typeface="Roboto"/>
              </a:rPr>
              <a:t> </a:t>
            </a:r>
            <a:r>
              <a:rPr sz="1800" spc="-10" dirty="0">
                <a:latin typeface="Roboto"/>
                <a:cs typeface="Roboto"/>
              </a:rPr>
              <a:t>standards</a:t>
            </a:r>
            <a:r>
              <a:rPr sz="1800" spc="-40" dirty="0">
                <a:latin typeface="Roboto"/>
                <a:cs typeface="Roboto"/>
              </a:rPr>
              <a:t> </a:t>
            </a:r>
            <a:r>
              <a:rPr sz="1800" spc="-25" dirty="0">
                <a:latin typeface="Roboto"/>
                <a:cs typeface="Roboto"/>
              </a:rPr>
              <a:t>and </a:t>
            </a:r>
            <a:r>
              <a:rPr sz="1800" spc="-10" dirty="0">
                <a:latin typeface="Roboto"/>
                <a:cs typeface="Roboto"/>
              </a:rPr>
              <a:t>design</a:t>
            </a:r>
            <a:r>
              <a:rPr sz="1800" spc="-60" dirty="0">
                <a:latin typeface="Roboto"/>
                <a:cs typeface="Roboto"/>
              </a:rPr>
              <a:t> </a:t>
            </a:r>
            <a:r>
              <a:rPr sz="1800" dirty="0">
                <a:latin typeface="Roboto"/>
                <a:cs typeface="Roboto"/>
              </a:rPr>
              <a:t>criteria</a:t>
            </a:r>
            <a:r>
              <a:rPr sz="1800" spc="-60" dirty="0">
                <a:latin typeface="Roboto"/>
                <a:cs typeface="Roboto"/>
              </a:rPr>
              <a:t> </a:t>
            </a:r>
            <a:r>
              <a:rPr sz="1800" dirty="0">
                <a:latin typeface="Roboto"/>
                <a:cs typeface="Roboto"/>
              </a:rPr>
              <a:t>is</a:t>
            </a:r>
            <a:r>
              <a:rPr sz="1800" spc="-65" dirty="0">
                <a:latin typeface="Roboto"/>
                <a:cs typeface="Roboto"/>
              </a:rPr>
              <a:t> </a:t>
            </a:r>
            <a:r>
              <a:rPr sz="1800" dirty="0">
                <a:latin typeface="Roboto"/>
                <a:cs typeface="Roboto"/>
              </a:rPr>
              <a:t>still</a:t>
            </a:r>
            <a:r>
              <a:rPr sz="1800" spc="-65" dirty="0">
                <a:latin typeface="Roboto"/>
                <a:cs typeface="Roboto"/>
              </a:rPr>
              <a:t> </a:t>
            </a:r>
            <a:r>
              <a:rPr sz="1800" dirty="0">
                <a:latin typeface="Roboto"/>
                <a:cs typeface="Roboto"/>
              </a:rPr>
              <a:t>a</a:t>
            </a:r>
            <a:r>
              <a:rPr sz="1800" spc="-60" dirty="0">
                <a:latin typeface="Roboto"/>
                <a:cs typeface="Roboto"/>
              </a:rPr>
              <a:t> </a:t>
            </a:r>
            <a:r>
              <a:rPr sz="1800" dirty="0">
                <a:latin typeface="Roboto"/>
                <a:cs typeface="Roboto"/>
              </a:rPr>
              <a:t>work</a:t>
            </a:r>
            <a:r>
              <a:rPr sz="1800" spc="-60" dirty="0">
                <a:latin typeface="Roboto"/>
                <a:cs typeface="Roboto"/>
              </a:rPr>
              <a:t> </a:t>
            </a:r>
            <a:r>
              <a:rPr sz="1800" dirty="0">
                <a:latin typeface="Roboto"/>
                <a:cs typeface="Roboto"/>
              </a:rPr>
              <a:t>in</a:t>
            </a:r>
            <a:r>
              <a:rPr sz="1800" spc="-60" dirty="0">
                <a:latin typeface="Roboto"/>
                <a:cs typeface="Roboto"/>
              </a:rPr>
              <a:t> </a:t>
            </a:r>
            <a:r>
              <a:rPr sz="1800" spc="-10" dirty="0">
                <a:latin typeface="Roboto"/>
                <a:cs typeface="Roboto"/>
              </a:rPr>
              <a:t>progress.</a:t>
            </a:r>
            <a:endParaRPr sz="1800">
              <a:latin typeface="Roboto"/>
              <a:cs typeface="Roboto"/>
            </a:endParaRPr>
          </a:p>
          <a:p>
            <a:pPr marL="469900" marR="140335" lvl="1" indent="-228600">
              <a:lnSpc>
                <a:spcPct val="107200"/>
              </a:lnSpc>
              <a:spcBef>
                <a:spcPts val="830"/>
              </a:spcBef>
              <a:buSzPct val="55555"/>
              <a:buFont typeface="Symbol"/>
              <a:buChar char=""/>
              <a:tabLst>
                <a:tab pos="469900" algn="l"/>
              </a:tabLst>
            </a:pPr>
            <a:r>
              <a:rPr sz="1800" b="1" dirty="0">
                <a:latin typeface="Roboto"/>
                <a:cs typeface="Roboto"/>
              </a:rPr>
              <a:t>Lack</a:t>
            </a:r>
            <a:r>
              <a:rPr sz="1800" b="1" spc="-55" dirty="0">
                <a:latin typeface="Roboto"/>
                <a:cs typeface="Roboto"/>
              </a:rPr>
              <a:t> </a:t>
            </a:r>
            <a:r>
              <a:rPr sz="1800" b="1" dirty="0">
                <a:latin typeface="Roboto"/>
                <a:cs typeface="Roboto"/>
              </a:rPr>
              <a:t>of</a:t>
            </a:r>
            <a:r>
              <a:rPr sz="1800" b="1" spc="-50" dirty="0">
                <a:latin typeface="Roboto"/>
                <a:cs typeface="Roboto"/>
              </a:rPr>
              <a:t> </a:t>
            </a:r>
            <a:r>
              <a:rPr sz="1800" b="1" dirty="0">
                <a:latin typeface="Roboto"/>
                <a:cs typeface="Roboto"/>
              </a:rPr>
              <a:t>enforceability</a:t>
            </a:r>
            <a:r>
              <a:rPr sz="1800" dirty="0">
                <a:latin typeface="Roboto"/>
                <a:cs typeface="Roboto"/>
              </a:rPr>
              <a:t>:</a:t>
            </a:r>
            <a:r>
              <a:rPr sz="1800" spc="-50" dirty="0">
                <a:latin typeface="Roboto"/>
                <a:cs typeface="Roboto"/>
              </a:rPr>
              <a:t> </a:t>
            </a:r>
            <a:r>
              <a:rPr sz="1800" dirty="0">
                <a:latin typeface="Roboto"/>
                <a:cs typeface="Roboto"/>
              </a:rPr>
              <a:t>Many</a:t>
            </a:r>
            <a:r>
              <a:rPr sz="1800" spc="-50" dirty="0">
                <a:latin typeface="Roboto"/>
                <a:cs typeface="Roboto"/>
              </a:rPr>
              <a:t> </a:t>
            </a:r>
            <a:r>
              <a:rPr sz="1800" spc="-10" dirty="0">
                <a:latin typeface="Roboto"/>
                <a:cs typeface="Roboto"/>
              </a:rPr>
              <a:t>digital</a:t>
            </a:r>
            <a:r>
              <a:rPr sz="1800" spc="-50" dirty="0">
                <a:latin typeface="Roboto"/>
                <a:cs typeface="Roboto"/>
              </a:rPr>
              <a:t> </a:t>
            </a:r>
            <a:r>
              <a:rPr sz="1800" spc="-10" dirty="0">
                <a:latin typeface="Roboto"/>
                <a:cs typeface="Roboto"/>
              </a:rPr>
              <a:t>humanism</a:t>
            </a:r>
            <a:r>
              <a:rPr sz="1800" spc="-55" dirty="0">
                <a:latin typeface="Roboto"/>
                <a:cs typeface="Roboto"/>
              </a:rPr>
              <a:t> </a:t>
            </a:r>
            <a:r>
              <a:rPr sz="1800" spc="-10" dirty="0">
                <a:latin typeface="Roboto"/>
                <a:cs typeface="Roboto"/>
              </a:rPr>
              <a:t>guidelines</a:t>
            </a:r>
            <a:r>
              <a:rPr sz="1800" spc="-55" dirty="0">
                <a:latin typeface="Roboto"/>
                <a:cs typeface="Roboto"/>
              </a:rPr>
              <a:t> </a:t>
            </a:r>
            <a:r>
              <a:rPr sz="1800" dirty="0">
                <a:latin typeface="Roboto"/>
                <a:cs typeface="Roboto"/>
              </a:rPr>
              <a:t>are</a:t>
            </a:r>
            <a:r>
              <a:rPr sz="1800" spc="-55" dirty="0">
                <a:latin typeface="Roboto"/>
                <a:cs typeface="Roboto"/>
              </a:rPr>
              <a:t> </a:t>
            </a:r>
            <a:r>
              <a:rPr sz="1800" spc="-10" dirty="0">
                <a:latin typeface="Roboto"/>
                <a:cs typeface="Roboto"/>
              </a:rPr>
              <a:t>aspirational, </a:t>
            </a:r>
            <a:r>
              <a:rPr sz="1800" dirty="0">
                <a:latin typeface="Roboto"/>
                <a:cs typeface="Roboto"/>
              </a:rPr>
              <a:t>not</a:t>
            </a:r>
            <a:r>
              <a:rPr sz="1800" spc="-60" dirty="0">
                <a:latin typeface="Roboto"/>
                <a:cs typeface="Roboto"/>
              </a:rPr>
              <a:t> </a:t>
            </a:r>
            <a:r>
              <a:rPr sz="1800" spc="-10" dirty="0">
                <a:latin typeface="Roboto"/>
                <a:cs typeface="Roboto"/>
              </a:rPr>
              <a:t>legally</a:t>
            </a:r>
            <a:r>
              <a:rPr sz="1800" spc="-60" dirty="0">
                <a:latin typeface="Roboto"/>
                <a:cs typeface="Roboto"/>
              </a:rPr>
              <a:t> </a:t>
            </a:r>
            <a:r>
              <a:rPr sz="1800" spc="-10" dirty="0">
                <a:latin typeface="Roboto"/>
                <a:cs typeface="Roboto"/>
              </a:rPr>
              <a:t>binding,</a:t>
            </a:r>
            <a:r>
              <a:rPr sz="1800" spc="-60" dirty="0">
                <a:latin typeface="Roboto"/>
                <a:cs typeface="Roboto"/>
              </a:rPr>
              <a:t> </a:t>
            </a:r>
            <a:r>
              <a:rPr sz="1800" spc="-10" dirty="0">
                <a:latin typeface="Roboto"/>
                <a:cs typeface="Roboto"/>
              </a:rPr>
              <a:t>unlike</a:t>
            </a:r>
            <a:r>
              <a:rPr sz="1800" spc="-60" dirty="0">
                <a:latin typeface="Roboto"/>
                <a:cs typeface="Roboto"/>
              </a:rPr>
              <a:t> </a:t>
            </a:r>
            <a:r>
              <a:rPr sz="1800" dirty="0">
                <a:latin typeface="Roboto"/>
                <a:cs typeface="Roboto"/>
              </a:rPr>
              <a:t>frameworks</a:t>
            </a:r>
            <a:r>
              <a:rPr sz="1800" spc="-60" dirty="0">
                <a:latin typeface="Roboto"/>
                <a:cs typeface="Roboto"/>
              </a:rPr>
              <a:t> </a:t>
            </a:r>
            <a:r>
              <a:rPr sz="1800" dirty="0">
                <a:latin typeface="Roboto"/>
                <a:cs typeface="Roboto"/>
              </a:rPr>
              <a:t>like</a:t>
            </a:r>
            <a:r>
              <a:rPr sz="1800" spc="-60" dirty="0">
                <a:latin typeface="Roboto"/>
                <a:cs typeface="Roboto"/>
              </a:rPr>
              <a:t> </a:t>
            </a:r>
            <a:r>
              <a:rPr sz="1800" dirty="0">
                <a:latin typeface="Roboto"/>
                <a:cs typeface="Roboto"/>
              </a:rPr>
              <a:t>the</a:t>
            </a:r>
            <a:r>
              <a:rPr sz="1800" spc="-55" dirty="0">
                <a:latin typeface="Roboto"/>
                <a:cs typeface="Roboto"/>
              </a:rPr>
              <a:t> </a:t>
            </a:r>
            <a:r>
              <a:rPr sz="1800" dirty="0">
                <a:latin typeface="Roboto"/>
                <a:cs typeface="Roboto"/>
              </a:rPr>
              <a:t>EU</a:t>
            </a:r>
            <a:r>
              <a:rPr sz="1800" spc="-60" dirty="0">
                <a:latin typeface="Roboto"/>
                <a:cs typeface="Roboto"/>
              </a:rPr>
              <a:t> </a:t>
            </a:r>
            <a:r>
              <a:rPr sz="1800" dirty="0">
                <a:latin typeface="Roboto"/>
                <a:cs typeface="Roboto"/>
              </a:rPr>
              <a:t>AI</a:t>
            </a:r>
            <a:r>
              <a:rPr sz="1800" spc="-60" dirty="0">
                <a:latin typeface="Roboto"/>
                <a:cs typeface="Roboto"/>
              </a:rPr>
              <a:t> </a:t>
            </a:r>
            <a:r>
              <a:rPr sz="1800" spc="-20" dirty="0">
                <a:latin typeface="Roboto"/>
                <a:cs typeface="Roboto"/>
              </a:rPr>
              <a:t>Act.</a:t>
            </a:r>
            <a:endParaRPr sz="1800">
              <a:latin typeface="Roboto"/>
              <a:cs typeface="Roboto"/>
            </a:endParaRPr>
          </a:p>
          <a:p>
            <a:pPr marL="12700">
              <a:lnSpc>
                <a:spcPct val="100000"/>
              </a:lnSpc>
              <a:spcBef>
                <a:spcPts val="1200"/>
              </a:spcBef>
            </a:pPr>
            <a:r>
              <a:rPr sz="1800" spc="-900" dirty="0">
                <a:latin typeface="Segoe UI Symbol"/>
                <a:cs typeface="Segoe UI Symbol"/>
              </a:rPr>
              <a:t>🏛️</a:t>
            </a:r>
            <a:r>
              <a:rPr sz="1800" spc="-35" dirty="0">
                <a:latin typeface="Segoe UI Symbol"/>
                <a:cs typeface="Segoe UI Symbol"/>
              </a:rPr>
              <a:t> </a:t>
            </a:r>
            <a:r>
              <a:rPr sz="1800" b="1" dirty="0">
                <a:latin typeface="Roboto"/>
                <a:cs typeface="Roboto"/>
              </a:rPr>
              <a:t>3. Power</a:t>
            </a:r>
            <a:r>
              <a:rPr sz="1800" b="1" spc="-5" dirty="0">
                <a:latin typeface="Roboto"/>
                <a:cs typeface="Roboto"/>
              </a:rPr>
              <a:t> </a:t>
            </a:r>
            <a:r>
              <a:rPr sz="1800" b="1" spc="-10" dirty="0">
                <a:latin typeface="Roboto"/>
                <a:cs typeface="Roboto"/>
              </a:rPr>
              <a:t>Imbalances</a:t>
            </a:r>
            <a:endParaRPr sz="1800">
              <a:latin typeface="Roboto"/>
              <a:cs typeface="Roboto"/>
            </a:endParaRPr>
          </a:p>
          <a:p>
            <a:pPr marL="469900" marR="387985" lvl="1" indent="-228600">
              <a:lnSpc>
                <a:spcPct val="107400"/>
              </a:lnSpc>
              <a:spcBef>
                <a:spcPts val="850"/>
              </a:spcBef>
              <a:buSzPct val="55555"/>
              <a:buFont typeface="Symbol"/>
              <a:buChar char=""/>
              <a:tabLst>
                <a:tab pos="469900" algn="l"/>
              </a:tabLst>
            </a:pPr>
            <a:r>
              <a:rPr sz="1800" b="1" dirty="0">
                <a:latin typeface="Roboto"/>
                <a:cs typeface="Roboto"/>
              </a:rPr>
              <a:t>Corporate</a:t>
            </a:r>
            <a:r>
              <a:rPr sz="1800" b="1" spc="-35" dirty="0">
                <a:latin typeface="Roboto"/>
                <a:cs typeface="Roboto"/>
              </a:rPr>
              <a:t> </a:t>
            </a:r>
            <a:r>
              <a:rPr sz="1800" b="1" dirty="0">
                <a:latin typeface="Roboto"/>
                <a:cs typeface="Roboto"/>
              </a:rPr>
              <a:t>dominance</a:t>
            </a:r>
            <a:r>
              <a:rPr sz="1800" dirty="0">
                <a:latin typeface="Roboto"/>
                <a:cs typeface="Roboto"/>
              </a:rPr>
              <a:t>:</a:t>
            </a:r>
            <a:r>
              <a:rPr sz="1800" spc="-45" dirty="0">
                <a:latin typeface="Roboto"/>
                <a:cs typeface="Roboto"/>
              </a:rPr>
              <a:t> </a:t>
            </a:r>
            <a:r>
              <a:rPr sz="1800" dirty="0">
                <a:latin typeface="Roboto"/>
                <a:cs typeface="Roboto"/>
              </a:rPr>
              <a:t>Tech</a:t>
            </a:r>
            <a:r>
              <a:rPr sz="1800" spc="-40" dirty="0">
                <a:latin typeface="Roboto"/>
                <a:cs typeface="Roboto"/>
              </a:rPr>
              <a:t> </a:t>
            </a:r>
            <a:r>
              <a:rPr sz="1800" spc="-10" dirty="0">
                <a:latin typeface="Roboto"/>
                <a:cs typeface="Roboto"/>
              </a:rPr>
              <a:t>giants</a:t>
            </a:r>
            <a:r>
              <a:rPr sz="1800" spc="-40" dirty="0">
                <a:latin typeface="Roboto"/>
                <a:cs typeface="Roboto"/>
              </a:rPr>
              <a:t> </a:t>
            </a:r>
            <a:r>
              <a:rPr sz="1800" dirty="0">
                <a:latin typeface="Roboto"/>
                <a:cs typeface="Roboto"/>
              </a:rPr>
              <a:t>often</a:t>
            </a:r>
            <a:r>
              <a:rPr sz="1800" spc="-30" dirty="0">
                <a:latin typeface="Roboto"/>
                <a:cs typeface="Roboto"/>
              </a:rPr>
              <a:t> </a:t>
            </a:r>
            <a:r>
              <a:rPr sz="1800" dirty="0">
                <a:latin typeface="Roboto"/>
                <a:cs typeface="Roboto"/>
              </a:rPr>
              <a:t>shape</a:t>
            </a:r>
            <a:r>
              <a:rPr sz="1800" spc="-45" dirty="0">
                <a:latin typeface="Roboto"/>
                <a:cs typeface="Roboto"/>
              </a:rPr>
              <a:t> </a:t>
            </a:r>
            <a:r>
              <a:rPr sz="1800" spc="-10" dirty="0">
                <a:latin typeface="Roboto"/>
                <a:cs typeface="Roboto"/>
              </a:rPr>
              <a:t>digital</a:t>
            </a:r>
            <a:r>
              <a:rPr sz="1800" spc="-30" dirty="0">
                <a:latin typeface="Roboto"/>
                <a:cs typeface="Roboto"/>
              </a:rPr>
              <a:t> </a:t>
            </a:r>
            <a:r>
              <a:rPr sz="1800" spc="-10" dirty="0">
                <a:latin typeface="Roboto"/>
                <a:cs typeface="Roboto"/>
              </a:rPr>
              <a:t>ecosystems</a:t>
            </a:r>
            <a:r>
              <a:rPr sz="1800" spc="-45" dirty="0">
                <a:latin typeface="Roboto"/>
                <a:cs typeface="Roboto"/>
              </a:rPr>
              <a:t> </a:t>
            </a:r>
            <a:r>
              <a:rPr sz="1800" spc="-20" dirty="0">
                <a:latin typeface="Roboto"/>
                <a:cs typeface="Roboto"/>
              </a:rPr>
              <a:t>with </a:t>
            </a:r>
            <a:r>
              <a:rPr sz="1800" spc="-65" dirty="0">
                <a:latin typeface="Roboto"/>
                <a:cs typeface="Roboto"/>
              </a:rPr>
              <a:t>profit-</a:t>
            </a:r>
            <a:r>
              <a:rPr sz="1800" spc="-10" dirty="0">
                <a:latin typeface="Roboto"/>
                <a:cs typeface="Roboto"/>
              </a:rPr>
              <a:t>driven</a:t>
            </a:r>
            <a:r>
              <a:rPr sz="1800" spc="-60" dirty="0">
                <a:latin typeface="Roboto"/>
                <a:cs typeface="Roboto"/>
              </a:rPr>
              <a:t> </a:t>
            </a:r>
            <a:r>
              <a:rPr sz="1800" dirty="0">
                <a:latin typeface="Roboto"/>
                <a:cs typeface="Roboto"/>
              </a:rPr>
              <a:t>motives,</a:t>
            </a:r>
            <a:r>
              <a:rPr sz="1800" spc="-60" dirty="0">
                <a:latin typeface="Roboto"/>
                <a:cs typeface="Roboto"/>
              </a:rPr>
              <a:t> </a:t>
            </a:r>
            <a:r>
              <a:rPr sz="1800" spc="-10" dirty="0">
                <a:latin typeface="Roboto"/>
                <a:cs typeface="Roboto"/>
              </a:rPr>
              <a:t>sidelining</a:t>
            </a:r>
            <a:r>
              <a:rPr sz="1800" spc="-60" dirty="0">
                <a:latin typeface="Roboto"/>
                <a:cs typeface="Roboto"/>
              </a:rPr>
              <a:t> </a:t>
            </a:r>
            <a:r>
              <a:rPr sz="1800" dirty="0">
                <a:latin typeface="Roboto"/>
                <a:cs typeface="Roboto"/>
              </a:rPr>
              <a:t>democratic</a:t>
            </a:r>
            <a:r>
              <a:rPr sz="1800" spc="-50" dirty="0">
                <a:latin typeface="Roboto"/>
                <a:cs typeface="Roboto"/>
              </a:rPr>
              <a:t> </a:t>
            </a:r>
            <a:r>
              <a:rPr sz="1800" spc="-10" dirty="0">
                <a:latin typeface="Roboto"/>
                <a:cs typeface="Roboto"/>
              </a:rPr>
              <a:t>input.</a:t>
            </a:r>
            <a:endParaRPr sz="1800">
              <a:latin typeface="Roboto"/>
              <a:cs typeface="Roboto"/>
            </a:endParaRPr>
          </a:p>
          <a:p>
            <a:pPr marL="469900" marR="556260" lvl="1" indent="-228600">
              <a:lnSpc>
                <a:spcPct val="107200"/>
              </a:lnSpc>
              <a:spcBef>
                <a:spcPts val="830"/>
              </a:spcBef>
              <a:buSzPct val="55555"/>
              <a:buFont typeface="Symbol"/>
              <a:buChar char=""/>
              <a:tabLst>
                <a:tab pos="469900" algn="l"/>
              </a:tabLst>
            </a:pPr>
            <a:r>
              <a:rPr sz="1800" b="1" dirty="0">
                <a:latin typeface="Roboto"/>
                <a:cs typeface="Roboto"/>
              </a:rPr>
              <a:t>Digital</a:t>
            </a:r>
            <a:r>
              <a:rPr sz="1800" b="1" spc="-70" dirty="0">
                <a:latin typeface="Roboto"/>
                <a:cs typeface="Roboto"/>
              </a:rPr>
              <a:t> </a:t>
            </a:r>
            <a:r>
              <a:rPr sz="1800" b="1" dirty="0">
                <a:latin typeface="Roboto"/>
                <a:cs typeface="Roboto"/>
              </a:rPr>
              <a:t>colonialism</a:t>
            </a:r>
            <a:r>
              <a:rPr sz="1800" dirty="0">
                <a:latin typeface="Roboto"/>
                <a:cs typeface="Roboto"/>
              </a:rPr>
              <a:t>:</a:t>
            </a:r>
            <a:r>
              <a:rPr sz="1800" spc="-65" dirty="0">
                <a:latin typeface="Roboto"/>
                <a:cs typeface="Roboto"/>
              </a:rPr>
              <a:t> </a:t>
            </a:r>
            <a:r>
              <a:rPr sz="1800" spc="-10" dirty="0">
                <a:latin typeface="Roboto"/>
                <a:cs typeface="Roboto"/>
              </a:rPr>
              <a:t>Technologies</a:t>
            </a:r>
            <a:r>
              <a:rPr sz="1800" spc="-55" dirty="0">
                <a:latin typeface="Roboto"/>
                <a:cs typeface="Roboto"/>
              </a:rPr>
              <a:t> </a:t>
            </a:r>
            <a:r>
              <a:rPr sz="1800" dirty="0">
                <a:latin typeface="Roboto"/>
                <a:cs typeface="Roboto"/>
              </a:rPr>
              <a:t>exported</a:t>
            </a:r>
            <a:r>
              <a:rPr sz="1800" spc="-60" dirty="0">
                <a:latin typeface="Roboto"/>
                <a:cs typeface="Roboto"/>
              </a:rPr>
              <a:t> </a:t>
            </a:r>
            <a:r>
              <a:rPr sz="1800" dirty="0">
                <a:latin typeface="Roboto"/>
                <a:cs typeface="Roboto"/>
              </a:rPr>
              <a:t>to</a:t>
            </a:r>
            <a:r>
              <a:rPr sz="1800" spc="-55" dirty="0">
                <a:latin typeface="Roboto"/>
                <a:cs typeface="Roboto"/>
              </a:rPr>
              <a:t> </a:t>
            </a:r>
            <a:r>
              <a:rPr sz="1800" spc="-10" dirty="0">
                <a:latin typeface="Roboto"/>
                <a:cs typeface="Roboto"/>
              </a:rPr>
              <a:t>developing</a:t>
            </a:r>
            <a:r>
              <a:rPr sz="1800" spc="-65" dirty="0">
                <a:latin typeface="Roboto"/>
                <a:cs typeface="Roboto"/>
              </a:rPr>
              <a:t> </a:t>
            </a:r>
            <a:r>
              <a:rPr sz="1800" dirty="0">
                <a:latin typeface="Roboto"/>
                <a:cs typeface="Roboto"/>
              </a:rPr>
              <a:t>regions</a:t>
            </a:r>
            <a:r>
              <a:rPr sz="1800" spc="-60" dirty="0">
                <a:latin typeface="Roboto"/>
                <a:cs typeface="Roboto"/>
              </a:rPr>
              <a:t> </a:t>
            </a:r>
            <a:r>
              <a:rPr sz="1800" spc="-25" dirty="0">
                <a:latin typeface="Roboto"/>
                <a:cs typeface="Roboto"/>
              </a:rPr>
              <a:t>may </a:t>
            </a:r>
            <a:r>
              <a:rPr sz="1800" dirty="0">
                <a:latin typeface="Roboto"/>
                <a:cs typeface="Roboto"/>
              </a:rPr>
              <a:t>reinforce</a:t>
            </a:r>
            <a:r>
              <a:rPr sz="1800" spc="-85" dirty="0">
                <a:latin typeface="Roboto"/>
                <a:cs typeface="Roboto"/>
              </a:rPr>
              <a:t> </a:t>
            </a:r>
            <a:r>
              <a:rPr sz="1800" dirty="0">
                <a:latin typeface="Roboto"/>
                <a:cs typeface="Roboto"/>
              </a:rPr>
              <a:t>global</a:t>
            </a:r>
            <a:r>
              <a:rPr sz="1800" spc="-85" dirty="0">
                <a:latin typeface="Roboto"/>
                <a:cs typeface="Roboto"/>
              </a:rPr>
              <a:t> </a:t>
            </a:r>
            <a:r>
              <a:rPr sz="1800" spc="-10" dirty="0">
                <a:latin typeface="Roboto"/>
                <a:cs typeface="Roboto"/>
              </a:rPr>
              <a:t>inequalities</a:t>
            </a:r>
            <a:r>
              <a:rPr sz="1800" spc="-85" dirty="0">
                <a:latin typeface="Roboto"/>
                <a:cs typeface="Roboto"/>
              </a:rPr>
              <a:t> </a:t>
            </a:r>
            <a:r>
              <a:rPr sz="1800" dirty="0">
                <a:latin typeface="Roboto"/>
                <a:cs typeface="Roboto"/>
              </a:rPr>
              <a:t>rather</a:t>
            </a:r>
            <a:r>
              <a:rPr sz="1800" spc="-80" dirty="0">
                <a:latin typeface="Roboto"/>
                <a:cs typeface="Roboto"/>
              </a:rPr>
              <a:t> </a:t>
            </a:r>
            <a:r>
              <a:rPr sz="1800" spc="-10" dirty="0">
                <a:latin typeface="Roboto"/>
                <a:cs typeface="Roboto"/>
              </a:rPr>
              <a:t>than</a:t>
            </a:r>
            <a:r>
              <a:rPr sz="1800" spc="-80" dirty="0">
                <a:latin typeface="Roboto"/>
                <a:cs typeface="Roboto"/>
              </a:rPr>
              <a:t> </a:t>
            </a:r>
            <a:r>
              <a:rPr sz="1800" dirty="0">
                <a:latin typeface="Roboto"/>
                <a:cs typeface="Roboto"/>
              </a:rPr>
              <a:t>empower</a:t>
            </a:r>
            <a:r>
              <a:rPr sz="1800" spc="-80" dirty="0">
                <a:latin typeface="Roboto"/>
                <a:cs typeface="Roboto"/>
              </a:rPr>
              <a:t> </a:t>
            </a:r>
            <a:r>
              <a:rPr sz="1800" dirty="0">
                <a:latin typeface="Roboto"/>
                <a:cs typeface="Roboto"/>
              </a:rPr>
              <a:t>local</a:t>
            </a:r>
            <a:r>
              <a:rPr sz="1800" spc="-80" dirty="0">
                <a:latin typeface="Roboto"/>
                <a:cs typeface="Roboto"/>
              </a:rPr>
              <a:t> </a:t>
            </a:r>
            <a:r>
              <a:rPr sz="1800" spc="-10" dirty="0">
                <a:latin typeface="Roboto"/>
                <a:cs typeface="Roboto"/>
              </a:rPr>
              <a:t>communities.</a:t>
            </a:r>
            <a:endParaRPr sz="1800">
              <a:latin typeface="Roboto"/>
              <a:cs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29</a:t>
            </a:r>
            <a:endParaRPr sz="1100">
              <a:latin typeface="Calibri"/>
              <a:cs typeface="Calibri"/>
            </a:endParaRPr>
          </a:p>
        </p:txBody>
      </p:sp>
      <p:pic>
        <p:nvPicPr>
          <p:cNvPr id="3" name="object 3"/>
          <p:cNvPicPr/>
          <p:nvPr/>
        </p:nvPicPr>
        <p:blipFill>
          <a:blip r:embed="rId2" cstate="print"/>
          <a:stretch>
            <a:fillRect/>
          </a:stretch>
        </p:blipFill>
        <p:spPr>
          <a:xfrm>
            <a:off x="923925" y="1365377"/>
            <a:ext cx="82550" cy="161925"/>
          </a:xfrm>
          <a:prstGeom prst="rect">
            <a:avLst/>
          </a:prstGeom>
        </p:spPr>
      </p:pic>
      <p:sp>
        <p:nvSpPr>
          <p:cNvPr id="4" name="object 4"/>
          <p:cNvSpPr txBox="1"/>
          <p:nvPr/>
        </p:nvSpPr>
        <p:spPr>
          <a:xfrm>
            <a:off x="901700" y="1161034"/>
            <a:ext cx="8174355" cy="5447665"/>
          </a:xfrm>
          <a:prstGeom prst="rect">
            <a:avLst/>
          </a:prstGeom>
        </p:spPr>
        <p:txBody>
          <a:bodyPr vert="horz" wrap="square" lIns="0" tIns="137795" rIns="0" bIns="0" rtlCol="0">
            <a:spAutoFit/>
          </a:bodyPr>
          <a:lstStyle/>
          <a:p>
            <a:pPr marL="425450" indent="-254000">
              <a:lnSpc>
                <a:spcPct val="100000"/>
              </a:lnSpc>
              <a:spcBef>
                <a:spcPts val="1085"/>
              </a:spcBef>
              <a:buAutoNum type="arabicPeriod" startAt="4"/>
              <a:tabLst>
                <a:tab pos="425450" algn="l"/>
              </a:tabLst>
            </a:pPr>
            <a:r>
              <a:rPr sz="1800" b="1" dirty="0">
                <a:latin typeface="Roboto"/>
                <a:cs typeface="Roboto"/>
              </a:rPr>
              <a:t>Technological</a:t>
            </a:r>
            <a:r>
              <a:rPr sz="1800" b="1" spc="15" dirty="0">
                <a:latin typeface="Roboto"/>
                <a:cs typeface="Roboto"/>
              </a:rPr>
              <a:t> </a:t>
            </a:r>
            <a:r>
              <a:rPr sz="1800" b="1" spc="-10" dirty="0">
                <a:latin typeface="Roboto"/>
                <a:cs typeface="Roboto"/>
              </a:rPr>
              <a:t>Complexity</a:t>
            </a:r>
            <a:endParaRPr sz="1800">
              <a:latin typeface="Roboto"/>
              <a:cs typeface="Roboto"/>
            </a:endParaRPr>
          </a:p>
          <a:p>
            <a:pPr marL="469900" marR="299720" lvl="1" indent="-228600">
              <a:lnSpc>
                <a:spcPct val="107200"/>
              </a:lnSpc>
              <a:spcBef>
                <a:spcPts val="825"/>
              </a:spcBef>
              <a:buSzPct val="55555"/>
              <a:buFont typeface="Symbol"/>
              <a:buChar char=""/>
              <a:tabLst>
                <a:tab pos="469900" algn="l"/>
              </a:tabLst>
            </a:pPr>
            <a:r>
              <a:rPr sz="1800" b="1" dirty="0">
                <a:latin typeface="Roboto"/>
                <a:cs typeface="Roboto"/>
              </a:rPr>
              <a:t>Opacity</a:t>
            </a:r>
            <a:r>
              <a:rPr sz="1800" b="1" spc="-55" dirty="0">
                <a:latin typeface="Roboto"/>
                <a:cs typeface="Roboto"/>
              </a:rPr>
              <a:t> </a:t>
            </a:r>
            <a:r>
              <a:rPr sz="1800" b="1" dirty="0">
                <a:latin typeface="Roboto"/>
                <a:cs typeface="Roboto"/>
              </a:rPr>
              <a:t>of</a:t>
            </a:r>
            <a:r>
              <a:rPr sz="1800" b="1" spc="-60" dirty="0">
                <a:latin typeface="Roboto"/>
                <a:cs typeface="Roboto"/>
              </a:rPr>
              <a:t> </a:t>
            </a:r>
            <a:r>
              <a:rPr sz="1800" b="1" dirty="0">
                <a:latin typeface="Roboto"/>
                <a:cs typeface="Roboto"/>
              </a:rPr>
              <a:t>algorithms</a:t>
            </a:r>
            <a:r>
              <a:rPr sz="1800" dirty="0">
                <a:latin typeface="Roboto"/>
                <a:cs typeface="Roboto"/>
              </a:rPr>
              <a:t>:</a:t>
            </a:r>
            <a:r>
              <a:rPr sz="1800" spc="-60" dirty="0">
                <a:latin typeface="Roboto"/>
                <a:cs typeface="Roboto"/>
              </a:rPr>
              <a:t> </a:t>
            </a:r>
            <a:r>
              <a:rPr sz="1800" dirty="0">
                <a:latin typeface="Roboto"/>
                <a:cs typeface="Roboto"/>
              </a:rPr>
              <a:t>Many</a:t>
            </a:r>
            <a:r>
              <a:rPr sz="1800" spc="-55" dirty="0">
                <a:latin typeface="Roboto"/>
                <a:cs typeface="Roboto"/>
              </a:rPr>
              <a:t> </a:t>
            </a:r>
            <a:r>
              <a:rPr sz="1800" spc="-10" dirty="0">
                <a:latin typeface="Roboto"/>
                <a:cs typeface="Roboto"/>
              </a:rPr>
              <a:t>systems</a:t>
            </a:r>
            <a:r>
              <a:rPr sz="1800" spc="-65" dirty="0">
                <a:latin typeface="Roboto"/>
                <a:cs typeface="Roboto"/>
              </a:rPr>
              <a:t> </a:t>
            </a:r>
            <a:r>
              <a:rPr sz="1800" dirty="0">
                <a:latin typeface="Roboto"/>
                <a:cs typeface="Roboto"/>
              </a:rPr>
              <a:t>operate</a:t>
            </a:r>
            <a:r>
              <a:rPr sz="1800" spc="-60" dirty="0">
                <a:latin typeface="Roboto"/>
                <a:cs typeface="Roboto"/>
              </a:rPr>
              <a:t> </a:t>
            </a:r>
            <a:r>
              <a:rPr sz="1800" dirty="0">
                <a:latin typeface="Roboto"/>
                <a:cs typeface="Roboto"/>
              </a:rPr>
              <a:t>as</a:t>
            </a:r>
            <a:r>
              <a:rPr sz="1800" spc="-55" dirty="0">
                <a:latin typeface="Roboto"/>
                <a:cs typeface="Roboto"/>
              </a:rPr>
              <a:t> </a:t>
            </a:r>
            <a:r>
              <a:rPr sz="1800" spc="-10" dirty="0">
                <a:latin typeface="Roboto"/>
                <a:cs typeface="Roboto"/>
              </a:rPr>
              <a:t>“black</a:t>
            </a:r>
            <a:r>
              <a:rPr sz="1800" spc="-60" dirty="0">
                <a:latin typeface="Roboto"/>
                <a:cs typeface="Roboto"/>
              </a:rPr>
              <a:t> </a:t>
            </a:r>
            <a:r>
              <a:rPr sz="1800" dirty="0">
                <a:latin typeface="Roboto"/>
                <a:cs typeface="Roboto"/>
              </a:rPr>
              <a:t>boxes,”</a:t>
            </a:r>
            <a:r>
              <a:rPr sz="1800" spc="-55" dirty="0">
                <a:latin typeface="Roboto"/>
                <a:cs typeface="Roboto"/>
              </a:rPr>
              <a:t> </a:t>
            </a:r>
            <a:r>
              <a:rPr sz="1800" spc="-10" dirty="0">
                <a:latin typeface="Roboto"/>
                <a:cs typeface="Roboto"/>
              </a:rPr>
              <a:t>making</a:t>
            </a:r>
            <a:r>
              <a:rPr sz="1800" spc="-45" dirty="0">
                <a:latin typeface="Roboto"/>
                <a:cs typeface="Roboto"/>
              </a:rPr>
              <a:t> </a:t>
            </a:r>
            <a:r>
              <a:rPr sz="1800" spc="-25" dirty="0">
                <a:latin typeface="Roboto"/>
                <a:cs typeface="Roboto"/>
              </a:rPr>
              <a:t>it </a:t>
            </a:r>
            <a:r>
              <a:rPr sz="1800" dirty="0">
                <a:latin typeface="Roboto"/>
                <a:cs typeface="Roboto"/>
              </a:rPr>
              <a:t>hard</a:t>
            </a:r>
            <a:r>
              <a:rPr sz="1800" spc="-55" dirty="0">
                <a:latin typeface="Roboto"/>
                <a:cs typeface="Roboto"/>
              </a:rPr>
              <a:t> </a:t>
            </a:r>
            <a:r>
              <a:rPr sz="1800" dirty="0">
                <a:latin typeface="Roboto"/>
                <a:cs typeface="Roboto"/>
              </a:rPr>
              <a:t>to</a:t>
            </a:r>
            <a:r>
              <a:rPr sz="1800" spc="-60" dirty="0">
                <a:latin typeface="Roboto"/>
                <a:cs typeface="Roboto"/>
              </a:rPr>
              <a:t> </a:t>
            </a:r>
            <a:r>
              <a:rPr sz="1800" spc="-10" dirty="0">
                <a:latin typeface="Roboto"/>
                <a:cs typeface="Roboto"/>
              </a:rPr>
              <a:t>audit</a:t>
            </a:r>
            <a:r>
              <a:rPr sz="1800" spc="-60" dirty="0">
                <a:latin typeface="Roboto"/>
                <a:cs typeface="Roboto"/>
              </a:rPr>
              <a:t> </a:t>
            </a:r>
            <a:r>
              <a:rPr sz="1800" dirty="0">
                <a:latin typeface="Roboto"/>
                <a:cs typeface="Roboto"/>
              </a:rPr>
              <a:t>or</a:t>
            </a:r>
            <a:r>
              <a:rPr sz="1800" spc="-65" dirty="0">
                <a:latin typeface="Roboto"/>
                <a:cs typeface="Roboto"/>
              </a:rPr>
              <a:t> </a:t>
            </a:r>
            <a:r>
              <a:rPr sz="1800" spc="-10" dirty="0">
                <a:latin typeface="Roboto"/>
                <a:cs typeface="Roboto"/>
              </a:rPr>
              <a:t>challenge</a:t>
            </a:r>
            <a:r>
              <a:rPr sz="1800" spc="-70" dirty="0">
                <a:latin typeface="Roboto"/>
                <a:cs typeface="Roboto"/>
              </a:rPr>
              <a:t> </a:t>
            </a:r>
            <a:r>
              <a:rPr sz="1800" spc="-10" dirty="0">
                <a:latin typeface="Roboto"/>
                <a:cs typeface="Roboto"/>
              </a:rPr>
              <a:t>decisions.</a:t>
            </a:r>
            <a:endParaRPr sz="1800">
              <a:latin typeface="Roboto"/>
              <a:cs typeface="Roboto"/>
            </a:endParaRPr>
          </a:p>
          <a:p>
            <a:pPr marL="469900" marR="72390" lvl="1" indent="-228600">
              <a:lnSpc>
                <a:spcPct val="107200"/>
              </a:lnSpc>
              <a:spcBef>
                <a:spcPts val="830"/>
              </a:spcBef>
              <a:buSzPct val="55555"/>
              <a:buFont typeface="Symbol"/>
              <a:buChar char=""/>
              <a:tabLst>
                <a:tab pos="469900" algn="l"/>
              </a:tabLst>
            </a:pPr>
            <a:r>
              <a:rPr sz="1800" b="1" dirty="0">
                <a:latin typeface="Roboto"/>
                <a:cs typeface="Roboto"/>
              </a:rPr>
              <a:t>Rapid</a:t>
            </a:r>
            <a:r>
              <a:rPr sz="1800" b="1" spc="-30" dirty="0">
                <a:latin typeface="Roboto"/>
                <a:cs typeface="Roboto"/>
              </a:rPr>
              <a:t> </a:t>
            </a:r>
            <a:r>
              <a:rPr sz="1800" b="1" spc="-10" dirty="0">
                <a:latin typeface="Roboto"/>
                <a:cs typeface="Roboto"/>
              </a:rPr>
              <a:t>innovation</a:t>
            </a:r>
            <a:r>
              <a:rPr sz="1800" spc="-10" dirty="0">
                <a:latin typeface="Roboto"/>
                <a:cs typeface="Roboto"/>
              </a:rPr>
              <a:t>:</a:t>
            </a:r>
            <a:r>
              <a:rPr sz="1800" spc="-40" dirty="0">
                <a:latin typeface="Roboto"/>
                <a:cs typeface="Roboto"/>
              </a:rPr>
              <a:t> </a:t>
            </a:r>
            <a:r>
              <a:rPr sz="1800" dirty="0">
                <a:latin typeface="Roboto"/>
                <a:cs typeface="Roboto"/>
              </a:rPr>
              <a:t>The</a:t>
            </a:r>
            <a:r>
              <a:rPr sz="1800" spc="-40" dirty="0">
                <a:latin typeface="Roboto"/>
                <a:cs typeface="Roboto"/>
              </a:rPr>
              <a:t> </a:t>
            </a:r>
            <a:r>
              <a:rPr sz="1800" dirty="0">
                <a:latin typeface="Roboto"/>
                <a:cs typeface="Roboto"/>
              </a:rPr>
              <a:t>pace</a:t>
            </a:r>
            <a:r>
              <a:rPr sz="1800" spc="-40"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AI</a:t>
            </a:r>
            <a:r>
              <a:rPr sz="1800" spc="-35" dirty="0">
                <a:latin typeface="Roboto"/>
                <a:cs typeface="Roboto"/>
              </a:rPr>
              <a:t> </a:t>
            </a:r>
            <a:r>
              <a:rPr sz="1800" dirty="0">
                <a:latin typeface="Roboto"/>
                <a:cs typeface="Roboto"/>
              </a:rPr>
              <a:t>and</a:t>
            </a:r>
            <a:r>
              <a:rPr sz="1800" spc="-40" dirty="0">
                <a:latin typeface="Roboto"/>
                <a:cs typeface="Roboto"/>
              </a:rPr>
              <a:t> </a:t>
            </a:r>
            <a:r>
              <a:rPr sz="1800" spc="-10" dirty="0">
                <a:latin typeface="Roboto"/>
                <a:cs typeface="Roboto"/>
              </a:rPr>
              <a:t>digital</a:t>
            </a:r>
            <a:r>
              <a:rPr sz="1800" spc="-35" dirty="0">
                <a:latin typeface="Roboto"/>
                <a:cs typeface="Roboto"/>
              </a:rPr>
              <a:t> </a:t>
            </a:r>
            <a:r>
              <a:rPr sz="1800" dirty="0">
                <a:latin typeface="Roboto"/>
                <a:cs typeface="Roboto"/>
              </a:rPr>
              <a:t>tech</a:t>
            </a:r>
            <a:r>
              <a:rPr sz="1800" spc="-35" dirty="0">
                <a:latin typeface="Roboto"/>
                <a:cs typeface="Roboto"/>
              </a:rPr>
              <a:t> </a:t>
            </a:r>
            <a:r>
              <a:rPr sz="1800" spc="-20" dirty="0">
                <a:latin typeface="Roboto"/>
                <a:cs typeface="Roboto"/>
              </a:rPr>
              <a:t>outstrips</a:t>
            </a:r>
            <a:r>
              <a:rPr sz="1800" spc="-45" dirty="0">
                <a:latin typeface="Roboto"/>
                <a:cs typeface="Roboto"/>
              </a:rPr>
              <a:t> </a:t>
            </a:r>
            <a:r>
              <a:rPr sz="1800" dirty="0">
                <a:latin typeface="Roboto"/>
                <a:cs typeface="Roboto"/>
              </a:rPr>
              <a:t>ethical</a:t>
            </a:r>
            <a:r>
              <a:rPr sz="1800" spc="-40" dirty="0">
                <a:latin typeface="Roboto"/>
                <a:cs typeface="Roboto"/>
              </a:rPr>
              <a:t> </a:t>
            </a:r>
            <a:r>
              <a:rPr sz="1800" spc="-10" dirty="0">
                <a:latin typeface="Roboto"/>
                <a:cs typeface="Roboto"/>
              </a:rPr>
              <a:t>reflection </a:t>
            </a:r>
            <a:r>
              <a:rPr sz="1800" dirty="0">
                <a:latin typeface="Roboto"/>
                <a:cs typeface="Roboto"/>
              </a:rPr>
              <a:t>and</a:t>
            </a:r>
            <a:r>
              <a:rPr sz="1800" spc="-45" dirty="0">
                <a:latin typeface="Roboto"/>
                <a:cs typeface="Roboto"/>
              </a:rPr>
              <a:t> </a:t>
            </a:r>
            <a:r>
              <a:rPr sz="1800" spc="-20" dirty="0">
                <a:latin typeface="Roboto"/>
                <a:cs typeface="Roboto"/>
              </a:rPr>
              <a:t>regulatory</a:t>
            </a:r>
            <a:r>
              <a:rPr sz="1800" spc="-40" dirty="0">
                <a:latin typeface="Roboto"/>
                <a:cs typeface="Roboto"/>
              </a:rPr>
              <a:t> </a:t>
            </a:r>
            <a:r>
              <a:rPr sz="1800" spc="-10" dirty="0">
                <a:latin typeface="Roboto"/>
                <a:cs typeface="Roboto"/>
              </a:rPr>
              <a:t>adaptation.</a:t>
            </a:r>
            <a:endParaRPr sz="1800">
              <a:latin typeface="Roboto"/>
              <a:cs typeface="Roboto"/>
            </a:endParaRPr>
          </a:p>
          <a:p>
            <a:pPr marL="12700">
              <a:lnSpc>
                <a:spcPct val="100000"/>
              </a:lnSpc>
              <a:spcBef>
                <a:spcPts val="1200"/>
              </a:spcBef>
            </a:pPr>
            <a:r>
              <a:rPr sz="1800" dirty="0">
                <a:latin typeface="Segoe UI Symbol"/>
                <a:cs typeface="Segoe UI Symbol"/>
              </a:rPr>
              <a:t>📉</a:t>
            </a:r>
            <a:r>
              <a:rPr sz="1800" spc="-40" dirty="0">
                <a:latin typeface="Segoe UI Symbol"/>
                <a:cs typeface="Segoe UI Symbol"/>
              </a:rPr>
              <a:t> </a:t>
            </a:r>
            <a:r>
              <a:rPr sz="1800" b="1" dirty="0">
                <a:latin typeface="Roboto"/>
                <a:cs typeface="Roboto"/>
              </a:rPr>
              <a:t>5. Public</a:t>
            </a:r>
            <a:r>
              <a:rPr sz="1800" b="1" spc="-10" dirty="0">
                <a:latin typeface="Roboto"/>
                <a:cs typeface="Roboto"/>
              </a:rPr>
              <a:t> </a:t>
            </a:r>
            <a:r>
              <a:rPr sz="1800" b="1" dirty="0">
                <a:latin typeface="Roboto"/>
                <a:cs typeface="Roboto"/>
              </a:rPr>
              <a:t>Awareness</a:t>
            </a:r>
            <a:r>
              <a:rPr sz="1800" b="1" spc="-5" dirty="0">
                <a:latin typeface="Roboto"/>
                <a:cs typeface="Roboto"/>
              </a:rPr>
              <a:t> </a:t>
            </a:r>
            <a:r>
              <a:rPr sz="1800" b="1" dirty="0">
                <a:latin typeface="Roboto"/>
                <a:cs typeface="Roboto"/>
              </a:rPr>
              <a:t>and </a:t>
            </a:r>
            <a:r>
              <a:rPr sz="1800" b="1" spc="-10" dirty="0">
                <a:latin typeface="Roboto"/>
                <a:cs typeface="Roboto"/>
              </a:rPr>
              <a:t>Literacy</a:t>
            </a:r>
            <a:endParaRPr sz="1800">
              <a:latin typeface="Roboto"/>
              <a:cs typeface="Roboto"/>
            </a:endParaRPr>
          </a:p>
          <a:p>
            <a:pPr marL="469900" marR="5080" lvl="1" indent="-228600">
              <a:lnSpc>
                <a:spcPct val="107800"/>
              </a:lnSpc>
              <a:spcBef>
                <a:spcPts val="840"/>
              </a:spcBef>
              <a:buSzPct val="55555"/>
              <a:buFont typeface="Symbol"/>
              <a:buChar char=""/>
              <a:tabLst>
                <a:tab pos="469900" algn="l"/>
              </a:tabLst>
            </a:pPr>
            <a:r>
              <a:rPr sz="1800" b="1" dirty="0">
                <a:latin typeface="Roboto"/>
                <a:cs typeface="Roboto"/>
              </a:rPr>
              <a:t>Low</a:t>
            </a:r>
            <a:r>
              <a:rPr sz="1800" b="1" spc="-60" dirty="0">
                <a:latin typeface="Roboto"/>
                <a:cs typeface="Roboto"/>
              </a:rPr>
              <a:t> </a:t>
            </a:r>
            <a:r>
              <a:rPr sz="1800" b="1" dirty="0">
                <a:latin typeface="Roboto"/>
                <a:cs typeface="Roboto"/>
              </a:rPr>
              <a:t>algorithmic</a:t>
            </a:r>
            <a:r>
              <a:rPr sz="1800" b="1" spc="-55" dirty="0">
                <a:latin typeface="Roboto"/>
                <a:cs typeface="Roboto"/>
              </a:rPr>
              <a:t> </a:t>
            </a:r>
            <a:r>
              <a:rPr sz="1800" b="1" dirty="0">
                <a:latin typeface="Roboto"/>
                <a:cs typeface="Roboto"/>
              </a:rPr>
              <a:t>literacy</a:t>
            </a:r>
            <a:r>
              <a:rPr sz="1800" dirty="0">
                <a:latin typeface="Roboto"/>
                <a:cs typeface="Roboto"/>
              </a:rPr>
              <a:t>:</a:t>
            </a:r>
            <a:r>
              <a:rPr sz="1800" spc="-55" dirty="0">
                <a:latin typeface="Roboto"/>
                <a:cs typeface="Roboto"/>
              </a:rPr>
              <a:t> </a:t>
            </a:r>
            <a:r>
              <a:rPr sz="1800" dirty="0">
                <a:latin typeface="Roboto"/>
                <a:cs typeface="Roboto"/>
              </a:rPr>
              <a:t>Most</a:t>
            </a:r>
            <a:r>
              <a:rPr sz="1800" spc="-50" dirty="0">
                <a:latin typeface="Roboto"/>
                <a:cs typeface="Roboto"/>
              </a:rPr>
              <a:t> </a:t>
            </a:r>
            <a:r>
              <a:rPr sz="1800" dirty="0">
                <a:latin typeface="Roboto"/>
                <a:cs typeface="Roboto"/>
              </a:rPr>
              <a:t>people</a:t>
            </a:r>
            <a:r>
              <a:rPr sz="1800" spc="-45" dirty="0">
                <a:latin typeface="Roboto"/>
                <a:cs typeface="Roboto"/>
              </a:rPr>
              <a:t> </a:t>
            </a:r>
            <a:r>
              <a:rPr sz="1800" spc="-25" dirty="0">
                <a:latin typeface="Roboto"/>
                <a:cs typeface="Roboto"/>
              </a:rPr>
              <a:t>don’t</a:t>
            </a:r>
            <a:r>
              <a:rPr sz="1800" spc="-50" dirty="0">
                <a:latin typeface="Roboto"/>
                <a:cs typeface="Roboto"/>
              </a:rPr>
              <a:t> </a:t>
            </a:r>
            <a:r>
              <a:rPr sz="1800" spc="-20" dirty="0">
                <a:latin typeface="Roboto"/>
                <a:cs typeface="Roboto"/>
              </a:rPr>
              <a:t>understand</a:t>
            </a:r>
            <a:r>
              <a:rPr sz="1800" spc="-55" dirty="0">
                <a:latin typeface="Roboto"/>
                <a:cs typeface="Roboto"/>
              </a:rPr>
              <a:t> </a:t>
            </a:r>
            <a:r>
              <a:rPr sz="1800" dirty="0">
                <a:latin typeface="Roboto"/>
                <a:cs typeface="Roboto"/>
              </a:rPr>
              <a:t>how</a:t>
            </a:r>
            <a:r>
              <a:rPr sz="1800" spc="-50" dirty="0">
                <a:latin typeface="Roboto"/>
                <a:cs typeface="Roboto"/>
              </a:rPr>
              <a:t> </a:t>
            </a:r>
            <a:r>
              <a:rPr sz="1800" spc="-10" dirty="0">
                <a:latin typeface="Roboto"/>
                <a:cs typeface="Roboto"/>
              </a:rPr>
              <a:t>digital</a:t>
            </a:r>
            <a:r>
              <a:rPr sz="1800" spc="-50" dirty="0">
                <a:latin typeface="Roboto"/>
                <a:cs typeface="Roboto"/>
              </a:rPr>
              <a:t> </a:t>
            </a:r>
            <a:r>
              <a:rPr sz="1800" spc="-10" dirty="0">
                <a:latin typeface="Roboto"/>
                <a:cs typeface="Roboto"/>
              </a:rPr>
              <a:t>systems </a:t>
            </a:r>
            <a:r>
              <a:rPr sz="1800" dirty="0">
                <a:latin typeface="Roboto"/>
                <a:cs typeface="Roboto"/>
              </a:rPr>
              <a:t>influence</a:t>
            </a:r>
            <a:r>
              <a:rPr sz="1800" spc="-90" dirty="0">
                <a:latin typeface="Roboto"/>
                <a:cs typeface="Roboto"/>
              </a:rPr>
              <a:t> </a:t>
            </a:r>
            <a:r>
              <a:rPr sz="1800" dirty="0">
                <a:latin typeface="Roboto"/>
                <a:cs typeface="Roboto"/>
              </a:rPr>
              <a:t>their</a:t>
            </a:r>
            <a:r>
              <a:rPr sz="1800" spc="-80" dirty="0">
                <a:latin typeface="Roboto"/>
                <a:cs typeface="Roboto"/>
              </a:rPr>
              <a:t> </a:t>
            </a:r>
            <a:r>
              <a:rPr sz="1800" dirty="0">
                <a:latin typeface="Roboto"/>
                <a:cs typeface="Roboto"/>
              </a:rPr>
              <a:t>lives,</a:t>
            </a:r>
            <a:r>
              <a:rPr sz="1800" spc="-85" dirty="0">
                <a:latin typeface="Roboto"/>
                <a:cs typeface="Roboto"/>
              </a:rPr>
              <a:t> </a:t>
            </a:r>
            <a:r>
              <a:rPr sz="1800" spc="-10" dirty="0">
                <a:latin typeface="Roboto"/>
                <a:cs typeface="Roboto"/>
              </a:rPr>
              <a:t>limiting</a:t>
            </a:r>
            <a:r>
              <a:rPr sz="1800" spc="-85" dirty="0">
                <a:latin typeface="Roboto"/>
                <a:cs typeface="Roboto"/>
              </a:rPr>
              <a:t> </a:t>
            </a:r>
            <a:r>
              <a:rPr sz="1800" dirty="0">
                <a:latin typeface="Roboto"/>
                <a:cs typeface="Roboto"/>
              </a:rPr>
              <a:t>civic</a:t>
            </a:r>
            <a:r>
              <a:rPr sz="1800" spc="-85" dirty="0">
                <a:latin typeface="Roboto"/>
                <a:cs typeface="Roboto"/>
              </a:rPr>
              <a:t> </a:t>
            </a:r>
            <a:r>
              <a:rPr sz="1800" spc="-10" dirty="0">
                <a:latin typeface="Roboto"/>
                <a:cs typeface="Roboto"/>
              </a:rPr>
              <a:t>engagement.</a:t>
            </a:r>
            <a:endParaRPr sz="1800">
              <a:latin typeface="Roboto"/>
              <a:cs typeface="Roboto"/>
            </a:endParaRPr>
          </a:p>
          <a:p>
            <a:pPr marL="469900" marR="683260" lvl="1" indent="-228600">
              <a:lnSpc>
                <a:spcPct val="107200"/>
              </a:lnSpc>
              <a:spcBef>
                <a:spcPts val="830"/>
              </a:spcBef>
              <a:buSzPct val="55555"/>
              <a:buFont typeface="Symbol"/>
              <a:buChar char=""/>
              <a:tabLst>
                <a:tab pos="469900" algn="l"/>
              </a:tabLst>
            </a:pPr>
            <a:r>
              <a:rPr sz="1800" b="1" dirty="0">
                <a:latin typeface="Roboto"/>
                <a:cs typeface="Roboto"/>
              </a:rPr>
              <a:t>Education</a:t>
            </a:r>
            <a:r>
              <a:rPr sz="1800" b="1" spc="-55" dirty="0">
                <a:latin typeface="Roboto"/>
                <a:cs typeface="Roboto"/>
              </a:rPr>
              <a:t> </a:t>
            </a:r>
            <a:r>
              <a:rPr sz="1800" b="1" dirty="0">
                <a:latin typeface="Roboto"/>
                <a:cs typeface="Roboto"/>
              </a:rPr>
              <a:t>gaps</a:t>
            </a:r>
            <a:r>
              <a:rPr sz="1800" dirty="0">
                <a:latin typeface="Roboto"/>
                <a:cs typeface="Roboto"/>
              </a:rPr>
              <a:t>:</a:t>
            </a:r>
            <a:r>
              <a:rPr sz="1800" spc="-60" dirty="0">
                <a:latin typeface="Roboto"/>
                <a:cs typeface="Roboto"/>
              </a:rPr>
              <a:t> </a:t>
            </a:r>
            <a:r>
              <a:rPr sz="1800" spc="-20" dirty="0">
                <a:latin typeface="Roboto"/>
                <a:cs typeface="Roboto"/>
              </a:rPr>
              <a:t>Interdisciplinary</a:t>
            </a:r>
            <a:r>
              <a:rPr sz="1800" spc="-55" dirty="0">
                <a:latin typeface="Roboto"/>
                <a:cs typeface="Roboto"/>
              </a:rPr>
              <a:t> </a:t>
            </a:r>
            <a:r>
              <a:rPr sz="1800" spc="-20" dirty="0">
                <a:latin typeface="Roboto"/>
                <a:cs typeface="Roboto"/>
              </a:rPr>
              <a:t>training</a:t>
            </a:r>
            <a:r>
              <a:rPr sz="1800" spc="-55" dirty="0">
                <a:latin typeface="Roboto"/>
                <a:cs typeface="Roboto"/>
              </a:rPr>
              <a:t> </a:t>
            </a:r>
            <a:r>
              <a:rPr sz="1800" spc="-10" dirty="0">
                <a:latin typeface="Roboto"/>
                <a:cs typeface="Roboto"/>
              </a:rPr>
              <a:t>that</a:t>
            </a:r>
            <a:r>
              <a:rPr sz="1800" spc="-60" dirty="0">
                <a:latin typeface="Roboto"/>
                <a:cs typeface="Roboto"/>
              </a:rPr>
              <a:t> </a:t>
            </a:r>
            <a:r>
              <a:rPr sz="1800" dirty="0">
                <a:latin typeface="Roboto"/>
                <a:cs typeface="Roboto"/>
              </a:rPr>
              <a:t>blends</a:t>
            </a:r>
            <a:r>
              <a:rPr sz="1800" spc="-50" dirty="0">
                <a:latin typeface="Roboto"/>
                <a:cs typeface="Roboto"/>
              </a:rPr>
              <a:t> </a:t>
            </a:r>
            <a:r>
              <a:rPr sz="1800" spc="-10" dirty="0">
                <a:latin typeface="Roboto"/>
                <a:cs typeface="Roboto"/>
              </a:rPr>
              <a:t>ethics,</a:t>
            </a:r>
            <a:r>
              <a:rPr sz="1800" spc="-50" dirty="0">
                <a:latin typeface="Roboto"/>
                <a:cs typeface="Roboto"/>
              </a:rPr>
              <a:t> </a:t>
            </a:r>
            <a:r>
              <a:rPr sz="1800" dirty="0">
                <a:latin typeface="Roboto"/>
                <a:cs typeface="Roboto"/>
              </a:rPr>
              <a:t>tech,</a:t>
            </a:r>
            <a:r>
              <a:rPr sz="1800" spc="-55" dirty="0">
                <a:latin typeface="Roboto"/>
                <a:cs typeface="Roboto"/>
              </a:rPr>
              <a:t> </a:t>
            </a:r>
            <a:r>
              <a:rPr sz="1800" spc="-25" dirty="0">
                <a:latin typeface="Roboto"/>
                <a:cs typeface="Roboto"/>
              </a:rPr>
              <a:t>and </a:t>
            </a:r>
            <a:r>
              <a:rPr sz="1800" spc="-20" dirty="0">
                <a:latin typeface="Roboto"/>
                <a:cs typeface="Roboto"/>
              </a:rPr>
              <a:t>humanities</a:t>
            </a:r>
            <a:r>
              <a:rPr sz="1800" spc="-55" dirty="0">
                <a:latin typeface="Roboto"/>
                <a:cs typeface="Roboto"/>
              </a:rPr>
              <a:t> </a:t>
            </a:r>
            <a:r>
              <a:rPr sz="1800" dirty="0">
                <a:latin typeface="Roboto"/>
                <a:cs typeface="Roboto"/>
              </a:rPr>
              <a:t>is</a:t>
            </a:r>
            <a:r>
              <a:rPr sz="1800" spc="-55" dirty="0">
                <a:latin typeface="Roboto"/>
                <a:cs typeface="Roboto"/>
              </a:rPr>
              <a:t> </a:t>
            </a:r>
            <a:r>
              <a:rPr sz="1800" dirty="0">
                <a:latin typeface="Roboto"/>
                <a:cs typeface="Roboto"/>
              </a:rPr>
              <a:t>still</a:t>
            </a:r>
            <a:r>
              <a:rPr sz="1800" spc="-55" dirty="0">
                <a:latin typeface="Roboto"/>
                <a:cs typeface="Roboto"/>
              </a:rPr>
              <a:t> </a:t>
            </a:r>
            <a:r>
              <a:rPr sz="1800" dirty="0">
                <a:latin typeface="Roboto"/>
                <a:cs typeface="Roboto"/>
              </a:rPr>
              <a:t>rare</a:t>
            </a:r>
            <a:r>
              <a:rPr sz="1800" spc="-50" dirty="0">
                <a:latin typeface="Roboto"/>
                <a:cs typeface="Roboto"/>
              </a:rPr>
              <a:t> </a:t>
            </a:r>
            <a:r>
              <a:rPr sz="1800" dirty="0">
                <a:latin typeface="Roboto"/>
                <a:cs typeface="Roboto"/>
              </a:rPr>
              <a:t>in</a:t>
            </a:r>
            <a:r>
              <a:rPr sz="1800" spc="-40" dirty="0">
                <a:latin typeface="Roboto"/>
                <a:cs typeface="Roboto"/>
              </a:rPr>
              <a:t> </a:t>
            </a:r>
            <a:r>
              <a:rPr sz="1800" spc="-10" dirty="0">
                <a:latin typeface="Roboto"/>
                <a:cs typeface="Roboto"/>
              </a:rPr>
              <a:t>mainstream</a:t>
            </a:r>
            <a:r>
              <a:rPr sz="1800" spc="-50" dirty="0">
                <a:latin typeface="Roboto"/>
                <a:cs typeface="Roboto"/>
              </a:rPr>
              <a:t> </a:t>
            </a:r>
            <a:r>
              <a:rPr sz="1800" spc="-10" dirty="0">
                <a:latin typeface="Roboto"/>
                <a:cs typeface="Roboto"/>
              </a:rPr>
              <a:t>curricula.</a:t>
            </a:r>
            <a:endParaRPr sz="1800">
              <a:latin typeface="Roboto"/>
              <a:cs typeface="Roboto"/>
            </a:endParaRPr>
          </a:p>
          <a:p>
            <a:pPr marL="12700">
              <a:lnSpc>
                <a:spcPct val="100000"/>
              </a:lnSpc>
              <a:spcBef>
                <a:spcPts val="1200"/>
              </a:spcBef>
            </a:pPr>
            <a:r>
              <a:rPr sz="1800" dirty="0">
                <a:latin typeface="Segoe UI Symbol"/>
                <a:cs typeface="Segoe UI Symbol"/>
              </a:rPr>
              <a:t>🔄</a:t>
            </a:r>
            <a:r>
              <a:rPr sz="1800" spc="-45" dirty="0">
                <a:latin typeface="Segoe UI Symbol"/>
                <a:cs typeface="Segoe UI Symbol"/>
              </a:rPr>
              <a:t> </a:t>
            </a:r>
            <a:r>
              <a:rPr sz="1800" b="1" dirty="0">
                <a:latin typeface="Roboto"/>
                <a:cs typeface="Roboto"/>
              </a:rPr>
              <a:t>6.</a:t>
            </a:r>
            <a:r>
              <a:rPr sz="1800" b="1" spc="-5" dirty="0">
                <a:latin typeface="Roboto"/>
                <a:cs typeface="Roboto"/>
              </a:rPr>
              <a:t> </a:t>
            </a:r>
            <a:r>
              <a:rPr sz="1800" b="1" dirty="0">
                <a:latin typeface="Roboto"/>
                <a:cs typeface="Roboto"/>
              </a:rPr>
              <a:t>Resistance</a:t>
            </a:r>
            <a:r>
              <a:rPr sz="1800" b="1" spc="-15" dirty="0">
                <a:latin typeface="Roboto"/>
                <a:cs typeface="Roboto"/>
              </a:rPr>
              <a:t> </a:t>
            </a:r>
            <a:r>
              <a:rPr sz="1800" b="1" dirty="0">
                <a:latin typeface="Roboto"/>
                <a:cs typeface="Roboto"/>
              </a:rPr>
              <a:t>to</a:t>
            </a:r>
            <a:r>
              <a:rPr sz="1800" b="1" spc="-5" dirty="0">
                <a:latin typeface="Roboto"/>
                <a:cs typeface="Roboto"/>
              </a:rPr>
              <a:t> </a:t>
            </a:r>
            <a:r>
              <a:rPr sz="1800" b="1" spc="-10" dirty="0">
                <a:latin typeface="Roboto"/>
                <a:cs typeface="Roboto"/>
              </a:rPr>
              <a:t>Change</a:t>
            </a:r>
            <a:endParaRPr sz="1800">
              <a:latin typeface="Roboto"/>
              <a:cs typeface="Roboto"/>
            </a:endParaRPr>
          </a:p>
          <a:p>
            <a:pPr marL="469900" marR="64769" lvl="1" indent="-228600">
              <a:lnSpc>
                <a:spcPct val="107400"/>
              </a:lnSpc>
              <a:spcBef>
                <a:spcPts val="850"/>
              </a:spcBef>
              <a:buSzPct val="55555"/>
              <a:buFont typeface="Symbol"/>
              <a:buChar char=""/>
              <a:tabLst>
                <a:tab pos="469900" algn="l"/>
              </a:tabLst>
            </a:pPr>
            <a:r>
              <a:rPr sz="1800" b="1" spc="-10" dirty="0">
                <a:latin typeface="Roboto"/>
                <a:cs typeface="Roboto"/>
              </a:rPr>
              <a:t>Institutional</a:t>
            </a:r>
            <a:r>
              <a:rPr sz="1800" b="1" spc="-60" dirty="0">
                <a:latin typeface="Roboto"/>
                <a:cs typeface="Roboto"/>
              </a:rPr>
              <a:t> </a:t>
            </a:r>
            <a:r>
              <a:rPr sz="1800" b="1" dirty="0">
                <a:latin typeface="Roboto"/>
                <a:cs typeface="Roboto"/>
              </a:rPr>
              <a:t>inertia</a:t>
            </a:r>
            <a:r>
              <a:rPr sz="1800" dirty="0">
                <a:latin typeface="Roboto"/>
                <a:cs typeface="Roboto"/>
              </a:rPr>
              <a:t>:</a:t>
            </a:r>
            <a:r>
              <a:rPr sz="1800" spc="-65" dirty="0">
                <a:latin typeface="Roboto"/>
                <a:cs typeface="Roboto"/>
              </a:rPr>
              <a:t> </a:t>
            </a:r>
            <a:r>
              <a:rPr sz="1800" spc="-10" dirty="0">
                <a:latin typeface="Roboto"/>
                <a:cs typeface="Roboto"/>
              </a:rPr>
              <a:t>Governments</a:t>
            </a:r>
            <a:r>
              <a:rPr sz="1800" spc="-65"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corporations</a:t>
            </a:r>
            <a:r>
              <a:rPr sz="1800" spc="-60" dirty="0">
                <a:latin typeface="Roboto"/>
                <a:cs typeface="Roboto"/>
              </a:rPr>
              <a:t> </a:t>
            </a:r>
            <a:r>
              <a:rPr sz="1800" dirty="0">
                <a:latin typeface="Roboto"/>
                <a:cs typeface="Roboto"/>
              </a:rPr>
              <a:t>may</a:t>
            </a:r>
            <a:r>
              <a:rPr sz="1800" spc="-55" dirty="0">
                <a:latin typeface="Roboto"/>
                <a:cs typeface="Roboto"/>
              </a:rPr>
              <a:t> </a:t>
            </a:r>
            <a:r>
              <a:rPr sz="1800" dirty="0">
                <a:latin typeface="Roboto"/>
                <a:cs typeface="Roboto"/>
              </a:rPr>
              <a:t>resist</a:t>
            </a:r>
            <a:r>
              <a:rPr sz="1800" spc="-65" dirty="0">
                <a:latin typeface="Roboto"/>
                <a:cs typeface="Roboto"/>
              </a:rPr>
              <a:t> </a:t>
            </a:r>
            <a:r>
              <a:rPr sz="1800" dirty="0">
                <a:latin typeface="Roboto"/>
                <a:cs typeface="Roboto"/>
              </a:rPr>
              <a:t>reforms</a:t>
            </a:r>
            <a:r>
              <a:rPr sz="1800" spc="-60" dirty="0">
                <a:latin typeface="Roboto"/>
                <a:cs typeface="Roboto"/>
              </a:rPr>
              <a:t> </a:t>
            </a:r>
            <a:r>
              <a:rPr sz="1800" spc="-20" dirty="0">
                <a:latin typeface="Roboto"/>
                <a:cs typeface="Roboto"/>
              </a:rPr>
              <a:t>that </a:t>
            </a:r>
            <a:r>
              <a:rPr sz="1800" spc="-10" dirty="0">
                <a:latin typeface="Roboto"/>
                <a:cs typeface="Roboto"/>
              </a:rPr>
              <a:t>threaten</a:t>
            </a:r>
            <a:r>
              <a:rPr sz="1800" spc="-80" dirty="0">
                <a:latin typeface="Roboto"/>
                <a:cs typeface="Roboto"/>
              </a:rPr>
              <a:t> </a:t>
            </a:r>
            <a:r>
              <a:rPr sz="1800" spc="-10" dirty="0">
                <a:latin typeface="Roboto"/>
                <a:cs typeface="Roboto"/>
              </a:rPr>
              <a:t>existing</a:t>
            </a:r>
            <a:r>
              <a:rPr sz="1800" spc="-80" dirty="0">
                <a:latin typeface="Roboto"/>
                <a:cs typeface="Roboto"/>
              </a:rPr>
              <a:t> </a:t>
            </a:r>
            <a:r>
              <a:rPr sz="1800" dirty="0">
                <a:latin typeface="Roboto"/>
                <a:cs typeface="Roboto"/>
              </a:rPr>
              <a:t>power</a:t>
            </a:r>
            <a:r>
              <a:rPr sz="1800" spc="-80" dirty="0">
                <a:latin typeface="Roboto"/>
                <a:cs typeface="Roboto"/>
              </a:rPr>
              <a:t> </a:t>
            </a:r>
            <a:r>
              <a:rPr sz="1800" spc="-10" dirty="0">
                <a:latin typeface="Roboto"/>
                <a:cs typeface="Roboto"/>
              </a:rPr>
              <a:t>structures.</a:t>
            </a:r>
            <a:endParaRPr sz="1800">
              <a:latin typeface="Roboto"/>
              <a:cs typeface="Roboto"/>
            </a:endParaRPr>
          </a:p>
          <a:p>
            <a:pPr marL="469900" marR="633095" lvl="1" indent="-228600">
              <a:lnSpc>
                <a:spcPct val="107200"/>
              </a:lnSpc>
              <a:spcBef>
                <a:spcPts val="830"/>
              </a:spcBef>
              <a:buSzPct val="55555"/>
              <a:buFont typeface="Symbol"/>
              <a:buChar char=""/>
              <a:tabLst>
                <a:tab pos="469900" algn="l"/>
              </a:tabLst>
            </a:pPr>
            <a:r>
              <a:rPr sz="1800" b="1" spc="-10" dirty="0">
                <a:latin typeface="Roboto"/>
                <a:cs typeface="Roboto"/>
              </a:rPr>
              <a:t>Techno-</a:t>
            </a:r>
            <a:r>
              <a:rPr sz="1800" b="1" dirty="0">
                <a:latin typeface="Roboto"/>
                <a:cs typeface="Roboto"/>
              </a:rPr>
              <a:t>solutionism</a:t>
            </a:r>
            <a:r>
              <a:rPr sz="1800" dirty="0">
                <a:latin typeface="Roboto"/>
                <a:cs typeface="Roboto"/>
              </a:rPr>
              <a:t>:</a:t>
            </a:r>
            <a:r>
              <a:rPr sz="1800" spc="-45" dirty="0">
                <a:latin typeface="Roboto"/>
                <a:cs typeface="Roboto"/>
              </a:rPr>
              <a:t> </a:t>
            </a:r>
            <a:r>
              <a:rPr sz="1800" dirty="0">
                <a:latin typeface="Roboto"/>
                <a:cs typeface="Roboto"/>
              </a:rPr>
              <a:t>A</a:t>
            </a:r>
            <a:r>
              <a:rPr sz="1800" spc="-40" dirty="0">
                <a:latin typeface="Roboto"/>
                <a:cs typeface="Roboto"/>
              </a:rPr>
              <a:t> </a:t>
            </a:r>
            <a:r>
              <a:rPr sz="1800" dirty="0">
                <a:latin typeface="Roboto"/>
                <a:cs typeface="Roboto"/>
              </a:rPr>
              <a:t>belief</a:t>
            </a:r>
            <a:r>
              <a:rPr sz="1800" spc="-30" dirty="0">
                <a:latin typeface="Roboto"/>
                <a:cs typeface="Roboto"/>
              </a:rPr>
              <a:t> </a:t>
            </a:r>
            <a:r>
              <a:rPr sz="1800" spc="-10" dirty="0">
                <a:latin typeface="Roboto"/>
                <a:cs typeface="Roboto"/>
              </a:rPr>
              <a:t>that</a:t>
            </a:r>
            <a:r>
              <a:rPr sz="1800" spc="-40" dirty="0">
                <a:latin typeface="Roboto"/>
                <a:cs typeface="Roboto"/>
              </a:rPr>
              <a:t> </a:t>
            </a:r>
            <a:r>
              <a:rPr sz="1800" spc="-20" dirty="0">
                <a:latin typeface="Roboto"/>
                <a:cs typeface="Roboto"/>
              </a:rPr>
              <a:t>technology</a:t>
            </a:r>
            <a:r>
              <a:rPr sz="1800" spc="-40" dirty="0">
                <a:latin typeface="Roboto"/>
                <a:cs typeface="Roboto"/>
              </a:rPr>
              <a:t> </a:t>
            </a:r>
            <a:r>
              <a:rPr sz="1800" dirty="0">
                <a:latin typeface="Roboto"/>
                <a:cs typeface="Roboto"/>
              </a:rPr>
              <a:t>alone</a:t>
            </a:r>
            <a:r>
              <a:rPr sz="1800" spc="-40" dirty="0">
                <a:latin typeface="Roboto"/>
                <a:cs typeface="Roboto"/>
              </a:rPr>
              <a:t> </a:t>
            </a:r>
            <a:r>
              <a:rPr sz="1800" dirty="0">
                <a:latin typeface="Roboto"/>
                <a:cs typeface="Roboto"/>
              </a:rPr>
              <a:t>can</a:t>
            </a:r>
            <a:r>
              <a:rPr sz="1800" spc="-35" dirty="0">
                <a:latin typeface="Roboto"/>
                <a:cs typeface="Roboto"/>
              </a:rPr>
              <a:t> </a:t>
            </a:r>
            <a:r>
              <a:rPr sz="1800" dirty="0">
                <a:latin typeface="Roboto"/>
                <a:cs typeface="Roboto"/>
              </a:rPr>
              <a:t>solve</a:t>
            </a:r>
            <a:r>
              <a:rPr sz="1800" spc="-40" dirty="0">
                <a:latin typeface="Roboto"/>
                <a:cs typeface="Roboto"/>
              </a:rPr>
              <a:t> </a:t>
            </a:r>
            <a:r>
              <a:rPr sz="1800" spc="-10" dirty="0">
                <a:latin typeface="Roboto"/>
                <a:cs typeface="Roboto"/>
              </a:rPr>
              <a:t>societal problems</a:t>
            </a:r>
            <a:r>
              <a:rPr sz="1800" spc="-50" dirty="0">
                <a:latin typeface="Roboto"/>
                <a:cs typeface="Roboto"/>
              </a:rPr>
              <a:t> </a:t>
            </a:r>
            <a:r>
              <a:rPr sz="1800" dirty="0">
                <a:latin typeface="Roboto"/>
                <a:cs typeface="Roboto"/>
              </a:rPr>
              <a:t>often</a:t>
            </a:r>
            <a:r>
              <a:rPr sz="1800" spc="-45" dirty="0">
                <a:latin typeface="Roboto"/>
                <a:cs typeface="Roboto"/>
              </a:rPr>
              <a:t> </a:t>
            </a:r>
            <a:r>
              <a:rPr sz="1800" spc="-10" dirty="0">
                <a:latin typeface="Roboto"/>
                <a:cs typeface="Roboto"/>
              </a:rPr>
              <a:t>undermines</a:t>
            </a:r>
            <a:r>
              <a:rPr sz="1800" spc="-50" dirty="0">
                <a:latin typeface="Roboto"/>
                <a:cs typeface="Roboto"/>
              </a:rPr>
              <a:t> </a:t>
            </a:r>
            <a:r>
              <a:rPr sz="1800" spc="-80" dirty="0">
                <a:latin typeface="Roboto"/>
                <a:cs typeface="Roboto"/>
              </a:rPr>
              <a:t>human-</a:t>
            </a:r>
            <a:r>
              <a:rPr sz="1800" dirty="0">
                <a:latin typeface="Roboto"/>
                <a:cs typeface="Roboto"/>
              </a:rPr>
              <a:t>centered</a:t>
            </a:r>
            <a:r>
              <a:rPr sz="1800" spc="-40" dirty="0">
                <a:latin typeface="Roboto"/>
                <a:cs typeface="Roboto"/>
              </a:rPr>
              <a:t> </a:t>
            </a:r>
            <a:r>
              <a:rPr sz="1800" spc="-10" dirty="0">
                <a:latin typeface="Roboto"/>
                <a:cs typeface="Roboto"/>
              </a:rPr>
              <a:t>approaches.</a:t>
            </a:r>
            <a:endParaRPr sz="1800">
              <a:latin typeface="Roboto"/>
              <a:cs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2</a:t>
            </a:r>
            <a:endParaRPr sz="1100">
              <a:latin typeface="Calibri"/>
              <a:cs typeface="Calibri"/>
            </a:endParaRPr>
          </a:p>
        </p:txBody>
      </p:sp>
      <p:sp>
        <p:nvSpPr>
          <p:cNvPr id="3" name="object 3"/>
          <p:cNvSpPr txBox="1"/>
          <p:nvPr/>
        </p:nvSpPr>
        <p:spPr>
          <a:xfrm>
            <a:off x="901700" y="868425"/>
            <a:ext cx="8242934" cy="2790825"/>
          </a:xfrm>
          <a:prstGeom prst="rect">
            <a:avLst/>
          </a:prstGeom>
        </p:spPr>
        <p:txBody>
          <a:bodyPr vert="horz" wrap="square" lIns="0" tIns="12065" rIns="0" bIns="0" rtlCol="0">
            <a:spAutoFit/>
          </a:bodyPr>
          <a:lstStyle/>
          <a:p>
            <a:pPr marL="12700" marR="5080">
              <a:lnSpc>
                <a:spcPct val="107900"/>
              </a:lnSpc>
              <a:spcBef>
                <a:spcPts val="95"/>
              </a:spcBef>
            </a:pPr>
            <a:r>
              <a:rPr sz="1800" dirty="0">
                <a:latin typeface="Roboto"/>
                <a:cs typeface="Roboto"/>
              </a:rPr>
              <a:t>But</a:t>
            </a:r>
            <a:r>
              <a:rPr sz="1800" spc="-55" dirty="0">
                <a:latin typeface="Roboto"/>
                <a:cs typeface="Roboto"/>
              </a:rPr>
              <a:t> </a:t>
            </a:r>
            <a:r>
              <a:rPr sz="1800" dirty="0">
                <a:latin typeface="Roboto"/>
                <a:cs typeface="Roboto"/>
              </a:rPr>
              <a:t>are</a:t>
            </a:r>
            <a:r>
              <a:rPr sz="1800" spc="-50" dirty="0">
                <a:latin typeface="Roboto"/>
                <a:cs typeface="Roboto"/>
              </a:rPr>
              <a:t> </a:t>
            </a:r>
            <a:r>
              <a:rPr sz="1800" dirty="0">
                <a:latin typeface="Roboto"/>
                <a:cs typeface="Roboto"/>
              </a:rPr>
              <a:t>we</a:t>
            </a:r>
            <a:r>
              <a:rPr sz="1800" spc="-60" dirty="0">
                <a:latin typeface="Roboto"/>
                <a:cs typeface="Roboto"/>
              </a:rPr>
              <a:t> </a:t>
            </a:r>
            <a:r>
              <a:rPr sz="1800" spc="-10" dirty="0">
                <a:latin typeface="Roboto"/>
                <a:cs typeface="Roboto"/>
              </a:rPr>
              <a:t>serving</a:t>
            </a:r>
            <a:r>
              <a:rPr sz="1800" spc="-50" dirty="0">
                <a:latin typeface="Roboto"/>
                <a:cs typeface="Roboto"/>
              </a:rPr>
              <a:t> </a:t>
            </a:r>
            <a:r>
              <a:rPr sz="1800" dirty="0">
                <a:latin typeface="Roboto"/>
                <a:cs typeface="Roboto"/>
              </a:rPr>
              <a:t>some</a:t>
            </a:r>
            <a:r>
              <a:rPr sz="1800" spc="-60" dirty="0">
                <a:latin typeface="Roboto"/>
                <a:cs typeface="Roboto"/>
              </a:rPr>
              <a:t> </a:t>
            </a:r>
            <a:r>
              <a:rPr sz="1800" spc="-105" dirty="0">
                <a:latin typeface="Roboto"/>
                <a:cs typeface="Roboto"/>
              </a:rPr>
              <a:t>non-</a:t>
            </a:r>
            <a:r>
              <a:rPr sz="1800" spc="-10" dirty="0">
                <a:latin typeface="Roboto"/>
                <a:cs typeface="Roboto"/>
              </a:rPr>
              <a:t>human,</a:t>
            </a:r>
            <a:r>
              <a:rPr sz="1800" spc="-55" dirty="0">
                <a:latin typeface="Roboto"/>
                <a:cs typeface="Roboto"/>
              </a:rPr>
              <a:t> </a:t>
            </a:r>
            <a:r>
              <a:rPr sz="1800" spc="-10" dirty="0">
                <a:latin typeface="Roboto"/>
                <a:cs typeface="Roboto"/>
              </a:rPr>
              <a:t>artificial</a:t>
            </a:r>
            <a:r>
              <a:rPr sz="1800" spc="-50" dirty="0">
                <a:latin typeface="Roboto"/>
                <a:cs typeface="Roboto"/>
              </a:rPr>
              <a:t> </a:t>
            </a:r>
            <a:r>
              <a:rPr sz="1800" spc="-10" dirty="0">
                <a:latin typeface="Roboto"/>
                <a:cs typeface="Roboto"/>
              </a:rPr>
              <a:t>intelligence</a:t>
            </a:r>
            <a:r>
              <a:rPr sz="1800" spc="-55" dirty="0">
                <a:latin typeface="Roboto"/>
                <a:cs typeface="Roboto"/>
              </a:rPr>
              <a:t> </a:t>
            </a:r>
            <a:r>
              <a:rPr sz="1800" spc="-10" dirty="0">
                <a:latin typeface="Roboto"/>
                <a:cs typeface="Roboto"/>
              </a:rPr>
              <a:t>that</a:t>
            </a:r>
            <a:r>
              <a:rPr sz="1800" spc="-55" dirty="0">
                <a:latin typeface="Roboto"/>
                <a:cs typeface="Roboto"/>
              </a:rPr>
              <a:t> </a:t>
            </a:r>
            <a:r>
              <a:rPr sz="1800" spc="-10" dirty="0">
                <a:latin typeface="Roboto"/>
                <a:cs typeface="Roboto"/>
              </a:rPr>
              <a:t>develops </a:t>
            </a:r>
            <a:r>
              <a:rPr sz="1800" spc="-20" dirty="0">
                <a:latin typeface="Roboto"/>
                <a:cs typeface="Roboto"/>
              </a:rPr>
              <a:t>independently</a:t>
            </a:r>
            <a:r>
              <a:rPr sz="1800" spc="-45" dirty="0">
                <a:latin typeface="Roboto"/>
                <a:cs typeface="Roboto"/>
              </a:rPr>
              <a:t> </a:t>
            </a:r>
            <a:r>
              <a:rPr sz="1800" dirty="0">
                <a:latin typeface="Roboto"/>
                <a:cs typeface="Roboto"/>
              </a:rPr>
              <a:t>and</a:t>
            </a:r>
            <a:r>
              <a:rPr sz="1800" spc="-50" dirty="0">
                <a:latin typeface="Roboto"/>
                <a:cs typeface="Roboto"/>
              </a:rPr>
              <a:t> </a:t>
            </a:r>
            <a:r>
              <a:rPr sz="1800" spc="-70" dirty="0">
                <a:latin typeface="Roboto"/>
                <a:cs typeface="Roboto"/>
              </a:rPr>
              <a:t>self-</a:t>
            </a:r>
            <a:r>
              <a:rPr sz="1800" spc="-10" dirty="0">
                <a:latin typeface="Roboto"/>
                <a:cs typeface="Roboto"/>
              </a:rPr>
              <a:t>sufficiently</a:t>
            </a:r>
            <a:r>
              <a:rPr sz="1800" spc="-55" dirty="0">
                <a:latin typeface="Roboto"/>
                <a:cs typeface="Roboto"/>
              </a:rPr>
              <a:t> </a:t>
            </a:r>
            <a:r>
              <a:rPr sz="1800" dirty="0">
                <a:latin typeface="Roboto"/>
                <a:cs typeface="Roboto"/>
              </a:rPr>
              <a:t>when</a:t>
            </a:r>
            <a:r>
              <a:rPr sz="1800" spc="-50" dirty="0">
                <a:latin typeface="Roboto"/>
                <a:cs typeface="Roboto"/>
              </a:rPr>
              <a:t> </a:t>
            </a:r>
            <a:r>
              <a:rPr sz="1800" dirty="0">
                <a:latin typeface="Roboto"/>
                <a:cs typeface="Roboto"/>
              </a:rPr>
              <a:t>we</a:t>
            </a:r>
            <a:r>
              <a:rPr sz="1800" spc="-45" dirty="0">
                <a:latin typeface="Roboto"/>
                <a:cs typeface="Roboto"/>
              </a:rPr>
              <a:t> </a:t>
            </a:r>
            <a:r>
              <a:rPr sz="1800" dirty="0">
                <a:latin typeface="Roboto"/>
                <a:cs typeface="Roboto"/>
              </a:rPr>
              <a:t>connect</a:t>
            </a:r>
            <a:r>
              <a:rPr sz="1800" spc="-45" dirty="0">
                <a:latin typeface="Roboto"/>
                <a:cs typeface="Roboto"/>
              </a:rPr>
              <a:t> </a:t>
            </a:r>
            <a:r>
              <a:rPr sz="1800" dirty="0">
                <a:latin typeface="Roboto"/>
                <a:cs typeface="Roboto"/>
              </a:rPr>
              <a:t>to</a:t>
            </a:r>
            <a:r>
              <a:rPr sz="1800" spc="-45"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Internet?</a:t>
            </a:r>
            <a:r>
              <a:rPr sz="1800" spc="-50" dirty="0">
                <a:latin typeface="Roboto"/>
                <a:cs typeface="Roboto"/>
              </a:rPr>
              <a:t> </a:t>
            </a:r>
            <a:r>
              <a:rPr sz="1800" spc="-10" dirty="0">
                <a:latin typeface="Roboto"/>
                <a:cs typeface="Roboto"/>
              </a:rPr>
              <a:t>Behind appearances,</a:t>
            </a:r>
            <a:r>
              <a:rPr sz="1800" spc="-45" dirty="0">
                <a:latin typeface="Roboto"/>
                <a:cs typeface="Roboto"/>
              </a:rPr>
              <a:t> </a:t>
            </a:r>
            <a:r>
              <a:rPr sz="1800" dirty="0">
                <a:latin typeface="Roboto"/>
                <a:cs typeface="Roboto"/>
              </a:rPr>
              <a:t>the</a:t>
            </a:r>
            <a:r>
              <a:rPr sz="1800" spc="-35" dirty="0">
                <a:latin typeface="Roboto"/>
                <a:cs typeface="Roboto"/>
              </a:rPr>
              <a:t> </a:t>
            </a:r>
            <a:r>
              <a:rPr sz="1800" dirty="0">
                <a:latin typeface="Roboto"/>
                <a:cs typeface="Roboto"/>
              </a:rPr>
              <a:t>social</a:t>
            </a:r>
            <a:r>
              <a:rPr sz="1800" spc="-35" dirty="0">
                <a:latin typeface="Roboto"/>
                <a:cs typeface="Roboto"/>
              </a:rPr>
              <a:t> </a:t>
            </a:r>
            <a:r>
              <a:rPr sz="1800" spc="-20" dirty="0">
                <a:latin typeface="Roboto"/>
                <a:cs typeface="Roboto"/>
              </a:rPr>
              <a:t>imaginary</a:t>
            </a:r>
            <a:r>
              <a:rPr sz="1800" spc="-35" dirty="0">
                <a:latin typeface="Roboto"/>
                <a:cs typeface="Roboto"/>
              </a:rPr>
              <a:t> </a:t>
            </a:r>
            <a:r>
              <a:rPr sz="1800" dirty="0">
                <a:latin typeface="Roboto"/>
                <a:cs typeface="Roboto"/>
              </a:rPr>
              <a:t>is</a:t>
            </a:r>
            <a:r>
              <a:rPr sz="1800" spc="-35" dirty="0">
                <a:latin typeface="Roboto"/>
                <a:cs typeface="Roboto"/>
              </a:rPr>
              <a:t> </a:t>
            </a:r>
            <a:r>
              <a:rPr sz="1800" dirty="0">
                <a:latin typeface="Roboto"/>
                <a:cs typeface="Roboto"/>
              </a:rPr>
              <a:t>a</a:t>
            </a:r>
            <a:r>
              <a:rPr sz="1800" spc="-35" dirty="0">
                <a:latin typeface="Roboto"/>
                <a:cs typeface="Roboto"/>
              </a:rPr>
              <a:t> </a:t>
            </a:r>
            <a:r>
              <a:rPr sz="1800" dirty="0">
                <a:latin typeface="Roboto"/>
                <a:cs typeface="Roboto"/>
              </a:rPr>
              <a:t>magma</a:t>
            </a:r>
            <a:r>
              <a:rPr sz="1800" spc="-30" dirty="0">
                <a:latin typeface="Roboto"/>
                <a:cs typeface="Roboto"/>
              </a:rPr>
              <a:t> </a:t>
            </a:r>
            <a:r>
              <a:rPr sz="1800" dirty="0">
                <a:latin typeface="Roboto"/>
                <a:cs typeface="Roboto"/>
              </a:rPr>
              <a:t>of</a:t>
            </a:r>
            <a:r>
              <a:rPr sz="1800" spc="-35" dirty="0">
                <a:latin typeface="Roboto"/>
                <a:cs typeface="Roboto"/>
              </a:rPr>
              <a:t> </a:t>
            </a:r>
            <a:r>
              <a:rPr sz="1800" spc="-20" dirty="0">
                <a:latin typeface="Roboto"/>
                <a:cs typeface="Roboto"/>
              </a:rPr>
              <a:t>significations</a:t>
            </a:r>
            <a:r>
              <a:rPr sz="1800" spc="-30" dirty="0">
                <a:latin typeface="Roboto"/>
                <a:cs typeface="Roboto"/>
              </a:rPr>
              <a:t> </a:t>
            </a:r>
            <a:r>
              <a:rPr sz="1800" spc="-10" dirty="0">
                <a:latin typeface="Roboto"/>
                <a:cs typeface="Roboto"/>
              </a:rPr>
              <a:t>that</a:t>
            </a:r>
            <a:r>
              <a:rPr sz="1800" spc="-35" dirty="0">
                <a:latin typeface="Roboto"/>
                <a:cs typeface="Roboto"/>
              </a:rPr>
              <a:t> </a:t>
            </a:r>
            <a:r>
              <a:rPr sz="1800" spc="-20" dirty="0" smtClean="0">
                <a:latin typeface="Roboto"/>
                <a:cs typeface="Roboto"/>
              </a:rPr>
              <a:t>give</a:t>
            </a:r>
            <a:r>
              <a:rPr lang="en-US" sz="1800" spc="-20" dirty="0" smtClean="0">
                <a:latin typeface="Roboto"/>
                <a:cs typeface="Roboto"/>
              </a:rPr>
              <a:t>s</a:t>
            </a:r>
            <a:r>
              <a:rPr sz="1800" spc="500" dirty="0" smtClean="0">
                <a:latin typeface="Roboto"/>
                <a:cs typeface="Roboto"/>
              </a:rPr>
              <a:t> </a:t>
            </a:r>
            <a:r>
              <a:rPr sz="1800" spc="-10" dirty="0">
                <a:latin typeface="Roboto"/>
                <a:cs typeface="Roboto"/>
              </a:rPr>
              <a:t>meaning</a:t>
            </a:r>
            <a:r>
              <a:rPr sz="1800" spc="-70" dirty="0">
                <a:latin typeface="Roboto"/>
                <a:cs typeface="Roboto"/>
              </a:rPr>
              <a:t> </a:t>
            </a:r>
            <a:r>
              <a:rPr sz="1800" dirty="0">
                <a:latin typeface="Roboto"/>
                <a:cs typeface="Roboto"/>
              </a:rPr>
              <a:t>to</a:t>
            </a:r>
            <a:r>
              <a:rPr sz="1800" spc="-60" dirty="0">
                <a:latin typeface="Roboto"/>
                <a:cs typeface="Roboto"/>
              </a:rPr>
              <a:t> </a:t>
            </a:r>
            <a:r>
              <a:rPr sz="1800" spc="-10" dirty="0">
                <a:latin typeface="Roboto"/>
                <a:cs typeface="Roboto"/>
              </a:rPr>
              <a:t>reality</a:t>
            </a:r>
            <a:r>
              <a:rPr sz="1800" spc="-60" dirty="0">
                <a:latin typeface="Roboto"/>
                <a:cs typeface="Roboto"/>
              </a:rPr>
              <a:t> </a:t>
            </a:r>
            <a:r>
              <a:rPr sz="1800" dirty="0">
                <a:latin typeface="Roboto"/>
                <a:cs typeface="Roboto"/>
              </a:rPr>
              <a:t>on</a:t>
            </a:r>
            <a:r>
              <a:rPr sz="1800" spc="-60" dirty="0">
                <a:latin typeface="Roboto"/>
                <a:cs typeface="Roboto"/>
              </a:rPr>
              <a:t> </a:t>
            </a:r>
            <a:r>
              <a:rPr sz="1800" dirty="0">
                <a:latin typeface="Roboto"/>
                <a:cs typeface="Roboto"/>
              </a:rPr>
              <a:t>the</a:t>
            </a:r>
            <a:r>
              <a:rPr sz="1800" spc="-60" dirty="0">
                <a:latin typeface="Roboto"/>
                <a:cs typeface="Roboto"/>
              </a:rPr>
              <a:t> </a:t>
            </a:r>
            <a:r>
              <a:rPr sz="1800" dirty="0">
                <a:latin typeface="Roboto"/>
                <a:cs typeface="Roboto"/>
              </a:rPr>
              <a:t>basis</a:t>
            </a:r>
            <a:r>
              <a:rPr sz="1800" spc="-60" dirty="0">
                <a:latin typeface="Roboto"/>
                <a:cs typeface="Roboto"/>
              </a:rPr>
              <a:t> </a:t>
            </a:r>
            <a:r>
              <a:rPr sz="1800" dirty="0">
                <a:latin typeface="Roboto"/>
                <a:cs typeface="Roboto"/>
              </a:rPr>
              <a:t>of</a:t>
            </a:r>
            <a:r>
              <a:rPr sz="1800" spc="-60" dirty="0">
                <a:latin typeface="Roboto"/>
                <a:cs typeface="Roboto"/>
              </a:rPr>
              <a:t> </a:t>
            </a:r>
            <a:r>
              <a:rPr sz="1800" spc="-10" dirty="0">
                <a:latin typeface="Roboto"/>
                <a:cs typeface="Roboto"/>
              </a:rPr>
              <a:t>symbolic</a:t>
            </a:r>
            <a:r>
              <a:rPr sz="1800" spc="-55" dirty="0">
                <a:latin typeface="Roboto"/>
                <a:cs typeface="Roboto"/>
              </a:rPr>
              <a:t> </a:t>
            </a:r>
            <a:r>
              <a:rPr sz="1800" spc="-10" dirty="0">
                <a:latin typeface="Roboto"/>
                <a:cs typeface="Roboto"/>
              </a:rPr>
              <a:t>systems</a:t>
            </a:r>
            <a:r>
              <a:rPr sz="1800" spc="-65" dirty="0">
                <a:latin typeface="Roboto"/>
                <a:cs typeface="Roboto"/>
              </a:rPr>
              <a:t> </a:t>
            </a:r>
            <a:r>
              <a:rPr sz="1800" dirty="0">
                <a:latin typeface="Roboto"/>
                <a:cs typeface="Roboto"/>
              </a:rPr>
              <a:t>and</a:t>
            </a:r>
            <a:r>
              <a:rPr sz="1800" spc="-60" dirty="0">
                <a:latin typeface="Roboto"/>
                <a:cs typeface="Roboto"/>
              </a:rPr>
              <a:t> </a:t>
            </a:r>
            <a:r>
              <a:rPr sz="1800" spc="-10" dirty="0">
                <a:latin typeface="Roboto"/>
                <a:cs typeface="Roboto"/>
              </a:rPr>
              <a:t>representations</a:t>
            </a:r>
            <a:r>
              <a:rPr sz="1800" spc="-55" dirty="0">
                <a:latin typeface="Roboto"/>
                <a:cs typeface="Roboto"/>
              </a:rPr>
              <a:t> </a:t>
            </a:r>
            <a:r>
              <a:rPr sz="1800" spc="-20" dirty="0">
                <a:latin typeface="Roboto"/>
                <a:cs typeface="Roboto"/>
              </a:rPr>
              <a:t>that constitute</a:t>
            </a:r>
            <a:r>
              <a:rPr sz="1800" spc="-45" dirty="0">
                <a:latin typeface="Roboto"/>
                <a:cs typeface="Roboto"/>
              </a:rPr>
              <a:t> </a:t>
            </a:r>
            <a:r>
              <a:rPr sz="1800" dirty="0">
                <a:latin typeface="Roboto"/>
                <a:cs typeface="Roboto"/>
              </a:rPr>
              <a:t>social</a:t>
            </a:r>
            <a:r>
              <a:rPr sz="1800" spc="-40" dirty="0">
                <a:latin typeface="Roboto"/>
                <a:cs typeface="Roboto"/>
              </a:rPr>
              <a:t> </a:t>
            </a:r>
            <a:r>
              <a:rPr sz="1800" spc="-20" dirty="0">
                <a:latin typeface="Roboto"/>
                <a:cs typeface="Roboto"/>
              </a:rPr>
              <a:t>identity.</a:t>
            </a:r>
            <a:r>
              <a:rPr sz="1800" spc="-40" dirty="0">
                <a:latin typeface="Roboto"/>
                <a:cs typeface="Roboto"/>
              </a:rPr>
              <a:t> </a:t>
            </a:r>
            <a:r>
              <a:rPr sz="1800" dirty="0">
                <a:latin typeface="Roboto"/>
                <a:cs typeface="Roboto"/>
              </a:rPr>
              <a:t>And</a:t>
            </a:r>
            <a:r>
              <a:rPr sz="1800" spc="-25" dirty="0">
                <a:latin typeface="Roboto"/>
                <a:cs typeface="Roboto"/>
              </a:rPr>
              <a:t> </a:t>
            </a:r>
            <a:r>
              <a:rPr sz="1800" dirty="0">
                <a:latin typeface="Roboto"/>
                <a:cs typeface="Roboto"/>
              </a:rPr>
              <a:t>it</a:t>
            </a:r>
            <a:r>
              <a:rPr sz="1800" spc="-40" dirty="0">
                <a:latin typeface="Roboto"/>
                <a:cs typeface="Roboto"/>
              </a:rPr>
              <a:t> </a:t>
            </a:r>
            <a:r>
              <a:rPr sz="1800" dirty="0">
                <a:latin typeface="Roboto"/>
                <a:cs typeface="Roboto"/>
              </a:rPr>
              <a:t>is</a:t>
            </a:r>
            <a:r>
              <a:rPr sz="1800" spc="-40" dirty="0">
                <a:latin typeface="Roboto"/>
                <a:cs typeface="Roboto"/>
              </a:rPr>
              <a:t> </a:t>
            </a:r>
            <a:r>
              <a:rPr sz="1800" dirty="0">
                <a:latin typeface="Roboto"/>
                <a:cs typeface="Roboto"/>
              </a:rPr>
              <a:t>here,</a:t>
            </a:r>
            <a:r>
              <a:rPr sz="1800" spc="-40" dirty="0">
                <a:latin typeface="Roboto"/>
                <a:cs typeface="Roboto"/>
              </a:rPr>
              <a:t> </a:t>
            </a:r>
            <a:r>
              <a:rPr sz="1800" dirty="0">
                <a:latin typeface="Roboto"/>
                <a:cs typeface="Roboto"/>
              </a:rPr>
              <a:t>in</a:t>
            </a:r>
            <a:r>
              <a:rPr sz="1800" spc="-40" dirty="0">
                <a:latin typeface="Roboto"/>
                <a:cs typeface="Roboto"/>
              </a:rPr>
              <a:t> </a:t>
            </a:r>
            <a:r>
              <a:rPr sz="1800" dirty="0">
                <a:latin typeface="Roboto"/>
                <a:cs typeface="Roboto"/>
              </a:rPr>
              <a:t>the</a:t>
            </a:r>
            <a:r>
              <a:rPr sz="1800" spc="-25" dirty="0">
                <a:latin typeface="Roboto"/>
                <a:cs typeface="Roboto"/>
              </a:rPr>
              <a:t> </a:t>
            </a:r>
            <a:r>
              <a:rPr sz="1800" dirty="0">
                <a:latin typeface="Roboto"/>
                <a:cs typeface="Roboto"/>
              </a:rPr>
              <a:t>open</a:t>
            </a:r>
            <a:r>
              <a:rPr sz="1800" spc="-40" dirty="0">
                <a:latin typeface="Roboto"/>
                <a:cs typeface="Roboto"/>
              </a:rPr>
              <a:t> </a:t>
            </a:r>
            <a:r>
              <a:rPr sz="1800" dirty="0">
                <a:latin typeface="Roboto"/>
                <a:cs typeface="Roboto"/>
              </a:rPr>
              <a:t>field</a:t>
            </a:r>
            <a:r>
              <a:rPr sz="1800" spc="-40" dirty="0">
                <a:latin typeface="Roboto"/>
                <a:cs typeface="Roboto"/>
              </a:rPr>
              <a:t> </a:t>
            </a:r>
            <a:r>
              <a:rPr sz="1800" dirty="0">
                <a:latin typeface="Roboto"/>
                <a:cs typeface="Roboto"/>
              </a:rPr>
              <a:t>of</a:t>
            </a:r>
            <a:r>
              <a:rPr sz="1800" spc="-35" dirty="0">
                <a:latin typeface="Roboto"/>
                <a:cs typeface="Roboto"/>
              </a:rPr>
              <a:t> </a:t>
            </a:r>
            <a:r>
              <a:rPr sz="1800" spc="-10" dirty="0">
                <a:latin typeface="Roboto"/>
                <a:cs typeface="Roboto"/>
              </a:rPr>
              <a:t>politics</a:t>
            </a:r>
            <a:r>
              <a:rPr sz="1800" spc="-45" dirty="0">
                <a:latin typeface="Roboto"/>
                <a:cs typeface="Roboto"/>
              </a:rPr>
              <a:t> </a:t>
            </a:r>
            <a:r>
              <a:rPr sz="1800" dirty="0">
                <a:latin typeface="Roboto"/>
                <a:cs typeface="Roboto"/>
              </a:rPr>
              <a:t>and</a:t>
            </a:r>
            <a:r>
              <a:rPr sz="1800" spc="-40" dirty="0">
                <a:latin typeface="Roboto"/>
                <a:cs typeface="Roboto"/>
              </a:rPr>
              <a:t> </a:t>
            </a:r>
            <a:r>
              <a:rPr sz="1800" spc="-10" dirty="0">
                <a:latin typeface="Roboto"/>
                <a:cs typeface="Roboto"/>
              </a:rPr>
              <a:t>social behavior</a:t>
            </a:r>
            <a:r>
              <a:rPr sz="1800" spc="-55" dirty="0">
                <a:latin typeface="Roboto"/>
                <a:cs typeface="Roboto"/>
              </a:rPr>
              <a:t> </a:t>
            </a:r>
            <a:r>
              <a:rPr sz="1800" spc="-10" dirty="0">
                <a:latin typeface="Roboto"/>
                <a:cs typeface="Roboto"/>
              </a:rPr>
              <a:t>that</a:t>
            </a:r>
            <a:r>
              <a:rPr sz="1800" spc="-65" dirty="0">
                <a:latin typeface="Roboto"/>
                <a:cs typeface="Roboto"/>
              </a:rPr>
              <a:t> </a:t>
            </a:r>
            <a:r>
              <a:rPr sz="1800" dirty="0">
                <a:latin typeface="Roboto"/>
                <a:cs typeface="Roboto"/>
              </a:rPr>
              <a:t>we</a:t>
            </a:r>
            <a:r>
              <a:rPr sz="1800" spc="-60" dirty="0">
                <a:latin typeface="Roboto"/>
                <a:cs typeface="Roboto"/>
              </a:rPr>
              <a:t> </a:t>
            </a:r>
            <a:r>
              <a:rPr sz="1800" dirty="0">
                <a:latin typeface="Roboto"/>
                <a:cs typeface="Roboto"/>
              </a:rPr>
              <a:t>find</a:t>
            </a:r>
            <a:r>
              <a:rPr sz="1800" spc="-50" dirty="0">
                <a:latin typeface="Roboto"/>
                <a:cs typeface="Roboto"/>
              </a:rPr>
              <a:t> </a:t>
            </a:r>
            <a:r>
              <a:rPr sz="1800" dirty="0">
                <a:latin typeface="Roboto"/>
                <a:cs typeface="Roboto"/>
              </a:rPr>
              <a:t>the</a:t>
            </a:r>
            <a:r>
              <a:rPr sz="1800" spc="-60" dirty="0">
                <a:latin typeface="Roboto"/>
                <a:cs typeface="Roboto"/>
              </a:rPr>
              <a:t> </a:t>
            </a:r>
            <a:r>
              <a:rPr sz="1800" dirty="0">
                <a:latin typeface="Roboto"/>
                <a:cs typeface="Roboto"/>
              </a:rPr>
              <a:t>real</a:t>
            </a:r>
            <a:r>
              <a:rPr sz="1800" spc="-45" dirty="0">
                <a:latin typeface="Roboto"/>
                <a:cs typeface="Roboto"/>
              </a:rPr>
              <a:t> </a:t>
            </a:r>
            <a:r>
              <a:rPr sz="1800" spc="-10" dirty="0">
                <a:latin typeface="Roboto"/>
                <a:cs typeface="Roboto"/>
              </a:rPr>
              <a:t>problems</a:t>
            </a:r>
            <a:r>
              <a:rPr sz="1800" spc="-60" dirty="0">
                <a:latin typeface="Roboto"/>
                <a:cs typeface="Roboto"/>
              </a:rPr>
              <a:t> </a:t>
            </a:r>
            <a:r>
              <a:rPr sz="1800" dirty="0">
                <a:latin typeface="Roboto"/>
                <a:cs typeface="Roboto"/>
              </a:rPr>
              <a:t>raised</a:t>
            </a:r>
            <a:r>
              <a:rPr sz="1800" spc="-50" dirty="0">
                <a:latin typeface="Roboto"/>
                <a:cs typeface="Roboto"/>
              </a:rPr>
              <a:t> </a:t>
            </a:r>
            <a:r>
              <a:rPr sz="1800" dirty="0">
                <a:latin typeface="Roboto"/>
                <a:cs typeface="Roboto"/>
              </a:rPr>
              <a:t>by</a:t>
            </a:r>
            <a:r>
              <a:rPr sz="1800" spc="-55" dirty="0">
                <a:latin typeface="Roboto"/>
                <a:cs typeface="Roboto"/>
              </a:rPr>
              <a:t> </a:t>
            </a:r>
            <a:r>
              <a:rPr sz="1800" dirty="0">
                <a:latin typeface="Roboto"/>
                <a:cs typeface="Roboto"/>
              </a:rPr>
              <a:t>AI.</a:t>
            </a:r>
            <a:r>
              <a:rPr sz="1800" spc="-55" dirty="0">
                <a:latin typeface="Roboto"/>
                <a:cs typeface="Roboto"/>
              </a:rPr>
              <a:t> </a:t>
            </a:r>
            <a:r>
              <a:rPr sz="1800" dirty="0">
                <a:latin typeface="Roboto"/>
                <a:cs typeface="Roboto"/>
              </a:rPr>
              <a:t>Not</a:t>
            </a:r>
            <a:r>
              <a:rPr sz="1800" spc="-55"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domination</a:t>
            </a:r>
            <a:r>
              <a:rPr sz="1800" spc="-55" dirty="0">
                <a:latin typeface="Roboto"/>
                <a:cs typeface="Roboto"/>
              </a:rPr>
              <a:t> </a:t>
            </a:r>
            <a:r>
              <a:rPr sz="1800" spc="-25" dirty="0">
                <a:latin typeface="Roboto"/>
                <a:cs typeface="Roboto"/>
              </a:rPr>
              <a:t>of </a:t>
            </a:r>
            <a:r>
              <a:rPr sz="1800" spc="-10" dirty="0">
                <a:latin typeface="Roboto"/>
                <a:cs typeface="Roboto"/>
              </a:rPr>
              <a:t>automatic</a:t>
            </a:r>
            <a:r>
              <a:rPr sz="1800" spc="-60" dirty="0">
                <a:latin typeface="Roboto"/>
                <a:cs typeface="Roboto"/>
              </a:rPr>
              <a:t> </a:t>
            </a:r>
            <a:r>
              <a:rPr sz="1800" spc="-10" dirty="0">
                <a:latin typeface="Roboto"/>
                <a:cs typeface="Roboto"/>
              </a:rPr>
              <a:t>machines</a:t>
            </a:r>
            <a:r>
              <a:rPr sz="1800" spc="-60" dirty="0">
                <a:latin typeface="Roboto"/>
                <a:cs typeface="Roboto"/>
              </a:rPr>
              <a:t> </a:t>
            </a:r>
            <a:r>
              <a:rPr sz="1800" dirty="0">
                <a:latin typeface="Roboto"/>
                <a:cs typeface="Roboto"/>
              </a:rPr>
              <a:t>over</a:t>
            </a:r>
            <a:r>
              <a:rPr sz="1800" spc="-60" dirty="0">
                <a:latin typeface="Roboto"/>
                <a:cs typeface="Roboto"/>
              </a:rPr>
              <a:t> </a:t>
            </a:r>
            <a:r>
              <a:rPr sz="1800" spc="-20" dirty="0">
                <a:latin typeface="Roboto"/>
                <a:cs typeface="Roboto"/>
              </a:rPr>
              <a:t>humans.</a:t>
            </a:r>
            <a:r>
              <a:rPr sz="1800" spc="-65" dirty="0">
                <a:latin typeface="Roboto"/>
                <a:cs typeface="Roboto"/>
              </a:rPr>
              <a:t> </a:t>
            </a:r>
            <a:r>
              <a:rPr sz="1800" spc="-10" dirty="0">
                <a:latin typeface="Roboto"/>
                <a:cs typeface="Roboto"/>
              </a:rPr>
              <a:t>But</a:t>
            </a:r>
            <a:r>
              <a:rPr sz="1800" spc="-60" dirty="0">
                <a:latin typeface="Roboto"/>
                <a:cs typeface="Roboto"/>
              </a:rPr>
              <a:t> </a:t>
            </a:r>
            <a:r>
              <a:rPr sz="1800" dirty="0">
                <a:latin typeface="Roboto"/>
                <a:cs typeface="Roboto"/>
              </a:rPr>
              <a:t>the</a:t>
            </a:r>
            <a:r>
              <a:rPr sz="1800" spc="-60" dirty="0">
                <a:latin typeface="Roboto"/>
                <a:cs typeface="Roboto"/>
              </a:rPr>
              <a:t> </a:t>
            </a:r>
            <a:r>
              <a:rPr sz="1800" spc="-10" dirty="0">
                <a:latin typeface="Roboto"/>
                <a:cs typeface="Roboto"/>
              </a:rPr>
              <a:t>domination</a:t>
            </a:r>
            <a:r>
              <a:rPr sz="1800" spc="-60" dirty="0">
                <a:latin typeface="Roboto"/>
                <a:cs typeface="Roboto"/>
              </a:rPr>
              <a:t> </a:t>
            </a:r>
            <a:r>
              <a:rPr sz="1800" dirty="0">
                <a:latin typeface="Roboto"/>
                <a:cs typeface="Roboto"/>
              </a:rPr>
              <a:t>of</a:t>
            </a:r>
            <a:r>
              <a:rPr sz="1800" spc="-55" dirty="0">
                <a:latin typeface="Roboto"/>
                <a:cs typeface="Roboto"/>
              </a:rPr>
              <a:t> </a:t>
            </a:r>
            <a:r>
              <a:rPr sz="1800" spc="-10" dirty="0">
                <a:latin typeface="Roboto"/>
                <a:cs typeface="Roboto"/>
              </a:rPr>
              <a:t>automated</a:t>
            </a:r>
            <a:r>
              <a:rPr sz="1800" spc="-60" dirty="0">
                <a:latin typeface="Roboto"/>
                <a:cs typeface="Roboto"/>
              </a:rPr>
              <a:t> </a:t>
            </a:r>
            <a:r>
              <a:rPr sz="1800" spc="-10" dirty="0">
                <a:latin typeface="Roboto"/>
                <a:cs typeface="Roboto"/>
              </a:rPr>
              <a:t>political</a:t>
            </a:r>
            <a:r>
              <a:rPr sz="1800" spc="-60" dirty="0">
                <a:latin typeface="Roboto"/>
                <a:cs typeface="Roboto"/>
              </a:rPr>
              <a:t> </a:t>
            </a:r>
            <a:r>
              <a:rPr sz="1800" spc="-25" dirty="0">
                <a:latin typeface="Roboto"/>
                <a:cs typeface="Roboto"/>
              </a:rPr>
              <a:t>and </a:t>
            </a:r>
            <a:r>
              <a:rPr sz="1800" dirty="0">
                <a:latin typeface="Roboto"/>
                <a:cs typeface="Roboto"/>
              </a:rPr>
              <a:t>economic</a:t>
            </a:r>
            <a:r>
              <a:rPr sz="1800" spc="-70" dirty="0">
                <a:latin typeface="Roboto"/>
                <a:cs typeface="Roboto"/>
              </a:rPr>
              <a:t> </a:t>
            </a:r>
            <a:r>
              <a:rPr sz="1800" spc="-10" dirty="0">
                <a:latin typeface="Roboto"/>
                <a:cs typeface="Roboto"/>
              </a:rPr>
              <a:t>mechanisms</a:t>
            </a:r>
            <a:r>
              <a:rPr sz="1800" spc="-70" dirty="0">
                <a:latin typeface="Roboto"/>
                <a:cs typeface="Roboto"/>
              </a:rPr>
              <a:t> </a:t>
            </a:r>
            <a:r>
              <a:rPr sz="1800" dirty="0">
                <a:latin typeface="Roboto"/>
                <a:cs typeface="Roboto"/>
              </a:rPr>
              <a:t>over</a:t>
            </a:r>
            <a:r>
              <a:rPr sz="1800" spc="-70" dirty="0">
                <a:latin typeface="Roboto"/>
                <a:cs typeface="Roboto"/>
              </a:rPr>
              <a:t> </a:t>
            </a:r>
            <a:r>
              <a:rPr sz="1800" spc="-10" dirty="0">
                <a:latin typeface="Roboto"/>
                <a:cs typeface="Roboto"/>
              </a:rPr>
              <a:t>society.</a:t>
            </a:r>
            <a:endParaRPr sz="1800" dirty="0">
              <a:latin typeface="Roboto"/>
              <a:cs typeface="Roboto"/>
            </a:endParaRPr>
          </a:p>
          <a:p>
            <a:pPr marL="12700">
              <a:lnSpc>
                <a:spcPct val="100000"/>
              </a:lnSpc>
              <a:spcBef>
                <a:spcPts val="975"/>
              </a:spcBef>
            </a:pPr>
            <a:r>
              <a:rPr sz="1800" dirty="0">
                <a:latin typeface="Roboto"/>
                <a:cs typeface="Roboto"/>
              </a:rPr>
              <a:t>So,</a:t>
            </a:r>
            <a:r>
              <a:rPr sz="1800" spc="-40" dirty="0">
                <a:latin typeface="Roboto"/>
                <a:cs typeface="Roboto"/>
              </a:rPr>
              <a:t> </a:t>
            </a:r>
            <a:r>
              <a:rPr sz="1800" dirty="0">
                <a:latin typeface="Roboto"/>
                <a:cs typeface="Roboto"/>
              </a:rPr>
              <a:t>what</a:t>
            </a:r>
            <a:r>
              <a:rPr sz="1800" spc="-35" dirty="0">
                <a:latin typeface="Roboto"/>
                <a:cs typeface="Roboto"/>
              </a:rPr>
              <a:t> </a:t>
            </a:r>
            <a:r>
              <a:rPr sz="1800" dirty="0">
                <a:latin typeface="Roboto"/>
                <a:cs typeface="Roboto"/>
              </a:rPr>
              <a:t>does</a:t>
            </a:r>
            <a:r>
              <a:rPr sz="1800" spc="-35" dirty="0">
                <a:latin typeface="Roboto"/>
                <a:cs typeface="Roboto"/>
              </a:rPr>
              <a:t> </a:t>
            </a:r>
            <a:r>
              <a:rPr sz="1800" spc="-20" dirty="0">
                <a:latin typeface="Roboto"/>
                <a:cs typeface="Roboto"/>
              </a:rPr>
              <a:t>technoscepticism</a:t>
            </a:r>
            <a:r>
              <a:rPr sz="1800" spc="-30" dirty="0">
                <a:latin typeface="Roboto"/>
                <a:cs typeface="Roboto"/>
              </a:rPr>
              <a:t> </a:t>
            </a:r>
            <a:r>
              <a:rPr sz="1800" spc="-10" dirty="0">
                <a:latin typeface="Roboto"/>
                <a:cs typeface="Roboto"/>
              </a:rPr>
              <a:t>mean?</a:t>
            </a:r>
            <a:endParaRPr sz="1800" dirty="0">
              <a:latin typeface="Roboto"/>
              <a:cs typeface="Robo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30</a:t>
            </a:r>
            <a:endParaRPr sz="1100">
              <a:latin typeface="Calibri"/>
              <a:cs typeface="Calibri"/>
            </a:endParaRPr>
          </a:p>
        </p:txBody>
      </p:sp>
      <p:sp>
        <p:nvSpPr>
          <p:cNvPr id="3" name="object 3"/>
          <p:cNvSpPr txBox="1"/>
          <p:nvPr/>
        </p:nvSpPr>
        <p:spPr>
          <a:xfrm>
            <a:off x="901700" y="868425"/>
            <a:ext cx="8107045" cy="5639435"/>
          </a:xfrm>
          <a:prstGeom prst="rect">
            <a:avLst/>
          </a:prstGeom>
        </p:spPr>
        <p:txBody>
          <a:bodyPr vert="horz" wrap="square" lIns="0" tIns="12700" rIns="0" bIns="0" rtlCol="0">
            <a:spAutoFit/>
          </a:bodyPr>
          <a:lstStyle/>
          <a:p>
            <a:pPr marL="12700" marR="157480">
              <a:lnSpc>
                <a:spcPct val="107800"/>
              </a:lnSpc>
              <a:spcBef>
                <a:spcPts val="100"/>
              </a:spcBef>
            </a:pPr>
            <a:r>
              <a:rPr sz="1800" dirty="0">
                <a:latin typeface="Roboto"/>
                <a:cs typeface="Roboto"/>
              </a:rPr>
              <a:t>In</a:t>
            </a:r>
            <a:r>
              <a:rPr sz="1800" spc="-40" dirty="0">
                <a:latin typeface="Roboto"/>
                <a:cs typeface="Roboto"/>
              </a:rPr>
              <a:t> </a:t>
            </a:r>
            <a:r>
              <a:rPr sz="1800" dirty="0">
                <a:latin typeface="Roboto"/>
                <a:cs typeface="Roboto"/>
              </a:rPr>
              <a:t>the</a:t>
            </a:r>
            <a:r>
              <a:rPr sz="1800" spc="-45" dirty="0">
                <a:latin typeface="Roboto"/>
                <a:cs typeface="Roboto"/>
              </a:rPr>
              <a:t> </a:t>
            </a:r>
            <a:r>
              <a:rPr sz="1800" dirty="0">
                <a:latin typeface="Roboto"/>
                <a:cs typeface="Roboto"/>
              </a:rPr>
              <a:t>context</a:t>
            </a:r>
            <a:r>
              <a:rPr sz="1800" spc="-40" dirty="0">
                <a:latin typeface="Roboto"/>
                <a:cs typeface="Roboto"/>
              </a:rPr>
              <a:t> </a:t>
            </a:r>
            <a:r>
              <a:rPr sz="1800" dirty="0">
                <a:latin typeface="Roboto"/>
                <a:cs typeface="Roboto"/>
              </a:rPr>
              <a:t>of</a:t>
            </a:r>
            <a:r>
              <a:rPr sz="1800" spc="-40" dirty="0">
                <a:latin typeface="Roboto"/>
                <a:cs typeface="Roboto"/>
              </a:rPr>
              <a:t> </a:t>
            </a:r>
            <a:r>
              <a:rPr sz="1800" dirty="0">
                <a:latin typeface="Roboto"/>
                <a:cs typeface="Roboto"/>
              </a:rPr>
              <a:t>those</a:t>
            </a:r>
            <a:r>
              <a:rPr sz="1800" spc="-50" dirty="0">
                <a:latin typeface="Roboto"/>
                <a:cs typeface="Roboto"/>
              </a:rPr>
              <a:t> </a:t>
            </a:r>
            <a:r>
              <a:rPr sz="1800" spc="-10" dirty="0">
                <a:latin typeface="Roboto"/>
                <a:cs typeface="Roboto"/>
              </a:rPr>
              <a:t>challenges</a:t>
            </a:r>
            <a:r>
              <a:rPr sz="1800" spc="-50" dirty="0">
                <a:latin typeface="Roboto"/>
                <a:cs typeface="Roboto"/>
              </a:rPr>
              <a:t> </a:t>
            </a:r>
            <a:r>
              <a:rPr sz="1800" dirty="0">
                <a:latin typeface="Roboto"/>
                <a:cs typeface="Roboto"/>
              </a:rPr>
              <a:t>we</a:t>
            </a:r>
            <a:r>
              <a:rPr sz="1800" spc="-45" dirty="0">
                <a:latin typeface="Roboto"/>
                <a:cs typeface="Roboto"/>
              </a:rPr>
              <a:t> </a:t>
            </a:r>
            <a:r>
              <a:rPr sz="1800" dirty="0">
                <a:latin typeface="Roboto"/>
                <a:cs typeface="Roboto"/>
              </a:rPr>
              <a:t>can</a:t>
            </a:r>
            <a:r>
              <a:rPr sz="1800" spc="-35" dirty="0">
                <a:latin typeface="Roboto"/>
                <a:cs typeface="Roboto"/>
              </a:rPr>
              <a:t> </a:t>
            </a:r>
            <a:r>
              <a:rPr sz="1800" dirty="0">
                <a:latin typeface="Roboto"/>
                <a:cs typeface="Roboto"/>
              </a:rPr>
              <a:t>also</a:t>
            </a:r>
            <a:r>
              <a:rPr sz="1800" spc="-35" dirty="0">
                <a:latin typeface="Roboto"/>
                <a:cs typeface="Roboto"/>
              </a:rPr>
              <a:t> </a:t>
            </a:r>
            <a:r>
              <a:rPr sz="1800" spc="-10" dirty="0">
                <a:latin typeface="Roboto"/>
                <a:cs typeface="Roboto"/>
              </a:rPr>
              <a:t>think</a:t>
            </a:r>
            <a:r>
              <a:rPr sz="1800" spc="-40" dirty="0">
                <a:latin typeface="Roboto"/>
                <a:cs typeface="Roboto"/>
              </a:rPr>
              <a:t> </a:t>
            </a:r>
            <a:r>
              <a:rPr sz="1800" dirty="0">
                <a:latin typeface="Roboto"/>
                <a:cs typeface="Roboto"/>
              </a:rPr>
              <a:t>of</a:t>
            </a:r>
            <a:r>
              <a:rPr sz="1800" spc="-40" dirty="0">
                <a:latin typeface="Roboto"/>
                <a:cs typeface="Roboto"/>
              </a:rPr>
              <a:t> </a:t>
            </a:r>
            <a:r>
              <a:rPr sz="1800" spc="-20" dirty="0">
                <a:latin typeface="Roboto"/>
                <a:cs typeface="Roboto"/>
              </a:rPr>
              <a:t>technoscepticism</a:t>
            </a:r>
            <a:r>
              <a:rPr sz="1800" spc="-40" dirty="0">
                <a:latin typeface="Roboto"/>
                <a:cs typeface="Roboto"/>
              </a:rPr>
              <a:t> </a:t>
            </a:r>
            <a:r>
              <a:rPr sz="1800" spc="-25" dirty="0">
                <a:latin typeface="Roboto"/>
                <a:cs typeface="Roboto"/>
              </a:rPr>
              <a:t>and </a:t>
            </a:r>
            <a:r>
              <a:rPr sz="1800" spc="-10" dirty="0">
                <a:latin typeface="Roboto"/>
                <a:cs typeface="Roboto"/>
              </a:rPr>
              <a:t>digital</a:t>
            </a:r>
            <a:r>
              <a:rPr sz="1800" spc="-90" dirty="0">
                <a:latin typeface="Roboto"/>
                <a:cs typeface="Roboto"/>
              </a:rPr>
              <a:t> </a:t>
            </a:r>
            <a:r>
              <a:rPr sz="1800" spc="-10" dirty="0">
                <a:latin typeface="Roboto"/>
                <a:cs typeface="Roboto"/>
              </a:rPr>
              <a:t>humanism</a:t>
            </a:r>
            <a:r>
              <a:rPr sz="1800" spc="-50" dirty="0">
                <a:latin typeface="Roboto"/>
                <a:cs typeface="Roboto"/>
              </a:rPr>
              <a:t> </a:t>
            </a:r>
            <a:r>
              <a:rPr sz="1800" dirty="0">
                <a:latin typeface="Roboto"/>
                <a:cs typeface="Roboto"/>
              </a:rPr>
              <a:t>in</a:t>
            </a:r>
            <a:r>
              <a:rPr sz="1800" spc="-45" dirty="0">
                <a:latin typeface="Roboto"/>
                <a:cs typeface="Roboto"/>
              </a:rPr>
              <a:t> </a:t>
            </a:r>
            <a:r>
              <a:rPr sz="1800" dirty="0">
                <a:latin typeface="Roboto"/>
                <a:cs typeface="Roboto"/>
              </a:rPr>
              <a:t>terms</a:t>
            </a:r>
            <a:r>
              <a:rPr sz="1800" spc="-50" dirty="0">
                <a:latin typeface="Roboto"/>
                <a:cs typeface="Roboto"/>
              </a:rPr>
              <a:t> </a:t>
            </a:r>
            <a:r>
              <a:rPr sz="1800" dirty="0">
                <a:latin typeface="Roboto"/>
                <a:cs typeface="Roboto"/>
              </a:rPr>
              <a:t>of</a:t>
            </a:r>
            <a:r>
              <a:rPr sz="1800" spc="-50" dirty="0">
                <a:latin typeface="Roboto"/>
                <a:cs typeface="Roboto"/>
              </a:rPr>
              <a:t> </a:t>
            </a:r>
            <a:r>
              <a:rPr sz="1800" spc="-10" dirty="0">
                <a:latin typeface="Roboto"/>
                <a:cs typeface="Roboto"/>
              </a:rPr>
              <a:t>digital</a:t>
            </a:r>
            <a:r>
              <a:rPr sz="1800" spc="-45" dirty="0">
                <a:latin typeface="Roboto"/>
                <a:cs typeface="Roboto"/>
              </a:rPr>
              <a:t> </a:t>
            </a:r>
            <a:r>
              <a:rPr sz="1800" spc="-10" dirty="0">
                <a:latin typeface="Roboto"/>
                <a:cs typeface="Roboto"/>
              </a:rPr>
              <a:t>repossession</a:t>
            </a:r>
            <a:r>
              <a:rPr sz="1800" spc="-30" dirty="0">
                <a:latin typeface="Roboto"/>
                <a:cs typeface="Roboto"/>
              </a:rPr>
              <a:t> </a:t>
            </a:r>
            <a:r>
              <a:rPr sz="1800" spc="-320" dirty="0">
                <a:latin typeface="Roboto"/>
                <a:cs typeface="Roboto"/>
              </a:rPr>
              <a:t>-</a:t>
            </a:r>
            <a:r>
              <a:rPr sz="1800" spc="-10" dirty="0">
                <a:latin typeface="Roboto"/>
                <a:cs typeface="Roboto"/>
              </a:rPr>
              <a:t> reclaiming</a:t>
            </a:r>
            <a:r>
              <a:rPr sz="1800" spc="-45" dirty="0">
                <a:latin typeface="Roboto"/>
                <a:cs typeface="Roboto"/>
              </a:rPr>
              <a:t> </a:t>
            </a:r>
            <a:r>
              <a:rPr sz="1800" spc="-10" dirty="0">
                <a:latin typeface="Roboto"/>
                <a:cs typeface="Roboto"/>
              </a:rPr>
              <a:t>digital</a:t>
            </a:r>
            <a:r>
              <a:rPr sz="1800" spc="-50" dirty="0">
                <a:latin typeface="Roboto"/>
                <a:cs typeface="Roboto"/>
              </a:rPr>
              <a:t> </a:t>
            </a:r>
            <a:r>
              <a:rPr sz="1800" dirty="0">
                <a:latin typeface="Roboto"/>
                <a:cs typeface="Roboto"/>
              </a:rPr>
              <a:t>tools</a:t>
            </a:r>
            <a:r>
              <a:rPr sz="1800" spc="-50" dirty="0">
                <a:latin typeface="Roboto"/>
                <a:cs typeface="Roboto"/>
              </a:rPr>
              <a:t> </a:t>
            </a:r>
            <a:r>
              <a:rPr sz="1800" spc="-25" dirty="0">
                <a:latin typeface="Roboto"/>
                <a:cs typeface="Roboto"/>
              </a:rPr>
              <a:t>and </a:t>
            </a:r>
            <a:r>
              <a:rPr sz="1800" spc="-20" dirty="0">
                <a:latin typeface="Roboto"/>
                <a:cs typeface="Roboto"/>
              </a:rPr>
              <a:t>infrastructures</a:t>
            </a:r>
            <a:r>
              <a:rPr sz="1800" spc="-45" dirty="0">
                <a:latin typeface="Roboto"/>
                <a:cs typeface="Roboto"/>
              </a:rPr>
              <a:t> </a:t>
            </a:r>
            <a:r>
              <a:rPr sz="1800" dirty="0">
                <a:latin typeface="Roboto"/>
                <a:cs typeface="Roboto"/>
              </a:rPr>
              <a:t>from</a:t>
            </a:r>
            <a:r>
              <a:rPr sz="1800" spc="-45" dirty="0">
                <a:latin typeface="Roboto"/>
                <a:cs typeface="Roboto"/>
              </a:rPr>
              <a:t> </a:t>
            </a:r>
            <a:r>
              <a:rPr sz="1800" spc="-10" dirty="0">
                <a:latin typeface="Roboto"/>
                <a:cs typeface="Roboto"/>
              </a:rPr>
              <a:t>monopolistic</a:t>
            </a:r>
            <a:r>
              <a:rPr sz="1800" spc="-30" dirty="0">
                <a:latin typeface="Roboto"/>
                <a:cs typeface="Roboto"/>
              </a:rPr>
              <a:t> </a:t>
            </a:r>
            <a:r>
              <a:rPr sz="1800" dirty="0">
                <a:latin typeface="Roboto"/>
                <a:cs typeface="Roboto"/>
              </a:rPr>
              <a:t>or</a:t>
            </a:r>
            <a:r>
              <a:rPr sz="1800" spc="-35" dirty="0">
                <a:latin typeface="Roboto"/>
                <a:cs typeface="Roboto"/>
              </a:rPr>
              <a:t> </a:t>
            </a:r>
            <a:r>
              <a:rPr sz="1800" spc="-10" dirty="0">
                <a:latin typeface="Roboto"/>
                <a:cs typeface="Roboto"/>
              </a:rPr>
              <a:t>exploitative</a:t>
            </a:r>
            <a:r>
              <a:rPr sz="1800" spc="-40" dirty="0">
                <a:latin typeface="Roboto"/>
                <a:cs typeface="Roboto"/>
              </a:rPr>
              <a:t> </a:t>
            </a:r>
            <a:r>
              <a:rPr sz="1800" spc="-10" dirty="0">
                <a:latin typeface="Roboto"/>
                <a:cs typeface="Roboto"/>
              </a:rPr>
              <a:t>control.</a:t>
            </a:r>
            <a:endParaRPr sz="1800">
              <a:latin typeface="Roboto"/>
              <a:cs typeface="Roboto"/>
            </a:endParaRPr>
          </a:p>
          <a:p>
            <a:pPr marL="12700">
              <a:lnSpc>
                <a:spcPct val="100000"/>
              </a:lnSpc>
              <a:spcBef>
                <a:spcPts val="969"/>
              </a:spcBef>
            </a:pPr>
            <a:r>
              <a:rPr sz="1800" b="1" dirty="0">
                <a:latin typeface="Roboto"/>
                <a:cs typeface="Roboto"/>
              </a:rPr>
              <a:t>Current</a:t>
            </a:r>
            <a:r>
              <a:rPr sz="1800" b="1" spc="10" dirty="0">
                <a:latin typeface="Roboto"/>
                <a:cs typeface="Roboto"/>
              </a:rPr>
              <a:t> </a:t>
            </a:r>
            <a:r>
              <a:rPr sz="1800" b="1" dirty="0">
                <a:latin typeface="Roboto"/>
                <a:cs typeface="Roboto"/>
              </a:rPr>
              <a:t>movements of digital </a:t>
            </a:r>
            <a:r>
              <a:rPr sz="1800" b="1" spc="-10" dirty="0">
                <a:latin typeface="Roboto"/>
                <a:cs typeface="Roboto"/>
              </a:rPr>
              <a:t>repossession</a:t>
            </a:r>
            <a:endParaRPr sz="1800">
              <a:latin typeface="Roboto"/>
              <a:cs typeface="Roboto"/>
            </a:endParaRPr>
          </a:p>
          <a:p>
            <a:pPr marL="12700">
              <a:lnSpc>
                <a:spcPct val="100000"/>
              </a:lnSpc>
              <a:spcBef>
                <a:spcPts val="965"/>
              </a:spcBef>
            </a:pPr>
            <a:r>
              <a:rPr sz="1800" dirty="0">
                <a:latin typeface="Roboto"/>
                <a:cs typeface="Roboto"/>
              </a:rPr>
              <a:t>Here</a:t>
            </a:r>
            <a:r>
              <a:rPr sz="1800" spc="-50" dirty="0">
                <a:latin typeface="Roboto"/>
                <a:cs typeface="Roboto"/>
              </a:rPr>
              <a:t> </a:t>
            </a:r>
            <a:r>
              <a:rPr sz="1800" dirty="0">
                <a:latin typeface="Roboto"/>
                <a:cs typeface="Roboto"/>
              </a:rPr>
              <a:t>are</a:t>
            </a:r>
            <a:r>
              <a:rPr sz="1800" spc="-45" dirty="0">
                <a:latin typeface="Roboto"/>
                <a:cs typeface="Roboto"/>
              </a:rPr>
              <a:t> </a:t>
            </a:r>
            <a:r>
              <a:rPr sz="1800" dirty="0">
                <a:latin typeface="Roboto"/>
                <a:cs typeface="Roboto"/>
              </a:rPr>
              <a:t>some</a:t>
            </a:r>
            <a:r>
              <a:rPr sz="1800" spc="-45" dirty="0">
                <a:latin typeface="Roboto"/>
                <a:cs typeface="Roboto"/>
              </a:rPr>
              <a:t> </a:t>
            </a:r>
            <a:r>
              <a:rPr sz="1800" spc="-10" dirty="0">
                <a:latin typeface="Roboto"/>
                <a:cs typeface="Roboto"/>
              </a:rPr>
              <a:t>compelling</a:t>
            </a:r>
            <a:r>
              <a:rPr sz="1800" spc="-45" dirty="0">
                <a:latin typeface="Roboto"/>
                <a:cs typeface="Roboto"/>
              </a:rPr>
              <a:t> </a:t>
            </a:r>
            <a:r>
              <a:rPr sz="1800" spc="-75" dirty="0">
                <a:latin typeface="Roboto"/>
                <a:cs typeface="Roboto"/>
              </a:rPr>
              <a:t>real-</a:t>
            </a:r>
            <a:r>
              <a:rPr sz="1800" dirty="0">
                <a:latin typeface="Roboto"/>
                <a:cs typeface="Roboto"/>
              </a:rPr>
              <a:t>world</a:t>
            </a:r>
            <a:r>
              <a:rPr sz="1800" spc="-45" dirty="0">
                <a:latin typeface="Roboto"/>
                <a:cs typeface="Roboto"/>
              </a:rPr>
              <a:t> </a:t>
            </a:r>
            <a:r>
              <a:rPr sz="1800" dirty="0">
                <a:latin typeface="Roboto"/>
                <a:cs typeface="Roboto"/>
              </a:rPr>
              <a:t>examples</a:t>
            </a:r>
            <a:r>
              <a:rPr sz="1800" spc="-50" dirty="0">
                <a:latin typeface="Roboto"/>
                <a:cs typeface="Roboto"/>
              </a:rPr>
              <a:t> </a:t>
            </a:r>
            <a:r>
              <a:rPr sz="1800" dirty="0">
                <a:latin typeface="Roboto"/>
                <a:cs typeface="Roboto"/>
              </a:rPr>
              <a:t>that</a:t>
            </a:r>
            <a:r>
              <a:rPr sz="1800" spc="-50" dirty="0">
                <a:latin typeface="Roboto"/>
                <a:cs typeface="Roboto"/>
              </a:rPr>
              <a:t> </a:t>
            </a:r>
            <a:r>
              <a:rPr sz="1800" dirty="0">
                <a:latin typeface="Roboto"/>
                <a:cs typeface="Roboto"/>
              </a:rPr>
              <a:t>reflect</a:t>
            </a:r>
            <a:r>
              <a:rPr sz="1800" spc="-45" dirty="0">
                <a:latin typeface="Roboto"/>
                <a:cs typeface="Roboto"/>
              </a:rPr>
              <a:t> </a:t>
            </a:r>
            <a:r>
              <a:rPr sz="1800" dirty="0">
                <a:latin typeface="Roboto"/>
                <a:cs typeface="Roboto"/>
              </a:rPr>
              <a:t>such</a:t>
            </a:r>
            <a:r>
              <a:rPr sz="1800" spc="-50" dirty="0">
                <a:latin typeface="Roboto"/>
                <a:cs typeface="Roboto"/>
              </a:rPr>
              <a:t> </a:t>
            </a:r>
            <a:r>
              <a:rPr sz="1800" spc="-10" dirty="0">
                <a:latin typeface="Roboto"/>
                <a:cs typeface="Roboto"/>
              </a:rPr>
              <a:t>tendencies:</a:t>
            </a:r>
            <a:endParaRPr sz="1800">
              <a:latin typeface="Roboto"/>
              <a:cs typeface="Roboto"/>
            </a:endParaRPr>
          </a:p>
          <a:p>
            <a:pPr marL="12700">
              <a:lnSpc>
                <a:spcPct val="100000"/>
              </a:lnSpc>
              <a:spcBef>
                <a:spcPts val="1200"/>
              </a:spcBef>
            </a:pPr>
            <a:r>
              <a:rPr sz="1800" dirty="0">
                <a:latin typeface="Segoe UI Symbol"/>
                <a:cs typeface="Segoe UI Symbol"/>
              </a:rPr>
              <a:t>🛠</a:t>
            </a:r>
            <a:r>
              <a:rPr sz="1800" spc="20" dirty="0">
                <a:latin typeface="Segoe UI Symbol"/>
                <a:cs typeface="Segoe UI Symbol"/>
              </a:rPr>
              <a:t> </a:t>
            </a:r>
            <a:r>
              <a:rPr sz="1800" b="1" spc="-25" dirty="0">
                <a:latin typeface="Roboto"/>
                <a:cs typeface="Roboto"/>
              </a:rPr>
              <a:t>Community-</a:t>
            </a:r>
            <a:r>
              <a:rPr sz="1800" b="1" dirty="0">
                <a:latin typeface="Roboto"/>
                <a:cs typeface="Roboto"/>
              </a:rPr>
              <a:t>Owned</a:t>
            </a:r>
            <a:r>
              <a:rPr sz="1800" b="1" spc="55" dirty="0">
                <a:latin typeface="Roboto"/>
                <a:cs typeface="Roboto"/>
              </a:rPr>
              <a:t> </a:t>
            </a:r>
            <a:r>
              <a:rPr sz="1800" b="1" dirty="0">
                <a:latin typeface="Roboto"/>
                <a:cs typeface="Roboto"/>
              </a:rPr>
              <a:t>Tech</a:t>
            </a:r>
            <a:r>
              <a:rPr sz="1800" b="1" spc="45" dirty="0">
                <a:latin typeface="Roboto"/>
                <a:cs typeface="Roboto"/>
              </a:rPr>
              <a:t> </a:t>
            </a:r>
            <a:r>
              <a:rPr sz="1800" b="1" spc="-10" dirty="0">
                <a:latin typeface="Roboto"/>
                <a:cs typeface="Roboto"/>
              </a:rPr>
              <a:t>Platforms</a:t>
            </a:r>
            <a:endParaRPr sz="1800">
              <a:latin typeface="Roboto"/>
              <a:cs typeface="Roboto"/>
            </a:endParaRPr>
          </a:p>
          <a:p>
            <a:pPr marL="469900" marR="388620" indent="-228600">
              <a:lnSpc>
                <a:spcPct val="107800"/>
              </a:lnSpc>
              <a:spcBef>
                <a:spcPts val="840"/>
              </a:spcBef>
              <a:buSzPct val="55555"/>
              <a:buFont typeface="Symbol"/>
              <a:buChar char=""/>
              <a:tabLst>
                <a:tab pos="469900" algn="l"/>
              </a:tabLst>
            </a:pPr>
            <a:r>
              <a:rPr sz="1800" b="1" dirty="0">
                <a:latin typeface="Roboto"/>
                <a:cs typeface="Roboto"/>
              </a:rPr>
              <a:t>Mastodon</a:t>
            </a:r>
            <a:r>
              <a:rPr sz="1800" b="1" spc="-65" dirty="0">
                <a:latin typeface="Roboto"/>
                <a:cs typeface="Roboto"/>
              </a:rPr>
              <a:t> </a:t>
            </a:r>
            <a:r>
              <a:rPr sz="1800" b="1" dirty="0">
                <a:latin typeface="Roboto"/>
                <a:cs typeface="Roboto"/>
              </a:rPr>
              <a:t>&amp;</a:t>
            </a:r>
            <a:r>
              <a:rPr sz="1800" b="1" spc="-65" dirty="0">
                <a:latin typeface="Roboto"/>
                <a:cs typeface="Roboto"/>
              </a:rPr>
              <a:t> </a:t>
            </a:r>
            <a:r>
              <a:rPr sz="1800" b="1" dirty="0">
                <a:latin typeface="Roboto"/>
                <a:cs typeface="Roboto"/>
              </a:rPr>
              <a:t>Fediverse</a:t>
            </a:r>
            <a:r>
              <a:rPr sz="1800" dirty="0">
                <a:latin typeface="Roboto"/>
                <a:cs typeface="Roboto"/>
              </a:rPr>
              <a:t>:</a:t>
            </a:r>
            <a:r>
              <a:rPr sz="1800" spc="-65" dirty="0">
                <a:latin typeface="Roboto"/>
                <a:cs typeface="Roboto"/>
              </a:rPr>
              <a:t> </a:t>
            </a:r>
            <a:r>
              <a:rPr sz="1800" spc="-10" dirty="0">
                <a:latin typeface="Roboto"/>
                <a:cs typeface="Roboto"/>
              </a:rPr>
              <a:t>Decentralized</a:t>
            </a:r>
            <a:r>
              <a:rPr sz="1800" spc="-60" dirty="0">
                <a:latin typeface="Roboto"/>
                <a:cs typeface="Roboto"/>
              </a:rPr>
              <a:t> </a:t>
            </a:r>
            <a:r>
              <a:rPr sz="1800" dirty="0">
                <a:latin typeface="Roboto"/>
                <a:cs typeface="Roboto"/>
              </a:rPr>
              <a:t>social</a:t>
            </a:r>
            <a:r>
              <a:rPr sz="1800" spc="-50" dirty="0">
                <a:latin typeface="Roboto"/>
                <a:cs typeface="Roboto"/>
              </a:rPr>
              <a:t> </a:t>
            </a:r>
            <a:r>
              <a:rPr sz="1800" dirty="0">
                <a:latin typeface="Roboto"/>
                <a:cs typeface="Roboto"/>
              </a:rPr>
              <a:t>media</a:t>
            </a:r>
            <a:r>
              <a:rPr sz="1800" spc="-60" dirty="0">
                <a:latin typeface="Roboto"/>
                <a:cs typeface="Roboto"/>
              </a:rPr>
              <a:t> </a:t>
            </a:r>
            <a:r>
              <a:rPr sz="1800" dirty="0">
                <a:latin typeface="Roboto"/>
                <a:cs typeface="Roboto"/>
              </a:rPr>
              <a:t>platforms</a:t>
            </a:r>
            <a:r>
              <a:rPr sz="1800" spc="-65" dirty="0">
                <a:latin typeface="Roboto"/>
                <a:cs typeface="Roboto"/>
              </a:rPr>
              <a:t> </a:t>
            </a:r>
            <a:r>
              <a:rPr sz="1800" dirty="0">
                <a:latin typeface="Roboto"/>
                <a:cs typeface="Roboto"/>
              </a:rPr>
              <a:t>that</a:t>
            </a:r>
            <a:r>
              <a:rPr sz="1800" spc="-65" dirty="0">
                <a:latin typeface="Roboto"/>
                <a:cs typeface="Roboto"/>
              </a:rPr>
              <a:t> </a:t>
            </a:r>
            <a:r>
              <a:rPr sz="1800" spc="-10" dirty="0">
                <a:latin typeface="Roboto"/>
                <a:cs typeface="Roboto"/>
              </a:rPr>
              <a:t>allow </a:t>
            </a:r>
            <a:r>
              <a:rPr sz="1800" dirty="0">
                <a:latin typeface="Roboto"/>
                <a:cs typeface="Roboto"/>
              </a:rPr>
              <a:t>users</a:t>
            </a:r>
            <a:r>
              <a:rPr sz="1800" spc="-45" dirty="0">
                <a:latin typeface="Roboto"/>
                <a:cs typeface="Roboto"/>
              </a:rPr>
              <a:t> </a:t>
            </a:r>
            <a:r>
              <a:rPr sz="1800" dirty="0">
                <a:latin typeface="Roboto"/>
                <a:cs typeface="Roboto"/>
              </a:rPr>
              <a:t>to</a:t>
            </a:r>
            <a:r>
              <a:rPr sz="1800" spc="-45" dirty="0">
                <a:latin typeface="Roboto"/>
                <a:cs typeface="Roboto"/>
              </a:rPr>
              <a:t> </a:t>
            </a:r>
            <a:r>
              <a:rPr sz="1800" dirty="0">
                <a:latin typeface="Roboto"/>
                <a:cs typeface="Roboto"/>
              </a:rPr>
              <a:t>host</a:t>
            </a:r>
            <a:r>
              <a:rPr sz="1800" spc="-50" dirty="0">
                <a:latin typeface="Roboto"/>
                <a:cs typeface="Roboto"/>
              </a:rPr>
              <a:t> </a:t>
            </a:r>
            <a:r>
              <a:rPr sz="1800" dirty="0">
                <a:latin typeface="Roboto"/>
                <a:cs typeface="Roboto"/>
              </a:rPr>
              <a:t>their</a:t>
            </a:r>
            <a:r>
              <a:rPr sz="1800" spc="-40" dirty="0">
                <a:latin typeface="Roboto"/>
                <a:cs typeface="Roboto"/>
              </a:rPr>
              <a:t> </a:t>
            </a:r>
            <a:r>
              <a:rPr sz="1800" dirty="0">
                <a:latin typeface="Roboto"/>
                <a:cs typeface="Roboto"/>
              </a:rPr>
              <a:t>own</a:t>
            </a:r>
            <a:r>
              <a:rPr sz="1800" spc="-40" dirty="0">
                <a:latin typeface="Roboto"/>
                <a:cs typeface="Roboto"/>
              </a:rPr>
              <a:t> </a:t>
            </a:r>
            <a:r>
              <a:rPr sz="1800" spc="-10" dirty="0">
                <a:latin typeface="Roboto"/>
                <a:cs typeface="Roboto"/>
              </a:rPr>
              <a:t>servers,</a:t>
            </a:r>
            <a:r>
              <a:rPr sz="1800" spc="-50" dirty="0">
                <a:latin typeface="Roboto"/>
                <a:cs typeface="Roboto"/>
              </a:rPr>
              <a:t> </a:t>
            </a:r>
            <a:r>
              <a:rPr sz="1800" dirty="0">
                <a:latin typeface="Roboto"/>
                <a:cs typeface="Roboto"/>
              </a:rPr>
              <a:t>free</a:t>
            </a:r>
            <a:r>
              <a:rPr sz="1800" spc="-45" dirty="0">
                <a:latin typeface="Roboto"/>
                <a:cs typeface="Roboto"/>
              </a:rPr>
              <a:t> </a:t>
            </a:r>
            <a:r>
              <a:rPr sz="1800" dirty="0">
                <a:latin typeface="Roboto"/>
                <a:cs typeface="Roboto"/>
              </a:rPr>
              <a:t>from</a:t>
            </a:r>
            <a:r>
              <a:rPr sz="1800" spc="-50" dirty="0">
                <a:latin typeface="Roboto"/>
                <a:cs typeface="Roboto"/>
              </a:rPr>
              <a:t> </a:t>
            </a:r>
            <a:r>
              <a:rPr sz="1800" spc="-10" dirty="0">
                <a:latin typeface="Roboto"/>
                <a:cs typeface="Roboto"/>
              </a:rPr>
              <a:t>corporate</a:t>
            </a:r>
            <a:r>
              <a:rPr sz="1800" spc="-50" dirty="0">
                <a:latin typeface="Roboto"/>
                <a:cs typeface="Roboto"/>
              </a:rPr>
              <a:t> </a:t>
            </a:r>
            <a:r>
              <a:rPr sz="1800" spc="-10" dirty="0">
                <a:latin typeface="Roboto"/>
                <a:cs typeface="Roboto"/>
              </a:rPr>
              <a:t>algorithms</a:t>
            </a:r>
            <a:r>
              <a:rPr sz="1800" spc="-45" dirty="0">
                <a:latin typeface="Roboto"/>
                <a:cs typeface="Roboto"/>
              </a:rPr>
              <a:t> </a:t>
            </a:r>
            <a:r>
              <a:rPr sz="1800" spc="-25" dirty="0">
                <a:latin typeface="Roboto"/>
                <a:cs typeface="Roboto"/>
              </a:rPr>
              <a:t>and </a:t>
            </a:r>
            <a:r>
              <a:rPr sz="1800" spc="-10" dirty="0">
                <a:latin typeface="Roboto"/>
                <a:cs typeface="Roboto"/>
              </a:rPr>
              <a:t>surveillance.</a:t>
            </a:r>
            <a:endParaRPr sz="1800">
              <a:latin typeface="Roboto"/>
              <a:cs typeface="Roboto"/>
            </a:endParaRPr>
          </a:p>
          <a:p>
            <a:pPr marL="469900" marR="5080" indent="-228600">
              <a:lnSpc>
                <a:spcPct val="107200"/>
              </a:lnSpc>
              <a:spcBef>
                <a:spcPts val="830"/>
              </a:spcBef>
              <a:buSzPct val="55555"/>
              <a:buFont typeface="Symbol"/>
              <a:buChar char=""/>
              <a:tabLst>
                <a:tab pos="469900" algn="l"/>
              </a:tabLst>
            </a:pPr>
            <a:r>
              <a:rPr sz="1800" b="1" dirty="0">
                <a:latin typeface="Roboto"/>
                <a:cs typeface="Roboto"/>
              </a:rPr>
              <a:t>PeerTube</a:t>
            </a:r>
            <a:r>
              <a:rPr sz="1800" dirty="0">
                <a:latin typeface="Roboto"/>
                <a:cs typeface="Roboto"/>
              </a:rPr>
              <a:t>:</a:t>
            </a:r>
            <a:r>
              <a:rPr sz="1800" spc="-15" dirty="0">
                <a:latin typeface="Roboto"/>
                <a:cs typeface="Roboto"/>
              </a:rPr>
              <a:t> </a:t>
            </a:r>
            <a:r>
              <a:rPr sz="1800" dirty="0">
                <a:latin typeface="Roboto"/>
                <a:cs typeface="Roboto"/>
              </a:rPr>
              <a:t>A</a:t>
            </a:r>
            <a:r>
              <a:rPr sz="1800" spc="-10" dirty="0">
                <a:latin typeface="Roboto"/>
                <a:cs typeface="Roboto"/>
              </a:rPr>
              <a:t> </a:t>
            </a:r>
            <a:r>
              <a:rPr sz="1800" spc="-60" dirty="0">
                <a:latin typeface="Roboto"/>
                <a:cs typeface="Roboto"/>
              </a:rPr>
              <a:t>community-</a:t>
            </a:r>
            <a:r>
              <a:rPr sz="1800" spc="-10" dirty="0">
                <a:latin typeface="Roboto"/>
                <a:cs typeface="Roboto"/>
              </a:rPr>
              <a:t>driven alternative </a:t>
            </a:r>
            <a:r>
              <a:rPr sz="1800" dirty="0">
                <a:latin typeface="Roboto"/>
                <a:cs typeface="Roboto"/>
              </a:rPr>
              <a:t>to</a:t>
            </a:r>
            <a:r>
              <a:rPr sz="1800" spc="-5" dirty="0">
                <a:latin typeface="Roboto"/>
                <a:cs typeface="Roboto"/>
              </a:rPr>
              <a:t> </a:t>
            </a:r>
            <a:r>
              <a:rPr sz="1800" spc="-20" dirty="0">
                <a:latin typeface="Roboto"/>
                <a:cs typeface="Roboto"/>
              </a:rPr>
              <a:t>YouTube, </a:t>
            </a:r>
            <a:r>
              <a:rPr sz="1800" dirty="0">
                <a:latin typeface="Roboto"/>
                <a:cs typeface="Roboto"/>
              </a:rPr>
              <a:t>where</a:t>
            </a:r>
            <a:r>
              <a:rPr sz="1800" spc="-10" dirty="0">
                <a:latin typeface="Roboto"/>
                <a:cs typeface="Roboto"/>
              </a:rPr>
              <a:t> </a:t>
            </a:r>
            <a:r>
              <a:rPr sz="1800" dirty="0">
                <a:latin typeface="Roboto"/>
                <a:cs typeface="Roboto"/>
              </a:rPr>
              <a:t>video</a:t>
            </a:r>
            <a:r>
              <a:rPr sz="1800" spc="-5" dirty="0">
                <a:latin typeface="Roboto"/>
                <a:cs typeface="Roboto"/>
              </a:rPr>
              <a:t> </a:t>
            </a:r>
            <a:r>
              <a:rPr sz="1800" spc="-10" dirty="0">
                <a:latin typeface="Roboto"/>
                <a:cs typeface="Roboto"/>
              </a:rPr>
              <a:t>hosting </a:t>
            </a:r>
            <a:r>
              <a:rPr sz="1800" dirty="0">
                <a:latin typeface="Roboto"/>
                <a:cs typeface="Roboto"/>
              </a:rPr>
              <a:t>is</a:t>
            </a:r>
            <a:r>
              <a:rPr sz="1800" spc="-55" dirty="0">
                <a:latin typeface="Roboto"/>
                <a:cs typeface="Roboto"/>
              </a:rPr>
              <a:t> </a:t>
            </a:r>
            <a:r>
              <a:rPr sz="1800" spc="-20" dirty="0">
                <a:latin typeface="Roboto"/>
                <a:cs typeface="Roboto"/>
              </a:rPr>
              <a:t>distributed</a:t>
            </a:r>
            <a:r>
              <a:rPr sz="1800" spc="-45" dirty="0">
                <a:latin typeface="Roboto"/>
                <a:cs typeface="Roboto"/>
              </a:rPr>
              <a:t> </a:t>
            </a:r>
            <a:r>
              <a:rPr sz="1800" dirty="0">
                <a:latin typeface="Roboto"/>
                <a:cs typeface="Roboto"/>
              </a:rPr>
              <a:t>across</a:t>
            </a:r>
            <a:r>
              <a:rPr sz="1800" spc="-50" dirty="0">
                <a:latin typeface="Roboto"/>
                <a:cs typeface="Roboto"/>
              </a:rPr>
              <a:t> </a:t>
            </a:r>
            <a:r>
              <a:rPr sz="1800" spc="-10" dirty="0">
                <a:latin typeface="Roboto"/>
                <a:cs typeface="Roboto"/>
              </a:rPr>
              <a:t>independent</a:t>
            </a:r>
            <a:r>
              <a:rPr sz="1800" spc="-45" dirty="0">
                <a:latin typeface="Roboto"/>
                <a:cs typeface="Roboto"/>
              </a:rPr>
              <a:t> </a:t>
            </a:r>
            <a:r>
              <a:rPr sz="1800" spc="-10" dirty="0">
                <a:latin typeface="Roboto"/>
                <a:cs typeface="Roboto"/>
              </a:rPr>
              <a:t>nodes.</a:t>
            </a:r>
            <a:endParaRPr sz="1800">
              <a:latin typeface="Roboto"/>
              <a:cs typeface="Roboto"/>
            </a:endParaRPr>
          </a:p>
          <a:p>
            <a:pPr marL="12700">
              <a:lnSpc>
                <a:spcPct val="100000"/>
              </a:lnSpc>
              <a:spcBef>
                <a:spcPts val="1200"/>
              </a:spcBef>
            </a:pPr>
            <a:r>
              <a:rPr sz="1800" dirty="0">
                <a:latin typeface="Segoe UI Symbol"/>
                <a:cs typeface="Segoe UI Symbol"/>
              </a:rPr>
              <a:t>🌍</a:t>
            </a:r>
            <a:r>
              <a:rPr sz="1800" spc="-55" dirty="0">
                <a:latin typeface="Segoe UI Symbol"/>
                <a:cs typeface="Segoe UI Symbol"/>
              </a:rPr>
              <a:t> </a:t>
            </a:r>
            <a:r>
              <a:rPr sz="1800" b="1" dirty="0">
                <a:latin typeface="Roboto"/>
                <a:cs typeface="Roboto"/>
              </a:rPr>
              <a:t>Cosmolocal</a:t>
            </a:r>
            <a:r>
              <a:rPr sz="1800" b="1" spc="-20" dirty="0">
                <a:latin typeface="Roboto"/>
                <a:cs typeface="Roboto"/>
              </a:rPr>
              <a:t> </a:t>
            </a:r>
            <a:r>
              <a:rPr sz="1800" b="1" spc="-10" dirty="0">
                <a:latin typeface="Roboto"/>
                <a:cs typeface="Roboto"/>
              </a:rPr>
              <a:t>Production</a:t>
            </a:r>
            <a:endParaRPr sz="1800">
              <a:latin typeface="Roboto"/>
              <a:cs typeface="Roboto"/>
            </a:endParaRPr>
          </a:p>
          <a:p>
            <a:pPr marL="469900" marR="80645" indent="-228600">
              <a:lnSpc>
                <a:spcPct val="107200"/>
              </a:lnSpc>
              <a:spcBef>
                <a:spcPts val="850"/>
              </a:spcBef>
              <a:buSzPct val="55555"/>
              <a:buFont typeface="Symbol"/>
              <a:buChar char=""/>
              <a:tabLst>
                <a:tab pos="469900" algn="l"/>
              </a:tabLst>
            </a:pPr>
            <a:r>
              <a:rPr sz="1800" b="1" dirty="0">
                <a:latin typeface="Roboto"/>
                <a:cs typeface="Roboto"/>
              </a:rPr>
              <a:t>Open</a:t>
            </a:r>
            <a:r>
              <a:rPr sz="1800" b="1" spc="-40" dirty="0">
                <a:latin typeface="Roboto"/>
                <a:cs typeface="Roboto"/>
              </a:rPr>
              <a:t> </a:t>
            </a:r>
            <a:r>
              <a:rPr sz="1800" b="1" dirty="0">
                <a:latin typeface="Roboto"/>
                <a:cs typeface="Roboto"/>
              </a:rPr>
              <a:t>Source</a:t>
            </a:r>
            <a:r>
              <a:rPr sz="1800" b="1" spc="-30" dirty="0">
                <a:latin typeface="Roboto"/>
                <a:cs typeface="Roboto"/>
              </a:rPr>
              <a:t> </a:t>
            </a:r>
            <a:r>
              <a:rPr sz="1800" b="1" dirty="0">
                <a:latin typeface="Roboto"/>
                <a:cs typeface="Roboto"/>
              </a:rPr>
              <a:t>Ecology</a:t>
            </a:r>
            <a:r>
              <a:rPr sz="1800" dirty="0">
                <a:latin typeface="Roboto"/>
                <a:cs typeface="Roboto"/>
              </a:rPr>
              <a:t>:</a:t>
            </a:r>
            <a:r>
              <a:rPr sz="1800" spc="-40" dirty="0">
                <a:latin typeface="Roboto"/>
                <a:cs typeface="Roboto"/>
              </a:rPr>
              <a:t> </a:t>
            </a:r>
            <a:r>
              <a:rPr sz="1800" dirty="0">
                <a:latin typeface="Roboto"/>
                <a:cs typeface="Roboto"/>
              </a:rPr>
              <a:t>A</a:t>
            </a:r>
            <a:r>
              <a:rPr sz="1800" spc="-35" dirty="0">
                <a:latin typeface="Roboto"/>
                <a:cs typeface="Roboto"/>
              </a:rPr>
              <a:t> </a:t>
            </a:r>
            <a:r>
              <a:rPr sz="1800" dirty="0">
                <a:latin typeface="Roboto"/>
                <a:cs typeface="Roboto"/>
              </a:rPr>
              <a:t>global</a:t>
            </a:r>
            <a:r>
              <a:rPr sz="1800" spc="-35" dirty="0">
                <a:latin typeface="Roboto"/>
                <a:cs typeface="Roboto"/>
              </a:rPr>
              <a:t> </a:t>
            </a:r>
            <a:r>
              <a:rPr sz="1800" spc="-10" dirty="0">
                <a:latin typeface="Roboto"/>
                <a:cs typeface="Roboto"/>
              </a:rPr>
              <a:t>network</a:t>
            </a:r>
            <a:r>
              <a:rPr sz="1800" spc="-35" dirty="0">
                <a:latin typeface="Roboto"/>
                <a:cs typeface="Roboto"/>
              </a:rPr>
              <a:t> </a:t>
            </a:r>
            <a:r>
              <a:rPr sz="1800" spc="-10" dirty="0">
                <a:latin typeface="Roboto"/>
                <a:cs typeface="Roboto"/>
              </a:rPr>
              <a:t>that</a:t>
            </a:r>
            <a:r>
              <a:rPr sz="1800" spc="-40" dirty="0">
                <a:latin typeface="Roboto"/>
                <a:cs typeface="Roboto"/>
              </a:rPr>
              <a:t> </a:t>
            </a:r>
            <a:r>
              <a:rPr sz="1800" dirty="0">
                <a:latin typeface="Roboto"/>
                <a:cs typeface="Roboto"/>
              </a:rPr>
              <a:t>shares</a:t>
            </a:r>
            <a:r>
              <a:rPr sz="1800" spc="-40" dirty="0">
                <a:latin typeface="Roboto"/>
                <a:cs typeface="Roboto"/>
              </a:rPr>
              <a:t> </a:t>
            </a:r>
            <a:r>
              <a:rPr sz="1800" spc="-20" dirty="0">
                <a:latin typeface="Roboto"/>
                <a:cs typeface="Roboto"/>
              </a:rPr>
              <a:t>blueprints</a:t>
            </a:r>
            <a:r>
              <a:rPr sz="1800" spc="-40" dirty="0">
                <a:latin typeface="Roboto"/>
                <a:cs typeface="Roboto"/>
              </a:rPr>
              <a:t> </a:t>
            </a:r>
            <a:r>
              <a:rPr sz="1800" spc="-25" dirty="0">
                <a:latin typeface="Roboto"/>
                <a:cs typeface="Roboto"/>
              </a:rPr>
              <a:t>for </a:t>
            </a:r>
            <a:r>
              <a:rPr sz="1800" spc="-20" dirty="0">
                <a:latin typeface="Roboto"/>
                <a:cs typeface="Roboto"/>
              </a:rPr>
              <a:t>sustainable</a:t>
            </a:r>
            <a:r>
              <a:rPr sz="1800" spc="-60" dirty="0">
                <a:latin typeface="Roboto"/>
                <a:cs typeface="Roboto"/>
              </a:rPr>
              <a:t> </a:t>
            </a:r>
            <a:r>
              <a:rPr sz="1800" spc="-10" dirty="0">
                <a:latin typeface="Roboto"/>
                <a:cs typeface="Roboto"/>
              </a:rPr>
              <a:t>machines,</a:t>
            </a:r>
            <a:r>
              <a:rPr sz="1800" spc="-60" dirty="0">
                <a:latin typeface="Roboto"/>
                <a:cs typeface="Roboto"/>
              </a:rPr>
              <a:t> </a:t>
            </a:r>
            <a:r>
              <a:rPr sz="1800" spc="-10" dirty="0">
                <a:latin typeface="Roboto"/>
                <a:cs typeface="Roboto"/>
              </a:rPr>
              <a:t>enabling</a:t>
            </a:r>
            <a:r>
              <a:rPr sz="1800" spc="-55" dirty="0">
                <a:latin typeface="Roboto"/>
                <a:cs typeface="Roboto"/>
              </a:rPr>
              <a:t> </a:t>
            </a:r>
            <a:r>
              <a:rPr sz="1800" dirty="0">
                <a:latin typeface="Roboto"/>
                <a:cs typeface="Roboto"/>
              </a:rPr>
              <a:t>local</a:t>
            </a:r>
            <a:r>
              <a:rPr sz="1800" spc="-55" dirty="0">
                <a:latin typeface="Roboto"/>
                <a:cs typeface="Roboto"/>
              </a:rPr>
              <a:t> </a:t>
            </a:r>
            <a:r>
              <a:rPr sz="1800" spc="-10" dirty="0">
                <a:latin typeface="Roboto"/>
                <a:cs typeface="Roboto"/>
              </a:rPr>
              <a:t>communities</a:t>
            </a:r>
            <a:r>
              <a:rPr sz="1800" spc="-45" dirty="0">
                <a:latin typeface="Roboto"/>
                <a:cs typeface="Roboto"/>
              </a:rPr>
              <a:t> </a:t>
            </a:r>
            <a:r>
              <a:rPr sz="1800" dirty="0">
                <a:latin typeface="Roboto"/>
                <a:cs typeface="Roboto"/>
              </a:rPr>
              <a:t>to</a:t>
            </a:r>
            <a:r>
              <a:rPr sz="1800" spc="-40" dirty="0">
                <a:latin typeface="Roboto"/>
                <a:cs typeface="Roboto"/>
              </a:rPr>
              <a:t> </a:t>
            </a:r>
            <a:r>
              <a:rPr sz="1800" spc="-10" dirty="0">
                <a:latin typeface="Roboto"/>
                <a:cs typeface="Roboto"/>
              </a:rPr>
              <a:t>build</a:t>
            </a:r>
            <a:r>
              <a:rPr sz="1800" spc="-50" dirty="0">
                <a:latin typeface="Roboto"/>
                <a:cs typeface="Roboto"/>
              </a:rPr>
              <a:t> </a:t>
            </a:r>
            <a:r>
              <a:rPr sz="1800" dirty="0">
                <a:latin typeface="Roboto"/>
                <a:cs typeface="Roboto"/>
              </a:rPr>
              <a:t>their</a:t>
            </a:r>
            <a:r>
              <a:rPr sz="1800" spc="-55" dirty="0">
                <a:latin typeface="Roboto"/>
                <a:cs typeface="Roboto"/>
              </a:rPr>
              <a:t> </a:t>
            </a:r>
            <a:r>
              <a:rPr sz="1800" dirty="0">
                <a:latin typeface="Roboto"/>
                <a:cs typeface="Roboto"/>
              </a:rPr>
              <a:t>own</a:t>
            </a:r>
            <a:r>
              <a:rPr sz="1800" spc="-50" dirty="0">
                <a:latin typeface="Roboto"/>
                <a:cs typeface="Roboto"/>
              </a:rPr>
              <a:t> </a:t>
            </a:r>
            <a:r>
              <a:rPr sz="1800" spc="-10" dirty="0">
                <a:latin typeface="Roboto"/>
                <a:cs typeface="Roboto"/>
              </a:rPr>
              <a:t>tools.</a:t>
            </a:r>
            <a:endParaRPr sz="1800">
              <a:latin typeface="Roboto"/>
              <a:cs typeface="Roboto"/>
            </a:endParaRPr>
          </a:p>
          <a:p>
            <a:pPr marL="469900" marR="471805" indent="-228600">
              <a:lnSpc>
                <a:spcPct val="107800"/>
              </a:lnSpc>
              <a:spcBef>
                <a:spcPts val="819"/>
              </a:spcBef>
              <a:buSzPct val="55555"/>
              <a:buFont typeface="Symbol"/>
              <a:buChar char=""/>
              <a:tabLst>
                <a:tab pos="469900" algn="l"/>
              </a:tabLst>
            </a:pPr>
            <a:r>
              <a:rPr sz="1800" b="1" dirty="0">
                <a:latin typeface="Roboto"/>
                <a:cs typeface="Roboto"/>
              </a:rPr>
              <a:t>Farm</a:t>
            </a:r>
            <a:r>
              <a:rPr sz="1800" b="1" spc="-40" dirty="0">
                <a:latin typeface="Roboto"/>
                <a:cs typeface="Roboto"/>
              </a:rPr>
              <a:t> </a:t>
            </a:r>
            <a:r>
              <a:rPr sz="1800" b="1" dirty="0">
                <a:latin typeface="Roboto"/>
                <a:cs typeface="Roboto"/>
              </a:rPr>
              <a:t>Hack</a:t>
            </a:r>
            <a:r>
              <a:rPr sz="1800" dirty="0">
                <a:latin typeface="Roboto"/>
                <a:cs typeface="Roboto"/>
              </a:rPr>
              <a:t>:</a:t>
            </a:r>
            <a:r>
              <a:rPr sz="1800" spc="-45" dirty="0">
                <a:latin typeface="Roboto"/>
                <a:cs typeface="Roboto"/>
              </a:rPr>
              <a:t> </a:t>
            </a:r>
            <a:r>
              <a:rPr sz="1800" dirty="0">
                <a:latin typeface="Roboto"/>
                <a:cs typeface="Roboto"/>
              </a:rPr>
              <a:t>Farmers</a:t>
            </a:r>
            <a:r>
              <a:rPr sz="1800" spc="-40" dirty="0">
                <a:latin typeface="Roboto"/>
                <a:cs typeface="Roboto"/>
              </a:rPr>
              <a:t> </a:t>
            </a:r>
            <a:r>
              <a:rPr sz="1800" spc="-20" dirty="0">
                <a:latin typeface="Roboto"/>
                <a:cs typeface="Roboto"/>
              </a:rPr>
              <a:t>collaboratively</a:t>
            </a:r>
            <a:r>
              <a:rPr sz="1800" spc="-40" dirty="0">
                <a:latin typeface="Roboto"/>
                <a:cs typeface="Roboto"/>
              </a:rPr>
              <a:t> </a:t>
            </a:r>
            <a:r>
              <a:rPr sz="1800" spc="-10" dirty="0">
                <a:latin typeface="Roboto"/>
                <a:cs typeface="Roboto"/>
              </a:rPr>
              <a:t>design</a:t>
            </a:r>
            <a:r>
              <a:rPr sz="1800" spc="-40" dirty="0">
                <a:latin typeface="Roboto"/>
                <a:cs typeface="Roboto"/>
              </a:rPr>
              <a:t> </a:t>
            </a:r>
            <a:r>
              <a:rPr sz="1800" dirty="0">
                <a:latin typeface="Roboto"/>
                <a:cs typeface="Roboto"/>
              </a:rPr>
              <a:t>and</a:t>
            </a:r>
            <a:r>
              <a:rPr sz="1800" spc="-35" dirty="0">
                <a:latin typeface="Roboto"/>
                <a:cs typeface="Roboto"/>
              </a:rPr>
              <a:t> </a:t>
            </a:r>
            <a:r>
              <a:rPr sz="1800" dirty="0">
                <a:latin typeface="Roboto"/>
                <a:cs typeface="Roboto"/>
              </a:rPr>
              <a:t>share</a:t>
            </a:r>
            <a:r>
              <a:rPr sz="1800" spc="-40" dirty="0">
                <a:latin typeface="Roboto"/>
                <a:cs typeface="Roboto"/>
              </a:rPr>
              <a:t> </a:t>
            </a:r>
            <a:r>
              <a:rPr sz="1800" spc="-25" dirty="0">
                <a:latin typeface="Roboto"/>
                <a:cs typeface="Roboto"/>
              </a:rPr>
              <a:t>agricultural</a:t>
            </a:r>
            <a:r>
              <a:rPr sz="1800" spc="-40" dirty="0">
                <a:latin typeface="Roboto"/>
                <a:cs typeface="Roboto"/>
              </a:rPr>
              <a:t> </a:t>
            </a:r>
            <a:r>
              <a:rPr sz="1800" spc="-10" dirty="0">
                <a:latin typeface="Roboto"/>
                <a:cs typeface="Roboto"/>
              </a:rPr>
              <a:t>tools online,</a:t>
            </a:r>
            <a:r>
              <a:rPr sz="1800" spc="-55" dirty="0">
                <a:latin typeface="Roboto"/>
                <a:cs typeface="Roboto"/>
              </a:rPr>
              <a:t> </a:t>
            </a:r>
            <a:r>
              <a:rPr sz="1800" spc="-20" dirty="0">
                <a:latin typeface="Roboto"/>
                <a:cs typeface="Roboto"/>
              </a:rPr>
              <a:t>bypassing</a:t>
            </a:r>
            <a:r>
              <a:rPr sz="1800" spc="-50" dirty="0">
                <a:latin typeface="Roboto"/>
                <a:cs typeface="Roboto"/>
              </a:rPr>
              <a:t> </a:t>
            </a:r>
            <a:r>
              <a:rPr sz="1800" spc="-20" dirty="0">
                <a:latin typeface="Roboto"/>
                <a:cs typeface="Roboto"/>
              </a:rPr>
              <a:t>proprietary</a:t>
            </a:r>
            <a:r>
              <a:rPr sz="1800" spc="-45" dirty="0">
                <a:latin typeface="Roboto"/>
                <a:cs typeface="Roboto"/>
              </a:rPr>
              <a:t> </a:t>
            </a:r>
            <a:r>
              <a:rPr sz="1800" spc="-10" dirty="0">
                <a:latin typeface="Roboto"/>
                <a:cs typeface="Roboto"/>
              </a:rPr>
              <a:t>systems.</a:t>
            </a:r>
            <a:endParaRPr sz="1800">
              <a:latin typeface="Roboto"/>
              <a:cs typeface="Robo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31</a:t>
            </a:r>
            <a:endParaRPr sz="1100">
              <a:latin typeface="Calibri"/>
              <a:cs typeface="Calibri"/>
            </a:endParaRPr>
          </a:p>
        </p:txBody>
      </p:sp>
      <p:pic>
        <p:nvPicPr>
          <p:cNvPr id="3" name="object 3"/>
          <p:cNvPicPr/>
          <p:nvPr/>
        </p:nvPicPr>
        <p:blipFill>
          <a:blip r:embed="rId2" cstate="print"/>
          <a:stretch>
            <a:fillRect/>
          </a:stretch>
        </p:blipFill>
        <p:spPr>
          <a:xfrm>
            <a:off x="923925" y="996569"/>
            <a:ext cx="82550" cy="161925"/>
          </a:xfrm>
          <a:prstGeom prst="rect">
            <a:avLst/>
          </a:prstGeom>
        </p:spPr>
      </p:pic>
      <p:pic>
        <p:nvPicPr>
          <p:cNvPr id="4" name="object 4"/>
          <p:cNvPicPr/>
          <p:nvPr/>
        </p:nvPicPr>
        <p:blipFill>
          <a:blip r:embed="rId2" cstate="print"/>
          <a:stretch>
            <a:fillRect/>
          </a:stretch>
        </p:blipFill>
        <p:spPr>
          <a:xfrm>
            <a:off x="923925" y="3110738"/>
            <a:ext cx="82550" cy="161925"/>
          </a:xfrm>
          <a:prstGeom prst="rect">
            <a:avLst/>
          </a:prstGeom>
        </p:spPr>
      </p:pic>
      <p:pic>
        <p:nvPicPr>
          <p:cNvPr id="5" name="object 5"/>
          <p:cNvPicPr/>
          <p:nvPr/>
        </p:nvPicPr>
        <p:blipFill>
          <a:blip r:embed="rId2" cstate="print"/>
          <a:stretch>
            <a:fillRect/>
          </a:stretch>
        </p:blipFill>
        <p:spPr>
          <a:xfrm>
            <a:off x="923925" y="5194300"/>
            <a:ext cx="82550" cy="161925"/>
          </a:xfrm>
          <a:prstGeom prst="rect">
            <a:avLst/>
          </a:prstGeom>
        </p:spPr>
      </p:pic>
      <p:sp>
        <p:nvSpPr>
          <p:cNvPr id="6" name="object 6"/>
          <p:cNvSpPr txBox="1"/>
          <p:nvPr/>
        </p:nvSpPr>
        <p:spPr>
          <a:xfrm>
            <a:off x="1003808" y="789177"/>
            <a:ext cx="8058150" cy="6014720"/>
          </a:xfrm>
          <a:prstGeom prst="rect">
            <a:avLst/>
          </a:prstGeom>
        </p:spPr>
        <p:txBody>
          <a:bodyPr vert="horz" wrap="square" lIns="0" tIns="140335" rIns="0" bIns="0" rtlCol="0">
            <a:spAutoFit/>
          </a:bodyPr>
          <a:lstStyle/>
          <a:p>
            <a:pPr marL="12700">
              <a:lnSpc>
                <a:spcPct val="100000"/>
              </a:lnSpc>
              <a:spcBef>
                <a:spcPts val="1105"/>
              </a:spcBef>
            </a:pPr>
            <a:r>
              <a:rPr sz="1800" dirty="0">
                <a:latin typeface="Segoe UI Symbol"/>
                <a:cs typeface="Segoe UI Symbol"/>
              </a:rPr>
              <a:t>🏫</a:t>
            </a:r>
            <a:r>
              <a:rPr sz="1800" spc="-75" dirty="0">
                <a:latin typeface="Segoe UI Symbol"/>
                <a:cs typeface="Segoe UI Symbol"/>
              </a:rPr>
              <a:t> </a:t>
            </a:r>
            <a:r>
              <a:rPr sz="1800" b="1" dirty="0">
                <a:latin typeface="Roboto"/>
                <a:cs typeface="Roboto"/>
              </a:rPr>
              <a:t>Educational</a:t>
            </a:r>
            <a:r>
              <a:rPr sz="1800" b="1" spc="-35" dirty="0">
                <a:latin typeface="Roboto"/>
                <a:cs typeface="Roboto"/>
              </a:rPr>
              <a:t> </a:t>
            </a:r>
            <a:r>
              <a:rPr sz="1800" b="1" spc="-10" dirty="0">
                <a:latin typeface="Roboto"/>
                <a:cs typeface="Roboto"/>
              </a:rPr>
              <a:t>Repossession</a:t>
            </a:r>
            <a:endParaRPr sz="1800">
              <a:latin typeface="Roboto"/>
              <a:cs typeface="Roboto"/>
            </a:endParaRPr>
          </a:p>
          <a:p>
            <a:pPr marL="367665" marR="130175" indent="-228600">
              <a:lnSpc>
                <a:spcPct val="107200"/>
              </a:lnSpc>
              <a:spcBef>
                <a:spcPts val="855"/>
              </a:spcBef>
              <a:buSzPct val="55555"/>
              <a:buFont typeface="Symbol"/>
              <a:buChar char=""/>
              <a:tabLst>
                <a:tab pos="367665" algn="l"/>
              </a:tabLst>
            </a:pPr>
            <a:r>
              <a:rPr sz="1800" b="1" dirty="0">
                <a:latin typeface="Roboto"/>
                <a:cs typeface="Roboto"/>
              </a:rPr>
              <a:t>Wikipedia,</a:t>
            </a:r>
            <a:r>
              <a:rPr sz="1800" b="1" spc="-40" dirty="0">
                <a:latin typeface="Roboto"/>
                <a:cs typeface="Roboto"/>
              </a:rPr>
              <a:t> </a:t>
            </a:r>
            <a:r>
              <a:rPr sz="1800" b="1" dirty="0">
                <a:latin typeface="Roboto"/>
                <a:cs typeface="Roboto"/>
              </a:rPr>
              <a:t>LibreTexts</a:t>
            </a:r>
            <a:r>
              <a:rPr sz="1800" b="1" spc="-40" dirty="0">
                <a:latin typeface="Roboto"/>
                <a:cs typeface="Roboto"/>
              </a:rPr>
              <a:t> </a:t>
            </a:r>
            <a:r>
              <a:rPr sz="1800" b="1" dirty="0">
                <a:latin typeface="Roboto"/>
                <a:cs typeface="Roboto"/>
              </a:rPr>
              <a:t>&amp;</a:t>
            </a:r>
            <a:r>
              <a:rPr sz="1800" b="1" spc="-45" dirty="0">
                <a:latin typeface="Roboto"/>
                <a:cs typeface="Roboto"/>
              </a:rPr>
              <a:t> </a:t>
            </a:r>
            <a:r>
              <a:rPr sz="1800" b="1" dirty="0">
                <a:latin typeface="Roboto"/>
                <a:cs typeface="Roboto"/>
              </a:rPr>
              <a:t>WikiEducator</a:t>
            </a:r>
            <a:r>
              <a:rPr sz="1800" dirty="0">
                <a:latin typeface="Roboto"/>
                <a:cs typeface="Roboto"/>
              </a:rPr>
              <a:t>:</a:t>
            </a:r>
            <a:r>
              <a:rPr sz="1800" spc="-45" dirty="0">
                <a:latin typeface="Roboto"/>
                <a:cs typeface="Roboto"/>
              </a:rPr>
              <a:t> </a:t>
            </a:r>
            <a:r>
              <a:rPr sz="1800" dirty="0">
                <a:latin typeface="Roboto"/>
                <a:cs typeface="Roboto"/>
              </a:rPr>
              <a:t>Open</a:t>
            </a:r>
            <a:r>
              <a:rPr sz="1800" spc="-40" dirty="0">
                <a:latin typeface="Roboto"/>
                <a:cs typeface="Roboto"/>
              </a:rPr>
              <a:t> </a:t>
            </a:r>
            <a:r>
              <a:rPr sz="1800" spc="-10" dirty="0">
                <a:latin typeface="Roboto"/>
                <a:cs typeface="Roboto"/>
              </a:rPr>
              <a:t>educational</a:t>
            </a:r>
            <a:r>
              <a:rPr sz="1800" spc="-45" dirty="0">
                <a:latin typeface="Roboto"/>
                <a:cs typeface="Roboto"/>
              </a:rPr>
              <a:t> </a:t>
            </a:r>
            <a:r>
              <a:rPr sz="1800" dirty="0">
                <a:latin typeface="Roboto"/>
                <a:cs typeface="Roboto"/>
              </a:rPr>
              <a:t>resources</a:t>
            </a:r>
            <a:r>
              <a:rPr sz="1800" spc="-45" dirty="0">
                <a:latin typeface="Roboto"/>
                <a:cs typeface="Roboto"/>
              </a:rPr>
              <a:t> </a:t>
            </a:r>
            <a:r>
              <a:rPr sz="1800" spc="-20" dirty="0">
                <a:latin typeface="Roboto"/>
                <a:cs typeface="Roboto"/>
              </a:rPr>
              <a:t>that </a:t>
            </a:r>
            <a:r>
              <a:rPr sz="1800" spc="-10" dirty="0">
                <a:latin typeface="Roboto"/>
                <a:cs typeface="Roboto"/>
              </a:rPr>
              <a:t>challenge</a:t>
            </a:r>
            <a:r>
              <a:rPr sz="1800" spc="-55" dirty="0">
                <a:latin typeface="Roboto"/>
                <a:cs typeface="Roboto"/>
              </a:rPr>
              <a:t> </a:t>
            </a:r>
            <a:r>
              <a:rPr sz="1800" dirty="0">
                <a:latin typeface="Roboto"/>
                <a:cs typeface="Roboto"/>
              </a:rPr>
              <a:t>the</a:t>
            </a:r>
            <a:r>
              <a:rPr sz="1800" spc="-45" dirty="0">
                <a:latin typeface="Roboto"/>
                <a:cs typeface="Roboto"/>
              </a:rPr>
              <a:t> </a:t>
            </a:r>
            <a:r>
              <a:rPr sz="1800" spc="-10" dirty="0">
                <a:latin typeface="Roboto"/>
                <a:cs typeface="Roboto"/>
              </a:rPr>
              <a:t>dominance</a:t>
            </a:r>
            <a:r>
              <a:rPr sz="1800" spc="-50" dirty="0">
                <a:latin typeface="Roboto"/>
                <a:cs typeface="Roboto"/>
              </a:rPr>
              <a:t> </a:t>
            </a:r>
            <a:r>
              <a:rPr sz="1800" dirty="0">
                <a:latin typeface="Roboto"/>
                <a:cs typeface="Roboto"/>
              </a:rPr>
              <a:t>of</a:t>
            </a:r>
            <a:r>
              <a:rPr sz="1800" spc="-45" dirty="0">
                <a:latin typeface="Roboto"/>
                <a:cs typeface="Roboto"/>
              </a:rPr>
              <a:t> </a:t>
            </a:r>
            <a:r>
              <a:rPr sz="1800" spc="-10" dirty="0">
                <a:latin typeface="Roboto"/>
                <a:cs typeface="Roboto"/>
              </a:rPr>
              <a:t>expensive</a:t>
            </a:r>
            <a:r>
              <a:rPr sz="1800" spc="-45" dirty="0">
                <a:latin typeface="Roboto"/>
                <a:cs typeface="Roboto"/>
              </a:rPr>
              <a:t> </a:t>
            </a:r>
            <a:r>
              <a:rPr sz="1800" spc="-10" dirty="0">
                <a:latin typeface="Roboto"/>
                <a:cs typeface="Roboto"/>
              </a:rPr>
              <a:t>textbooks</a:t>
            </a:r>
            <a:r>
              <a:rPr sz="1800" spc="-50" dirty="0">
                <a:latin typeface="Roboto"/>
                <a:cs typeface="Roboto"/>
              </a:rPr>
              <a:t> </a:t>
            </a:r>
            <a:r>
              <a:rPr sz="1800" dirty="0">
                <a:latin typeface="Roboto"/>
                <a:cs typeface="Roboto"/>
              </a:rPr>
              <a:t>and</a:t>
            </a:r>
            <a:r>
              <a:rPr sz="1800" spc="-50" dirty="0">
                <a:latin typeface="Roboto"/>
                <a:cs typeface="Roboto"/>
              </a:rPr>
              <a:t> </a:t>
            </a:r>
            <a:r>
              <a:rPr sz="1800" spc="-10" dirty="0">
                <a:latin typeface="Roboto"/>
                <a:cs typeface="Roboto"/>
              </a:rPr>
              <a:t>centralized</a:t>
            </a:r>
            <a:r>
              <a:rPr sz="1800" spc="-45" dirty="0">
                <a:latin typeface="Roboto"/>
                <a:cs typeface="Roboto"/>
              </a:rPr>
              <a:t> </a:t>
            </a:r>
            <a:r>
              <a:rPr sz="1800" spc="-10" dirty="0">
                <a:latin typeface="Roboto"/>
                <a:cs typeface="Roboto"/>
              </a:rPr>
              <a:t>curricula.</a:t>
            </a:r>
            <a:endParaRPr sz="1800">
              <a:latin typeface="Roboto"/>
              <a:cs typeface="Roboto"/>
            </a:endParaRPr>
          </a:p>
          <a:p>
            <a:pPr marL="367665" marR="537845" indent="-228600">
              <a:lnSpc>
                <a:spcPct val="107800"/>
              </a:lnSpc>
              <a:spcBef>
                <a:spcPts val="815"/>
              </a:spcBef>
              <a:buSzPct val="55555"/>
              <a:buFont typeface="Symbol"/>
              <a:buChar char=""/>
              <a:tabLst>
                <a:tab pos="367665" algn="l"/>
              </a:tabLst>
            </a:pPr>
            <a:r>
              <a:rPr sz="1800" b="1" dirty="0">
                <a:latin typeface="Roboto"/>
                <a:cs typeface="Roboto"/>
              </a:rPr>
              <a:t>Community</a:t>
            </a:r>
            <a:r>
              <a:rPr sz="1800" b="1" spc="-55" dirty="0">
                <a:latin typeface="Roboto"/>
                <a:cs typeface="Roboto"/>
              </a:rPr>
              <a:t> </a:t>
            </a:r>
            <a:r>
              <a:rPr sz="1800" b="1" dirty="0">
                <a:latin typeface="Roboto"/>
                <a:cs typeface="Roboto"/>
              </a:rPr>
              <a:t>Mesh</a:t>
            </a:r>
            <a:r>
              <a:rPr sz="1800" b="1" spc="-65" dirty="0">
                <a:latin typeface="Roboto"/>
                <a:cs typeface="Roboto"/>
              </a:rPr>
              <a:t> </a:t>
            </a:r>
            <a:r>
              <a:rPr sz="1800" b="1" dirty="0">
                <a:latin typeface="Roboto"/>
                <a:cs typeface="Roboto"/>
              </a:rPr>
              <a:t>Networks</a:t>
            </a:r>
            <a:r>
              <a:rPr sz="1800" dirty="0">
                <a:latin typeface="Roboto"/>
                <a:cs typeface="Roboto"/>
              </a:rPr>
              <a:t>:</a:t>
            </a:r>
            <a:r>
              <a:rPr sz="1800" spc="-50" dirty="0">
                <a:latin typeface="Roboto"/>
                <a:cs typeface="Roboto"/>
              </a:rPr>
              <a:t> </a:t>
            </a:r>
            <a:r>
              <a:rPr sz="1800" dirty="0">
                <a:latin typeface="Roboto"/>
                <a:cs typeface="Roboto"/>
              </a:rPr>
              <a:t>Local</a:t>
            </a:r>
            <a:r>
              <a:rPr sz="1800" spc="-60" dirty="0">
                <a:latin typeface="Roboto"/>
                <a:cs typeface="Roboto"/>
              </a:rPr>
              <a:t> </a:t>
            </a:r>
            <a:r>
              <a:rPr sz="1800" spc="-10" dirty="0">
                <a:latin typeface="Roboto"/>
                <a:cs typeface="Roboto"/>
              </a:rPr>
              <a:t>groups</a:t>
            </a:r>
            <a:r>
              <a:rPr sz="1800" spc="-60" dirty="0">
                <a:latin typeface="Roboto"/>
                <a:cs typeface="Roboto"/>
              </a:rPr>
              <a:t> </a:t>
            </a:r>
            <a:r>
              <a:rPr sz="1800" spc="-10" dirty="0">
                <a:latin typeface="Roboto"/>
                <a:cs typeface="Roboto"/>
              </a:rPr>
              <a:t>build</a:t>
            </a:r>
            <a:r>
              <a:rPr sz="1800" spc="-60" dirty="0">
                <a:latin typeface="Roboto"/>
                <a:cs typeface="Roboto"/>
              </a:rPr>
              <a:t> </a:t>
            </a:r>
            <a:r>
              <a:rPr sz="1800" dirty="0">
                <a:latin typeface="Roboto"/>
                <a:cs typeface="Roboto"/>
              </a:rPr>
              <a:t>their</a:t>
            </a:r>
            <a:r>
              <a:rPr sz="1800" spc="-55" dirty="0">
                <a:latin typeface="Roboto"/>
                <a:cs typeface="Roboto"/>
              </a:rPr>
              <a:t> </a:t>
            </a:r>
            <a:r>
              <a:rPr sz="1800" dirty="0">
                <a:latin typeface="Roboto"/>
                <a:cs typeface="Roboto"/>
              </a:rPr>
              <a:t>own</a:t>
            </a:r>
            <a:r>
              <a:rPr sz="1800" spc="-55" dirty="0">
                <a:latin typeface="Roboto"/>
                <a:cs typeface="Roboto"/>
              </a:rPr>
              <a:t> </a:t>
            </a:r>
            <a:r>
              <a:rPr sz="1800" spc="-10" dirty="0">
                <a:latin typeface="Roboto"/>
                <a:cs typeface="Roboto"/>
              </a:rPr>
              <a:t>internet </a:t>
            </a:r>
            <a:r>
              <a:rPr sz="1800" spc="-20" dirty="0">
                <a:latin typeface="Roboto"/>
                <a:cs typeface="Roboto"/>
              </a:rPr>
              <a:t>infrastructure,</a:t>
            </a:r>
            <a:r>
              <a:rPr sz="1800" spc="-55" dirty="0">
                <a:latin typeface="Roboto"/>
                <a:cs typeface="Roboto"/>
              </a:rPr>
              <a:t> </a:t>
            </a:r>
            <a:r>
              <a:rPr sz="1800" spc="-10" dirty="0">
                <a:latin typeface="Roboto"/>
                <a:cs typeface="Roboto"/>
              </a:rPr>
              <a:t>especially</a:t>
            </a:r>
            <a:r>
              <a:rPr sz="1800" spc="-50" dirty="0">
                <a:latin typeface="Roboto"/>
                <a:cs typeface="Roboto"/>
              </a:rPr>
              <a:t> </a:t>
            </a:r>
            <a:r>
              <a:rPr sz="1800" dirty="0">
                <a:latin typeface="Roboto"/>
                <a:cs typeface="Roboto"/>
              </a:rPr>
              <a:t>in</a:t>
            </a:r>
            <a:r>
              <a:rPr sz="1800" spc="-45" dirty="0">
                <a:latin typeface="Roboto"/>
                <a:cs typeface="Roboto"/>
              </a:rPr>
              <a:t> </a:t>
            </a:r>
            <a:r>
              <a:rPr sz="1800" spc="-10" dirty="0">
                <a:latin typeface="Roboto"/>
                <a:cs typeface="Roboto"/>
              </a:rPr>
              <a:t>underserved</a:t>
            </a:r>
            <a:r>
              <a:rPr sz="1800" spc="-50" dirty="0">
                <a:latin typeface="Roboto"/>
                <a:cs typeface="Roboto"/>
              </a:rPr>
              <a:t> </a:t>
            </a:r>
            <a:r>
              <a:rPr sz="1800" dirty="0">
                <a:latin typeface="Roboto"/>
                <a:cs typeface="Roboto"/>
              </a:rPr>
              <a:t>areas,</a:t>
            </a:r>
            <a:r>
              <a:rPr sz="1800" spc="-50" dirty="0">
                <a:latin typeface="Roboto"/>
                <a:cs typeface="Roboto"/>
              </a:rPr>
              <a:t> </a:t>
            </a:r>
            <a:r>
              <a:rPr sz="1800" spc="-10" dirty="0">
                <a:latin typeface="Roboto"/>
                <a:cs typeface="Roboto"/>
              </a:rPr>
              <a:t>reclaiming</a:t>
            </a:r>
            <a:r>
              <a:rPr sz="1800" spc="-50" dirty="0">
                <a:latin typeface="Roboto"/>
                <a:cs typeface="Roboto"/>
              </a:rPr>
              <a:t> </a:t>
            </a:r>
            <a:r>
              <a:rPr sz="1800" dirty="0">
                <a:latin typeface="Roboto"/>
                <a:cs typeface="Roboto"/>
              </a:rPr>
              <a:t>access</a:t>
            </a:r>
            <a:r>
              <a:rPr sz="1800" spc="-50" dirty="0">
                <a:latin typeface="Roboto"/>
                <a:cs typeface="Roboto"/>
              </a:rPr>
              <a:t> </a:t>
            </a:r>
            <a:r>
              <a:rPr sz="1800" spc="-20" dirty="0">
                <a:latin typeface="Roboto"/>
                <a:cs typeface="Roboto"/>
              </a:rPr>
              <a:t>from </a:t>
            </a:r>
            <a:r>
              <a:rPr sz="1800" dirty="0">
                <a:latin typeface="Roboto"/>
                <a:cs typeface="Roboto"/>
              </a:rPr>
              <a:t>telecom</a:t>
            </a:r>
            <a:r>
              <a:rPr sz="1800" spc="-45" dirty="0">
                <a:latin typeface="Roboto"/>
                <a:cs typeface="Roboto"/>
              </a:rPr>
              <a:t> </a:t>
            </a:r>
            <a:r>
              <a:rPr sz="1800" spc="-10" dirty="0">
                <a:latin typeface="Roboto"/>
                <a:cs typeface="Roboto"/>
              </a:rPr>
              <a:t>monopolies.</a:t>
            </a:r>
            <a:endParaRPr sz="1800">
              <a:latin typeface="Roboto"/>
              <a:cs typeface="Roboto"/>
            </a:endParaRPr>
          </a:p>
          <a:p>
            <a:pPr marL="12700">
              <a:lnSpc>
                <a:spcPct val="100000"/>
              </a:lnSpc>
              <a:spcBef>
                <a:spcPts val="1200"/>
              </a:spcBef>
            </a:pPr>
            <a:r>
              <a:rPr sz="1800" dirty="0">
                <a:latin typeface="Segoe UI Symbol"/>
                <a:cs typeface="Segoe UI Symbol"/>
              </a:rPr>
              <a:t>☎</a:t>
            </a:r>
            <a:r>
              <a:rPr sz="1800" spc="-15" dirty="0">
                <a:latin typeface="Segoe UI Symbol"/>
                <a:cs typeface="Segoe UI Symbol"/>
              </a:rPr>
              <a:t> </a:t>
            </a:r>
            <a:r>
              <a:rPr sz="1800" b="1" dirty="0">
                <a:latin typeface="Roboto"/>
                <a:cs typeface="Roboto"/>
              </a:rPr>
              <a:t>Ethical</a:t>
            </a:r>
            <a:r>
              <a:rPr sz="1800" b="1" spc="20" dirty="0">
                <a:latin typeface="Roboto"/>
                <a:cs typeface="Roboto"/>
              </a:rPr>
              <a:t> </a:t>
            </a:r>
            <a:r>
              <a:rPr sz="1800" b="1" dirty="0">
                <a:latin typeface="Roboto"/>
                <a:cs typeface="Roboto"/>
              </a:rPr>
              <a:t>Tech</a:t>
            </a:r>
            <a:r>
              <a:rPr sz="1800" b="1" spc="20" dirty="0">
                <a:latin typeface="Roboto"/>
                <a:cs typeface="Roboto"/>
              </a:rPr>
              <a:t> </a:t>
            </a:r>
            <a:r>
              <a:rPr sz="1800" b="1" spc="-10" dirty="0">
                <a:latin typeface="Roboto"/>
                <a:cs typeface="Roboto"/>
              </a:rPr>
              <a:t>Cooperatives</a:t>
            </a:r>
            <a:endParaRPr sz="1800">
              <a:latin typeface="Roboto"/>
              <a:cs typeface="Roboto"/>
            </a:endParaRPr>
          </a:p>
          <a:p>
            <a:pPr marL="367665" marR="118745" indent="-228600">
              <a:lnSpc>
                <a:spcPct val="107200"/>
              </a:lnSpc>
              <a:spcBef>
                <a:spcPts val="850"/>
              </a:spcBef>
              <a:buSzPct val="55555"/>
              <a:buFont typeface="Symbol"/>
              <a:buChar char=""/>
              <a:tabLst>
                <a:tab pos="367665" algn="l"/>
              </a:tabLst>
            </a:pPr>
            <a:r>
              <a:rPr sz="1800" b="1" dirty="0">
                <a:latin typeface="Roboto"/>
                <a:cs typeface="Roboto"/>
              </a:rPr>
              <a:t>Fairbnb.coop</a:t>
            </a:r>
            <a:r>
              <a:rPr sz="1800" dirty="0">
                <a:latin typeface="Roboto"/>
                <a:cs typeface="Roboto"/>
              </a:rPr>
              <a:t>:</a:t>
            </a:r>
            <a:r>
              <a:rPr sz="1800" spc="-55" dirty="0">
                <a:latin typeface="Roboto"/>
                <a:cs typeface="Roboto"/>
              </a:rPr>
              <a:t> </a:t>
            </a:r>
            <a:r>
              <a:rPr sz="1800" dirty="0">
                <a:latin typeface="Roboto"/>
                <a:cs typeface="Roboto"/>
              </a:rPr>
              <a:t>A</a:t>
            </a:r>
            <a:r>
              <a:rPr sz="1800" spc="-60" dirty="0">
                <a:latin typeface="Roboto"/>
                <a:cs typeface="Roboto"/>
              </a:rPr>
              <a:t> </a:t>
            </a:r>
            <a:r>
              <a:rPr sz="1800" spc="-10" dirty="0">
                <a:latin typeface="Roboto"/>
                <a:cs typeface="Roboto"/>
              </a:rPr>
              <a:t>cooperative</a:t>
            </a:r>
            <a:r>
              <a:rPr sz="1800" spc="-70" dirty="0">
                <a:latin typeface="Roboto"/>
                <a:cs typeface="Roboto"/>
              </a:rPr>
              <a:t> </a:t>
            </a:r>
            <a:r>
              <a:rPr sz="1800" spc="-10" dirty="0">
                <a:latin typeface="Roboto"/>
                <a:cs typeface="Roboto"/>
              </a:rPr>
              <a:t>alternative</a:t>
            </a:r>
            <a:r>
              <a:rPr sz="1800" spc="-60" dirty="0">
                <a:latin typeface="Roboto"/>
                <a:cs typeface="Roboto"/>
              </a:rPr>
              <a:t> </a:t>
            </a:r>
            <a:r>
              <a:rPr sz="1800" dirty="0">
                <a:latin typeface="Roboto"/>
                <a:cs typeface="Roboto"/>
              </a:rPr>
              <a:t>to</a:t>
            </a:r>
            <a:r>
              <a:rPr sz="1800" spc="-55" dirty="0">
                <a:latin typeface="Roboto"/>
                <a:cs typeface="Roboto"/>
              </a:rPr>
              <a:t> </a:t>
            </a:r>
            <a:r>
              <a:rPr sz="1800" spc="-10" dirty="0">
                <a:latin typeface="Roboto"/>
                <a:cs typeface="Roboto"/>
              </a:rPr>
              <a:t>Airbnb</a:t>
            </a:r>
            <a:r>
              <a:rPr sz="1800" spc="-55" dirty="0">
                <a:latin typeface="Roboto"/>
                <a:cs typeface="Roboto"/>
              </a:rPr>
              <a:t> </a:t>
            </a:r>
            <a:r>
              <a:rPr sz="1800" dirty="0">
                <a:latin typeface="Roboto"/>
                <a:cs typeface="Roboto"/>
              </a:rPr>
              <a:t>that</a:t>
            </a:r>
            <a:r>
              <a:rPr sz="1800" spc="-60" dirty="0">
                <a:latin typeface="Roboto"/>
                <a:cs typeface="Roboto"/>
              </a:rPr>
              <a:t> </a:t>
            </a:r>
            <a:r>
              <a:rPr sz="1800" spc="-10" dirty="0">
                <a:latin typeface="Roboto"/>
                <a:cs typeface="Roboto"/>
              </a:rPr>
              <a:t>reinvests</a:t>
            </a:r>
            <a:r>
              <a:rPr sz="1800" spc="-65" dirty="0">
                <a:latin typeface="Roboto"/>
                <a:cs typeface="Roboto"/>
              </a:rPr>
              <a:t> </a:t>
            </a:r>
            <a:r>
              <a:rPr sz="1800" dirty="0">
                <a:latin typeface="Roboto"/>
                <a:cs typeface="Roboto"/>
              </a:rPr>
              <a:t>profits</a:t>
            </a:r>
            <a:r>
              <a:rPr sz="1800" spc="-65" dirty="0">
                <a:latin typeface="Roboto"/>
                <a:cs typeface="Roboto"/>
              </a:rPr>
              <a:t> </a:t>
            </a:r>
            <a:r>
              <a:rPr sz="1800" spc="-20" dirty="0">
                <a:latin typeface="Roboto"/>
                <a:cs typeface="Roboto"/>
              </a:rPr>
              <a:t>into </a:t>
            </a:r>
            <a:r>
              <a:rPr sz="1800" dirty="0">
                <a:latin typeface="Roboto"/>
                <a:cs typeface="Roboto"/>
              </a:rPr>
              <a:t>local</a:t>
            </a:r>
            <a:r>
              <a:rPr sz="1800" spc="-55" dirty="0">
                <a:latin typeface="Roboto"/>
                <a:cs typeface="Roboto"/>
              </a:rPr>
              <a:t> </a:t>
            </a:r>
            <a:r>
              <a:rPr sz="1800" spc="-10" dirty="0">
                <a:latin typeface="Roboto"/>
                <a:cs typeface="Roboto"/>
              </a:rPr>
              <a:t>communities.</a:t>
            </a:r>
            <a:endParaRPr sz="1800">
              <a:latin typeface="Roboto"/>
              <a:cs typeface="Roboto"/>
            </a:endParaRPr>
          </a:p>
          <a:p>
            <a:pPr marL="367665" marR="314960" indent="-228600">
              <a:lnSpc>
                <a:spcPct val="107500"/>
              </a:lnSpc>
              <a:spcBef>
                <a:spcPts val="825"/>
              </a:spcBef>
              <a:buSzPct val="55555"/>
              <a:buFont typeface="Symbol"/>
              <a:buChar char=""/>
              <a:tabLst>
                <a:tab pos="367665" algn="l"/>
              </a:tabLst>
            </a:pPr>
            <a:r>
              <a:rPr sz="1800" b="1" dirty="0">
                <a:latin typeface="Roboto"/>
                <a:cs typeface="Roboto"/>
              </a:rPr>
              <a:t>Platform</a:t>
            </a:r>
            <a:r>
              <a:rPr sz="1800" b="1" spc="-30" dirty="0">
                <a:latin typeface="Roboto"/>
                <a:cs typeface="Roboto"/>
              </a:rPr>
              <a:t> </a:t>
            </a:r>
            <a:r>
              <a:rPr sz="1800" b="1" dirty="0">
                <a:latin typeface="Roboto"/>
                <a:cs typeface="Roboto"/>
              </a:rPr>
              <a:t>cooperatives</a:t>
            </a:r>
            <a:r>
              <a:rPr sz="1800" b="1" spc="-20" dirty="0">
                <a:latin typeface="Roboto"/>
                <a:cs typeface="Roboto"/>
              </a:rPr>
              <a:t> </a:t>
            </a:r>
            <a:r>
              <a:rPr sz="1800" dirty="0">
                <a:latin typeface="Roboto"/>
                <a:cs typeface="Roboto"/>
              </a:rPr>
              <a:t>like</a:t>
            </a:r>
            <a:r>
              <a:rPr sz="1800" spc="-35" dirty="0">
                <a:latin typeface="Roboto"/>
                <a:cs typeface="Roboto"/>
              </a:rPr>
              <a:t> </a:t>
            </a:r>
            <a:r>
              <a:rPr sz="1800" b="1" dirty="0">
                <a:latin typeface="Roboto"/>
                <a:cs typeface="Roboto"/>
              </a:rPr>
              <a:t>Up</a:t>
            </a:r>
            <a:r>
              <a:rPr sz="1800" b="1" spc="-35" dirty="0">
                <a:latin typeface="Roboto"/>
                <a:cs typeface="Roboto"/>
              </a:rPr>
              <a:t> </a:t>
            </a:r>
            <a:r>
              <a:rPr sz="1800" b="1" dirty="0">
                <a:latin typeface="Roboto"/>
                <a:cs typeface="Roboto"/>
              </a:rPr>
              <a:t>&amp;</a:t>
            </a:r>
            <a:r>
              <a:rPr sz="1800" b="1" spc="-30" dirty="0">
                <a:latin typeface="Roboto"/>
                <a:cs typeface="Roboto"/>
              </a:rPr>
              <a:t> </a:t>
            </a:r>
            <a:r>
              <a:rPr sz="1800" b="1" dirty="0">
                <a:latin typeface="Roboto"/>
                <a:cs typeface="Roboto"/>
              </a:rPr>
              <a:t>Go</a:t>
            </a:r>
            <a:r>
              <a:rPr sz="1800" b="1" spc="-30" dirty="0">
                <a:latin typeface="Roboto"/>
                <a:cs typeface="Roboto"/>
              </a:rPr>
              <a:t> </a:t>
            </a:r>
            <a:r>
              <a:rPr sz="1800" spc="-10" dirty="0">
                <a:latin typeface="Roboto"/>
                <a:cs typeface="Roboto"/>
              </a:rPr>
              <a:t>(cleaning</a:t>
            </a:r>
            <a:r>
              <a:rPr sz="1800" spc="-30" dirty="0">
                <a:latin typeface="Roboto"/>
                <a:cs typeface="Roboto"/>
              </a:rPr>
              <a:t> </a:t>
            </a:r>
            <a:r>
              <a:rPr sz="1800" dirty="0">
                <a:latin typeface="Roboto"/>
                <a:cs typeface="Roboto"/>
              </a:rPr>
              <a:t>services)</a:t>
            </a:r>
            <a:r>
              <a:rPr sz="1800" spc="-30" dirty="0">
                <a:latin typeface="Roboto"/>
                <a:cs typeface="Roboto"/>
              </a:rPr>
              <a:t> </a:t>
            </a:r>
            <a:r>
              <a:rPr sz="1800" dirty="0">
                <a:latin typeface="Roboto"/>
                <a:cs typeface="Roboto"/>
              </a:rPr>
              <a:t>or</a:t>
            </a:r>
            <a:r>
              <a:rPr sz="1800" spc="-20" dirty="0">
                <a:latin typeface="Roboto"/>
                <a:cs typeface="Roboto"/>
              </a:rPr>
              <a:t> </a:t>
            </a:r>
            <a:r>
              <a:rPr sz="1800" b="1" spc="-10" dirty="0">
                <a:latin typeface="Roboto"/>
                <a:cs typeface="Roboto"/>
              </a:rPr>
              <a:t>Drivers </a:t>
            </a:r>
            <a:r>
              <a:rPr sz="1800" b="1" dirty="0">
                <a:latin typeface="Roboto"/>
                <a:cs typeface="Roboto"/>
              </a:rPr>
              <a:t>Cooperative</a:t>
            </a:r>
            <a:r>
              <a:rPr sz="1800" b="1" spc="-50" dirty="0">
                <a:latin typeface="Roboto"/>
                <a:cs typeface="Roboto"/>
              </a:rPr>
              <a:t> </a:t>
            </a:r>
            <a:r>
              <a:rPr sz="1800" spc="-65" dirty="0">
                <a:latin typeface="Roboto"/>
                <a:cs typeface="Roboto"/>
              </a:rPr>
              <a:t>(ride-</a:t>
            </a:r>
            <a:r>
              <a:rPr sz="1800" spc="-10" dirty="0">
                <a:latin typeface="Roboto"/>
                <a:cs typeface="Roboto"/>
              </a:rPr>
              <a:t>sharing)</a:t>
            </a:r>
            <a:r>
              <a:rPr sz="1800" spc="-55" dirty="0">
                <a:latin typeface="Roboto"/>
                <a:cs typeface="Roboto"/>
              </a:rPr>
              <a:t> </a:t>
            </a:r>
            <a:r>
              <a:rPr sz="1800" dirty="0">
                <a:latin typeface="Roboto"/>
                <a:cs typeface="Roboto"/>
              </a:rPr>
              <a:t>give</a:t>
            </a:r>
            <a:r>
              <a:rPr sz="1800" spc="-60" dirty="0">
                <a:latin typeface="Roboto"/>
                <a:cs typeface="Roboto"/>
              </a:rPr>
              <a:t> </a:t>
            </a:r>
            <a:r>
              <a:rPr sz="1800" dirty="0">
                <a:latin typeface="Roboto"/>
                <a:cs typeface="Roboto"/>
              </a:rPr>
              <a:t>workers</a:t>
            </a:r>
            <a:r>
              <a:rPr sz="1800" spc="-55" dirty="0">
                <a:latin typeface="Roboto"/>
                <a:cs typeface="Roboto"/>
              </a:rPr>
              <a:t> </a:t>
            </a:r>
            <a:r>
              <a:rPr sz="1800" spc="-10" dirty="0">
                <a:latin typeface="Roboto"/>
                <a:cs typeface="Roboto"/>
              </a:rPr>
              <a:t>control</a:t>
            </a:r>
            <a:r>
              <a:rPr sz="1800" spc="-60" dirty="0">
                <a:latin typeface="Roboto"/>
                <a:cs typeface="Roboto"/>
              </a:rPr>
              <a:t> </a:t>
            </a:r>
            <a:r>
              <a:rPr sz="1800" dirty="0">
                <a:latin typeface="Roboto"/>
                <a:cs typeface="Roboto"/>
              </a:rPr>
              <a:t>over</a:t>
            </a:r>
            <a:r>
              <a:rPr sz="1800" spc="-50"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digital</a:t>
            </a:r>
            <a:r>
              <a:rPr sz="1800" spc="-55" dirty="0">
                <a:latin typeface="Roboto"/>
                <a:cs typeface="Roboto"/>
              </a:rPr>
              <a:t> </a:t>
            </a:r>
            <a:r>
              <a:rPr sz="1800" spc="-10" dirty="0">
                <a:latin typeface="Roboto"/>
                <a:cs typeface="Roboto"/>
              </a:rPr>
              <a:t>platforms they</a:t>
            </a:r>
            <a:r>
              <a:rPr sz="1800" spc="-85" dirty="0">
                <a:latin typeface="Roboto"/>
                <a:cs typeface="Roboto"/>
              </a:rPr>
              <a:t> </a:t>
            </a:r>
            <a:r>
              <a:rPr sz="1800" spc="-20" dirty="0">
                <a:latin typeface="Roboto"/>
                <a:cs typeface="Roboto"/>
              </a:rPr>
              <a:t>use.</a:t>
            </a:r>
            <a:endParaRPr sz="1800">
              <a:latin typeface="Roboto"/>
              <a:cs typeface="Roboto"/>
            </a:endParaRPr>
          </a:p>
          <a:p>
            <a:pPr marL="69215">
              <a:lnSpc>
                <a:spcPct val="100000"/>
              </a:lnSpc>
              <a:spcBef>
                <a:spcPts val="975"/>
              </a:spcBef>
            </a:pPr>
            <a:r>
              <a:rPr sz="1800" b="1" dirty="0">
                <a:latin typeface="Roboto"/>
                <a:cs typeface="Roboto"/>
              </a:rPr>
              <a:t>Data</a:t>
            </a:r>
            <a:r>
              <a:rPr sz="1800" b="1" spc="-50" dirty="0">
                <a:latin typeface="Roboto"/>
                <a:cs typeface="Roboto"/>
              </a:rPr>
              <a:t> </a:t>
            </a:r>
            <a:r>
              <a:rPr sz="1800" b="1" dirty="0">
                <a:latin typeface="Roboto"/>
                <a:cs typeface="Roboto"/>
              </a:rPr>
              <a:t>Sovereignty</a:t>
            </a:r>
            <a:r>
              <a:rPr sz="1800" b="1" spc="-50" dirty="0">
                <a:latin typeface="Roboto"/>
                <a:cs typeface="Roboto"/>
              </a:rPr>
              <a:t> </a:t>
            </a:r>
            <a:r>
              <a:rPr sz="1800" b="1" spc="-10" dirty="0">
                <a:latin typeface="Roboto"/>
                <a:cs typeface="Roboto"/>
              </a:rPr>
              <a:t>Movements</a:t>
            </a:r>
            <a:endParaRPr sz="1800">
              <a:latin typeface="Roboto"/>
              <a:cs typeface="Roboto"/>
            </a:endParaRPr>
          </a:p>
          <a:p>
            <a:pPr marL="367665" marR="247650" indent="-228600">
              <a:lnSpc>
                <a:spcPct val="107900"/>
              </a:lnSpc>
              <a:spcBef>
                <a:spcPts val="810"/>
              </a:spcBef>
              <a:buSzPct val="55555"/>
              <a:buFont typeface="Symbol"/>
              <a:buChar char=""/>
              <a:tabLst>
                <a:tab pos="367665" algn="l"/>
              </a:tabLst>
            </a:pPr>
            <a:r>
              <a:rPr sz="1800" b="1" dirty="0">
                <a:latin typeface="Roboto"/>
                <a:cs typeface="Roboto"/>
              </a:rPr>
              <a:t>Solid</a:t>
            </a:r>
            <a:r>
              <a:rPr sz="1800" b="1" spc="-25" dirty="0">
                <a:latin typeface="Roboto"/>
                <a:cs typeface="Roboto"/>
              </a:rPr>
              <a:t> </a:t>
            </a:r>
            <a:r>
              <a:rPr sz="1800" b="1" dirty="0">
                <a:latin typeface="Roboto"/>
                <a:cs typeface="Roboto"/>
              </a:rPr>
              <a:t>(by</a:t>
            </a:r>
            <a:r>
              <a:rPr sz="1800" b="1" spc="-35" dirty="0">
                <a:latin typeface="Roboto"/>
                <a:cs typeface="Roboto"/>
              </a:rPr>
              <a:t> </a:t>
            </a:r>
            <a:r>
              <a:rPr sz="1800" b="1" dirty="0">
                <a:latin typeface="Roboto"/>
                <a:cs typeface="Roboto"/>
              </a:rPr>
              <a:t>Tim</a:t>
            </a:r>
            <a:r>
              <a:rPr sz="1800" b="1" spc="-25" dirty="0">
                <a:latin typeface="Roboto"/>
                <a:cs typeface="Roboto"/>
              </a:rPr>
              <a:t> </a:t>
            </a:r>
            <a:r>
              <a:rPr sz="1800" b="1" spc="-10" dirty="0">
                <a:latin typeface="Roboto"/>
                <a:cs typeface="Roboto"/>
              </a:rPr>
              <a:t>Berners-</a:t>
            </a:r>
            <a:r>
              <a:rPr sz="1800" b="1" dirty="0">
                <a:latin typeface="Roboto"/>
                <a:cs typeface="Roboto"/>
              </a:rPr>
              <a:t>Lee)</a:t>
            </a:r>
            <a:r>
              <a:rPr sz="1800" dirty="0">
                <a:latin typeface="Roboto"/>
                <a:cs typeface="Roboto"/>
              </a:rPr>
              <a:t>:</a:t>
            </a:r>
            <a:r>
              <a:rPr sz="1800" spc="-30" dirty="0">
                <a:latin typeface="Roboto"/>
                <a:cs typeface="Roboto"/>
              </a:rPr>
              <a:t> </a:t>
            </a:r>
            <a:r>
              <a:rPr sz="1800" dirty="0">
                <a:latin typeface="Roboto"/>
                <a:cs typeface="Roboto"/>
              </a:rPr>
              <a:t>A</a:t>
            </a:r>
            <a:r>
              <a:rPr sz="1800" spc="-30" dirty="0">
                <a:latin typeface="Roboto"/>
                <a:cs typeface="Roboto"/>
              </a:rPr>
              <a:t> </a:t>
            </a:r>
            <a:r>
              <a:rPr sz="1800" spc="-10" dirty="0">
                <a:latin typeface="Roboto"/>
                <a:cs typeface="Roboto"/>
              </a:rPr>
              <a:t>project</a:t>
            </a:r>
            <a:r>
              <a:rPr sz="1800" spc="-25" dirty="0">
                <a:latin typeface="Roboto"/>
                <a:cs typeface="Roboto"/>
              </a:rPr>
              <a:t> </a:t>
            </a:r>
            <a:r>
              <a:rPr sz="1800" dirty="0">
                <a:latin typeface="Roboto"/>
                <a:cs typeface="Roboto"/>
              </a:rPr>
              <a:t>to</a:t>
            </a:r>
            <a:r>
              <a:rPr sz="1800" spc="-30" dirty="0">
                <a:latin typeface="Roboto"/>
                <a:cs typeface="Roboto"/>
              </a:rPr>
              <a:t> </a:t>
            </a:r>
            <a:r>
              <a:rPr sz="1800" dirty="0">
                <a:latin typeface="Roboto"/>
                <a:cs typeface="Roboto"/>
              </a:rPr>
              <a:t>give</a:t>
            </a:r>
            <a:r>
              <a:rPr sz="1800" spc="-35" dirty="0">
                <a:latin typeface="Roboto"/>
                <a:cs typeface="Roboto"/>
              </a:rPr>
              <a:t> </a:t>
            </a:r>
            <a:r>
              <a:rPr sz="1800" spc="-20" dirty="0">
                <a:latin typeface="Roboto"/>
                <a:cs typeface="Roboto"/>
              </a:rPr>
              <a:t>individuals</a:t>
            </a:r>
            <a:r>
              <a:rPr sz="1800" spc="-30" dirty="0">
                <a:latin typeface="Roboto"/>
                <a:cs typeface="Roboto"/>
              </a:rPr>
              <a:t> </a:t>
            </a:r>
            <a:r>
              <a:rPr sz="1800" spc="-10" dirty="0">
                <a:latin typeface="Roboto"/>
                <a:cs typeface="Roboto"/>
              </a:rPr>
              <a:t>control</a:t>
            </a:r>
            <a:r>
              <a:rPr sz="1800" spc="-35" dirty="0">
                <a:latin typeface="Roboto"/>
                <a:cs typeface="Roboto"/>
              </a:rPr>
              <a:t> </a:t>
            </a:r>
            <a:r>
              <a:rPr sz="1800" dirty="0">
                <a:latin typeface="Roboto"/>
                <a:cs typeface="Roboto"/>
              </a:rPr>
              <a:t>over</a:t>
            </a:r>
            <a:r>
              <a:rPr sz="1800" spc="-30" dirty="0">
                <a:latin typeface="Roboto"/>
                <a:cs typeface="Roboto"/>
              </a:rPr>
              <a:t> </a:t>
            </a:r>
            <a:r>
              <a:rPr sz="1800" spc="-10" dirty="0">
                <a:latin typeface="Roboto"/>
                <a:cs typeface="Roboto"/>
              </a:rPr>
              <a:t>their </a:t>
            </a:r>
            <a:r>
              <a:rPr sz="1800" dirty="0">
                <a:latin typeface="Roboto"/>
                <a:cs typeface="Roboto"/>
              </a:rPr>
              <a:t>personal</a:t>
            </a:r>
            <a:r>
              <a:rPr sz="1800" spc="-75" dirty="0">
                <a:latin typeface="Roboto"/>
                <a:cs typeface="Roboto"/>
              </a:rPr>
              <a:t> </a:t>
            </a:r>
            <a:r>
              <a:rPr sz="1800" dirty="0">
                <a:latin typeface="Roboto"/>
                <a:cs typeface="Roboto"/>
              </a:rPr>
              <a:t>data</a:t>
            </a:r>
            <a:r>
              <a:rPr sz="1800" spc="-75" dirty="0">
                <a:latin typeface="Roboto"/>
                <a:cs typeface="Roboto"/>
              </a:rPr>
              <a:t> </a:t>
            </a:r>
            <a:r>
              <a:rPr sz="1800" spc="-25" dirty="0">
                <a:latin typeface="Roboto"/>
                <a:cs typeface="Roboto"/>
              </a:rPr>
              <a:t>through</a:t>
            </a:r>
            <a:r>
              <a:rPr sz="1800" spc="-70" dirty="0">
                <a:latin typeface="Roboto"/>
                <a:cs typeface="Roboto"/>
              </a:rPr>
              <a:t> </a:t>
            </a:r>
            <a:r>
              <a:rPr sz="1800" spc="-10" dirty="0">
                <a:latin typeface="Roboto"/>
                <a:cs typeface="Roboto"/>
              </a:rPr>
              <a:t>decentralized</a:t>
            </a:r>
            <a:r>
              <a:rPr sz="1800" spc="-75" dirty="0">
                <a:latin typeface="Roboto"/>
                <a:cs typeface="Roboto"/>
              </a:rPr>
              <a:t> </a:t>
            </a:r>
            <a:r>
              <a:rPr sz="1800" spc="-10" dirty="0">
                <a:latin typeface="Roboto"/>
                <a:cs typeface="Roboto"/>
              </a:rPr>
              <a:t>pods.</a:t>
            </a:r>
            <a:endParaRPr sz="1800">
              <a:latin typeface="Roboto"/>
              <a:cs typeface="Roboto"/>
            </a:endParaRPr>
          </a:p>
          <a:p>
            <a:pPr marL="367665" marR="5080" indent="-228600">
              <a:lnSpc>
                <a:spcPct val="107200"/>
              </a:lnSpc>
              <a:spcBef>
                <a:spcPts val="830"/>
              </a:spcBef>
              <a:buSzPct val="55555"/>
              <a:buFont typeface="Symbol"/>
              <a:buChar char=""/>
              <a:tabLst>
                <a:tab pos="367665" algn="l"/>
              </a:tabLst>
            </a:pPr>
            <a:r>
              <a:rPr sz="1800" b="1" dirty="0">
                <a:latin typeface="Roboto"/>
                <a:cs typeface="Roboto"/>
              </a:rPr>
              <a:t>Indigenous</a:t>
            </a:r>
            <a:r>
              <a:rPr sz="1800" b="1" spc="-45" dirty="0">
                <a:latin typeface="Roboto"/>
                <a:cs typeface="Roboto"/>
              </a:rPr>
              <a:t> </a:t>
            </a:r>
            <a:r>
              <a:rPr sz="1800" b="1" dirty="0">
                <a:latin typeface="Roboto"/>
                <a:cs typeface="Roboto"/>
              </a:rPr>
              <a:t>Data</a:t>
            </a:r>
            <a:r>
              <a:rPr sz="1800" b="1" spc="-50" dirty="0">
                <a:latin typeface="Roboto"/>
                <a:cs typeface="Roboto"/>
              </a:rPr>
              <a:t> </a:t>
            </a:r>
            <a:r>
              <a:rPr sz="1800" b="1" dirty="0">
                <a:latin typeface="Roboto"/>
                <a:cs typeface="Roboto"/>
              </a:rPr>
              <a:t>Sovereignty</a:t>
            </a:r>
            <a:r>
              <a:rPr sz="1800" b="1" spc="-40" dirty="0">
                <a:latin typeface="Roboto"/>
                <a:cs typeface="Roboto"/>
              </a:rPr>
              <a:t> </a:t>
            </a:r>
            <a:r>
              <a:rPr sz="1800" b="1" dirty="0">
                <a:latin typeface="Roboto"/>
                <a:cs typeface="Roboto"/>
              </a:rPr>
              <a:t>Initiatives</a:t>
            </a:r>
            <a:r>
              <a:rPr sz="1800" dirty="0">
                <a:latin typeface="Roboto"/>
                <a:cs typeface="Roboto"/>
              </a:rPr>
              <a:t>:</a:t>
            </a:r>
            <a:r>
              <a:rPr sz="1800" spc="-50" dirty="0">
                <a:latin typeface="Roboto"/>
                <a:cs typeface="Roboto"/>
              </a:rPr>
              <a:t> </a:t>
            </a:r>
            <a:r>
              <a:rPr sz="1800" dirty="0">
                <a:latin typeface="Roboto"/>
                <a:cs typeface="Roboto"/>
              </a:rPr>
              <a:t>Efforts</a:t>
            </a:r>
            <a:r>
              <a:rPr sz="1800" spc="-45" dirty="0">
                <a:latin typeface="Roboto"/>
                <a:cs typeface="Roboto"/>
              </a:rPr>
              <a:t> </a:t>
            </a:r>
            <a:r>
              <a:rPr sz="1800" dirty="0">
                <a:latin typeface="Roboto"/>
                <a:cs typeface="Roboto"/>
              </a:rPr>
              <a:t>by</a:t>
            </a:r>
            <a:r>
              <a:rPr sz="1800" spc="-45" dirty="0">
                <a:latin typeface="Roboto"/>
                <a:cs typeface="Roboto"/>
              </a:rPr>
              <a:t> </a:t>
            </a:r>
            <a:r>
              <a:rPr sz="1800" spc="-20" dirty="0">
                <a:latin typeface="Roboto"/>
                <a:cs typeface="Roboto"/>
              </a:rPr>
              <a:t>Indigenous</a:t>
            </a:r>
            <a:r>
              <a:rPr sz="1800" spc="-45" dirty="0">
                <a:latin typeface="Roboto"/>
                <a:cs typeface="Roboto"/>
              </a:rPr>
              <a:t> </a:t>
            </a:r>
            <a:r>
              <a:rPr sz="1800" spc="-10" dirty="0">
                <a:latin typeface="Roboto"/>
                <a:cs typeface="Roboto"/>
              </a:rPr>
              <a:t>communities </a:t>
            </a:r>
            <a:r>
              <a:rPr sz="1800" dirty="0">
                <a:latin typeface="Roboto"/>
                <a:cs typeface="Roboto"/>
              </a:rPr>
              <a:t>to</a:t>
            </a:r>
            <a:r>
              <a:rPr sz="1800" spc="-65" dirty="0">
                <a:latin typeface="Roboto"/>
                <a:cs typeface="Roboto"/>
              </a:rPr>
              <a:t> </a:t>
            </a:r>
            <a:r>
              <a:rPr sz="1800" spc="-10" dirty="0">
                <a:latin typeface="Roboto"/>
                <a:cs typeface="Roboto"/>
              </a:rPr>
              <a:t>control</a:t>
            </a:r>
            <a:r>
              <a:rPr sz="1800" spc="-75" dirty="0">
                <a:latin typeface="Roboto"/>
                <a:cs typeface="Roboto"/>
              </a:rPr>
              <a:t> </a:t>
            </a:r>
            <a:r>
              <a:rPr sz="1800" dirty="0">
                <a:latin typeface="Roboto"/>
                <a:cs typeface="Roboto"/>
              </a:rPr>
              <a:t>how</a:t>
            </a:r>
            <a:r>
              <a:rPr sz="1800" spc="-80" dirty="0">
                <a:latin typeface="Roboto"/>
                <a:cs typeface="Roboto"/>
              </a:rPr>
              <a:t> </a:t>
            </a:r>
            <a:r>
              <a:rPr sz="1800" dirty="0">
                <a:latin typeface="Roboto"/>
                <a:cs typeface="Roboto"/>
              </a:rPr>
              <a:t>their</a:t>
            </a:r>
            <a:r>
              <a:rPr sz="1800" spc="-65" dirty="0">
                <a:latin typeface="Roboto"/>
                <a:cs typeface="Roboto"/>
              </a:rPr>
              <a:t> </a:t>
            </a:r>
            <a:r>
              <a:rPr sz="1800" dirty="0">
                <a:latin typeface="Roboto"/>
                <a:cs typeface="Roboto"/>
              </a:rPr>
              <a:t>data</a:t>
            </a:r>
            <a:r>
              <a:rPr sz="1800" spc="-60" dirty="0">
                <a:latin typeface="Roboto"/>
                <a:cs typeface="Roboto"/>
              </a:rPr>
              <a:t> </a:t>
            </a:r>
            <a:r>
              <a:rPr sz="1800" dirty="0">
                <a:latin typeface="Roboto"/>
                <a:cs typeface="Roboto"/>
              </a:rPr>
              <a:t>is</a:t>
            </a:r>
            <a:r>
              <a:rPr sz="1800" spc="-75" dirty="0">
                <a:latin typeface="Roboto"/>
                <a:cs typeface="Roboto"/>
              </a:rPr>
              <a:t> </a:t>
            </a:r>
            <a:r>
              <a:rPr sz="1800" dirty="0">
                <a:latin typeface="Roboto"/>
                <a:cs typeface="Roboto"/>
              </a:rPr>
              <a:t>collected,</a:t>
            </a:r>
            <a:r>
              <a:rPr sz="1800" spc="-65" dirty="0">
                <a:latin typeface="Roboto"/>
                <a:cs typeface="Roboto"/>
              </a:rPr>
              <a:t> </a:t>
            </a:r>
            <a:r>
              <a:rPr sz="1800" dirty="0">
                <a:latin typeface="Roboto"/>
                <a:cs typeface="Roboto"/>
              </a:rPr>
              <a:t>stored,</a:t>
            </a:r>
            <a:r>
              <a:rPr sz="1800" spc="-65"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used.</a:t>
            </a:r>
            <a:endParaRPr sz="1800">
              <a:latin typeface="Roboto"/>
              <a:cs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32</a:t>
            </a:r>
            <a:endParaRPr sz="1100">
              <a:latin typeface="Calibri"/>
              <a:cs typeface="Calibri"/>
            </a:endParaRPr>
          </a:p>
        </p:txBody>
      </p:sp>
      <p:sp>
        <p:nvSpPr>
          <p:cNvPr id="3" name="object 3"/>
          <p:cNvSpPr txBox="1"/>
          <p:nvPr/>
        </p:nvSpPr>
        <p:spPr>
          <a:xfrm>
            <a:off x="901700" y="763269"/>
            <a:ext cx="8250555" cy="5866765"/>
          </a:xfrm>
          <a:prstGeom prst="rect">
            <a:avLst/>
          </a:prstGeom>
        </p:spPr>
        <p:txBody>
          <a:bodyPr vert="horz" wrap="square" lIns="0" tIns="137795" rIns="0" bIns="0" rtlCol="0">
            <a:spAutoFit/>
          </a:bodyPr>
          <a:lstStyle/>
          <a:p>
            <a:pPr marL="12700">
              <a:lnSpc>
                <a:spcPct val="100000"/>
              </a:lnSpc>
              <a:spcBef>
                <a:spcPts val="1085"/>
              </a:spcBef>
            </a:pPr>
            <a:r>
              <a:rPr sz="1800" b="1" dirty="0">
                <a:latin typeface="Roboto"/>
                <a:cs typeface="Roboto"/>
              </a:rPr>
              <a:t>In</a:t>
            </a:r>
            <a:r>
              <a:rPr sz="1800" b="1" spc="-30" dirty="0">
                <a:latin typeface="Roboto"/>
                <a:cs typeface="Roboto"/>
              </a:rPr>
              <a:t> </a:t>
            </a:r>
            <a:r>
              <a:rPr sz="1800" b="1" spc="-10" dirty="0">
                <a:latin typeface="Roboto"/>
                <a:cs typeface="Roboto"/>
              </a:rPr>
              <a:t>conclusion</a:t>
            </a:r>
            <a:endParaRPr sz="1800">
              <a:latin typeface="Roboto"/>
              <a:cs typeface="Roboto"/>
            </a:endParaRPr>
          </a:p>
          <a:p>
            <a:pPr marL="12700" marR="69850">
              <a:lnSpc>
                <a:spcPct val="107800"/>
              </a:lnSpc>
              <a:spcBef>
                <a:spcPts val="815"/>
              </a:spcBef>
            </a:pPr>
            <a:r>
              <a:rPr sz="1800" spc="-10" dirty="0">
                <a:latin typeface="Roboto"/>
                <a:cs typeface="Roboto"/>
              </a:rPr>
              <a:t>David</a:t>
            </a:r>
            <a:r>
              <a:rPr sz="1800" spc="-105" dirty="0">
                <a:latin typeface="Roboto"/>
                <a:cs typeface="Roboto"/>
              </a:rPr>
              <a:t> </a:t>
            </a:r>
            <a:r>
              <a:rPr sz="1800" dirty="0">
                <a:latin typeface="Roboto"/>
                <a:cs typeface="Roboto"/>
              </a:rPr>
              <a:t>Bollier</a:t>
            </a:r>
            <a:r>
              <a:rPr sz="1800" spc="-90" dirty="0">
                <a:latin typeface="Roboto"/>
                <a:cs typeface="Roboto"/>
              </a:rPr>
              <a:t> </a:t>
            </a:r>
            <a:r>
              <a:rPr sz="1800" dirty="0">
                <a:latin typeface="Roboto"/>
                <a:cs typeface="Roboto"/>
              </a:rPr>
              <a:t>and</a:t>
            </a:r>
            <a:r>
              <a:rPr sz="1800" spc="-65" dirty="0">
                <a:latin typeface="Roboto"/>
                <a:cs typeface="Roboto"/>
              </a:rPr>
              <a:t> </a:t>
            </a:r>
            <a:r>
              <a:rPr sz="1800" dirty="0">
                <a:latin typeface="Roboto"/>
                <a:cs typeface="Roboto"/>
              </a:rPr>
              <a:t>Silke</a:t>
            </a:r>
            <a:r>
              <a:rPr sz="1800" spc="-70" dirty="0">
                <a:latin typeface="Roboto"/>
                <a:cs typeface="Roboto"/>
              </a:rPr>
              <a:t> </a:t>
            </a:r>
            <a:r>
              <a:rPr sz="1800" dirty="0">
                <a:latin typeface="Roboto"/>
                <a:cs typeface="Roboto"/>
              </a:rPr>
              <a:t>Helfrich</a:t>
            </a:r>
            <a:r>
              <a:rPr sz="1800" spc="-70" dirty="0">
                <a:latin typeface="Roboto"/>
                <a:cs typeface="Roboto"/>
              </a:rPr>
              <a:t> </a:t>
            </a:r>
            <a:r>
              <a:rPr sz="1800" dirty="0">
                <a:latin typeface="Roboto"/>
                <a:cs typeface="Roboto"/>
              </a:rPr>
              <a:t>have</a:t>
            </a:r>
            <a:r>
              <a:rPr sz="1800" spc="-70" dirty="0">
                <a:latin typeface="Roboto"/>
                <a:cs typeface="Roboto"/>
              </a:rPr>
              <a:t> </a:t>
            </a:r>
            <a:r>
              <a:rPr sz="1800" dirty="0">
                <a:latin typeface="Roboto"/>
                <a:cs typeface="Roboto"/>
              </a:rPr>
              <a:t>argued</a:t>
            </a:r>
            <a:r>
              <a:rPr sz="1800" spc="-65" dirty="0">
                <a:latin typeface="Roboto"/>
                <a:cs typeface="Roboto"/>
              </a:rPr>
              <a:t> </a:t>
            </a:r>
            <a:r>
              <a:rPr sz="1800" dirty="0">
                <a:latin typeface="Roboto"/>
                <a:cs typeface="Roboto"/>
              </a:rPr>
              <a:t>that</a:t>
            </a:r>
            <a:r>
              <a:rPr sz="1800" spc="-65" dirty="0">
                <a:latin typeface="Roboto"/>
                <a:cs typeface="Roboto"/>
              </a:rPr>
              <a:t> </a:t>
            </a:r>
            <a:r>
              <a:rPr sz="1800" spc="-10" dirty="0">
                <a:latin typeface="Roboto"/>
                <a:cs typeface="Roboto"/>
              </a:rPr>
              <a:t>commoning</a:t>
            </a:r>
            <a:r>
              <a:rPr sz="1800" spc="-45" dirty="0">
                <a:latin typeface="Roboto"/>
                <a:cs typeface="Roboto"/>
              </a:rPr>
              <a:t> </a:t>
            </a:r>
            <a:r>
              <a:rPr sz="1800" spc="-320" dirty="0">
                <a:latin typeface="Roboto"/>
                <a:cs typeface="Roboto"/>
              </a:rPr>
              <a:t>-</a:t>
            </a:r>
            <a:r>
              <a:rPr sz="1800" spc="-10" dirty="0">
                <a:latin typeface="Roboto"/>
                <a:cs typeface="Roboto"/>
              </a:rPr>
              <a:t> </a:t>
            </a:r>
            <a:r>
              <a:rPr sz="1800" dirty="0">
                <a:latin typeface="Roboto"/>
                <a:cs typeface="Roboto"/>
              </a:rPr>
              <a:t>free,</a:t>
            </a:r>
            <a:r>
              <a:rPr sz="1800" spc="-65" dirty="0">
                <a:latin typeface="Roboto"/>
                <a:cs typeface="Roboto"/>
              </a:rPr>
              <a:t> </a:t>
            </a:r>
            <a:r>
              <a:rPr sz="1800" spc="-10" dirty="0">
                <a:latin typeface="Roboto"/>
                <a:cs typeface="Roboto"/>
              </a:rPr>
              <a:t>self- </a:t>
            </a:r>
            <a:r>
              <a:rPr sz="1800" spc="-20" dirty="0">
                <a:latin typeface="Roboto"/>
                <a:cs typeface="Roboto"/>
              </a:rPr>
              <a:t>organizing</a:t>
            </a:r>
            <a:r>
              <a:rPr sz="1800" spc="-45" dirty="0">
                <a:latin typeface="Roboto"/>
                <a:cs typeface="Roboto"/>
              </a:rPr>
              <a:t> </a:t>
            </a:r>
            <a:r>
              <a:rPr sz="1800" spc="-10" dirty="0">
                <a:latin typeface="Roboto"/>
                <a:cs typeface="Roboto"/>
              </a:rPr>
              <a:t>systems</a:t>
            </a:r>
            <a:r>
              <a:rPr sz="1800" spc="-50" dirty="0">
                <a:latin typeface="Roboto"/>
                <a:cs typeface="Roboto"/>
              </a:rPr>
              <a:t> </a:t>
            </a:r>
            <a:r>
              <a:rPr sz="1800" spc="-20" dirty="0">
                <a:latin typeface="Roboto"/>
                <a:cs typeface="Roboto"/>
              </a:rPr>
              <a:t>ranging</a:t>
            </a:r>
            <a:r>
              <a:rPr sz="1800" spc="-50" dirty="0">
                <a:latin typeface="Roboto"/>
                <a:cs typeface="Roboto"/>
              </a:rPr>
              <a:t> </a:t>
            </a:r>
            <a:r>
              <a:rPr sz="1800" dirty="0">
                <a:latin typeface="Roboto"/>
                <a:cs typeface="Roboto"/>
              </a:rPr>
              <a:t>from</a:t>
            </a:r>
            <a:r>
              <a:rPr sz="1800" spc="-45" dirty="0">
                <a:latin typeface="Roboto"/>
                <a:cs typeface="Roboto"/>
              </a:rPr>
              <a:t> </a:t>
            </a:r>
            <a:r>
              <a:rPr sz="1800" spc="-10" dirty="0">
                <a:latin typeface="Roboto"/>
                <a:cs typeface="Roboto"/>
              </a:rPr>
              <a:t>alternative</a:t>
            </a:r>
            <a:r>
              <a:rPr sz="1800" spc="-45" dirty="0">
                <a:latin typeface="Roboto"/>
                <a:cs typeface="Roboto"/>
              </a:rPr>
              <a:t> </a:t>
            </a:r>
            <a:r>
              <a:rPr sz="1800" spc="-10" dirty="0">
                <a:latin typeface="Roboto"/>
                <a:cs typeface="Roboto"/>
              </a:rPr>
              <a:t>currencies</a:t>
            </a:r>
            <a:r>
              <a:rPr sz="1800" spc="-50" dirty="0">
                <a:latin typeface="Roboto"/>
                <a:cs typeface="Roboto"/>
              </a:rPr>
              <a:t> </a:t>
            </a:r>
            <a:r>
              <a:rPr sz="1800" dirty="0">
                <a:latin typeface="Roboto"/>
                <a:cs typeface="Roboto"/>
              </a:rPr>
              <a:t>to</a:t>
            </a:r>
            <a:r>
              <a:rPr sz="1800" spc="-40" dirty="0">
                <a:latin typeface="Roboto"/>
                <a:cs typeface="Roboto"/>
              </a:rPr>
              <a:t> </a:t>
            </a:r>
            <a:r>
              <a:rPr sz="1800" spc="-80" dirty="0">
                <a:latin typeface="Roboto"/>
                <a:cs typeface="Roboto"/>
              </a:rPr>
              <a:t>open-</a:t>
            </a:r>
            <a:r>
              <a:rPr sz="1800" dirty="0">
                <a:latin typeface="Roboto"/>
                <a:cs typeface="Roboto"/>
              </a:rPr>
              <a:t>source</a:t>
            </a:r>
            <a:r>
              <a:rPr sz="1800" spc="-45" dirty="0">
                <a:latin typeface="Roboto"/>
                <a:cs typeface="Roboto"/>
              </a:rPr>
              <a:t> </a:t>
            </a:r>
            <a:r>
              <a:rPr sz="1800" spc="-10" dirty="0">
                <a:latin typeface="Roboto"/>
                <a:cs typeface="Roboto"/>
              </a:rPr>
              <a:t>networks</a:t>
            </a:r>
            <a:endParaRPr sz="1800">
              <a:latin typeface="Roboto"/>
              <a:cs typeface="Roboto"/>
            </a:endParaRPr>
          </a:p>
          <a:p>
            <a:pPr marL="12700" marR="106680" indent="118745">
              <a:lnSpc>
                <a:spcPct val="107800"/>
              </a:lnSpc>
              <a:spcBef>
                <a:spcPts val="10"/>
              </a:spcBef>
              <a:buChar char="-"/>
              <a:tabLst>
                <a:tab pos="131445" algn="l"/>
              </a:tabLst>
            </a:pPr>
            <a:r>
              <a:rPr sz="1800" dirty="0">
                <a:latin typeface="Roboto"/>
                <a:cs typeface="Roboto"/>
              </a:rPr>
              <a:t>has</a:t>
            </a:r>
            <a:r>
              <a:rPr sz="1800" spc="-75" dirty="0">
                <a:latin typeface="Roboto"/>
                <a:cs typeface="Roboto"/>
              </a:rPr>
              <a:t> </a:t>
            </a:r>
            <a:r>
              <a:rPr sz="1800" dirty="0">
                <a:latin typeface="Roboto"/>
                <a:cs typeface="Roboto"/>
              </a:rPr>
              <a:t>an</a:t>
            </a:r>
            <a:r>
              <a:rPr sz="1800" spc="-65" dirty="0">
                <a:latin typeface="Roboto"/>
                <a:cs typeface="Roboto"/>
              </a:rPr>
              <a:t> </a:t>
            </a:r>
            <a:r>
              <a:rPr sz="1800" spc="-10" dirty="0">
                <a:latin typeface="Roboto"/>
                <a:cs typeface="Roboto"/>
              </a:rPr>
              <a:t>inherent</a:t>
            </a:r>
            <a:r>
              <a:rPr sz="1800" spc="-65" dirty="0">
                <a:latin typeface="Roboto"/>
                <a:cs typeface="Roboto"/>
              </a:rPr>
              <a:t> </a:t>
            </a:r>
            <a:r>
              <a:rPr sz="1800" spc="-20" dirty="0">
                <a:latin typeface="Roboto"/>
                <a:cs typeface="Roboto"/>
              </a:rPr>
              <a:t>insurgent</a:t>
            </a:r>
            <a:r>
              <a:rPr sz="1800" spc="-70" dirty="0">
                <a:latin typeface="Roboto"/>
                <a:cs typeface="Roboto"/>
              </a:rPr>
              <a:t> </a:t>
            </a:r>
            <a:r>
              <a:rPr sz="1800" dirty="0">
                <a:latin typeface="Roboto"/>
                <a:cs typeface="Roboto"/>
              </a:rPr>
              <a:t>power.</a:t>
            </a:r>
            <a:r>
              <a:rPr sz="1800" spc="-65" dirty="0">
                <a:latin typeface="Roboto"/>
                <a:cs typeface="Roboto"/>
              </a:rPr>
              <a:t> </a:t>
            </a:r>
            <a:r>
              <a:rPr sz="1800" dirty="0">
                <a:latin typeface="Roboto"/>
                <a:cs typeface="Roboto"/>
              </a:rPr>
              <a:t>They</a:t>
            </a:r>
            <a:r>
              <a:rPr sz="1800" spc="-70" dirty="0">
                <a:latin typeface="Roboto"/>
                <a:cs typeface="Roboto"/>
              </a:rPr>
              <a:t> </a:t>
            </a:r>
            <a:r>
              <a:rPr sz="1800" dirty="0">
                <a:latin typeface="Roboto"/>
                <a:cs typeface="Roboto"/>
              </a:rPr>
              <a:t>argue</a:t>
            </a:r>
            <a:r>
              <a:rPr sz="1800" spc="-70" dirty="0">
                <a:latin typeface="Roboto"/>
                <a:cs typeface="Roboto"/>
              </a:rPr>
              <a:t> </a:t>
            </a:r>
            <a:r>
              <a:rPr sz="1800" dirty="0">
                <a:latin typeface="Roboto"/>
                <a:cs typeface="Roboto"/>
              </a:rPr>
              <a:t>that</a:t>
            </a:r>
            <a:r>
              <a:rPr sz="1800" spc="-70" dirty="0">
                <a:latin typeface="Roboto"/>
                <a:cs typeface="Roboto"/>
              </a:rPr>
              <a:t> </a:t>
            </a:r>
            <a:r>
              <a:rPr sz="1800" dirty="0">
                <a:latin typeface="Roboto"/>
                <a:cs typeface="Roboto"/>
              </a:rPr>
              <a:t>the</a:t>
            </a:r>
            <a:r>
              <a:rPr sz="1800" spc="-70" dirty="0">
                <a:latin typeface="Roboto"/>
                <a:cs typeface="Roboto"/>
              </a:rPr>
              <a:t> </a:t>
            </a:r>
            <a:r>
              <a:rPr sz="1800" spc="-10" dirty="0">
                <a:latin typeface="Roboto"/>
                <a:cs typeface="Roboto"/>
              </a:rPr>
              <a:t>potential</a:t>
            </a:r>
            <a:r>
              <a:rPr sz="1800" spc="-70" dirty="0">
                <a:latin typeface="Roboto"/>
                <a:cs typeface="Roboto"/>
              </a:rPr>
              <a:t> </a:t>
            </a:r>
            <a:r>
              <a:rPr sz="1800" dirty="0">
                <a:latin typeface="Roboto"/>
                <a:cs typeface="Roboto"/>
              </a:rPr>
              <a:t>of</a:t>
            </a:r>
            <a:r>
              <a:rPr sz="1800" spc="-70" dirty="0">
                <a:latin typeface="Roboto"/>
                <a:cs typeface="Roboto"/>
              </a:rPr>
              <a:t> </a:t>
            </a:r>
            <a:r>
              <a:rPr sz="1800" dirty="0">
                <a:latin typeface="Roboto"/>
                <a:cs typeface="Roboto"/>
              </a:rPr>
              <a:t>the</a:t>
            </a:r>
            <a:r>
              <a:rPr sz="1800" spc="-65" dirty="0">
                <a:latin typeface="Roboto"/>
                <a:cs typeface="Roboto"/>
              </a:rPr>
              <a:t> </a:t>
            </a:r>
            <a:r>
              <a:rPr sz="1800" spc="-10" dirty="0">
                <a:latin typeface="Roboto"/>
                <a:cs typeface="Roboto"/>
              </a:rPr>
              <a:t>commons </a:t>
            </a:r>
            <a:r>
              <a:rPr sz="1800" dirty="0">
                <a:latin typeface="Roboto"/>
                <a:cs typeface="Roboto"/>
              </a:rPr>
              <a:t>for</a:t>
            </a:r>
            <a:r>
              <a:rPr sz="1800" spc="-45" dirty="0">
                <a:latin typeface="Roboto"/>
                <a:cs typeface="Roboto"/>
              </a:rPr>
              <a:t> </a:t>
            </a:r>
            <a:r>
              <a:rPr sz="1800" dirty="0">
                <a:latin typeface="Roboto"/>
                <a:cs typeface="Roboto"/>
              </a:rPr>
              <a:t>social</a:t>
            </a:r>
            <a:r>
              <a:rPr sz="1800" spc="-60" dirty="0">
                <a:latin typeface="Roboto"/>
                <a:cs typeface="Roboto"/>
              </a:rPr>
              <a:t> </a:t>
            </a:r>
            <a:r>
              <a:rPr sz="1800" dirty="0">
                <a:latin typeface="Roboto"/>
                <a:cs typeface="Roboto"/>
              </a:rPr>
              <a:t>and</a:t>
            </a:r>
            <a:r>
              <a:rPr sz="1800" spc="-50" dirty="0">
                <a:latin typeface="Roboto"/>
                <a:cs typeface="Roboto"/>
              </a:rPr>
              <a:t> </a:t>
            </a:r>
            <a:r>
              <a:rPr sz="1800" spc="-20" dirty="0">
                <a:latin typeface="Roboto"/>
                <a:cs typeface="Roboto"/>
              </a:rPr>
              <a:t>individual</a:t>
            </a:r>
            <a:r>
              <a:rPr sz="1800" spc="-55" dirty="0">
                <a:latin typeface="Roboto"/>
                <a:cs typeface="Roboto"/>
              </a:rPr>
              <a:t> </a:t>
            </a:r>
            <a:r>
              <a:rPr sz="1800" spc="-10" dirty="0">
                <a:latin typeface="Roboto"/>
                <a:cs typeface="Roboto"/>
              </a:rPr>
              <a:t>emancipation</a:t>
            </a:r>
            <a:r>
              <a:rPr sz="1800" spc="-55" dirty="0">
                <a:latin typeface="Roboto"/>
                <a:cs typeface="Roboto"/>
              </a:rPr>
              <a:t> </a:t>
            </a:r>
            <a:r>
              <a:rPr sz="1800" dirty="0">
                <a:latin typeface="Roboto"/>
                <a:cs typeface="Roboto"/>
              </a:rPr>
              <a:t>from</a:t>
            </a:r>
            <a:r>
              <a:rPr sz="1800" spc="-55"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dominant</a:t>
            </a:r>
            <a:r>
              <a:rPr sz="1800" spc="-50" dirty="0">
                <a:latin typeface="Roboto"/>
                <a:cs typeface="Roboto"/>
              </a:rPr>
              <a:t> </a:t>
            </a:r>
            <a:r>
              <a:rPr sz="1800" spc="-10" dirty="0">
                <a:latin typeface="Roboto"/>
                <a:cs typeface="Roboto"/>
              </a:rPr>
              <a:t>imaginary</a:t>
            </a:r>
            <a:r>
              <a:rPr sz="1800" spc="-55" dirty="0">
                <a:latin typeface="Roboto"/>
                <a:cs typeface="Roboto"/>
              </a:rPr>
              <a:t> </a:t>
            </a:r>
            <a:r>
              <a:rPr sz="1800" spc="-25" dirty="0">
                <a:latin typeface="Roboto"/>
                <a:cs typeface="Roboto"/>
              </a:rPr>
              <a:t>of </a:t>
            </a:r>
            <a:r>
              <a:rPr sz="1800" spc="-20" dirty="0">
                <a:latin typeface="Roboto"/>
                <a:cs typeface="Roboto"/>
              </a:rPr>
              <a:t>exploitation</a:t>
            </a:r>
            <a:r>
              <a:rPr sz="1800" spc="-40" dirty="0">
                <a:latin typeface="Roboto"/>
                <a:cs typeface="Roboto"/>
              </a:rPr>
              <a:t> </a:t>
            </a:r>
            <a:r>
              <a:rPr sz="1800" dirty="0">
                <a:latin typeface="Roboto"/>
                <a:cs typeface="Roboto"/>
              </a:rPr>
              <a:t>and</a:t>
            </a:r>
            <a:r>
              <a:rPr sz="1800" spc="-40" dirty="0">
                <a:latin typeface="Roboto"/>
                <a:cs typeface="Roboto"/>
              </a:rPr>
              <a:t> </a:t>
            </a:r>
            <a:r>
              <a:rPr sz="1800" spc="-10" dirty="0">
                <a:latin typeface="Roboto"/>
                <a:cs typeface="Roboto"/>
              </a:rPr>
              <a:t>alienation</a:t>
            </a:r>
            <a:r>
              <a:rPr sz="1800" spc="-40" dirty="0">
                <a:latin typeface="Roboto"/>
                <a:cs typeface="Roboto"/>
              </a:rPr>
              <a:t> </a:t>
            </a:r>
            <a:r>
              <a:rPr sz="1800" dirty="0">
                <a:latin typeface="Roboto"/>
                <a:cs typeface="Roboto"/>
              </a:rPr>
              <a:t>would</a:t>
            </a:r>
            <a:r>
              <a:rPr sz="1800" spc="-45" dirty="0">
                <a:latin typeface="Roboto"/>
                <a:cs typeface="Roboto"/>
              </a:rPr>
              <a:t> </a:t>
            </a:r>
            <a:r>
              <a:rPr sz="1800" spc="-10" dirty="0">
                <a:latin typeface="Roboto"/>
                <a:cs typeface="Roboto"/>
              </a:rPr>
              <a:t>require</a:t>
            </a:r>
            <a:r>
              <a:rPr sz="1800" spc="-50" dirty="0">
                <a:latin typeface="Roboto"/>
                <a:cs typeface="Roboto"/>
              </a:rPr>
              <a:t> </a:t>
            </a:r>
            <a:r>
              <a:rPr sz="1800" dirty="0">
                <a:latin typeface="Roboto"/>
                <a:cs typeface="Roboto"/>
              </a:rPr>
              <a:t>a</a:t>
            </a:r>
            <a:r>
              <a:rPr sz="1800" spc="-45" dirty="0">
                <a:latin typeface="Roboto"/>
                <a:cs typeface="Roboto"/>
              </a:rPr>
              <a:t> </a:t>
            </a:r>
            <a:r>
              <a:rPr sz="1800" dirty="0">
                <a:latin typeface="Roboto"/>
                <a:cs typeface="Roboto"/>
              </a:rPr>
              <a:t>shift</a:t>
            </a:r>
            <a:r>
              <a:rPr sz="1800" spc="-45" dirty="0">
                <a:latin typeface="Roboto"/>
                <a:cs typeface="Roboto"/>
              </a:rPr>
              <a:t> </a:t>
            </a:r>
            <a:r>
              <a:rPr sz="1800" dirty="0">
                <a:latin typeface="Roboto"/>
                <a:cs typeface="Roboto"/>
              </a:rPr>
              <a:t>in</a:t>
            </a:r>
            <a:r>
              <a:rPr sz="1800" spc="-45" dirty="0">
                <a:latin typeface="Roboto"/>
                <a:cs typeface="Roboto"/>
              </a:rPr>
              <a:t> </a:t>
            </a:r>
            <a:r>
              <a:rPr sz="1800" spc="-10" dirty="0">
                <a:latin typeface="Roboto"/>
                <a:cs typeface="Roboto"/>
              </a:rPr>
              <a:t>perspective,</a:t>
            </a:r>
            <a:r>
              <a:rPr sz="1800" spc="-50" dirty="0">
                <a:latin typeface="Roboto"/>
                <a:cs typeface="Roboto"/>
              </a:rPr>
              <a:t> </a:t>
            </a:r>
            <a:r>
              <a:rPr sz="1800" dirty="0">
                <a:latin typeface="Roboto"/>
                <a:cs typeface="Roboto"/>
              </a:rPr>
              <a:t>a</a:t>
            </a:r>
            <a:r>
              <a:rPr sz="1800" spc="-40" dirty="0">
                <a:latin typeface="Roboto"/>
                <a:cs typeface="Roboto"/>
              </a:rPr>
              <a:t> </a:t>
            </a:r>
            <a:r>
              <a:rPr sz="1800" spc="-10" dirty="0">
                <a:latin typeface="Roboto"/>
                <a:cs typeface="Roboto"/>
              </a:rPr>
              <a:t>different </a:t>
            </a:r>
            <a:r>
              <a:rPr sz="1800" dirty="0">
                <a:latin typeface="Roboto"/>
                <a:cs typeface="Roboto"/>
              </a:rPr>
              <a:t>common</a:t>
            </a:r>
            <a:r>
              <a:rPr sz="1800" spc="-50" dirty="0">
                <a:latin typeface="Roboto"/>
                <a:cs typeface="Roboto"/>
              </a:rPr>
              <a:t> </a:t>
            </a:r>
            <a:r>
              <a:rPr sz="1800" spc="-10" dirty="0">
                <a:latin typeface="Roboto"/>
                <a:cs typeface="Roboto"/>
              </a:rPr>
              <a:t>horizon</a:t>
            </a:r>
            <a:r>
              <a:rPr sz="1800" spc="-50" dirty="0">
                <a:latin typeface="Roboto"/>
                <a:cs typeface="Roboto"/>
              </a:rPr>
              <a:t> </a:t>
            </a:r>
            <a:r>
              <a:rPr sz="1800" dirty="0">
                <a:latin typeface="Roboto"/>
                <a:cs typeface="Roboto"/>
              </a:rPr>
              <a:t>of</a:t>
            </a:r>
            <a:r>
              <a:rPr sz="1800" spc="-50" dirty="0">
                <a:latin typeface="Roboto"/>
                <a:cs typeface="Roboto"/>
              </a:rPr>
              <a:t> </a:t>
            </a:r>
            <a:r>
              <a:rPr sz="1800" dirty="0">
                <a:latin typeface="Roboto"/>
                <a:cs typeface="Roboto"/>
              </a:rPr>
              <a:t>future</a:t>
            </a:r>
            <a:r>
              <a:rPr sz="1800" spc="-50" dirty="0">
                <a:latin typeface="Roboto"/>
                <a:cs typeface="Roboto"/>
              </a:rPr>
              <a:t> </a:t>
            </a:r>
            <a:r>
              <a:rPr sz="1800" spc="-10" dirty="0">
                <a:latin typeface="Roboto"/>
                <a:cs typeface="Roboto"/>
              </a:rPr>
              <a:t>expectations,</a:t>
            </a:r>
            <a:r>
              <a:rPr sz="1800" spc="-55" dirty="0">
                <a:latin typeface="Roboto"/>
                <a:cs typeface="Roboto"/>
              </a:rPr>
              <a:t> </a:t>
            </a:r>
            <a:r>
              <a:rPr sz="1800" dirty="0">
                <a:latin typeface="Roboto"/>
                <a:cs typeface="Roboto"/>
              </a:rPr>
              <a:t>an</a:t>
            </a:r>
            <a:r>
              <a:rPr sz="1800" spc="-50" dirty="0">
                <a:latin typeface="Roboto"/>
                <a:cs typeface="Roboto"/>
              </a:rPr>
              <a:t> </a:t>
            </a:r>
            <a:r>
              <a:rPr sz="1800" spc="-10" dirty="0">
                <a:latin typeface="Roboto"/>
                <a:cs typeface="Roboto"/>
              </a:rPr>
              <a:t>ontological</a:t>
            </a:r>
            <a:r>
              <a:rPr sz="1800" spc="-50" dirty="0">
                <a:latin typeface="Roboto"/>
                <a:cs typeface="Roboto"/>
              </a:rPr>
              <a:t> </a:t>
            </a:r>
            <a:r>
              <a:rPr sz="1800" dirty="0">
                <a:latin typeface="Roboto"/>
                <a:cs typeface="Roboto"/>
              </a:rPr>
              <a:t>shift,</a:t>
            </a:r>
            <a:r>
              <a:rPr sz="1800" spc="-50" dirty="0">
                <a:latin typeface="Roboto"/>
                <a:cs typeface="Roboto"/>
              </a:rPr>
              <a:t> </a:t>
            </a:r>
            <a:r>
              <a:rPr sz="1800" dirty="0">
                <a:latin typeface="Roboto"/>
                <a:cs typeface="Roboto"/>
              </a:rPr>
              <a:t>or</a:t>
            </a:r>
            <a:r>
              <a:rPr sz="1800" spc="-45" dirty="0">
                <a:latin typeface="Roboto"/>
                <a:cs typeface="Roboto"/>
              </a:rPr>
              <a:t> </a:t>
            </a:r>
            <a:r>
              <a:rPr sz="1800" spc="-80" dirty="0">
                <a:latin typeface="Roboto"/>
                <a:cs typeface="Roboto"/>
              </a:rPr>
              <a:t>onto-</a:t>
            </a:r>
            <a:r>
              <a:rPr sz="1800" spc="-10" dirty="0">
                <a:latin typeface="Roboto"/>
                <a:cs typeface="Roboto"/>
              </a:rPr>
              <a:t>shift. </a:t>
            </a:r>
            <a:r>
              <a:rPr sz="1800" dirty="0">
                <a:latin typeface="Roboto"/>
                <a:cs typeface="Roboto"/>
              </a:rPr>
              <a:t>(Bollier</a:t>
            </a:r>
            <a:r>
              <a:rPr sz="1800" spc="-55" dirty="0">
                <a:latin typeface="Roboto"/>
                <a:cs typeface="Roboto"/>
              </a:rPr>
              <a:t> </a:t>
            </a:r>
            <a:r>
              <a:rPr sz="1800" dirty="0">
                <a:latin typeface="Roboto"/>
                <a:cs typeface="Roboto"/>
              </a:rPr>
              <a:t>&amp;</a:t>
            </a:r>
            <a:r>
              <a:rPr sz="1800" spc="-50" dirty="0">
                <a:latin typeface="Roboto"/>
                <a:cs typeface="Roboto"/>
              </a:rPr>
              <a:t> </a:t>
            </a:r>
            <a:r>
              <a:rPr sz="1800" dirty="0">
                <a:latin typeface="Roboto"/>
                <a:cs typeface="Roboto"/>
              </a:rPr>
              <a:t>Helfrich,</a:t>
            </a:r>
            <a:r>
              <a:rPr sz="1800" spc="-50" dirty="0">
                <a:latin typeface="Roboto"/>
                <a:cs typeface="Roboto"/>
              </a:rPr>
              <a:t> </a:t>
            </a:r>
            <a:r>
              <a:rPr sz="1800" spc="-20" dirty="0">
                <a:latin typeface="Roboto"/>
                <a:cs typeface="Roboto"/>
              </a:rPr>
              <a:t>2019)</a:t>
            </a:r>
            <a:endParaRPr sz="1800">
              <a:latin typeface="Roboto"/>
              <a:cs typeface="Roboto"/>
            </a:endParaRPr>
          </a:p>
          <a:p>
            <a:pPr marL="12700" marR="190500">
              <a:lnSpc>
                <a:spcPct val="107200"/>
              </a:lnSpc>
              <a:spcBef>
                <a:spcPts val="830"/>
              </a:spcBef>
            </a:pPr>
            <a:r>
              <a:rPr sz="1800" dirty="0">
                <a:latin typeface="Roboto"/>
                <a:cs typeface="Roboto"/>
              </a:rPr>
              <a:t>In</a:t>
            </a:r>
            <a:r>
              <a:rPr sz="1800" spc="-50" dirty="0">
                <a:latin typeface="Roboto"/>
                <a:cs typeface="Roboto"/>
              </a:rPr>
              <a:t> </a:t>
            </a:r>
            <a:r>
              <a:rPr sz="1800" spc="-10" dirty="0">
                <a:latin typeface="Roboto"/>
                <a:cs typeface="Roboto"/>
              </a:rPr>
              <a:t>conclusion,</a:t>
            </a:r>
            <a:r>
              <a:rPr sz="1800" spc="-55" dirty="0">
                <a:latin typeface="Roboto"/>
                <a:cs typeface="Roboto"/>
              </a:rPr>
              <a:t> </a:t>
            </a:r>
            <a:r>
              <a:rPr sz="1800" dirty="0">
                <a:latin typeface="Roboto"/>
                <a:cs typeface="Roboto"/>
              </a:rPr>
              <a:t>some</a:t>
            </a:r>
            <a:r>
              <a:rPr sz="1800" spc="-55" dirty="0">
                <a:latin typeface="Roboto"/>
                <a:cs typeface="Roboto"/>
              </a:rPr>
              <a:t> </a:t>
            </a:r>
            <a:r>
              <a:rPr sz="1800" spc="-10" dirty="0">
                <a:latin typeface="Roboto"/>
                <a:cs typeface="Roboto"/>
              </a:rPr>
              <a:t>theoretical</a:t>
            </a:r>
            <a:r>
              <a:rPr sz="1800" spc="-50" dirty="0">
                <a:latin typeface="Roboto"/>
                <a:cs typeface="Roboto"/>
              </a:rPr>
              <a:t> </a:t>
            </a:r>
            <a:r>
              <a:rPr sz="1800" spc="-10" dirty="0">
                <a:latin typeface="Roboto"/>
                <a:cs typeface="Roboto"/>
              </a:rPr>
              <a:t>propositions</a:t>
            </a:r>
            <a:r>
              <a:rPr sz="1800" spc="-50" dirty="0">
                <a:latin typeface="Roboto"/>
                <a:cs typeface="Roboto"/>
              </a:rPr>
              <a:t> </a:t>
            </a:r>
            <a:r>
              <a:rPr sz="1800" dirty="0">
                <a:latin typeface="Roboto"/>
                <a:cs typeface="Roboto"/>
              </a:rPr>
              <a:t>on</a:t>
            </a:r>
            <a:r>
              <a:rPr sz="1800" spc="-45" dirty="0">
                <a:latin typeface="Roboto"/>
                <a:cs typeface="Roboto"/>
              </a:rPr>
              <a:t> </a:t>
            </a:r>
            <a:r>
              <a:rPr sz="1800" dirty="0">
                <a:latin typeface="Roboto"/>
                <a:cs typeface="Roboto"/>
              </a:rPr>
              <a:t>the</a:t>
            </a:r>
            <a:r>
              <a:rPr sz="1800" spc="-50" dirty="0">
                <a:latin typeface="Roboto"/>
                <a:cs typeface="Roboto"/>
              </a:rPr>
              <a:t> </a:t>
            </a:r>
            <a:r>
              <a:rPr sz="1800" dirty="0">
                <a:latin typeface="Roboto"/>
                <a:cs typeface="Roboto"/>
              </a:rPr>
              <a:t>framework</a:t>
            </a:r>
            <a:r>
              <a:rPr sz="1800" spc="-50" dirty="0">
                <a:latin typeface="Roboto"/>
                <a:cs typeface="Roboto"/>
              </a:rPr>
              <a:t> </a:t>
            </a:r>
            <a:r>
              <a:rPr sz="1800" dirty="0">
                <a:latin typeface="Roboto"/>
                <a:cs typeface="Roboto"/>
              </a:rPr>
              <a:t>of</a:t>
            </a:r>
            <a:r>
              <a:rPr sz="1800" spc="-50" dirty="0">
                <a:latin typeface="Roboto"/>
                <a:cs typeface="Roboto"/>
              </a:rPr>
              <a:t> </a:t>
            </a:r>
            <a:r>
              <a:rPr sz="1800" spc="-10" dirty="0">
                <a:latin typeface="Roboto"/>
                <a:cs typeface="Roboto"/>
              </a:rPr>
              <a:t>such</a:t>
            </a:r>
            <a:r>
              <a:rPr sz="1800" spc="-50" dirty="0">
                <a:latin typeface="Roboto"/>
                <a:cs typeface="Roboto"/>
              </a:rPr>
              <a:t> </a:t>
            </a:r>
            <a:r>
              <a:rPr sz="1800" dirty="0">
                <a:latin typeface="Roboto"/>
                <a:cs typeface="Roboto"/>
              </a:rPr>
              <a:t>an</a:t>
            </a:r>
            <a:r>
              <a:rPr sz="1800" spc="-55" dirty="0">
                <a:latin typeface="Roboto"/>
                <a:cs typeface="Roboto"/>
              </a:rPr>
              <a:t> </a:t>
            </a:r>
            <a:r>
              <a:rPr sz="1800" spc="-10" dirty="0">
                <a:latin typeface="Roboto"/>
                <a:cs typeface="Roboto"/>
              </a:rPr>
              <a:t>onto- </a:t>
            </a:r>
            <a:r>
              <a:rPr sz="1800" dirty="0">
                <a:latin typeface="Roboto"/>
                <a:cs typeface="Roboto"/>
              </a:rPr>
              <a:t>shift</a:t>
            </a:r>
            <a:r>
              <a:rPr sz="1800" spc="-70" dirty="0">
                <a:latin typeface="Roboto"/>
                <a:cs typeface="Roboto"/>
              </a:rPr>
              <a:t> </a:t>
            </a:r>
            <a:r>
              <a:rPr sz="1800" spc="-10" dirty="0">
                <a:latin typeface="Roboto"/>
                <a:cs typeface="Roboto"/>
              </a:rPr>
              <a:t>regarding</a:t>
            </a:r>
            <a:r>
              <a:rPr sz="1800" spc="-65" dirty="0">
                <a:latin typeface="Roboto"/>
                <a:cs typeface="Roboto"/>
              </a:rPr>
              <a:t> </a:t>
            </a:r>
            <a:r>
              <a:rPr sz="1800" dirty="0">
                <a:latin typeface="Roboto"/>
                <a:cs typeface="Roboto"/>
              </a:rPr>
              <a:t>the</a:t>
            </a:r>
            <a:r>
              <a:rPr sz="1800" spc="-65" dirty="0">
                <a:latin typeface="Roboto"/>
                <a:cs typeface="Roboto"/>
              </a:rPr>
              <a:t> </a:t>
            </a:r>
            <a:r>
              <a:rPr sz="1800" spc="-10" dirty="0">
                <a:latin typeface="Roboto"/>
                <a:cs typeface="Roboto"/>
              </a:rPr>
              <a:t>digital</a:t>
            </a:r>
            <a:r>
              <a:rPr sz="1800" spc="-70" dirty="0">
                <a:latin typeface="Roboto"/>
                <a:cs typeface="Roboto"/>
              </a:rPr>
              <a:t> </a:t>
            </a:r>
            <a:r>
              <a:rPr sz="1800" spc="-10" dirty="0">
                <a:latin typeface="Roboto"/>
                <a:cs typeface="Roboto"/>
              </a:rPr>
              <a:t>sphere:</a:t>
            </a:r>
            <a:endParaRPr sz="1800">
              <a:latin typeface="Roboto"/>
              <a:cs typeface="Roboto"/>
            </a:endParaRPr>
          </a:p>
          <a:p>
            <a:pPr>
              <a:lnSpc>
                <a:spcPct val="100000"/>
              </a:lnSpc>
              <a:spcBef>
                <a:spcPts val="1785"/>
              </a:spcBef>
            </a:pPr>
            <a:endParaRPr sz="1800">
              <a:latin typeface="Roboto"/>
              <a:cs typeface="Roboto"/>
            </a:endParaRPr>
          </a:p>
          <a:p>
            <a:pPr marL="927100" marR="448309" lvl="1" indent="-228600">
              <a:lnSpc>
                <a:spcPct val="107800"/>
              </a:lnSpc>
              <a:buAutoNum type="arabicPeriod"/>
              <a:tabLst>
                <a:tab pos="927100" algn="l"/>
              </a:tabLst>
            </a:pPr>
            <a:r>
              <a:rPr sz="1800" dirty="0">
                <a:latin typeface="Roboto"/>
                <a:cs typeface="Roboto"/>
              </a:rPr>
              <a:t>In</a:t>
            </a:r>
            <a:r>
              <a:rPr sz="1800" spc="-55" dirty="0">
                <a:latin typeface="Roboto"/>
                <a:cs typeface="Roboto"/>
              </a:rPr>
              <a:t> </a:t>
            </a:r>
            <a:r>
              <a:rPr sz="1800" dirty="0">
                <a:latin typeface="Roboto"/>
                <a:cs typeface="Roboto"/>
              </a:rPr>
              <a:t>the</a:t>
            </a:r>
            <a:r>
              <a:rPr sz="1800" spc="-60" dirty="0">
                <a:latin typeface="Roboto"/>
                <a:cs typeface="Roboto"/>
              </a:rPr>
              <a:t> </a:t>
            </a:r>
            <a:r>
              <a:rPr sz="1800" spc="-65" dirty="0">
                <a:latin typeface="Roboto"/>
                <a:cs typeface="Roboto"/>
              </a:rPr>
              <a:t>social-</a:t>
            </a:r>
            <a:r>
              <a:rPr sz="1800" spc="-10" dirty="0">
                <a:latin typeface="Roboto"/>
                <a:cs typeface="Roboto"/>
              </a:rPr>
              <a:t>historical</a:t>
            </a:r>
            <a:r>
              <a:rPr sz="1800" spc="-55" dirty="0">
                <a:latin typeface="Roboto"/>
                <a:cs typeface="Roboto"/>
              </a:rPr>
              <a:t> </a:t>
            </a:r>
            <a:r>
              <a:rPr sz="1800" spc="-10" dirty="0">
                <a:latin typeface="Roboto"/>
                <a:cs typeface="Roboto"/>
              </a:rPr>
              <a:t>reality,</a:t>
            </a:r>
            <a:r>
              <a:rPr sz="1800" spc="-55" dirty="0">
                <a:latin typeface="Roboto"/>
                <a:cs typeface="Roboto"/>
              </a:rPr>
              <a:t> </a:t>
            </a:r>
            <a:r>
              <a:rPr sz="1800" dirty="0">
                <a:latin typeface="Roboto"/>
                <a:cs typeface="Roboto"/>
              </a:rPr>
              <a:t>existence</a:t>
            </a:r>
            <a:r>
              <a:rPr sz="1800" spc="-60" dirty="0">
                <a:latin typeface="Roboto"/>
                <a:cs typeface="Roboto"/>
              </a:rPr>
              <a:t> </a:t>
            </a:r>
            <a:r>
              <a:rPr sz="1800" dirty="0">
                <a:latin typeface="Roboto"/>
                <a:cs typeface="Roboto"/>
              </a:rPr>
              <a:t>is</a:t>
            </a:r>
            <a:r>
              <a:rPr sz="1800" spc="-55" dirty="0">
                <a:latin typeface="Roboto"/>
                <a:cs typeface="Roboto"/>
              </a:rPr>
              <a:t> </a:t>
            </a:r>
            <a:r>
              <a:rPr sz="1800" spc="-10" dirty="0">
                <a:latin typeface="Roboto"/>
                <a:cs typeface="Roboto"/>
              </a:rPr>
              <a:t>significance.</a:t>
            </a:r>
            <a:r>
              <a:rPr sz="1800" spc="-55" dirty="0">
                <a:latin typeface="Roboto"/>
                <a:cs typeface="Roboto"/>
              </a:rPr>
              <a:t> </a:t>
            </a:r>
            <a:r>
              <a:rPr sz="1800" spc="-10" dirty="0">
                <a:latin typeface="Roboto"/>
                <a:cs typeface="Roboto"/>
              </a:rPr>
              <a:t>Social significations</a:t>
            </a:r>
            <a:r>
              <a:rPr sz="1800" spc="-65" dirty="0">
                <a:latin typeface="Roboto"/>
                <a:cs typeface="Roboto"/>
              </a:rPr>
              <a:t> </a:t>
            </a:r>
            <a:r>
              <a:rPr sz="1800" dirty="0">
                <a:latin typeface="Roboto"/>
                <a:cs typeface="Roboto"/>
              </a:rPr>
              <a:t>are</a:t>
            </a:r>
            <a:r>
              <a:rPr sz="1800" spc="-65" dirty="0">
                <a:latin typeface="Roboto"/>
                <a:cs typeface="Roboto"/>
              </a:rPr>
              <a:t> </a:t>
            </a:r>
            <a:r>
              <a:rPr sz="1800" dirty="0">
                <a:latin typeface="Roboto"/>
                <a:cs typeface="Roboto"/>
              </a:rPr>
              <a:t>created</a:t>
            </a:r>
            <a:r>
              <a:rPr sz="1800" spc="-60" dirty="0">
                <a:latin typeface="Roboto"/>
                <a:cs typeface="Roboto"/>
              </a:rPr>
              <a:t> </a:t>
            </a:r>
            <a:r>
              <a:rPr sz="1800" dirty="0">
                <a:latin typeface="Roboto"/>
                <a:cs typeface="Roboto"/>
              </a:rPr>
              <a:t>by</a:t>
            </a:r>
            <a:r>
              <a:rPr sz="1800" spc="-60" dirty="0">
                <a:latin typeface="Roboto"/>
                <a:cs typeface="Roboto"/>
              </a:rPr>
              <a:t> </a:t>
            </a:r>
            <a:r>
              <a:rPr sz="1800" dirty="0">
                <a:latin typeface="Roboto"/>
                <a:cs typeface="Roboto"/>
              </a:rPr>
              <a:t>the</a:t>
            </a:r>
            <a:r>
              <a:rPr sz="1800" spc="-65" dirty="0">
                <a:latin typeface="Roboto"/>
                <a:cs typeface="Roboto"/>
              </a:rPr>
              <a:t> </a:t>
            </a:r>
            <a:r>
              <a:rPr sz="1800" dirty="0">
                <a:latin typeface="Roboto"/>
                <a:cs typeface="Roboto"/>
              </a:rPr>
              <a:t>social</a:t>
            </a:r>
            <a:r>
              <a:rPr sz="1800" spc="-60" dirty="0">
                <a:latin typeface="Roboto"/>
                <a:cs typeface="Roboto"/>
              </a:rPr>
              <a:t> </a:t>
            </a:r>
            <a:r>
              <a:rPr sz="1800" spc="-20" dirty="0">
                <a:latin typeface="Roboto"/>
                <a:cs typeface="Roboto"/>
              </a:rPr>
              <a:t>imaginary</a:t>
            </a:r>
            <a:r>
              <a:rPr sz="1800" spc="-60"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correspond</a:t>
            </a:r>
            <a:r>
              <a:rPr sz="1800" spc="-55" dirty="0">
                <a:latin typeface="Roboto"/>
                <a:cs typeface="Roboto"/>
              </a:rPr>
              <a:t> </a:t>
            </a:r>
            <a:r>
              <a:rPr sz="1800" spc="-25" dirty="0">
                <a:latin typeface="Roboto"/>
                <a:cs typeface="Roboto"/>
              </a:rPr>
              <a:t>to </a:t>
            </a:r>
            <a:r>
              <a:rPr sz="1800" spc="-10" dirty="0">
                <a:latin typeface="Roboto"/>
                <a:cs typeface="Roboto"/>
              </a:rPr>
              <a:t>subjective</a:t>
            </a:r>
            <a:r>
              <a:rPr sz="1800" spc="-55" dirty="0">
                <a:latin typeface="Roboto"/>
                <a:cs typeface="Roboto"/>
              </a:rPr>
              <a:t> </a:t>
            </a:r>
            <a:r>
              <a:rPr sz="1800" spc="-10" dirty="0">
                <a:latin typeface="Roboto"/>
                <a:cs typeface="Roboto"/>
              </a:rPr>
              <a:t>configurations</a:t>
            </a:r>
            <a:r>
              <a:rPr sz="1800" spc="-55" dirty="0">
                <a:latin typeface="Roboto"/>
                <a:cs typeface="Roboto"/>
              </a:rPr>
              <a:t> </a:t>
            </a:r>
            <a:r>
              <a:rPr sz="1800" dirty="0">
                <a:latin typeface="Roboto"/>
                <a:cs typeface="Roboto"/>
              </a:rPr>
              <a:t>of</a:t>
            </a:r>
            <a:r>
              <a:rPr sz="1800" spc="-55" dirty="0">
                <a:latin typeface="Roboto"/>
                <a:cs typeface="Roboto"/>
              </a:rPr>
              <a:t> </a:t>
            </a:r>
            <a:r>
              <a:rPr sz="1800" spc="-10" dirty="0">
                <a:latin typeface="Roboto"/>
                <a:cs typeface="Roboto"/>
              </a:rPr>
              <a:t>identity</a:t>
            </a:r>
            <a:r>
              <a:rPr sz="1800" spc="-50"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intentionality.</a:t>
            </a:r>
            <a:endParaRPr sz="1800">
              <a:latin typeface="Roboto"/>
              <a:cs typeface="Roboto"/>
            </a:endParaRPr>
          </a:p>
          <a:p>
            <a:pPr lvl="1">
              <a:lnSpc>
                <a:spcPct val="100000"/>
              </a:lnSpc>
              <a:spcBef>
                <a:spcPts val="185"/>
              </a:spcBef>
              <a:buFont typeface="Roboto"/>
              <a:buAutoNum type="arabicPeriod"/>
            </a:pPr>
            <a:endParaRPr sz="1800">
              <a:latin typeface="Roboto"/>
              <a:cs typeface="Roboto"/>
            </a:endParaRPr>
          </a:p>
          <a:p>
            <a:pPr marL="927100" marR="5080" lvl="1" indent="-228600">
              <a:lnSpc>
                <a:spcPct val="107800"/>
              </a:lnSpc>
              <a:buAutoNum type="arabicPeriod"/>
              <a:tabLst>
                <a:tab pos="927100" algn="l"/>
              </a:tabLst>
            </a:pPr>
            <a:r>
              <a:rPr sz="1800" dirty="0">
                <a:latin typeface="Roboto"/>
                <a:cs typeface="Roboto"/>
              </a:rPr>
              <a:t>A</a:t>
            </a:r>
            <a:r>
              <a:rPr sz="1800" spc="-40" dirty="0">
                <a:latin typeface="Roboto"/>
                <a:cs typeface="Roboto"/>
              </a:rPr>
              <a:t> </a:t>
            </a:r>
            <a:r>
              <a:rPr sz="1800" dirty="0">
                <a:latin typeface="Roboto"/>
                <a:cs typeface="Roboto"/>
              </a:rPr>
              <a:t>sufficient</a:t>
            </a:r>
            <a:r>
              <a:rPr sz="1800" spc="-40" dirty="0">
                <a:latin typeface="Roboto"/>
                <a:cs typeface="Roboto"/>
              </a:rPr>
              <a:t> </a:t>
            </a:r>
            <a:r>
              <a:rPr sz="1800" dirty="0">
                <a:latin typeface="Roboto"/>
                <a:cs typeface="Roboto"/>
              </a:rPr>
              <a:t>and</a:t>
            </a:r>
            <a:r>
              <a:rPr sz="1800" spc="-40" dirty="0">
                <a:latin typeface="Roboto"/>
                <a:cs typeface="Roboto"/>
              </a:rPr>
              <a:t> </a:t>
            </a:r>
            <a:r>
              <a:rPr sz="1800" spc="-10" dirty="0">
                <a:latin typeface="Roboto"/>
                <a:cs typeface="Roboto"/>
              </a:rPr>
              <a:t>necessary</a:t>
            </a:r>
            <a:r>
              <a:rPr sz="1800" spc="-40" dirty="0">
                <a:latin typeface="Roboto"/>
                <a:cs typeface="Roboto"/>
              </a:rPr>
              <a:t> </a:t>
            </a:r>
            <a:r>
              <a:rPr sz="1800" spc="-10" dirty="0">
                <a:latin typeface="Roboto"/>
                <a:cs typeface="Roboto"/>
              </a:rPr>
              <a:t>condition</a:t>
            </a:r>
            <a:r>
              <a:rPr sz="1800" spc="-40" dirty="0">
                <a:latin typeface="Roboto"/>
                <a:cs typeface="Roboto"/>
              </a:rPr>
              <a:t> </a:t>
            </a:r>
            <a:r>
              <a:rPr sz="1800" dirty="0">
                <a:latin typeface="Roboto"/>
                <a:cs typeface="Roboto"/>
              </a:rPr>
              <a:t>of</a:t>
            </a:r>
            <a:r>
              <a:rPr sz="1800" spc="-40" dirty="0">
                <a:latin typeface="Roboto"/>
                <a:cs typeface="Roboto"/>
              </a:rPr>
              <a:t> </a:t>
            </a:r>
            <a:r>
              <a:rPr sz="1800" spc="-10" dirty="0">
                <a:latin typeface="Roboto"/>
                <a:cs typeface="Roboto"/>
              </a:rPr>
              <a:t>socialization</a:t>
            </a:r>
            <a:r>
              <a:rPr sz="1800" spc="-35" dirty="0">
                <a:latin typeface="Roboto"/>
                <a:cs typeface="Roboto"/>
              </a:rPr>
              <a:t> </a:t>
            </a:r>
            <a:r>
              <a:rPr sz="1800" dirty="0">
                <a:latin typeface="Roboto"/>
                <a:cs typeface="Roboto"/>
              </a:rPr>
              <a:t>is</a:t>
            </a:r>
            <a:r>
              <a:rPr sz="1800" spc="-45" dirty="0">
                <a:latin typeface="Roboto"/>
                <a:cs typeface="Roboto"/>
              </a:rPr>
              <a:t> </a:t>
            </a:r>
            <a:r>
              <a:rPr sz="1800" dirty="0">
                <a:latin typeface="Roboto"/>
                <a:cs typeface="Roboto"/>
              </a:rPr>
              <a:t>the</a:t>
            </a:r>
            <a:r>
              <a:rPr sz="1800" spc="-35" dirty="0">
                <a:latin typeface="Roboto"/>
                <a:cs typeface="Roboto"/>
              </a:rPr>
              <a:t> </a:t>
            </a:r>
            <a:r>
              <a:rPr sz="1800" spc="-20" dirty="0">
                <a:latin typeface="Roboto"/>
                <a:cs typeface="Roboto"/>
              </a:rPr>
              <a:t>interaction</a:t>
            </a:r>
            <a:r>
              <a:rPr sz="1800" spc="-40" dirty="0">
                <a:latin typeface="Roboto"/>
                <a:cs typeface="Roboto"/>
              </a:rPr>
              <a:t> </a:t>
            </a:r>
            <a:r>
              <a:rPr sz="1800" spc="-25" dirty="0">
                <a:latin typeface="Roboto"/>
                <a:cs typeface="Roboto"/>
              </a:rPr>
              <a:t>of </a:t>
            </a:r>
            <a:r>
              <a:rPr sz="1800" dirty="0">
                <a:latin typeface="Roboto"/>
                <a:cs typeface="Roboto"/>
              </a:rPr>
              <a:t>the</a:t>
            </a:r>
            <a:r>
              <a:rPr sz="1800" spc="-75" dirty="0">
                <a:latin typeface="Roboto"/>
                <a:cs typeface="Roboto"/>
              </a:rPr>
              <a:t> </a:t>
            </a:r>
            <a:r>
              <a:rPr sz="1800" spc="-10" dirty="0">
                <a:latin typeface="Roboto"/>
                <a:cs typeface="Roboto"/>
              </a:rPr>
              <a:t>psychic</a:t>
            </a:r>
            <a:r>
              <a:rPr sz="1800" spc="-60" dirty="0">
                <a:latin typeface="Roboto"/>
                <a:cs typeface="Roboto"/>
              </a:rPr>
              <a:t> </a:t>
            </a:r>
            <a:r>
              <a:rPr sz="1800" dirty="0">
                <a:latin typeface="Roboto"/>
                <a:cs typeface="Roboto"/>
              </a:rPr>
              <a:t>pole</a:t>
            </a:r>
            <a:r>
              <a:rPr sz="1800" spc="-70" dirty="0">
                <a:latin typeface="Roboto"/>
                <a:cs typeface="Roboto"/>
              </a:rPr>
              <a:t> </a:t>
            </a:r>
            <a:r>
              <a:rPr sz="1800" dirty="0">
                <a:latin typeface="Roboto"/>
                <a:cs typeface="Roboto"/>
              </a:rPr>
              <a:t>of</a:t>
            </a:r>
            <a:r>
              <a:rPr sz="1800" spc="-60" dirty="0">
                <a:latin typeface="Roboto"/>
                <a:cs typeface="Roboto"/>
              </a:rPr>
              <a:t> </a:t>
            </a:r>
            <a:r>
              <a:rPr sz="1800" dirty="0">
                <a:latin typeface="Roboto"/>
                <a:cs typeface="Roboto"/>
              </a:rPr>
              <a:t>the</a:t>
            </a:r>
            <a:r>
              <a:rPr sz="1800" spc="-65" dirty="0">
                <a:latin typeface="Roboto"/>
                <a:cs typeface="Roboto"/>
              </a:rPr>
              <a:t> </a:t>
            </a:r>
            <a:r>
              <a:rPr sz="1800" spc="-20" dirty="0">
                <a:latin typeface="Roboto"/>
                <a:cs typeface="Roboto"/>
              </a:rPr>
              <a:t>individual</a:t>
            </a:r>
            <a:r>
              <a:rPr sz="1800" spc="-65" dirty="0">
                <a:latin typeface="Roboto"/>
                <a:cs typeface="Roboto"/>
              </a:rPr>
              <a:t> </a:t>
            </a:r>
            <a:r>
              <a:rPr sz="1800" dirty="0">
                <a:latin typeface="Roboto"/>
                <a:cs typeface="Roboto"/>
              </a:rPr>
              <a:t>radical</a:t>
            </a:r>
            <a:r>
              <a:rPr sz="1800" spc="-60" dirty="0">
                <a:latin typeface="Roboto"/>
                <a:cs typeface="Roboto"/>
              </a:rPr>
              <a:t> </a:t>
            </a:r>
            <a:r>
              <a:rPr sz="1800" spc="-10" dirty="0">
                <a:latin typeface="Roboto"/>
                <a:cs typeface="Roboto"/>
              </a:rPr>
              <a:t>imagination</a:t>
            </a:r>
            <a:r>
              <a:rPr sz="1800" spc="-65" dirty="0">
                <a:latin typeface="Roboto"/>
                <a:cs typeface="Roboto"/>
              </a:rPr>
              <a:t> </a:t>
            </a:r>
            <a:r>
              <a:rPr sz="1800" dirty="0">
                <a:latin typeface="Roboto"/>
                <a:cs typeface="Roboto"/>
              </a:rPr>
              <a:t>with</a:t>
            </a:r>
            <a:r>
              <a:rPr sz="1800" spc="-65" dirty="0">
                <a:latin typeface="Roboto"/>
                <a:cs typeface="Roboto"/>
              </a:rPr>
              <a:t> </a:t>
            </a:r>
            <a:r>
              <a:rPr sz="1800" dirty="0">
                <a:latin typeface="Roboto"/>
                <a:cs typeface="Roboto"/>
              </a:rPr>
              <a:t>the</a:t>
            </a:r>
            <a:r>
              <a:rPr sz="1800" spc="-60" dirty="0">
                <a:latin typeface="Roboto"/>
                <a:cs typeface="Roboto"/>
              </a:rPr>
              <a:t> </a:t>
            </a:r>
            <a:r>
              <a:rPr sz="1800" spc="-10" dirty="0">
                <a:latin typeface="Roboto"/>
                <a:cs typeface="Roboto"/>
              </a:rPr>
              <a:t>social</a:t>
            </a:r>
            <a:r>
              <a:rPr sz="1800" spc="500" dirty="0">
                <a:latin typeface="Roboto"/>
                <a:cs typeface="Roboto"/>
              </a:rPr>
              <a:t> </a:t>
            </a:r>
            <a:r>
              <a:rPr sz="1800" dirty="0">
                <a:latin typeface="Roboto"/>
                <a:cs typeface="Roboto"/>
              </a:rPr>
              <a:t>pole</a:t>
            </a:r>
            <a:r>
              <a:rPr sz="1800" spc="-50" dirty="0">
                <a:latin typeface="Roboto"/>
                <a:cs typeface="Roboto"/>
              </a:rPr>
              <a:t> </a:t>
            </a:r>
            <a:r>
              <a:rPr sz="1800" dirty="0">
                <a:latin typeface="Roboto"/>
                <a:cs typeface="Roboto"/>
              </a:rPr>
              <a:t>of</a:t>
            </a:r>
            <a:r>
              <a:rPr sz="1800" spc="-40" dirty="0">
                <a:latin typeface="Roboto"/>
                <a:cs typeface="Roboto"/>
              </a:rPr>
              <a:t> </a:t>
            </a:r>
            <a:r>
              <a:rPr sz="1800" dirty="0">
                <a:latin typeface="Roboto"/>
                <a:cs typeface="Roboto"/>
              </a:rPr>
              <a:t>the</a:t>
            </a:r>
            <a:r>
              <a:rPr sz="1800" spc="-45" dirty="0">
                <a:latin typeface="Roboto"/>
                <a:cs typeface="Roboto"/>
              </a:rPr>
              <a:t> </a:t>
            </a:r>
            <a:r>
              <a:rPr sz="1800" dirty="0">
                <a:latin typeface="Roboto"/>
                <a:cs typeface="Roboto"/>
              </a:rPr>
              <a:t>collective</a:t>
            </a:r>
            <a:r>
              <a:rPr sz="1800" spc="-40" dirty="0">
                <a:latin typeface="Roboto"/>
                <a:cs typeface="Roboto"/>
              </a:rPr>
              <a:t> </a:t>
            </a:r>
            <a:r>
              <a:rPr sz="1800" spc="-10" dirty="0">
                <a:latin typeface="Roboto"/>
                <a:cs typeface="Roboto"/>
              </a:rPr>
              <a:t>imaginary.</a:t>
            </a:r>
            <a:endParaRPr sz="1800">
              <a:latin typeface="Roboto"/>
              <a:cs typeface="Robo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33</a:t>
            </a:r>
            <a:endParaRPr sz="1100">
              <a:latin typeface="Calibri"/>
              <a:cs typeface="Calibri"/>
            </a:endParaRPr>
          </a:p>
        </p:txBody>
      </p:sp>
      <p:sp>
        <p:nvSpPr>
          <p:cNvPr id="3" name="object 3"/>
          <p:cNvSpPr txBox="1"/>
          <p:nvPr/>
        </p:nvSpPr>
        <p:spPr>
          <a:xfrm>
            <a:off x="1587753" y="868425"/>
            <a:ext cx="7503795" cy="5947410"/>
          </a:xfrm>
          <a:prstGeom prst="rect">
            <a:avLst/>
          </a:prstGeom>
        </p:spPr>
        <p:txBody>
          <a:bodyPr vert="horz" wrap="square" lIns="0" tIns="11430" rIns="0" bIns="0" rtlCol="0">
            <a:spAutoFit/>
          </a:bodyPr>
          <a:lstStyle/>
          <a:p>
            <a:pPr marL="241300" marR="35560" indent="-228600" algn="just">
              <a:lnSpc>
                <a:spcPct val="108100"/>
              </a:lnSpc>
              <a:spcBef>
                <a:spcPts val="90"/>
              </a:spcBef>
              <a:buAutoNum type="arabicPeriod" startAt="3"/>
              <a:tabLst>
                <a:tab pos="241300" algn="l"/>
              </a:tabLst>
            </a:pPr>
            <a:r>
              <a:rPr sz="1800" dirty="0">
                <a:latin typeface="Roboto"/>
                <a:cs typeface="Roboto"/>
              </a:rPr>
              <a:t>The</a:t>
            </a:r>
            <a:r>
              <a:rPr sz="1800" spc="-45" dirty="0">
                <a:latin typeface="Roboto"/>
                <a:cs typeface="Roboto"/>
              </a:rPr>
              <a:t> </a:t>
            </a:r>
            <a:r>
              <a:rPr sz="1800" dirty="0">
                <a:latin typeface="Roboto"/>
                <a:cs typeface="Roboto"/>
              </a:rPr>
              <a:t>users</a:t>
            </a:r>
            <a:r>
              <a:rPr sz="1800" spc="-40" dirty="0">
                <a:latin typeface="Roboto"/>
                <a:cs typeface="Roboto"/>
              </a:rPr>
              <a:t> </a:t>
            </a:r>
            <a:r>
              <a:rPr sz="1800" dirty="0">
                <a:latin typeface="Roboto"/>
                <a:cs typeface="Roboto"/>
              </a:rPr>
              <a:t>of</a:t>
            </a:r>
            <a:r>
              <a:rPr sz="1800" spc="-40" dirty="0">
                <a:latin typeface="Roboto"/>
                <a:cs typeface="Roboto"/>
              </a:rPr>
              <a:t> </a:t>
            </a:r>
            <a:r>
              <a:rPr sz="1800" spc="-10" dirty="0">
                <a:latin typeface="Roboto"/>
                <a:cs typeface="Roboto"/>
              </a:rPr>
              <a:t>digital</a:t>
            </a:r>
            <a:r>
              <a:rPr sz="1800" spc="-40" dirty="0">
                <a:latin typeface="Roboto"/>
                <a:cs typeface="Roboto"/>
              </a:rPr>
              <a:t> </a:t>
            </a:r>
            <a:r>
              <a:rPr sz="1800" spc="-20" dirty="0">
                <a:latin typeface="Roboto"/>
                <a:cs typeface="Roboto"/>
              </a:rPr>
              <a:t>networking</a:t>
            </a:r>
            <a:r>
              <a:rPr sz="1800" spc="-40" dirty="0">
                <a:latin typeface="Roboto"/>
                <a:cs typeface="Roboto"/>
              </a:rPr>
              <a:t> </a:t>
            </a:r>
            <a:r>
              <a:rPr sz="1800" dirty="0">
                <a:latin typeface="Roboto"/>
                <a:cs typeface="Roboto"/>
              </a:rPr>
              <a:t>are</a:t>
            </a:r>
            <a:r>
              <a:rPr sz="1800" spc="-40" dirty="0">
                <a:latin typeface="Roboto"/>
                <a:cs typeface="Roboto"/>
              </a:rPr>
              <a:t> </a:t>
            </a:r>
            <a:r>
              <a:rPr sz="1800" dirty="0">
                <a:latin typeface="Roboto"/>
                <a:cs typeface="Roboto"/>
              </a:rPr>
              <a:t>the</a:t>
            </a:r>
            <a:r>
              <a:rPr sz="1800" spc="-45" dirty="0">
                <a:latin typeface="Roboto"/>
                <a:cs typeface="Roboto"/>
              </a:rPr>
              <a:t> </a:t>
            </a:r>
            <a:r>
              <a:rPr sz="1800" dirty="0">
                <a:latin typeface="Roboto"/>
                <a:cs typeface="Roboto"/>
              </a:rPr>
              <a:t>real</a:t>
            </a:r>
            <a:r>
              <a:rPr sz="1800" spc="-45" dirty="0">
                <a:latin typeface="Roboto"/>
                <a:cs typeface="Roboto"/>
              </a:rPr>
              <a:t> </a:t>
            </a:r>
            <a:r>
              <a:rPr sz="1800" dirty="0">
                <a:latin typeface="Roboto"/>
                <a:cs typeface="Roboto"/>
              </a:rPr>
              <a:t>creators</a:t>
            </a:r>
            <a:r>
              <a:rPr sz="1800" spc="-40" dirty="0">
                <a:latin typeface="Roboto"/>
                <a:cs typeface="Roboto"/>
              </a:rPr>
              <a:t> </a:t>
            </a:r>
            <a:r>
              <a:rPr sz="1800" dirty="0">
                <a:latin typeface="Roboto"/>
                <a:cs typeface="Roboto"/>
              </a:rPr>
              <a:t>of</a:t>
            </a:r>
            <a:r>
              <a:rPr sz="1800" spc="-40" dirty="0">
                <a:latin typeface="Roboto"/>
                <a:cs typeface="Roboto"/>
              </a:rPr>
              <a:t> </a:t>
            </a:r>
            <a:r>
              <a:rPr sz="1800" dirty="0">
                <a:latin typeface="Roboto"/>
                <a:cs typeface="Roboto"/>
              </a:rPr>
              <a:t>the</a:t>
            </a:r>
            <a:r>
              <a:rPr sz="1800" spc="-50" dirty="0">
                <a:latin typeface="Roboto"/>
                <a:cs typeface="Roboto"/>
              </a:rPr>
              <a:t> </a:t>
            </a:r>
            <a:r>
              <a:rPr sz="1800" spc="-10" dirty="0">
                <a:latin typeface="Roboto"/>
                <a:cs typeface="Roboto"/>
              </a:rPr>
              <a:t>network</a:t>
            </a:r>
            <a:r>
              <a:rPr sz="1800" spc="-40" dirty="0">
                <a:latin typeface="Roboto"/>
                <a:cs typeface="Roboto"/>
              </a:rPr>
              <a:t> </a:t>
            </a:r>
            <a:r>
              <a:rPr sz="1800" dirty="0">
                <a:latin typeface="Roboto"/>
                <a:cs typeface="Roboto"/>
              </a:rPr>
              <a:t>as</a:t>
            </a:r>
            <a:r>
              <a:rPr sz="1800" spc="-45" dirty="0">
                <a:latin typeface="Roboto"/>
                <a:cs typeface="Roboto"/>
              </a:rPr>
              <a:t> </a:t>
            </a:r>
            <a:r>
              <a:rPr sz="1800" spc="-50" dirty="0">
                <a:latin typeface="Roboto"/>
                <a:cs typeface="Roboto"/>
              </a:rPr>
              <a:t>a </a:t>
            </a:r>
            <a:r>
              <a:rPr sz="1800" spc="-10" dirty="0">
                <a:latin typeface="Roboto"/>
                <a:cs typeface="Roboto"/>
              </a:rPr>
              <a:t>semantic</a:t>
            </a:r>
            <a:r>
              <a:rPr sz="1800" spc="-70" dirty="0">
                <a:latin typeface="Roboto"/>
                <a:cs typeface="Roboto"/>
              </a:rPr>
              <a:t> </a:t>
            </a:r>
            <a:r>
              <a:rPr sz="1800" dirty="0">
                <a:latin typeface="Roboto"/>
                <a:cs typeface="Roboto"/>
              </a:rPr>
              <a:t>public</a:t>
            </a:r>
            <a:r>
              <a:rPr sz="1800" spc="-60" dirty="0">
                <a:latin typeface="Roboto"/>
                <a:cs typeface="Roboto"/>
              </a:rPr>
              <a:t> </a:t>
            </a:r>
            <a:r>
              <a:rPr sz="1800" dirty="0">
                <a:latin typeface="Roboto"/>
                <a:cs typeface="Roboto"/>
              </a:rPr>
              <a:t>space</a:t>
            </a:r>
            <a:r>
              <a:rPr sz="1800" spc="-70" dirty="0">
                <a:latin typeface="Roboto"/>
                <a:cs typeface="Roboto"/>
              </a:rPr>
              <a:t> </a:t>
            </a:r>
            <a:r>
              <a:rPr sz="1800" dirty="0">
                <a:latin typeface="Roboto"/>
                <a:cs typeface="Roboto"/>
              </a:rPr>
              <a:t>of</a:t>
            </a:r>
            <a:r>
              <a:rPr sz="1800" spc="-65" dirty="0">
                <a:latin typeface="Roboto"/>
                <a:cs typeface="Roboto"/>
              </a:rPr>
              <a:t> </a:t>
            </a:r>
            <a:r>
              <a:rPr sz="1800" spc="-10" dirty="0">
                <a:latin typeface="Roboto"/>
                <a:cs typeface="Roboto"/>
              </a:rPr>
              <a:t>interaction,</a:t>
            </a:r>
            <a:r>
              <a:rPr sz="1800" spc="-65" dirty="0">
                <a:latin typeface="Roboto"/>
                <a:cs typeface="Roboto"/>
              </a:rPr>
              <a:t> </a:t>
            </a:r>
            <a:r>
              <a:rPr sz="1800" dirty="0">
                <a:latin typeface="Roboto"/>
                <a:cs typeface="Roboto"/>
              </a:rPr>
              <a:t>not</a:t>
            </a:r>
            <a:r>
              <a:rPr sz="1800" spc="-65" dirty="0">
                <a:latin typeface="Roboto"/>
                <a:cs typeface="Roboto"/>
              </a:rPr>
              <a:t> </a:t>
            </a:r>
            <a:r>
              <a:rPr sz="1800" dirty="0">
                <a:latin typeface="Roboto"/>
                <a:cs typeface="Roboto"/>
              </a:rPr>
              <a:t>the</a:t>
            </a:r>
            <a:r>
              <a:rPr sz="1800" spc="-65" dirty="0">
                <a:latin typeface="Roboto"/>
                <a:cs typeface="Roboto"/>
              </a:rPr>
              <a:t> </a:t>
            </a:r>
            <a:r>
              <a:rPr sz="1800" dirty="0">
                <a:latin typeface="Roboto"/>
                <a:cs typeface="Roboto"/>
              </a:rPr>
              <a:t>coders,</a:t>
            </a:r>
            <a:r>
              <a:rPr sz="1800" spc="-70" dirty="0">
                <a:latin typeface="Roboto"/>
                <a:cs typeface="Roboto"/>
              </a:rPr>
              <a:t> </a:t>
            </a:r>
            <a:r>
              <a:rPr sz="1800" spc="-10" dirty="0">
                <a:latin typeface="Roboto"/>
                <a:cs typeface="Roboto"/>
              </a:rPr>
              <a:t>manufacturers,</a:t>
            </a:r>
            <a:r>
              <a:rPr sz="1800" spc="-70" dirty="0">
                <a:latin typeface="Roboto"/>
                <a:cs typeface="Roboto"/>
              </a:rPr>
              <a:t> </a:t>
            </a:r>
            <a:r>
              <a:rPr sz="1800" spc="-25" dirty="0">
                <a:latin typeface="Roboto"/>
                <a:cs typeface="Roboto"/>
              </a:rPr>
              <a:t>or </a:t>
            </a:r>
            <a:r>
              <a:rPr sz="1800" spc="-10" dirty="0">
                <a:latin typeface="Roboto"/>
                <a:cs typeface="Roboto"/>
              </a:rPr>
              <a:t>providers</a:t>
            </a:r>
            <a:r>
              <a:rPr sz="1800" spc="-80" dirty="0">
                <a:latin typeface="Roboto"/>
                <a:cs typeface="Roboto"/>
              </a:rPr>
              <a:t> </a:t>
            </a:r>
            <a:r>
              <a:rPr sz="1800" spc="-10" dirty="0">
                <a:latin typeface="Roboto"/>
                <a:cs typeface="Roboto"/>
              </a:rPr>
              <a:t>that</a:t>
            </a:r>
            <a:r>
              <a:rPr sz="1800" spc="-85" dirty="0">
                <a:latin typeface="Roboto"/>
                <a:cs typeface="Roboto"/>
              </a:rPr>
              <a:t> </a:t>
            </a:r>
            <a:r>
              <a:rPr sz="1800" dirty="0">
                <a:latin typeface="Roboto"/>
                <a:cs typeface="Roboto"/>
              </a:rPr>
              <a:t>mine</a:t>
            </a:r>
            <a:r>
              <a:rPr sz="1800" spc="-80" dirty="0">
                <a:latin typeface="Roboto"/>
                <a:cs typeface="Roboto"/>
              </a:rPr>
              <a:t> </a:t>
            </a:r>
            <a:r>
              <a:rPr sz="1800" dirty="0">
                <a:latin typeface="Roboto"/>
                <a:cs typeface="Roboto"/>
              </a:rPr>
              <a:t>the</a:t>
            </a:r>
            <a:r>
              <a:rPr sz="1800" spc="-65" dirty="0">
                <a:latin typeface="Roboto"/>
                <a:cs typeface="Roboto"/>
              </a:rPr>
              <a:t> </a:t>
            </a:r>
            <a:r>
              <a:rPr sz="1800" spc="-10" dirty="0">
                <a:latin typeface="Roboto"/>
                <a:cs typeface="Roboto"/>
              </a:rPr>
              <a:t>users'</a:t>
            </a:r>
            <a:r>
              <a:rPr sz="1800" spc="-65" dirty="0">
                <a:latin typeface="Roboto"/>
                <a:cs typeface="Roboto"/>
              </a:rPr>
              <a:t> </a:t>
            </a:r>
            <a:r>
              <a:rPr sz="1800" spc="-10" dirty="0">
                <a:latin typeface="Roboto"/>
                <a:cs typeface="Roboto"/>
              </a:rPr>
              <a:t>data.</a:t>
            </a:r>
            <a:endParaRPr sz="1800">
              <a:latin typeface="Roboto"/>
              <a:cs typeface="Roboto"/>
            </a:endParaRPr>
          </a:p>
          <a:p>
            <a:pPr>
              <a:lnSpc>
                <a:spcPct val="100000"/>
              </a:lnSpc>
              <a:spcBef>
                <a:spcPts val="165"/>
              </a:spcBef>
              <a:buFont typeface="Roboto"/>
              <a:buAutoNum type="arabicPeriod" startAt="3"/>
            </a:pPr>
            <a:endParaRPr sz="1800">
              <a:latin typeface="Roboto"/>
              <a:cs typeface="Roboto"/>
            </a:endParaRPr>
          </a:p>
          <a:p>
            <a:pPr marL="241300" marR="5715" indent="-228600" algn="just">
              <a:lnSpc>
                <a:spcPct val="107900"/>
              </a:lnSpc>
              <a:buAutoNum type="arabicPeriod" startAt="3"/>
              <a:tabLst>
                <a:tab pos="241300" algn="l"/>
              </a:tabLst>
            </a:pPr>
            <a:r>
              <a:rPr sz="1800" spc="-10" dirty="0">
                <a:latin typeface="Roboto"/>
                <a:cs typeface="Roboto"/>
              </a:rPr>
              <a:t>Cyberspace</a:t>
            </a:r>
            <a:r>
              <a:rPr sz="1800" spc="-60" dirty="0">
                <a:latin typeface="Roboto"/>
                <a:cs typeface="Roboto"/>
              </a:rPr>
              <a:t> </a:t>
            </a:r>
            <a:r>
              <a:rPr sz="1800" dirty="0">
                <a:latin typeface="Roboto"/>
                <a:cs typeface="Roboto"/>
              </a:rPr>
              <a:t>exists</a:t>
            </a:r>
            <a:r>
              <a:rPr sz="1800" spc="-60" dirty="0">
                <a:latin typeface="Roboto"/>
                <a:cs typeface="Roboto"/>
              </a:rPr>
              <a:t> </a:t>
            </a:r>
            <a:r>
              <a:rPr sz="1800" spc="-20" dirty="0">
                <a:latin typeface="Roboto"/>
                <a:cs typeface="Roboto"/>
              </a:rPr>
              <a:t>within</a:t>
            </a:r>
            <a:r>
              <a:rPr sz="1800" spc="-60" dirty="0">
                <a:latin typeface="Roboto"/>
                <a:cs typeface="Roboto"/>
              </a:rPr>
              <a:t> </a:t>
            </a:r>
            <a:r>
              <a:rPr sz="1800" spc="-65" dirty="0">
                <a:latin typeface="Roboto"/>
                <a:cs typeface="Roboto"/>
              </a:rPr>
              <a:t>social-</a:t>
            </a:r>
            <a:r>
              <a:rPr sz="1800" spc="-10" dirty="0">
                <a:latin typeface="Roboto"/>
                <a:cs typeface="Roboto"/>
              </a:rPr>
              <a:t>historical</a:t>
            </a:r>
            <a:r>
              <a:rPr sz="1800" spc="-55" dirty="0">
                <a:latin typeface="Roboto"/>
                <a:cs typeface="Roboto"/>
              </a:rPr>
              <a:t> </a:t>
            </a:r>
            <a:r>
              <a:rPr sz="1800" dirty="0">
                <a:latin typeface="Roboto"/>
                <a:cs typeface="Roboto"/>
              </a:rPr>
              <a:t>time.</a:t>
            </a:r>
            <a:r>
              <a:rPr sz="1800" spc="-55" dirty="0">
                <a:latin typeface="Roboto"/>
                <a:cs typeface="Roboto"/>
              </a:rPr>
              <a:t> </a:t>
            </a:r>
            <a:r>
              <a:rPr sz="1800" dirty="0">
                <a:latin typeface="Roboto"/>
                <a:cs typeface="Roboto"/>
              </a:rPr>
              <a:t>Its</a:t>
            </a:r>
            <a:r>
              <a:rPr sz="1800" spc="-60" dirty="0">
                <a:latin typeface="Roboto"/>
                <a:cs typeface="Roboto"/>
              </a:rPr>
              <a:t> </a:t>
            </a:r>
            <a:r>
              <a:rPr sz="1800" dirty="0">
                <a:latin typeface="Roboto"/>
                <a:cs typeface="Roboto"/>
              </a:rPr>
              <a:t>spatial</a:t>
            </a:r>
            <a:r>
              <a:rPr sz="1800" spc="-40" dirty="0">
                <a:latin typeface="Roboto"/>
                <a:cs typeface="Roboto"/>
              </a:rPr>
              <a:t> </a:t>
            </a:r>
            <a:r>
              <a:rPr sz="1800" dirty="0">
                <a:latin typeface="Roboto"/>
                <a:cs typeface="Roboto"/>
              </a:rPr>
              <a:t>or</a:t>
            </a:r>
            <a:r>
              <a:rPr sz="1800" spc="-55" dirty="0">
                <a:latin typeface="Roboto"/>
                <a:cs typeface="Roboto"/>
              </a:rPr>
              <a:t> </a:t>
            </a:r>
            <a:r>
              <a:rPr sz="1800" spc="-10" dirty="0">
                <a:latin typeface="Roboto"/>
                <a:cs typeface="Roboto"/>
              </a:rPr>
              <a:t>topological divisions</a:t>
            </a:r>
            <a:r>
              <a:rPr sz="1800" spc="-60" dirty="0">
                <a:latin typeface="Roboto"/>
                <a:cs typeface="Roboto"/>
              </a:rPr>
              <a:t> </a:t>
            </a:r>
            <a:r>
              <a:rPr sz="1800" dirty="0">
                <a:latin typeface="Roboto"/>
                <a:cs typeface="Roboto"/>
              </a:rPr>
              <a:t>are</a:t>
            </a:r>
            <a:r>
              <a:rPr sz="1800" spc="-55" dirty="0">
                <a:latin typeface="Roboto"/>
                <a:cs typeface="Roboto"/>
              </a:rPr>
              <a:t> </a:t>
            </a:r>
            <a:r>
              <a:rPr sz="1800" spc="-10" dirty="0">
                <a:latin typeface="Roboto"/>
                <a:cs typeface="Roboto"/>
              </a:rPr>
              <a:t>representational,</a:t>
            </a:r>
            <a:r>
              <a:rPr sz="1800" spc="-60" dirty="0">
                <a:latin typeface="Roboto"/>
                <a:cs typeface="Roboto"/>
              </a:rPr>
              <a:t> </a:t>
            </a:r>
            <a:r>
              <a:rPr sz="1800" dirty="0">
                <a:latin typeface="Roboto"/>
                <a:cs typeface="Roboto"/>
              </a:rPr>
              <a:t>not</a:t>
            </a:r>
            <a:r>
              <a:rPr sz="1800" spc="-55" dirty="0">
                <a:latin typeface="Roboto"/>
                <a:cs typeface="Roboto"/>
              </a:rPr>
              <a:t> </a:t>
            </a:r>
            <a:r>
              <a:rPr sz="1800" spc="-10" dirty="0">
                <a:latin typeface="Roboto"/>
                <a:cs typeface="Roboto"/>
              </a:rPr>
              <a:t>physical.</a:t>
            </a:r>
            <a:endParaRPr sz="1800">
              <a:latin typeface="Roboto"/>
              <a:cs typeface="Roboto"/>
            </a:endParaRPr>
          </a:p>
          <a:p>
            <a:pPr>
              <a:lnSpc>
                <a:spcPct val="100000"/>
              </a:lnSpc>
              <a:spcBef>
                <a:spcPts val="180"/>
              </a:spcBef>
              <a:buFont typeface="Roboto"/>
              <a:buAutoNum type="arabicPeriod" startAt="3"/>
            </a:pPr>
            <a:endParaRPr sz="1800">
              <a:latin typeface="Roboto"/>
              <a:cs typeface="Roboto"/>
            </a:endParaRPr>
          </a:p>
          <a:p>
            <a:pPr marL="241300" marR="561975" indent="-228600">
              <a:lnSpc>
                <a:spcPct val="107800"/>
              </a:lnSpc>
              <a:buAutoNum type="arabicPeriod" startAt="3"/>
              <a:tabLst>
                <a:tab pos="241300" algn="l"/>
              </a:tabLst>
            </a:pPr>
            <a:r>
              <a:rPr sz="1800" dirty="0">
                <a:latin typeface="Roboto"/>
                <a:cs typeface="Roboto"/>
              </a:rPr>
              <a:t>The</a:t>
            </a:r>
            <a:r>
              <a:rPr sz="1800" spc="-45" dirty="0">
                <a:latin typeface="Roboto"/>
                <a:cs typeface="Roboto"/>
              </a:rPr>
              <a:t> </a:t>
            </a:r>
            <a:r>
              <a:rPr sz="1800" spc="-20" dirty="0">
                <a:latin typeface="Roboto"/>
                <a:cs typeface="Roboto"/>
              </a:rPr>
              <a:t>physical</a:t>
            </a:r>
            <a:r>
              <a:rPr sz="1800" spc="-45" dirty="0">
                <a:latin typeface="Roboto"/>
                <a:cs typeface="Roboto"/>
              </a:rPr>
              <a:t> </a:t>
            </a:r>
            <a:r>
              <a:rPr sz="1800" dirty="0">
                <a:latin typeface="Roboto"/>
                <a:cs typeface="Roboto"/>
              </a:rPr>
              <a:t>world</a:t>
            </a:r>
            <a:r>
              <a:rPr sz="1800" spc="-45" dirty="0">
                <a:latin typeface="Roboto"/>
                <a:cs typeface="Roboto"/>
              </a:rPr>
              <a:t> </a:t>
            </a:r>
            <a:r>
              <a:rPr sz="1800" dirty="0">
                <a:latin typeface="Roboto"/>
                <a:cs typeface="Roboto"/>
              </a:rPr>
              <a:t>can</a:t>
            </a:r>
            <a:r>
              <a:rPr sz="1800" spc="-40" dirty="0">
                <a:latin typeface="Roboto"/>
                <a:cs typeface="Roboto"/>
              </a:rPr>
              <a:t> </a:t>
            </a:r>
            <a:r>
              <a:rPr sz="1800" dirty="0">
                <a:latin typeface="Roboto"/>
                <a:cs typeface="Roboto"/>
              </a:rPr>
              <a:t>only</a:t>
            </a:r>
            <a:r>
              <a:rPr sz="1800" spc="-45" dirty="0">
                <a:latin typeface="Roboto"/>
                <a:cs typeface="Roboto"/>
              </a:rPr>
              <a:t> </a:t>
            </a:r>
            <a:r>
              <a:rPr sz="1800" dirty="0">
                <a:latin typeface="Roboto"/>
                <a:cs typeface="Roboto"/>
              </a:rPr>
              <a:t>be</a:t>
            </a:r>
            <a:r>
              <a:rPr sz="1800" spc="-45" dirty="0">
                <a:latin typeface="Roboto"/>
                <a:cs typeface="Roboto"/>
              </a:rPr>
              <a:t> </a:t>
            </a:r>
            <a:r>
              <a:rPr sz="1800" spc="-10" dirty="0">
                <a:latin typeface="Roboto"/>
                <a:cs typeface="Roboto"/>
              </a:rPr>
              <a:t>digitized</a:t>
            </a:r>
            <a:r>
              <a:rPr sz="1800" spc="-45" dirty="0">
                <a:latin typeface="Roboto"/>
                <a:cs typeface="Roboto"/>
              </a:rPr>
              <a:t> </a:t>
            </a:r>
            <a:r>
              <a:rPr sz="1800" spc="-20" dirty="0">
                <a:latin typeface="Roboto"/>
                <a:cs typeface="Roboto"/>
              </a:rPr>
              <a:t>representationally,</a:t>
            </a:r>
            <a:r>
              <a:rPr sz="1800" spc="-40" dirty="0">
                <a:latin typeface="Roboto"/>
                <a:cs typeface="Roboto"/>
              </a:rPr>
              <a:t> </a:t>
            </a:r>
            <a:r>
              <a:rPr sz="1800" spc="-25" dirty="0">
                <a:latin typeface="Roboto"/>
                <a:cs typeface="Roboto"/>
              </a:rPr>
              <a:t>not </a:t>
            </a:r>
            <a:r>
              <a:rPr sz="1800" spc="-10" dirty="0">
                <a:latin typeface="Roboto"/>
                <a:cs typeface="Roboto"/>
              </a:rPr>
              <a:t>essentially.</a:t>
            </a:r>
            <a:r>
              <a:rPr sz="1800" spc="-60" dirty="0">
                <a:latin typeface="Roboto"/>
                <a:cs typeface="Roboto"/>
              </a:rPr>
              <a:t> </a:t>
            </a:r>
            <a:r>
              <a:rPr sz="1800" dirty="0">
                <a:latin typeface="Roboto"/>
                <a:cs typeface="Roboto"/>
              </a:rPr>
              <a:t>Hence,</a:t>
            </a:r>
            <a:r>
              <a:rPr sz="1800" spc="-55" dirty="0">
                <a:latin typeface="Roboto"/>
                <a:cs typeface="Roboto"/>
              </a:rPr>
              <a:t> </a:t>
            </a:r>
            <a:r>
              <a:rPr sz="1800" dirty="0">
                <a:latin typeface="Roboto"/>
                <a:cs typeface="Roboto"/>
              </a:rPr>
              <a:t>there</a:t>
            </a:r>
            <a:r>
              <a:rPr sz="1800" spc="-55" dirty="0">
                <a:latin typeface="Roboto"/>
                <a:cs typeface="Roboto"/>
              </a:rPr>
              <a:t> </a:t>
            </a:r>
            <a:r>
              <a:rPr sz="1800" spc="-10" dirty="0">
                <a:latin typeface="Roboto"/>
                <a:cs typeface="Roboto"/>
              </a:rPr>
              <a:t>cannot</a:t>
            </a:r>
            <a:r>
              <a:rPr sz="1800" spc="-50" dirty="0">
                <a:latin typeface="Roboto"/>
                <a:cs typeface="Roboto"/>
              </a:rPr>
              <a:t> </a:t>
            </a:r>
            <a:r>
              <a:rPr sz="1800" dirty="0">
                <a:latin typeface="Roboto"/>
                <a:cs typeface="Roboto"/>
              </a:rPr>
              <a:t>be</a:t>
            </a:r>
            <a:r>
              <a:rPr sz="1800" spc="-60" dirty="0">
                <a:latin typeface="Roboto"/>
                <a:cs typeface="Roboto"/>
              </a:rPr>
              <a:t> </a:t>
            </a:r>
            <a:r>
              <a:rPr sz="1800" dirty="0">
                <a:latin typeface="Roboto"/>
                <a:cs typeface="Roboto"/>
              </a:rPr>
              <a:t>a</a:t>
            </a:r>
            <a:r>
              <a:rPr sz="1800" spc="-50" dirty="0">
                <a:latin typeface="Roboto"/>
                <a:cs typeface="Roboto"/>
              </a:rPr>
              <a:t> </a:t>
            </a:r>
            <a:r>
              <a:rPr sz="1800" dirty="0">
                <a:latin typeface="Roboto"/>
                <a:cs typeface="Roboto"/>
              </a:rPr>
              <a:t>separate</a:t>
            </a:r>
            <a:r>
              <a:rPr sz="1800" spc="-55" dirty="0">
                <a:latin typeface="Roboto"/>
                <a:cs typeface="Roboto"/>
              </a:rPr>
              <a:t> </a:t>
            </a:r>
            <a:r>
              <a:rPr sz="1800" spc="-10" dirty="0">
                <a:latin typeface="Roboto"/>
                <a:cs typeface="Roboto"/>
              </a:rPr>
              <a:t>digital</a:t>
            </a:r>
            <a:r>
              <a:rPr sz="1800" spc="-50" dirty="0">
                <a:latin typeface="Roboto"/>
                <a:cs typeface="Roboto"/>
              </a:rPr>
              <a:t> </a:t>
            </a:r>
            <a:r>
              <a:rPr sz="1800" spc="-80" dirty="0">
                <a:latin typeface="Roboto"/>
                <a:cs typeface="Roboto"/>
              </a:rPr>
              <a:t>hyper-</a:t>
            </a:r>
            <a:r>
              <a:rPr sz="1800" spc="-10" dirty="0">
                <a:latin typeface="Roboto"/>
                <a:cs typeface="Roboto"/>
              </a:rPr>
              <a:t>reality.</a:t>
            </a:r>
            <a:endParaRPr sz="1800">
              <a:latin typeface="Roboto"/>
              <a:cs typeface="Roboto"/>
            </a:endParaRPr>
          </a:p>
          <a:p>
            <a:pPr>
              <a:lnSpc>
                <a:spcPct val="100000"/>
              </a:lnSpc>
              <a:spcBef>
                <a:spcPts val="175"/>
              </a:spcBef>
              <a:buFont typeface="Roboto"/>
              <a:buAutoNum type="arabicPeriod" startAt="3"/>
            </a:pPr>
            <a:endParaRPr sz="1800">
              <a:latin typeface="Roboto"/>
              <a:cs typeface="Roboto"/>
            </a:endParaRPr>
          </a:p>
          <a:p>
            <a:pPr marL="241300" marR="226060" indent="-228600">
              <a:lnSpc>
                <a:spcPct val="107900"/>
              </a:lnSpc>
              <a:spcBef>
                <a:spcPts val="5"/>
              </a:spcBef>
              <a:buAutoNum type="arabicPeriod" startAt="3"/>
              <a:tabLst>
                <a:tab pos="241300" algn="l"/>
              </a:tabLst>
            </a:pPr>
            <a:r>
              <a:rPr sz="1800" spc="-10" dirty="0">
                <a:latin typeface="Roboto"/>
                <a:cs typeface="Roboto"/>
              </a:rPr>
              <a:t>Only</a:t>
            </a:r>
            <a:r>
              <a:rPr sz="1800" spc="-55" dirty="0">
                <a:latin typeface="Roboto"/>
                <a:cs typeface="Roboto"/>
              </a:rPr>
              <a:t> </a:t>
            </a:r>
            <a:r>
              <a:rPr sz="1800" spc="-20" dirty="0">
                <a:latin typeface="Roboto"/>
                <a:cs typeface="Roboto"/>
              </a:rPr>
              <a:t>human</a:t>
            </a:r>
            <a:r>
              <a:rPr sz="1800" spc="-55" dirty="0">
                <a:latin typeface="Roboto"/>
                <a:cs typeface="Roboto"/>
              </a:rPr>
              <a:t> </a:t>
            </a:r>
            <a:r>
              <a:rPr sz="1800" spc="-10" dirty="0">
                <a:latin typeface="Roboto"/>
                <a:cs typeface="Roboto"/>
              </a:rPr>
              <a:t>subjects</a:t>
            </a:r>
            <a:r>
              <a:rPr sz="1800" spc="-55" dirty="0">
                <a:latin typeface="Roboto"/>
                <a:cs typeface="Roboto"/>
              </a:rPr>
              <a:t> </a:t>
            </a:r>
            <a:r>
              <a:rPr sz="1800" dirty="0">
                <a:latin typeface="Roboto"/>
                <a:cs typeface="Roboto"/>
              </a:rPr>
              <a:t>are</a:t>
            </a:r>
            <a:r>
              <a:rPr sz="1800" spc="-60" dirty="0">
                <a:latin typeface="Roboto"/>
                <a:cs typeface="Roboto"/>
              </a:rPr>
              <a:t> </a:t>
            </a:r>
            <a:r>
              <a:rPr sz="1800" dirty="0">
                <a:latin typeface="Roboto"/>
                <a:cs typeface="Roboto"/>
              </a:rPr>
              <a:t>active</a:t>
            </a:r>
            <a:r>
              <a:rPr sz="1800" spc="-50" dirty="0">
                <a:latin typeface="Roboto"/>
                <a:cs typeface="Roboto"/>
              </a:rPr>
              <a:t> </a:t>
            </a:r>
            <a:r>
              <a:rPr sz="1800" spc="-10" dirty="0">
                <a:latin typeface="Roboto"/>
                <a:cs typeface="Roboto"/>
              </a:rPr>
              <a:t>producers</a:t>
            </a:r>
            <a:r>
              <a:rPr sz="1800" spc="-55" dirty="0">
                <a:latin typeface="Roboto"/>
                <a:cs typeface="Roboto"/>
              </a:rPr>
              <a:t> </a:t>
            </a:r>
            <a:r>
              <a:rPr sz="1800" dirty="0">
                <a:latin typeface="Roboto"/>
                <a:cs typeface="Roboto"/>
              </a:rPr>
              <a:t>of</a:t>
            </a:r>
            <a:r>
              <a:rPr sz="1800" spc="-65" dirty="0">
                <a:latin typeface="Roboto"/>
                <a:cs typeface="Roboto"/>
              </a:rPr>
              <a:t> </a:t>
            </a:r>
            <a:r>
              <a:rPr sz="1800" spc="-10" dirty="0">
                <a:latin typeface="Roboto"/>
                <a:cs typeface="Roboto"/>
              </a:rPr>
              <a:t>meaning</a:t>
            </a:r>
            <a:r>
              <a:rPr sz="1800" spc="-50" dirty="0">
                <a:latin typeface="Roboto"/>
                <a:cs typeface="Roboto"/>
              </a:rPr>
              <a:t> </a:t>
            </a:r>
            <a:r>
              <a:rPr sz="1800" dirty="0">
                <a:latin typeface="Roboto"/>
                <a:cs typeface="Roboto"/>
              </a:rPr>
              <a:t>on</a:t>
            </a:r>
            <a:r>
              <a:rPr sz="1800" spc="-50"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Internet, </a:t>
            </a:r>
            <a:r>
              <a:rPr sz="1800" dirty="0">
                <a:latin typeface="Roboto"/>
                <a:cs typeface="Roboto"/>
              </a:rPr>
              <a:t>not</a:t>
            </a:r>
            <a:r>
              <a:rPr sz="1800" spc="-50" dirty="0">
                <a:latin typeface="Roboto"/>
                <a:cs typeface="Roboto"/>
              </a:rPr>
              <a:t> </a:t>
            </a:r>
            <a:r>
              <a:rPr sz="1800" spc="-10" dirty="0">
                <a:latin typeface="Roboto"/>
                <a:cs typeface="Roboto"/>
              </a:rPr>
              <a:t>algorithms</a:t>
            </a:r>
            <a:r>
              <a:rPr sz="1800" spc="-55" dirty="0">
                <a:latin typeface="Roboto"/>
                <a:cs typeface="Roboto"/>
              </a:rPr>
              <a:t> </a:t>
            </a:r>
            <a:r>
              <a:rPr sz="1800" dirty="0">
                <a:latin typeface="Roboto"/>
                <a:cs typeface="Roboto"/>
              </a:rPr>
              <a:t>or</a:t>
            </a:r>
            <a:r>
              <a:rPr sz="1800" spc="-45" dirty="0">
                <a:latin typeface="Roboto"/>
                <a:cs typeface="Roboto"/>
              </a:rPr>
              <a:t> </a:t>
            </a:r>
            <a:r>
              <a:rPr sz="1800" spc="-65" dirty="0">
                <a:latin typeface="Roboto"/>
                <a:cs typeface="Roboto"/>
              </a:rPr>
              <a:t>machine-</a:t>
            </a:r>
            <a:r>
              <a:rPr sz="1800" spc="-10" dirty="0">
                <a:latin typeface="Roboto"/>
                <a:cs typeface="Roboto"/>
              </a:rPr>
              <a:t>learning</a:t>
            </a:r>
            <a:r>
              <a:rPr sz="1800" spc="-50" dirty="0">
                <a:latin typeface="Roboto"/>
                <a:cs typeface="Roboto"/>
              </a:rPr>
              <a:t> </a:t>
            </a:r>
            <a:r>
              <a:rPr sz="1800" spc="-10" dirty="0">
                <a:latin typeface="Roboto"/>
                <a:cs typeface="Roboto"/>
              </a:rPr>
              <a:t>applications.</a:t>
            </a:r>
            <a:endParaRPr sz="1800">
              <a:latin typeface="Roboto"/>
              <a:cs typeface="Roboto"/>
            </a:endParaRPr>
          </a:p>
          <a:p>
            <a:pPr>
              <a:lnSpc>
                <a:spcPct val="100000"/>
              </a:lnSpc>
              <a:spcBef>
                <a:spcPts val="175"/>
              </a:spcBef>
              <a:buFont typeface="Roboto"/>
              <a:buAutoNum type="arabicPeriod" startAt="3"/>
            </a:pPr>
            <a:endParaRPr sz="1800">
              <a:latin typeface="Roboto"/>
              <a:cs typeface="Roboto"/>
            </a:endParaRPr>
          </a:p>
          <a:p>
            <a:pPr marL="241300" marR="5080" indent="-228600">
              <a:lnSpc>
                <a:spcPct val="107900"/>
              </a:lnSpc>
              <a:buAutoNum type="arabicPeriod" startAt="3"/>
              <a:tabLst>
                <a:tab pos="241300" algn="l"/>
              </a:tabLst>
            </a:pPr>
            <a:r>
              <a:rPr sz="1800" dirty="0">
                <a:latin typeface="Roboto"/>
                <a:cs typeface="Roboto"/>
              </a:rPr>
              <a:t>The</a:t>
            </a:r>
            <a:r>
              <a:rPr sz="1800" spc="-65" dirty="0">
                <a:latin typeface="Roboto"/>
                <a:cs typeface="Roboto"/>
              </a:rPr>
              <a:t> </a:t>
            </a:r>
            <a:r>
              <a:rPr sz="1800" spc="-10" dirty="0">
                <a:latin typeface="Roboto"/>
                <a:cs typeface="Roboto"/>
              </a:rPr>
              <a:t>Internet</a:t>
            </a:r>
            <a:r>
              <a:rPr sz="1800" spc="-65" dirty="0">
                <a:latin typeface="Roboto"/>
                <a:cs typeface="Roboto"/>
              </a:rPr>
              <a:t> </a:t>
            </a:r>
            <a:r>
              <a:rPr sz="1800" dirty="0">
                <a:latin typeface="Roboto"/>
                <a:cs typeface="Roboto"/>
              </a:rPr>
              <a:t>creates</a:t>
            </a:r>
            <a:r>
              <a:rPr sz="1800" spc="-65" dirty="0">
                <a:latin typeface="Roboto"/>
                <a:cs typeface="Roboto"/>
              </a:rPr>
              <a:t> </a:t>
            </a:r>
            <a:r>
              <a:rPr sz="1800" dirty="0">
                <a:latin typeface="Roboto"/>
                <a:cs typeface="Roboto"/>
              </a:rPr>
              <a:t>a</a:t>
            </a:r>
            <a:r>
              <a:rPr sz="1800" spc="-65" dirty="0">
                <a:latin typeface="Roboto"/>
                <a:cs typeface="Roboto"/>
              </a:rPr>
              <a:t> </a:t>
            </a:r>
            <a:r>
              <a:rPr sz="1800" spc="-10" dirty="0">
                <a:latin typeface="Roboto"/>
                <a:cs typeface="Roboto"/>
              </a:rPr>
              <a:t>digital</a:t>
            </a:r>
            <a:r>
              <a:rPr sz="1800" spc="-55" dirty="0">
                <a:latin typeface="Roboto"/>
                <a:cs typeface="Roboto"/>
              </a:rPr>
              <a:t> </a:t>
            </a:r>
            <a:r>
              <a:rPr sz="1800" dirty="0">
                <a:latin typeface="Roboto"/>
                <a:cs typeface="Roboto"/>
              </a:rPr>
              <a:t>global</a:t>
            </a:r>
            <a:r>
              <a:rPr sz="1800" spc="-60" dirty="0">
                <a:latin typeface="Roboto"/>
                <a:cs typeface="Roboto"/>
              </a:rPr>
              <a:t> </a:t>
            </a:r>
            <a:r>
              <a:rPr sz="1800" dirty="0">
                <a:latin typeface="Roboto"/>
                <a:cs typeface="Roboto"/>
              </a:rPr>
              <a:t>space</a:t>
            </a:r>
            <a:r>
              <a:rPr sz="1800" spc="-70" dirty="0">
                <a:latin typeface="Roboto"/>
                <a:cs typeface="Roboto"/>
              </a:rPr>
              <a:t> </a:t>
            </a:r>
            <a:r>
              <a:rPr sz="1800" dirty="0">
                <a:latin typeface="Roboto"/>
                <a:cs typeface="Roboto"/>
              </a:rPr>
              <a:t>and</a:t>
            </a:r>
            <a:r>
              <a:rPr sz="1800" spc="-50" dirty="0">
                <a:latin typeface="Roboto"/>
                <a:cs typeface="Roboto"/>
              </a:rPr>
              <a:t> </a:t>
            </a:r>
            <a:r>
              <a:rPr sz="1800" dirty="0">
                <a:latin typeface="Roboto"/>
                <a:cs typeface="Roboto"/>
              </a:rPr>
              <a:t>global</a:t>
            </a:r>
            <a:r>
              <a:rPr sz="1800" spc="-65" dirty="0">
                <a:latin typeface="Roboto"/>
                <a:cs typeface="Roboto"/>
              </a:rPr>
              <a:t> </a:t>
            </a:r>
            <a:r>
              <a:rPr sz="1800" dirty="0">
                <a:latin typeface="Roboto"/>
                <a:cs typeface="Roboto"/>
              </a:rPr>
              <a:t>time</a:t>
            </a:r>
            <a:r>
              <a:rPr sz="1800" spc="-65" dirty="0">
                <a:latin typeface="Roboto"/>
                <a:cs typeface="Roboto"/>
              </a:rPr>
              <a:t> </a:t>
            </a:r>
            <a:r>
              <a:rPr sz="1800" spc="-10" dirty="0">
                <a:latin typeface="Roboto"/>
                <a:cs typeface="Roboto"/>
              </a:rPr>
              <a:t>where </a:t>
            </a:r>
            <a:r>
              <a:rPr sz="1800" spc="-30" dirty="0">
                <a:latin typeface="Roboto"/>
                <a:cs typeface="Roboto"/>
              </a:rPr>
              <a:t>humanity</a:t>
            </a:r>
            <a:r>
              <a:rPr sz="1800" spc="-55" dirty="0">
                <a:latin typeface="Roboto"/>
                <a:cs typeface="Roboto"/>
              </a:rPr>
              <a:t> </a:t>
            </a:r>
            <a:r>
              <a:rPr sz="1800" dirty="0">
                <a:latin typeface="Roboto"/>
                <a:cs typeface="Roboto"/>
              </a:rPr>
              <a:t>is</a:t>
            </a:r>
            <a:r>
              <a:rPr sz="1800" spc="-55" dirty="0">
                <a:latin typeface="Roboto"/>
                <a:cs typeface="Roboto"/>
              </a:rPr>
              <a:t> </a:t>
            </a:r>
            <a:r>
              <a:rPr sz="1800" spc="-25" dirty="0">
                <a:latin typeface="Roboto"/>
                <a:cs typeface="Roboto"/>
              </a:rPr>
              <a:t>virtually</a:t>
            </a:r>
            <a:r>
              <a:rPr sz="1800" spc="-50" dirty="0">
                <a:latin typeface="Roboto"/>
                <a:cs typeface="Roboto"/>
              </a:rPr>
              <a:t> </a:t>
            </a:r>
            <a:r>
              <a:rPr sz="1800" spc="-10" dirty="0">
                <a:latin typeface="Roboto"/>
                <a:cs typeface="Roboto"/>
              </a:rPr>
              <a:t>represented.</a:t>
            </a:r>
            <a:r>
              <a:rPr sz="1800" spc="-50" dirty="0">
                <a:latin typeface="Roboto"/>
                <a:cs typeface="Roboto"/>
              </a:rPr>
              <a:t> </a:t>
            </a:r>
            <a:r>
              <a:rPr sz="1800" dirty="0">
                <a:latin typeface="Roboto"/>
                <a:cs typeface="Roboto"/>
              </a:rPr>
              <a:t>It</a:t>
            </a:r>
            <a:r>
              <a:rPr sz="1800" spc="-50" dirty="0">
                <a:latin typeface="Roboto"/>
                <a:cs typeface="Roboto"/>
              </a:rPr>
              <a:t> </a:t>
            </a:r>
            <a:r>
              <a:rPr sz="1800" spc="-10" dirty="0">
                <a:latin typeface="Roboto"/>
                <a:cs typeface="Roboto"/>
              </a:rPr>
              <a:t>thus</a:t>
            </a:r>
            <a:r>
              <a:rPr sz="1800" spc="-50" dirty="0">
                <a:latin typeface="Roboto"/>
                <a:cs typeface="Roboto"/>
              </a:rPr>
              <a:t> </a:t>
            </a:r>
            <a:r>
              <a:rPr sz="1800" spc="-10" dirty="0">
                <a:latin typeface="Roboto"/>
                <a:cs typeface="Roboto"/>
              </a:rPr>
              <a:t>undermines</a:t>
            </a:r>
            <a:r>
              <a:rPr sz="1800" spc="-55" dirty="0">
                <a:latin typeface="Roboto"/>
                <a:cs typeface="Roboto"/>
              </a:rPr>
              <a:t> </a:t>
            </a:r>
            <a:r>
              <a:rPr sz="1800" spc="-10" dirty="0">
                <a:latin typeface="Roboto"/>
                <a:cs typeface="Roboto"/>
              </a:rPr>
              <a:t>national representation</a:t>
            </a:r>
            <a:r>
              <a:rPr sz="1800" spc="-50"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directly</a:t>
            </a:r>
            <a:r>
              <a:rPr sz="1800" spc="-60" dirty="0">
                <a:latin typeface="Roboto"/>
                <a:cs typeface="Roboto"/>
              </a:rPr>
              <a:t> </a:t>
            </a:r>
            <a:r>
              <a:rPr sz="1800" spc="-10" dirty="0">
                <a:latin typeface="Roboto"/>
                <a:cs typeface="Roboto"/>
              </a:rPr>
              <a:t>connects</a:t>
            </a:r>
            <a:r>
              <a:rPr sz="1800" spc="-60" dirty="0">
                <a:latin typeface="Roboto"/>
                <a:cs typeface="Roboto"/>
              </a:rPr>
              <a:t> </a:t>
            </a:r>
            <a:r>
              <a:rPr sz="1800" dirty="0">
                <a:latin typeface="Roboto"/>
                <a:cs typeface="Roboto"/>
              </a:rPr>
              <a:t>the</a:t>
            </a:r>
            <a:r>
              <a:rPr sz="1800" spc="-65" dirty="0">
                <a:latin typeface="Roboto"/>
                <a:cs typeface="Roboto"/>
              </a:rPr>
              <a:t> </a:t>
            </a:r>
            <a:r>
              <a:rPr sz="1800" dirty="0">
                <a:latin typeface="Roboto"/>
                <a:cs typeface="Roboto"/>
              </a:rPr>
              <a:t>local</a:t>
            </a:r>
            <a:r>
              <a:rPr sz="1800" spc="-60" dirty="0">
                <a:latin typeface="Roboto"/>
                <a:cs typeface="Roboto"/>
              </a:rPr>
              <a:t> </a:t>
            </a:r>
            <a:r>
              <a:rPr sz="1800" dirty="0">
                <a:latin typeface="Roboto"/>
                <a:cs typeface="Roboto"/>
              </a:rPr>
              <a:t>to</a:t>
            </a:r>
            <a:r>
              <a:rPr sz="1800" spc="-60" dirty="0">
                <a:latin typeface="Roboto"/>
                <a:cs typeface="Roboto"/>
              </a:rPr>
              <a:t> </a:t>
            </a:r>
            <a:r>
              <a:rPr sz="1800" dirty="0">
                <a:latin typeface="Roboto"/>
                <a:cs typeface="Roboto"/>
              </a:rPr>
              <a:t>the</a:t>
            </a:r>
            <a:r>
              <a:rPr sz="1800" spc="-60" dirty="0">
                <a:latin typeface="Roboto"/>
                <a:cs typeface="Roboto"/>
              </a:rPr>
              <a:t> </a:t>
            </a:r>
            <a:r>
              <a:rPr sz="1800" spc="-10" dirty="0">
                <a:latin typeface="Roboto"/>
                <a:cs typeface="Roboto"/>
              </a:rPr>
              <a:t>global,</a:t>
            </a:r>
            <a:r>
              <a:rPr sz="1800" spc="-55" dirty="0">
                <a:latin typeface="Roboto"/>
                <a:cs typeface="Roboto"/>
              </a:rPr>
              <a:t> </a:t>
            </a:r>
            <a:r>
              <a:rPr sz="1800" spc="-10" dirty="0">
                <a:latin typeface="Roboto"/>
                <a:cs typeface="Roboto"/>
              </a:rPr>
              <a:t>challenging borders.</a:t>
            </a:r>
            <a:r>
              <a:rPr sz="1800" spc="-60" dirty="0">
                <a:latin typeface="Roboto"/>
                <a:cs typeface="Roboto"/>
              </a:rPr>
              <a:t> </a:t>
            </a:r>
            <a:r>
              <a:rPr sz="1800" dirty="0">
                <a:latin typeface="Roboto"/>
                <a:cs typeface="Roboto"/>
              </a:rPr>
              <a:t>It</a:t>
            </a:r>
            <a:r>
              <a:rPr sz="1800" spc="-50" dirty="0">
                <a:latin typeface="Roboto"/>
                <a:cs typeface="Roboto"/>
              </a:rPr>
              <a:t> </a:t>
            </a:r>
            <a:r>
              <a:rPr sz="1800" dirty="0">
                <a:latin typeface="Roboto"/>
                <a:cs typeface="Roboto"/>
              </a:rPr>
              <a:t>creates</a:t>
            </a:r>
            <a:r>
              <a:rPr sz="1800" spc="-60"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conditions</a:t>
            </a:r>
            <a:r>
              <a:rPr sz="1800" spc="-55" dirty="0">
                <a:latin typeface="Roboto"/>
                <a:cs typeface="Roboto"/>
              </a:rPr>
              <a:t> </a:t>
            </a:r>
            <a:r>
              <a:rPr sz="1800" dirty="0">
                <a:latin typeface="Roboto"/>
                <a:cs typeface="Roboto"/>
              </a:rPr>
              <a:t>for</a:t>
            </a:r>
            <a:r>
              <a:rPr sz="1800" spc="-50" dirty="0">
                <a:latin typeface="Roboto"/>
                <a:cs typeface="Roboto"/>
              </a:rPr>
              <a:t> </a:t>
            </a:r>
            <a:r>
              <a:rPr sz="1800" dirty="0">
                <a:latin typeface="Roboto"/>
                <a:cs typeface="Roboto"/>
              </a:rPr>
              <a:t>an</a:t>
            </a:r>
            <a:r>
              <a:rPr sz="1800" spc="-55" dirty="0">
                <a:latin typeface="Roboto"/>
                <a:cs typeface="Roboto"/>
              </a:rPr>
              <a:t> </a:t>
            </a:r>
            <a:r>
              <a:rPr sz="1800" spc="-10" dirty="0">
                <a:latin typeface="Roboto"/>
                <a:cs typeface="Roboto"/>
              </a:rPr>
              <a:t>expanded</a:t>
            </a:r>
            <a:r>
              <a:rPr sz="1800" spc="-50"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(directly) </a:t>
            </a:r>
            <a:r>
              <a:rPr sz="1800" dirty="0">
                <a:latin typeface="Roboto"/>
                <a:cs typeface="Roboto"/>
              </a:rPr>
              <a:t>democratic</a:t>
            </a:r>
            <a:r>
              <a:rPr sz="1800" spc="-40" dirty="0">
                <a:latin typeface="Roboto"/>
                <a:cs typeface="Roboto"/>
              </a:rPr>
              <a:t> </a:t>
            </a:r>
            <a:r>
              <a:rPr sz="1800" spc="-20" dirty="0">
                <a:latin typeface="Roboto"/>
                <a:cs typeface="Roboto"/>
              </a:rPr>
              <a:t>culture</a:t>
            </a:r>
            <a:r>
              <a:rPr sz="1800" spc="-45" dirty="0">
                <a:latin typeface="Roboto"/>
                <a:cs typeface="Roboto"/>
              </a:rPr>
              <a:t> </a:t>
            </a:r>
            <a:r>
              <a:rPr sz="1800" dirty="0">
                <a:latin typeface="Roboto"/>
                <a:cs typeface="Roboto"/>
              </a:rPr>
              <a:t>of</a:t>
            </a:r>
            <a:r>
              <a:rPr sz="1800" spc="-45" dirty="0">
                <a:latin typeface="Roboto"/>
                <a:cs typeface="Roboto"/>
              </a:rPr>
              <a:t> </a:t>
            </a:r>
            <a:r>
              <a:rPr sz="1800" spc="-10" dirty="0">
                <a:latin typeface="Roboto"/>
                <a:cs typeface="Roboto"/>
              </a:rPr>
              <a:t>cosmolocalism</a:t>
            </a:r>
            <a:r>
              <a:rPr sz="1800" spc="-50" dirty="0">
                <a:latin typeface="Roboto"/>
                <a:cs typeface="Roboto"/>
              </a:rPr>
              <a:t> </a:t>
            </a:r>
            <a:r>
              <a:rPr sz="1800" spc="-10" dirty="0">
                <a:latin typeface="Roboto"/>
                <a:cs typeface="Roboto"/>
              </a:rPr>
              <a:t>beyond</a:t>
            </a:r>
            <a:r>
              <a:rPr sz="1800" spc="-40" dirty="0">
                <a:latin typeface="Roboto"/>
                <a:cs typeface="Roboto"/>
              </a:rPr>
              <a:t> </a:t>
            </a:r>
            <a:r>
              <a:rPr sz="1800" dirty="0">
                <a:latin typeface="Roboto"/>
                <a:cs typeface="Roboto"/>
              </a:rPr>
              <a:t>both</a:t>
            </a:r>
            <a:r>
              <a:rPr sz="1800" spc="-35" dirty="0">
                <a:latin typeface="Roboto"/>
                <a:cs typeface="Roboto"/>
              </a:rPr>
              <a:t> </a:t>
            </a:r>
            <a:r>
              <a:rPr sz="1800" spc="-20" dirty="0">
                <a:latin typeface="Roboto"/>
                <a:cs typeface="Roboto"/>
              </a:rPr>
              <a:t>nationalism</a:t>
            </a:r>
            <a:r>
              <a:rPr sz="1800" spc="-55" dirty="0">
                <a:latin typeface="Roboto"/>
                <a:cs typeface="Roboto"/>
              </a:rPr>
              <a:t> </a:t>
            </a:r>
            <a:r>
              <a:rPr sz="1800" spc="-25" dirty="0">
                <a:latin typeface="Roboto"/>
                <a:cs typeface="Roboto"/>
              </a:rPr>
              <a:t>and </a:t>
            </a:r>
            <a:r>
              <a:rPr sz="1800" spc="-20" dirty="0">
                <a:latin typeface="Roboto"/>
                <a:cs typeface="Roboto"/>
              </a:rPr>
              <a:t>internationalism,</a:t>
            </a:r>
            <a:r>
              <a:rPr sz="1800" spc="-35" dirty="0">
                <a:latin typeface="Roboto"/>
                <a:cs typeface="Roboto"/>
              </a:rPr>
              <a:t> </a:t>
            </a:r>
            <a:r>
              <a:rPr sz="1800" dirty="0">
                <a:latin typeface="Roboto"/>
                <a:cs typeface="Roboto"/>
              </a:rPr>
              <a:t>both</a:t>
            </a:r>
            <a:r>
              <a:rPr sz="1800" spc="-30" dirty="0">
                <a:latin typeface="Roboto"/>
                <a:cs typeface="Roboto"/>
              </a:rPr>
              <a:t> </a:t>
            </a:r>
            <a:r>
              <a:rPr sz="1800" dirty="0">
                <a:latin typeface="Roboto"/>
                <a:cs typeface="Roboto"/>
              </a:rPr>
              <a:t>of</a:t>
            </a:r>
            <a:r>
              <a:rPr sz="1800" spc="-30" dirty="0">
                <a:latin typeface="Roboto"/>
                <a:cs typeface="Roboto"/>
              </a:rPr>
              <a:t> </a:t>
            </a:r>
            <a:r>
              <a:rPr sz="1800" dirty="0">
                <a:latin typeface="Roboto"/>
                <a:cs typeface="Roboto"/>
              </a:rPr>
              <a:t>which</a:t>
            </a:r>
            <a:r>
              <a:rPr sz="1800" spc="-30" dirty="0">
                <a:latin typeface="Roboto"/>
                <a:cs typeface="Roboto"/>
              </a:rPr>
              <a:t> </a:t>
            </a:r>
            <a:r>
              <a:rPr sz="1800" spc="-10" dirty="0">
                <a:latin typeface="Roboto"/>
                <a:cs typeface="Roboto"/>
              </a:rPr>
              <a:t>presuppose</a:t>
            </a:r>
            <a:r>
              <a:rPr sz="1800" spc="-40" dirty="0">
                <a:latin typeface="Roboto"/>
                <a:cs typeface="Roboto"/>
              </a:rPr>
              <a:t> </a:t>
            </a:r>
            <a:r>
              <a:rPr sz="1800" dirty="0">
                <a:latin typeface="Roboto"/>
                <a:cs typeface="Roboto"/>
              </a:rPr>
              <a:t>the</a:t>
            </a:r>
            <a:r>
              <a:rPr sz="1800" spc="-30" dirty="0">
                <a:latin typeface="Roboto"/>
                <a:cs typeface="Roboto"/>
              </a:rPr>
              <a:t> </a:t>
            </a:r>
            <a:r>
              <a:rPr sz="1800" spc="-10" dirty="0">
                <a:latin typeface="Roboto"/>
                <a:cs typeface="Roboto"/>
              </a:rPr>
              <a:t>exclusive</a:t>
            </a:r>
            <a:r>
              <a:rPr sz="1800" spc="-35" dirty="0">
                <a:latin typeface="Roboto"/>
                <a:cs typeface="Roboto"/>
              </a:rPr>
              <a:t> </a:t>
            </a:r>
            <a:r>
              <a:rPr sz="1800" spc="-20" dirty="0">
                <a:latin typeface="Roboto"/>
                <a:cs typeface="Roboto"/>
              </a:rPr>
              <a:t>sovereignty</a:t>
            </a:r>
            <a:r>
              <a:rPr sz="1800" spc="-30" dirty="0">
                <a:latin typeface="Roboto"/>
                <a:cs typeface="Roboto"/>
              </a:rPr>
              <a:t> </a:t>
            </a:r>
            <a:r>
              <a:rPr sz="1800" spc="-25" dirty="0">
                <a:latin typeface="Roboto"/>
                <a:cs typeface="Roboto"/>
              </a:rPr>
              <a:t>of </a:t>
            </a:r>
            <a:r>
              <a:rPr sz="1800" dirty="0">
                <a:latin typeface="Roboto"/>
                <a:cs typeface="Roboto"/>
              </a:rPr>
              <a:t>the</a:t>
            </a:r>
            <a:r>
              <a:rPr sz="1800" spc="-50" dirty="0">
                <a:latin typeface="Roboto"/>
                <a:cs typeface="Roboto"/>
              </a:rPr>
              <a:t> </a:t>
            </a:r>
            <a:r>
              <a:rPr sz="1800" spc="-10" dirty="0">
                <a:latin typeface="Roboto"/>
                <a:cs typeface="Roboto"/>
              </a:rPr>
              <a:t>nation</a:t>
            </a:r>
            <a:r>
              <a:rPr sz="1800" spc="-50" dirty="0">
                <a:latin typeface="Roboto"/>
                <a:cs typeface="Roboto"/>
              </a:rPr>
              <a:t> </a:t>
            </a:r>
            <a:r>
              <a:rPr sz="1800" dirty="0">
                <a:latin typeface="Roboto"/>
                <a:cs typeface="Roboto"/>
              </a:rPr>
              <a:t>as</a:t>
            </a:r>
            <a:r>
              <a:rPr sz="1800" spc="-50" dirty="0">
                <a:latin typeface="Roboto"/>
                <a:cs typeface="Roboto"/>
              </a:rPr>
              <a:t> </a:t>
            </a:r>
            <a:r>
              <a:rPr sz="1800" dirty="0">
                <a:latin typeface="Roboto"/>
                <a:cs typeface="Roboto"/>
              </a:rPr>
              <a:t>the</a:t>
            </a:r>
            <a:r>
              <a:rPr sz="1800" spc="-50" dirty="0">
                <a:latin typeface="Roboto"/>
                <a:cs typeface="Roboto"/>
              </a:rPr>
              <a:t> </a:t>
            </a:r>
            <a:r>
              <a:rPr sz="1800" dirty="0">
                <a:latin typeface="Roboto"/>
                <a:cs typeface="Roboto"/>
              </a:rPr>
              <a:t>bearer</a:t>
            </a:r>
            <a:r>
              <a:rPr sz="1800" spc="-50" dirty="0">
                <a:latin typeface="Roboto"/>
                <a:cs typeface="Roboto"/>
              </a:rPr>
              <a:t> </a:t>
            </a:r>
            <a:r>
              <a:rPr sz="1800" dirty="0">
                <a:latin typeface="Roboto"/>
                <a:cs typeface="Roboto"/>
              </a:rPr>
              <a:t>of</a:t>
            </a:r>
            <a:r>
              <a:rPr sz="1800" spc="-50" dirty="0">
                <a:latin typeface="Roboto"/>
                <a:cs typeface="Roboto"/>
              </a:rPr>
              <a:t> </a:t>
            </a:r>
            <a:r>
              <a:rPr sz="1800" spc="-10" dirty="0">
                <a:latin typeface="Roboto"/>
                <a:cs typeface="Roboto"/>
              </a:rPr>
              <a:t>political</a:t>
            </a:r>
            <a:r>
              <a:rPr sz="1800" spc="-45" dirty="0">
                <a:latin typeface="Roboto"/>
                <a:cs typeface="Roboto"/>
              </a:rPr>
              <a:t> </a:t>
            </a:r>
            <a:r>
              <a:rPr sz="1800" spc="-10" dirty="0">
                <a:latin typeface="Roboto"/>
                <a:cs typeface="Roboto"/>
              </a:rPr>
              <a:t>power.</a:t>
            </a:r>
            <a:endParaRPr sz="1800">
              <a:latin typeface="Roboto"/>
              <a:cs typeface="Roboto"/>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5507" y="435356"/>
            <a:ext cx="168910" cy="193675"/>
          </a:xfrm>
          <a:prstGeom prst="rect">
            <a:avLst/>
          </a:prstGeom>
        </p:spPr>
        <p:txBody>
          <a:bodyPr vert="horz" wrap="square" lIns="0" tIns="12700" rIns="0" bIns="0" rtlCol="0">
            <a:spAutoFit/>
          </a:bodyPr>
          <a:lstStyle/>
          <a:p>
            <a:pPr marL="12700">
              <a:lnSpc>
                <a:spcPct val="100000"/>
              </a:lnSpc>
              <a:spcBef>
                <a:spcPts val="100"/>
              </a:spcBef>
            </a:pPr>
            <a:r>
              <a:rPr sz="1100" spc="-25" dirty="0">
                <a:latin typeface="Calibri"/>
                <a:cs typeface="Calibri"/>
              </a:rPr>
              <a:t>34</a:t>
            </a:r>
            <a:endParaRPr sz="1100">
              <a:latin typeface="Calibri"/>
              <a:cs typeface="Calibri"/>
            </a:endParaRPr>
          </a:p>
        </p:txBody>
      </p:sp>
      <p:sp>
        <p:nvSpPr>
          <p:cNvPr id="3" name="object 3"/>
          <p:cNvSpPr txBox="1"/>
          <p:nvPr/>
        </p:nvSpPr>
        <p:spPr>
          <a:xfrm>
            <a:off x="901700" y="868425"/>
            <a:ext cx="8213090" cy="5760085"/>
          </a:xfrm>
          <a:prstGeom prst="rect">
            <a:avLst/>
          </a:prstGeom>
        </p:spPr>
        <p:txBody>
          <a:bodyPr vert="horz" wrap="square" lIns="0" tIns="12700" rIns="0" bIns="0" rtlCol="0">
            <a:spAutoFit/>
          </a:bodyPr>
          <a:lstStyle/>
          <a:p>
            <a:pPr marL="927100" marR="292735" indent="-228600">
              <a:lnSpc>
                <a:spcPct val="107800"/>
              </a:lnSpc>
              <a:spcBef>
                <a:spcPts val="100"/>
              </a:spcBef>
            </a:pPr>
            <a:r>
              <a:rPr sz="1800" spc="-25" dirty="0">
                <a:latin typeface="Roboto"/>
                <a:cs typeface="Roboto"/>
              </a:rPr>
              <a:t>8.</a:t>
            </a:r>
            <a:r>
              <a:rPr sz="1800" spc="-130" dirty="0">
                <a:latin typeface="Roboto"/>
                <a:cs typeface="Roboto"/>
              </a:rPr>
              <a:t> </a:t>
            </a:r>
            <a:r>
              <a:rPr sz="1800" spc="-20" dirty="0">
                <a:latin typeface="Roboto"/>
                <a:cs typeface="Roboto"/>
              </a:rPr>
              <a:t>Reality</a:t>
            </a:r>
            <a:r>
              <a:rPr sz="1800" spc="-85" dirty="0">
                <a:latin typeface="Roboto"/>
                <a:cs typeface="Roboto"/>
              </a:rPr>
              <a:t> </a:t>
            </a:r>
            <a:r>
              <a:rPr sz="1800" dirty="0">
                <a:latin typeface="Roboto"/>
                <a:cs typeface="Roboto"/>
              </a:rPr>
              <a:t>is</a:t>
            </a:r>
            <a:r>
              <a:rPr sz="1800" spc="-55" dirty="0">
                <a:latin typeface="Roboto"/>
                <a:cs typeface="Roboto"/>
              </a:rPr>
              <a:t> </a:t>
            </a:r>
            <a:r>
              <a:rPr sz="1800" dirty="0">
                <a:latin typeface="Roboto"/>
                <a:cs typeface="Roboto"/>
              </a:rPr>
              <a:t>layered,</a:t>
            </a:r>
            <a:r>
              <a:rPr sz="1800" spc="-60" dirty="0">
                <a:latin typeface="Roboto"/>
                <a:cs typeface="Roboto"/>
              </a:rPr>
              <a:t> </a:t>
            </a:r>
            <a:r>
              <a:rPr sz="1800" dirty="0">
                <a:latin typeface="Roboto"/>
                <a:cs typeface="Roboto"/>
              </a:rPr>
              <a:t>in</a:t>
            </a:r>
            <a:r>
              <a:rPr sz="1800" spc="-55" dirty="0">
                <a:latin typeface="Roboto"/>
                <a:cs typeface="Roboto"/>
              </a:rPr>
              <a:t> </a:t>
            </a:r>
            <a:r>
              <a:rPr sz="1800" spc="-10" dirty="0">
                <a:latin typeface="Roboto"/>
                <a:cs typeface="Roboto"/>
              </a:rPr>
              <a:t>various</a:t>
            </a:r>
            <a:r>
              <a:rPr sz="1800" spc="-60" dirty="0">
                <a:latin typeface="Roboto"/>
                <a:cs typeface="Roboto"/>
              </a:rPr>
              <a:t> </a:t>
            </a:r>
            <a:r>
              <a:rPr sz="1800" spc="-10" dirty="0">
                <a:latin typeface="Roboto"/>
                <a:cs typeface="Roboto"/>
              </a:rPr>
              <a:t>ontological</a:t>
            </a:r>
            <a:r>
              <a:rPr sz="1800" spc="-55" dirty="0">
                <a:latin typeface="Roboto"/>
                <a:cs typeface="Roboto"/>
              </a:rPr>
              <a:t> </a:t>
            </a:r>
            <a:r>
              <a:rPr sz="1800" spc="-10" dirty="0">
                <a:latin typeface="Roboto"/>
                <a:cs typeface="Roboto"/>
              </a:rPr>
              <a:t>categories</a:t>
            </a:r>
            <a:r>
              <a:rPr sz="1800" spc="-60" dirty="0">
                <a:latin typeface="Roboto"/>
                <a:cs typeface="Roboto"/>
              </a:rPr>
              <a:t> </a:t>
            </a:r>
            <a:r>
              <a:rPr sz="1800" dirty="0">
                <a:latin typeface="Roboto"/>
                <a:cs typeface="Roboto"/>
              </a:rPr>
              <a:t>with</a:t>
            </a:r>
            <a:r>
              <a:rPr sz="1800" spc="-60" dirty="0">
                <a:latin typeface="Roboto"/>
                <a:cs typeface="Roboto"/>
              </a:rPr>
              <a:t> </a:t>
            </a:r>
            <a:r>
              <a:rPr sz="1800" spc="-10" dirty="0">
                <a:latin typeface="Roboto"/>
                <a:cs typeface="Roboto"/>
              </a:rPr>
              <a:t>irregular correlations,</a:t>
            </a:r>
            <a:r>
              <a:rPr sz="1800" spc="-75" dirty="0">
                <a:latin typeface="Roboto"/>
                <a:cs typeface="Roboto"/>
              </a:rPr>
              <a:t> </a:t>
            </a:r>
            <a:r>
              <a:rPr sz="1800" dirty="0">
                <a:latin typeface="Roboto"/>
                <a:cs typeface="Roboto"/>
              </a:rPr>
              <a:t>where</a:t>
            </a:r>
            <a:r>
              <a:rPr sz="1800" spc="-65" dirty="0">
                <a:latin typeface="Roboto"/>
                <a:cs typeface="Roboto"/>
              </a:rPr>
              <a:t> </a:t>
            </a:r>
            <a:r>
              <a:rPr sz="1800" spc="-10" dirty="0">
                <a:latin typeface="Roboto"/>
                <a:cs typeface="Roboto"/>
              </a:rPr>
              <a:t>information</a:t>
            </a:r>
            <a:r>
              <a:rPr sz="1800" spc="-55" dirty="0">
                <a:latin typeface="Roboto"/>
                <a:cs typeface="Roboto"/>
              </a:rPr>
              <a:t> </a:t>
            </a:r>
            <a:r>
              <a:rPr sz="1800" spc="-10" dirty="0">
                <a:latin typeface="Roboto"/>
                <a:cs typeface="Roboto"/>
              </a:rPr>
              <a:t>always</a:t>
            </a:r>
            <a:r>
              <a:rPr sz="1800" spc="-65" dirty="0">
                <a:latin typeface="Roboto"/>
                <a:cs typeface="Roboto"/>
              </a:rPr>
              <a:t> </a:t>
            </a:r>
            <a:r>
              <a:rPr sz="1800" dirty="0">
                <a:latin typeface="Roboto"/>
                <a:cs typeface="Roboto"/>
              </a:rPr>
              <a:t>appears</a:t>
            </a:r>
            <a:r>
              <a:rPr sz="1800" spc="-65" dirty="0">
                <a:latin typeface="Roboto"/>
                <a:cs typeface="Roboto"/>
              </a:rPr>
              <a:t> </a:t>
            </a:r>
            <a:r>
              <a:rPr sz="1800" dirty="0">
                <a:latin typeface="Roboto"/>
                <a:cs typeface="Roboto"/>
              </a:rPr>
              <a:t>in</a:t>
            </a:r>
            <a:r>
              <a:rPr sz="1800" spc="-60" dirty="0">
                <a:latin typeface="Roboto"/>
                <a:cs typeface="Roboto"/>
              </a:rPr>
              <a:t> </a:t>
            </a:r>
            <a:r>
              <a:rPr sz="1800" dirty="0">
                <a:latin typeface="Roboto"/>
                <a:cs typeface="Roboto"/>
              </a:rPr>
              <a:t>a</a:t>
            </a:r>
            <a:r>
              <a:rPr sz="1800" spc="-60" dirty="0">
                <a:latin typeface="Roboto"/>
                <a:cs typeface="Roboto"/>
              </a:rPr>
              <a:t> </a:t>
            </a:r>
            <a:r>
              <a:rPr sz="1800" dirty="0">
                <a:latin typeface="Roboto"/>
                <a:cs typeface="Roboto"/>
              </a:rPr>
              <a:t>way</a:t>
            </a:r>
            <a:r>
              <a:rPr sz="1800" spc="-60" dirty="0">
                <a:latin typeface="Roboto"/>
                <a:cs typeface="Roboto"/>
              </a:rPr>
              <a:t> </a:t>
            </a:r>
            <a:r>
              <a:rPr sz="1800" dirty="0">
                <a:latin typeface="Roboto"/>
                <a:cs typeface="Roboto"/>
              </a:rPr>
              <a:t>mediated</a:t>
            </a:r>
            <a:r>
              <a:rPr sz="1800" spc="-60" dirty="0">
                <a:latin typeface="Roboto"/>
                <a:cs typeface="Roboto"/>
              </a:rPr>
              <a:t> </a:t>
            </a:r>
            <a:r>
              <a:rPr sz="1800" spc="-25" dirty="0">
                <a:latin typeface="Roboto"/>
                <a:cs typeface="Roboto"/>
              </a:rPr>
              <a:t>by </a:t>
            </a:r>
            <a:r>
              <a:rPr sz="1800" dirty="0">
                <a:latin typeface="Roboto"/>
                <a:cs typeface="Roboto"/>
              </a:rPr>
              <a:t>the</a:t>
            </a:r>
            <a:r>
              <a:rPr sz="1800" spc="-40" dirty="0">
                <a:latin typeface="Roboto"/>
                <a:cs typeface="Roboto"/>
              </a:rPr>
              <a:t> </a:t>
            </a:r>
            <a:r>
              <a:rPr sz="1800" spc="-20" dirty="0">
                <a:latin typeface="Roboto"/>
                <a:cs typeface="Roboto"/>
              </a:rPr>
              <a:t>instituted</a:t>
            </a:r>
            <a:r>
              <a:rPr sz="1800" spc="-35" dirty="0">
                <a:latin typeface="Roboto"/>
                <a:cs typeface="Roboto"/>
              </a:rPr>
              <a:t> </a:t>
            </a:r>
            <a:r>
              <a:rPr sz="1800" dirty="0">
                <a:latin typeface="Roboto"/>
                <a:cs typeface="Roboto"/>
              </a:rPr>
              <a:t>social</a:t>
            </a:r>
            <a:r>
              <a:rPr sz="1800" spc="-40" dirty="0">
                <a:latin typeface="Roboto"/>
                <a:cs typeface="Roboto"/>
              </a:rPr>
              <a:t> </a:t>
            </a:r>
            <a:r>
              <a:rPr sz="1800" spc="-20" dirty="0">
                <a:latin typeface="Roboto"/>
                <a:cs typeface="Roboto"/>
              </a:rPr>
              <a:t>imaginary</a:t>
            </a:r>
            <a:r>
              <a:rPr sz="1800" spc="-35" dirty="0">
                <a:latin typeface="Roboto"/>
                <a:cs typeface="Roboto"/>
              </a:rPr>
              <a:t> </a:t>
            </a:r>
            <a:r>
              <a:rPr sz="1800" spc="-10" dirty="0">
                <a:latin typeface="Roboto"/>
                <a:cs typeface="Roboto"/>
              </a:rPr>
              <a:t>significations.</a:t>
            </a:r>
            <a:endParaRPr sz="1800">
              <a:latin typeface="Roboto"/>
              <a:cs typeface="Roboto"/>
            </a:endParaRPr>
          </a:p>
          <a:p>
            <a:pPr marL="12700" marR="5080">
              <a:lnSpc>
                <a:spcPct val="107800"/>
              </a:lnSpc>
              <a:spcBef>
                <a:spcPts val="815"/>
              </a:spcBef>
            </a:pPr>
            <a:r>
              <a:rPr sz="1800" dirty="0">
                <a:latin typeface="Roboto"/>
                <a:cs typeface="Roboto"/>
              </a:rPr>
              <a:t>Social</a:t>
            </a:r>
            <a:r>
              <a:rPr sz="1800" spc="-40" dirty="0">
                <a:latin typeface="Roboto"/>
                <a:cs typeface="Roboto"/>
              </a:rPr>
              <a:t> </a:t>
            </a:r>
            <a:r>
              <a:rPr sz="1800" spc="-20" dirty="0">
                <a:latin typeface="Roboto"/>
                <a:cs typeface="Roboto"/>
              </a:rPr>
              <a:t>temporality</a:t>
            </a:r>
            <a:r>
              <a:rPr sz="1800" spc="-35" dirty="0">
                <a:latin typeface="Roboto"/>
                <a:cs typeface="Roboto"/>
              </a:rPr>
              <a:t> </a:t>
            </a:r>
            <a:r>
              <a:rPr sz="1800" spc="-10" dirty="0">
                <a:latin typeface="Roboto"/>
                <a:cs typeface="Roboto"/>
              </a:rPr>
              <a:t>transforms</a:t>
            </a:r>
            <a:r>
              <a:rPr sz="1800" spc="-40" dirty="0">
                <a:latin typeface="Roboto"/>
                <a:cs typeface="Roboto"/>
              </a:rPr>
              <a:t> </a:t>
            </a:r>
            <a:r>
              <a:rPr sz="1800" dirty="0">
                <a:latin typeface="Roboto"/>
                <a:cs typeface="Roboto"/>
              </a:rPr>
              <a:t>the</a:t>
            </a:r>
            <a:r>
              <a:rPr sz="1800" spc="-35" dirty="0">
                <a:latin typeface="Roboto"/>
                <a:cs typeface="Roboto"/>
              </a:rPr>
              <a:t> </a:t>
            </a:r>
            <a:r>
              <a:rPr sz="1800" dirty="0">
                <a:latin typeface="Roboto"/>
                <a:cs typeface="Roboto"/>
              </a:rPr>
              <a:t>proper</a:t>
            </a:r>
            <a:r>
              <a:rPr sz="1800" spc="-35" dirty="0">
                <a:latin typeface="Roboto"/>
                <a:cs typeface="Roboto"/>
              </a:rPr>
              <a:t> </a:t>
            </a:r>
            <a:r>
              <a:rPr sz="1800" spc="-20" dirty="0">
                <a:latin typeface="Roboto"/>
                <a:cs typeface="Roboto"/>
              </a:rPr>
              <a:t>temporality</a:t>
            </a:r>
            <a:r>
              <a:rPr sz="1800" spc="-40" dirty="0">
                <a:latin typeface="Roboto"/>
                <a:cs typeface="Roboto"/>
              </a:rPr>
              <a:t> </a:t>
            </a:r>
            <a:r>
              <a:rPr sz="1800" dirty="0">
                <a:latin typeface="Roboto"/>
                <a:cs typeface="Roboto"/>
              </a:rPr>
              <a:t>of</a:t>
            </a:r>
            <a:r>
              <a:rPr sz="1800" spc="-35" dirty="0">
                <a:latin typeface="Roboto"/>
                <a:cs typeface="Roboto"/>
              </a:rPr>
              <a:t> </a:t>
            </a:r>
            <a:r>
              <a:rPr sz="1800" spc="-20" dirty="0">
                <a:latin typeface="Roboto"/>
                <a:cs typeface="Roboto"/>
              </a:rPr>
              <a:t>particular</a:t>
            </a:r>
            <a:r>
              <a:rPr sz="1800" spc="-30" dirty="0">
                <a:latin typeface="Roboto"/>
                <a:cs typeface="Roboto"/>
              </a:rPr>
              <a:t> </a:t>
            </a:r>
            <a:r>
              <a:rPr sz="1800" spc="-10" dirty="0">
                <a:latin typeface="Roboto"/>
                <a:cs typeface="Roboto"/>
              </a:rPr>
              <a:t>social movements</a:t>
            </a:r>
            <a:r>
              <a:rPr sz="1800" spc="-70" dirty="0">
                <a:latin typeface="Roboto"/>
                <a:cs typeface="Roboto"/>
              </a:rPr>
              <a:t> </a:t>
            </a:r>
            <a:r>
              <a:rPr sz="1800" spc="-10" dirty="0">
                <a:latin typeface="Roboto"/>
                <a:cs typeface="Roboto"/>
              </a:rPr>
              <a:t>depending</a:t>
            </a:r>
            <a:r>
              <a:rPr sz="1800" spc="-60" dirty="0">
                <a:latin typeface="Roboto"/>
                <a:cs typeface="Roboto"/>
              </a:rPr>
              <a:t> </a:t>
            </a:r>
            <a:r>
              <a:rPr sz="1800" dirty="0">
                <a:latin typeface="Roboto"/>
                <a:cs typeface="Roboto"/>
              </a:rPr>
              <a:t>on</a:t>
            </a:r>
            <a:r>
              <a:rPr sz="1800" spc="-55" dirty="0">
                <a:latin typeface="Roboto"/>
                <a:cs typeface="Roboto"/>
              </a:rPr>
              <a:t> </a:t>
            </a:r>
            <a:r>
              <a:rPr sz="1800" dirty="0">
                <a:latin typeface="Roboto"/>
                <a:cs typeface="Roboto"/>
              </a:rPr>
              <a:t>their</a:t>
            </a:r>
            <a:r>
              <a:rPr sz="1800" spc="-60" dirty="0">
                <a:latin typeface="Roboto"/>
                <a:cs typeface="Roboto"/>
              </a:rPr>
              <a:t> </a:t>
            </a:r>
            <a:r>
              <a:rPr sz="1800" spc="-10" dirty="0">
                <a:latin typeface="Roboto"/>
                <a:cs typeface="Roboto"/>
              </a:rPr>
              <a:t>subject</a:t>
            </a:r>
            <a:r>
              <a:rPr sz="1800" spc="-60"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duration.</a:t>
            </a:r>
            <a:r>
              <a:rPr sz="1800" spc="-65" dirty="0">
                <a:latin typeface="Roboto"/>
                <a:cs typeface="Roboto"/>
              </a:rPr>
              <a:t> </a:t>
            </a:r>
            <a:r>
              <a:rPr sz="1800" spc="-10" dirty="0">
                <a:latin typeface="Roboto"/>
                <a:cs typeface="Roboto"/>
              </a:rPr>
              <a:t>Grassroots</a:t>
            </a:r>
            <a:r>
              <a:rPr sz="1800" spc="-65" dirty="0">
                <a:latin typeface="Roboto"/>
                <a:cs typeface="Roboto"/>
              </a:rPr>
              <a:t> </a:t>
            </a:r>
            <a:r>
              <a:rPr sz="1800" spc="-10" dirty="0">
                <a:latin typeface="Roboto"/>
                <a:cs typeface="Roboto"/>
              </a:rPr>
              <a:t>political networks</a:t>
            </a:r>
            <a:r>
              <a:rPr sz="1800" spc="-50" dirty="0">
                <a:latin typeface="Roboto"/>
                <a:cs typeface="Roboto"/>
              </a:rPr>
              <a:t> </a:t>
            </a:r>
            <a:r>
              <a:rPr sz="1800" dirty="0">
                <a:latin typeface="Roboto"/>
                <a:cs typeface="Roboto"/>
              </a:rPr>
              <a:t>that</a:t>
            </a:r>
            <a:r>
              <a:rPr sz="1800" spc="-60" dirty="0">
                <a:latin typeface="Roboto"/>
                <a:cs typeface="Roboto"/>
              </a:rPr>
              <a:t> </a:t>
            </a:r>
            <a:r>
              <a:rPr sz="1800" dirty="0">
                <a:latin typeface="Roboto"/>
                <a:cs typeface="Roboto"/>
              </a:rPr>
              <a:t>aspire</a:t>
            </a:r>
            <a:r>
              <a:rPr sz="1800" spc="-50" dirty="0">
                <a:latin typeface="Roboto"/>
                <a:cs typeface="Roboto"/>
              </a:rPr>
              <a:t> </a:t>
            </a:r>
            <a:r>
              <a:rPr sz="1800" dirty="0">
                <a:latin typeface="Roboto"/>
                <a:cs typeface="Roboto"/>
              </a:rPr>
              <a:t>to</a:t>
            </a:r>
            <a:r>
              <a:rPr sz="1800" spc="-50" dirty="0">
                <a:latin typeface="Roboto"/>
                <a:cs typeface="Roboto"/>
              </a:rPr>
              <a:t> </a:t>
            </a:r>
            <a:r>
              <a:rPr sz="1800" dirty="0">
                <a:latin typeface="Roboto"/>
                <a:cs typeface="Roboto"/>
              </a:rPr>
              <a:t>a</a:t>
            </a:r>
            <a:r>
              <a:rPr sz="1800" spc="-50" dirty="0">
                <a:latin typeface="Roboto"/>
                <a:cs typeface="Roboto"/>
              </a:rPr>
              <a:t> </a:t>
            </a:r>
            <a:r>
              <a:rPr sz="1800" dirty="0">
                <a:latin typeface="Roboto"/>
                <a:cs typeface="Roboto"/>
              </a:rPr>
              <a:t>broad</a:t>
            </a:r>
            <a:r>
              <a:rPr sz="1800" spc="-40" dirty="0">
                <a:latin typeface="Roboto"/>
                <a:cs typeface="Roboto"/>
              </a:rPr>
              <a:t> </a:t>
            </a:r>
            <a:r>
              <a:rPr sz="1800" dirty="0">
                <a:latin typeface="Roboto"/>
                <a:cs typeface="Roboto"/>
              </a:rPr>
              <a:t>social</a:t>
            </a:r>
            <a:r>
              <a:rPr sz="1800" spc="-50" dirty="0">
                <a:latin typeface="Roboto"/>
                <a:cs typeface="Roboto"/>
              </a:rPr>
              <a:t> </a:t>
            </a:r>
            <a:r>
              <a:rPr sz="1800" spc="-20" dirty="0">
                <a:latin typeface="Roboto"/>
                <a:cs typeface="Roboto"/>
              </a:rPr>
              <a:t>transformation</a:t>
            </a:r>
            <a:r>
              <a:rPr sz="1800" spc="-50" dirty="0">
                <a:latin typeface="Roboto"/>
                <a:cs typeface="Roboto"/>
              </a:rPr>
              <a:t> </a:t>
            </a:r>
            <a:r>
              <a:rPr sz="1800" dirty="0">
                <a:latin typeface="Roboto"/>
                <a:cs typeface="Roboto"/>
              </a:rPr>
              <a:t>need</a:t>
            </a:r>
            <a:r>
              <a:rPr sz="1800" spc="-45" dirty="0">
                <a:latin typeface="Roboto"/>
                <a:cs typeface="Roboto"/>
              </a:rPr>
              <a:t> </a:t>
            </a:r>
            <a:r>
              <a:rPr sz="1800" dirty="0">
                <a:latin typeface="Roboto"/>
                <a:cs typeface="Roboto"/>
              </a:rPr>
              <a:t>to</a:t>
            </a:r>
            <a:r>
              <a:rPr sz="1800" spc="-45" dirty="0">
                <a:latin typeface="Roboto"/>
                <a:cs typeface="Roboto"/>
              </a:rPr>
              <a:t> </a:t>
            </a:r>
            <a:r>
              <a:rPr sz="1800" spc="-20" dirty="0">
                <a:latin typeface="Roboto"/>
                <a:cs typeface="Roboto"/>
              </a:rPr>
              <a:t>invent</a:t>
            </a:r>
            <a:r>
              <a:rPr sz="1800" spc="-50" dirty="0">
                <a:latin typeface="Roboto"/>
                <a:cs typeface="Roboto"/>
              </a:rPr>
              <a:t> </a:t>
            </a:r>
            <a:r>
              <a:rPr sz="1800" spc="-10" dirty="0">
                <a:latin typeface="Roboto"/>
                <a:cs typeface="Roboto"/>
              </a:rPr>
              <a:t>institutional flexibility,</a:t>
            </a:r>
            <a:r>
              <a:rPr sz="1800" spc="-55" dirty="0">
                <a:latin typeface="Roboto"/>
                <a:cs typeface="Roboto"/>
              </a:rPr>
              <a:t> </a:t>
            </a:r>
            <a:r>
              <a:rPr sz="1800" dirty="0">
                <a:latin typeface="Roboto"/>
                <a:cs typeface="Roboto"/>
              </a:rPr>
              <a:t>i.e.,</a:t>
            </a:r>
            <a:r>
              <a:rPr sz="1800" spc="-50" dirty="0">
                <a:latin typeface="Roboto"/>
                <a:cs typeface="Roboto"/>
              </a:rPr>
              <a:t> </a:t>
            </a:r>
            <a:r>
              <a:rPr sz="1800" dirty="0">
                <a:latin typeface="Roboto"/>
                <a:cs typeface="Roboto"/>
              </a:rPr>
              <a:t>the</a:t>
            </a:r>
            <a:r>
              <a:rPr sz="1800" spc="-45" dirty="0">
                <a:latin typeface="Roboto"/>
                <a:cs typeface="Roboto"/>
              </a:rPr>
              <a:t> </a:t>
            </a:r>
            <a:r>
              <a:rPr sz="1800" spc="-20" dirty="0">
                <a:latin typeface="Roboto"/>
                <a:cs typeface="Roboto"/>
              </a:rPr>
              <a:t>ability</a:t>
            </a:r>
            <a:r>
              <a:rPr sz="1800" spc="-45" dirty="0">
                <a:latin typeface="Roboto"/>
                <a:cs typeface="Roboto"/>
              </a:rPr>
              <a:t> </a:t>
            </a:r>
            <a:r>
              <a:rPr sz="1800" dirty="0">
                <a:latin typeface="Roboto"/>
                <a:cs typeface="Roboto"/>
              </a:rPr>
              <a:t>to</a:t>
            </a:r>
            <a:r>
              <a:rPr sz="1800" spc="-50" dirty="0">
                <a:latin typeface="Roboto"/>
                <a:cs typeface="Roboto"/>
              </a:rPr>
              <a:t> </a:t>
            </a:r>
            <a:r>
              <a:rPr sz="1800" spc="-10" dirty="0">
                <a:latin typeface="Roboto"/>
                <a:cs typeface="Roboto"/>
              </a:rPr>
              <a:t>transform</a:t>
            </a:r>
            <a:r>
              <a:rPr sz="1800" spc="-50" dirty="0">
                <a:latin typeface="Roboto"/>
                <a:cs typeface="Roboto"/>
              </a:rPr>
              <a:t> </a:t>
            </a:r>
            <a:r>
              <a:rPr sz="1800" dirty="0">
                <a:latin typeface="Roboto"/>
                <a:cs typeface="Roboto"/>
              </a:rPr>
              <a:t>their</a:t>
            </a:r>
            <a:r>
              <a:rPr sz="1800" spc="-45" dirty="0">
                <a:latin typeface="Roboto"/>
                <a:cs typeface="Roboto"/>
              </a:rPr>
              <a:t> </a:t>
            </a:r>
            <a:r>
              <a:rPr sz="1800" spc="-20" dirty="0">
                <a:latin typeface="Roboto"/>
                <a:cs typeface="Roboto"/>
              </a:rPr>
              <a:t>institutional</a:t>
            </a:r>
            <a:r>
              <a:rPr sz="1800" spc="-50" dirty="0">
                <a:latin typeface="Roboto"/>
                <a:cs typeface="Roboto"/>
              </a:rPr>
              <a:t> </a:t>
            </a:r>
            <a:r>
              <a:rPr sz="1800" dirty="0">
                <a:latin typeface="Roboto"/>
                <a:cs typeface="Roboto"/>
              </a:rPr>
              <a:t>forms</a:t>
            </a:r>
            <a:r>
              <a:rPr sz="1800" spc="-50" dirty="0">
                <a:latin typeface="Roboto"/>
                <a:cs typeface="Roboto"/>
              </a:rPr>
              <a:t> </a:t>
            </a:r>
            <a:r>
              <a:rPr sz="1800" spc="-10" dirty="0">
                <a:latin typeface="Roboto"/>
                <a:cs typeface="Roboto"/>
              </a:rPr>
              <a:t>according</a:t>
            </a:r>
            <a:r>
              <a:rPr sz="1800" spc="-45" dirty="0">
                <a:latin typeface="Roboto"/>
                <a:cs typeface="Roboto"/>
              </a:rPr>
              <a:t> </a:t>
            </a:r>
            <a:r>
              <a:rPr sz="1800" dirty="0">
                <a:latin typeface="Roboto"/>
                <a:cs typeface="Roboto"/>
              </a:rPr>
              <a:t>to</a:t>
            </a:r>
            <a:r>
              <a:rPr sz="1800" spc="-55" dirty="0">
                <a:latin typeface="Roboto"/>
                <a:cs typeface="Roboto"/>
              </a:rPr>
              <a:t> </a:t>
            </a:r>
            <a:r>
              <a:rPr sz="1800" spc="-10" dirty="0">
                <a:latin typeface="Roboto"/>
                <a:cs typeface="Roboto"/>
              </a:rPr>
              <a:t>social- historical</a:t>
            </a:r>
            <a:r>
              <a:rPr sz="1800" spc="-95" dirty="0">
                <a:latin typeface="Roboto"/>
                <a:cs typeface="Roboto"/>
              </a:rPr>
              <a:t> </a:t>
            </a:r>
            <a:r>
              <a:rPr sz="1800" spc="-10" dirty="0">
                <a:latin typeface="Roboto"/>
                <a:cs typeface="Roboto"/>
              </a:rPr>
              <a:t>circumstances.</a:t>
            </a:r>
            <a:endParaRPr sz="1800">
              <a:latin typeface="Roboto"/>
              <a:cs typeface="Roboto"/>
            </a:endParaRPr>
          </a:p>
          <a:p>
            <a:pPr marL="12700" marR="255270">
              <a:lnSpc>
                <a:spcPct val="107800"/>
              </a:lnSpc>
              <a:spcBef>
                <a:spcPts val="815"/>
              </a:spcBef>
            </a:pPr>
            <a:r>
              <a:rPr sz="1800" spc="-10" dirty="0">
                <a:latin typeface="Roboto"/>
                <a:cs typeface="Roboto"/>
              </a:rPr>
              <a:t>Horizontal</a:t>
            </a:r>
            <a:r>
              <a:rPr sz="1800" spc="-75" dirty="0">
                <a:latin typeface="Roboto"/>
                <a:cs typeface="Roboto"/>
              </a:rPr>
              <a:t> </a:t>
            </a:r>
            <a:r>
              <a:rPr sz="1800" spc="-10" dirty="0">
                <a:latin typeface="Roboto"/>
                <a:cs typeface="Roboto"/>
              </a:rPr>
              <a:t>networks</a:t>
            </a:r>
            <a:r>
              <a:rPr sz="1800" spc="-70" dirty="0">
                <a:latin typeface="Roboto"/>
                <a:cs typeface="Roboto"/>
              </a:rPr>
              <a:t> </a:t>
            </a:r>
            <a:r>
              <a:rPr sz="1800" spc="-10" dirty="0">
                <a:latin typeface="Roboto"/>
                <a:cs typeface="Roboto"/>
              </a:rPr>
              <a:t>should</a:t>
            </a:r>
            <a:r>
              <a:rPr sz="1800" spc="-80" dirty="0">
                <a:latin typeface="Roboto"/>
                <a:cs typeface="Roboto"/>
              </a:rPr>
              <a:t> </a:t>
            </a:r>
            <a:r>
              <a:rPr sz="1800" dirty="0">
                <a:latin typeface="Roboto"/>
                <a:cs typeface="Roboto"/>
              </a:rPr>
              <a:t>create</a:t>
            </a:r>
            <a:r>
              <a:rPr sz="1800" spc="-70" dirty="0">
                <a:latin typeface="Roboto"/>
                <a:cs typeface="Roboto"/>
              </a:rPr>
              <a:t> </a:t>
            </a:r>
            <a:r>
              <a:rPr sz="1800" dirty="0">
                <a:latin typeface="Roboto"/>
                <a:cs typeface="Roboto"/>
              </a:rPr>
              <a:t>direct</a:t>
            </a:r>
            <a:r>
              <a:rPr sz="1800" spc="-70" dirty="0">
                <a:latin typeface="Roboto"/>
                <a:cs typeface="Roboto"/>
              </a:rPr>
              <a:t> </a:t>
            </a:r>
            <a:r>
              <a:rPr sz="1800" dirty="0">
                <a:latin typeface="Roboto"/>
                <a:cs typeface="Roboto"/>
              </a:rPr>
              <a:t>democratic</a:t>
            </a:r>
            <a:r>
              <a:rPr sz="1800" spc="-60" dirty="0">
                <a:latin typeface="Roboto"/>
                <a:cs typeface="Roboto"/>
              </a:rPr>
              <a:t> </a:t>
            </a:r>
            <a:r>
              <a:rPr sz="1800" spc="-20" dirty="0">
                <a:latin typeface="Roboto"/>
                <a:cs typeface="Roboto"/>
              </a:rPr>
              <a:t>institutions</a:t>
            </a:r>
            <a:r>
              <a:rPr sz="1800" spc="-75" dirty="0">
                <a:latin typeface="Roboto"/>
                <a:cs typeface="Roboto"/>
              </a:rPr>
              <a:t> </a:t>
            </a:r>
            <a:r>
              <a:rPr sz="1800" dirty="0">
                <a:latin typeface="Roboto"/>
                <a:cs typeface="Roboto"/>
              </a:rPr>
              <a:t>that</a:t>
            </a:r>
            <a:r>
              <a:rPr sz="1800" spc="-65" dirty="0">
                <a:latin typeface="Roboto"/>
                <a:cs typeface="Roboto"/>
              </a:rPr>
              <a:t> </a:t>
            </a:r>
            <a:r>
              <a:rPr sz="1800" spc="-10" dirty="0">
                <a:latin typeface="Roboto"/>
                <a:cs typeface="Roboto"/>
              </a:rPr>
              <a:t>would provide</a:t>
            </a:r>
            <a:r>
              <a:rPr sz="1800" spc="-40" dirty="0">
                <a:latin typeface="Roboto"/>
                <a:cs typeface="Roboto"/>
              </a:rPr>
              <a:t> </a:t>
            </a:r>
            <a:r>
              <a:rPr sz="1800" dirty="0">
                <a:latin typeface="Roboto"/>
                <a:cs typeface="Roboto"/>
              </a:rPr>
              <a:t>the</a:t>
            </a:r>
            <a:r>
              <a:rPr sz="1800" spc="-45" dirty="0">
                <a:latin typeface="Roboto"/>
                <a:cs typeface="Roboto"/>
              </a:rPr>
              <a:t> </a:t>
            </a:r>
            <a:r>
              <a:rPr sz="1800" spc="-10" dirty="0">
                <a:latin typeface="Roboto"/>
                <a:cs typeface="Roboto"/>
              </a:rPr>
              <a:t>temporal</a:t>
            </a:r>
            <a:r>
              <a:rPr sz="1800" spc="-45" dirty="0">
                <a:latin typeface="Roboto"/>
                <a:cs typeface="Roboto"/>
              </a:rPr>
              <a:t> </a:t>
            </a:r>
            <a:r>
              <a:rPr sz="1800" spc="-20" dirty="0">
                <a:latin typeface="Roboto"/>
                <a:cs typeface="Roboto"/>
              </a:rPr>
              <a:t>stability</a:t>
            </a:r>
            <a:r>
              <a:rPr sz="1800" spc="-40" dirty="0">
                <a:latin typeface="Roboto"/>
                <a:cs typeface="Roboto"/>
              </a:rPr>
              <a:t> </a:t>
            </a:r>
            <a:r>
              <a:rPr sz="1800" dirty="0">
                <a:latin typeface="Roboto"/>
                <a:cs typeface="Roboto"/>
              </a:rPr>
              <a:t>of</a:t>
            </a:r>
            <a:r>
              <a:rPr sz="1800" spc="-40" dirty="0">
                <a:latin typeface="Roboto"/>
                <a:cs typeface="Roboto"/>
              </a:rPr>
              <a:t> </a:t>
            </a:r>
            <a:r>
              <a:rPr sz="1800" dirty="0">
                <a:latin typeface="Roboto"/>
                <a:cs typeface="Roboto"/>
              </a:rPr>
              <a:t>an</a:t>
            </a:r>
            <a:r>
              <a:rPr sz="1800" spc="-40" dirty="0">
                <a:latin typeface="Roboto"/>
                <a:cs typeface="Roboto"/>
              </a:rPr>
              <a:t> </a:t>
            </a:r>
            <a:r>
              <a:rPr sz="1800" dirty="0">
                <a:latin typeface="Roboto"/>
                <a:cs typeface="Roboto"/>
              </a:rPr>
              <a:t>open</a:t>
            </a:r>
            <a:r>
              <a:rPr sz="1800" spc="-40" dirty="0">
                <a:latin typeface="Roboto"/>
                <a:cs typeface="Roboto"/>
              </a:rPr>
              <a:t> </a:t>
            </a:r>
            <a:r>
              <a:rPr sz="1800" spc="-20" dirty="0">
                <a:latin typeface="Roboto"/>
                <a:cs typeface="Roboto"/>
              </a:rPr>
              <a:t>structure,</a:t>
            </a:r>
            <a:r>
              <a:rPr sz="1800" spc="-45" dirty="0">
                <a:latin typeface="Roboto"/>
                <a:cs typeface="Roboto"/>
              </a:rPr>
              <a:t> </a:t>
            </a:r>
            <a:r>
              <a:rPr sz="1800" spc="-20" dirty="0">
                <a:latin typeface="Roboto"/>
                <a:cs typeface="Roboto"/>
              </a:rPr>
              <a:t>maintaining</a:t>
            </a:r>
            <a:r>
              <a:rPr sz="1800" spc="-40" dirty="0">
                <a:latin typeface="Roboto"/>
                <a:cs typeface="Roboto"/>
              </a:rPr>
              <a:t> </a:t>
            </a:r>
            <a:r>
              <a:rPr sz="1800" spc="-10" dirty="0">
                <a:latin typeface="Roboto"/>
                <a:cs typeface="Roboto"/>
              </a:rPr>
              <a:t>memory, </a:t>
            </a:r>
            <a:r>
              <a:rPr sz="1800" dirty="0">
                <a:latin typeface="Roboto"/>
                <a:cs typeface="Roboto"/>
              </a:rPr>
              <a:t>experience,</a:t>
            </a:r>
            <a:r>
              <a:rPr sz="1800" spc="-65" dirty="0">
                <a:latin typeface="Roboto"/>
                <a:cs typeface="Roboto"/>
              </a:rPr>
              <a:t> </a:t>
            </a:r>
            <a:r>
              <a:rPr sz="1800" dirty="0">
                <a:latin typeface="Roboto"/>
                <a:cs typeface="Roboto"/>
              </a:rPr>
              <a:t>and</a:t>
            </a:r>
            <a:r>
              <a:rPr sz="1800" spc="-60" dirty="0">
                <a:latin typeface="Roboto"/>
                <a:cs typeface="Roboto"/>
              </a:rPr>
              <a:t> </a:t>
            </a:r>
            <a:r>
              <a:rPr sz="1800" spc="-10" dirty="0">
                <a:latin typeface="Roboto"/>
                <a:cs typeface="Roboto"/>
              </a:rPr>
              <a:t>reflection.</a:t>
            </a:r>
            <a:r>
              <a:rPr sz="1800" spc="-65" dirty="0">
                <a:latin typeface="Roboto"/>
                <a:cs typeface="Roboto"/>
              </a:rPr>
              <a:t> </a:t>
            </a:r>
            <a:r>
              <a:rPr sz="1800" dirty="0">
                <a:latin typeface="Roboto"/>
                <a:cs typeface="Roboto"/>
              </a:rPr>
              <a:t>Toward</a:t>
            </a:r>
            <a:r>
              <a:rPr sz="1800" spc="-40" dirty="0">
                <a:latin typeface="Roboto"/>
                <a:cs typeface="Roboto"/>
              </a:rPr>
              <a:t> </a:t>
            </a:r>
            <a:r>
              <a:rPr sz="1800" spc="-10" dirty="0">
                <a:latin typeface="Roboto"/>
                <a:cs typeface="Roboto"/>
              </a:rPr>
              <a:t>that</a:t>
            </a:r>
            <a:r>
              <a:rPr sz="1800" spc="-60" dirty="0">
                <a:latin typeface="Roboto"/>
                <a:cs typeface="Roboto"/>
              </a:rPr>
              <a:t> </a:t>
            </a:r>
            <a:r>
              <a:rPr sz="1800" spc="-10" dirty="0">
                <a:latin typeface="Roboto"/>
                <a:cs typeface="Roboto"/>
              </a:rPr>
              <a:t>direction,</a:t>
            </a:r>
            <a:r>
              <a:rPr sz="1800" spc="-60" dirty="0">
                <a:latin typeface="Roboto"/>
                <a:cs typeface="Roboto"/>
              </a:rPr>
              <a:t> </a:t>
            </a:r>
            <a:r>
              <a:rPr sz="1800" spc="-10" dirty="0">
                <a:latin typeface="Roboto"/>
                <a:cs typeface="Roboto"/>
              </a:rPr>
              <a:t>grassroots</a:t>
            </a:r>
            <a:r>
              <a:rPr sz="1800" spc="-65" dirty="0">
                <a:latin typeface="Roboto"/>
                <a:cs typeface="Roboto"/>
              </a:rPr>
              <a:t> </a:t>
            </a:r>
            <a:r>
              <a:rPr sz="1800" spc="-10" dirty="0">
                <a:latin typeface="Roboto"/>
                <a:cs typeface="Roboto"/>
              </a:rPr>
              <a:t>political</a:t>
            </a:r>
            <a:r>
              <a:rPr sz="1800" spc="-60" dirty="0">
                <a:latin typeface="Roboto"/>
                <a:cs typeface="Roboto"/>
              </a:rPr>
              <a:t> </a:t>
            </a:r>
            <a:r>
              <a:rPr sz="1800" spc="-10" dirty="0">
                <a:latin typeface="Roboto"/>
                <a:cs typeface="Roboto"/>
              </a:rPr>
              <a:t>networks </a:t>
            </a:r>
            <a:r>
              <a:rPr sz="1800" dirty="0">
                <a:latin typeface="Roboto"/>
                <a:cs typeface="Roboto"/>
              </a:rPr>
              <a:t>could</a:t>
            </a:r>
            <a:r>
              <a:rPr sz="1800" spc="-45" dirty="0">
                <a:latin typeface="Roboto"/>
                <a:cs typeface="Roboto"/>
              </a:rPr>
              <a:t> </a:t>
            </a:r>
            <a:r>
              <a:rPr sz="1800" dirty="0">
                <a:latin typeface="Roboto"/>
                <a:cs typeface="Roboto"/>
              </a:rPr>
              <a:t>embrace</a:t>
            </a:r>
            <a:r>
              <a:rPr sz="1800" spc="-50" dirty="0">
                <a:latin typeface="Roboto"/>
                <a:cs typeface="Roboto"/>
              </a:rPr>
              <a:t> </a:t>
            </a:r>
            <a:r>
              <a:rPr sz="1800" dirty="0">
                <a:latin typeface="Roboto"/>
                <a:cs typeface="Roboto"/>
              </a:rPr>
              <a:t>some</a:t>
            </a:r>
            <a:r>
              <a:rPr sz="1800" spc="-50" dirty="0">
                <a:latin typeface="Roboto"/>
                <a:cs typeface="Roboto"/>
              </a:rPr>
              <a:t> </a:t>
            </a:r>
            <a:r>
              <a:rPr sz="1800" dirty="0">
                <a:latin typeface="Roboto"/>
                <a:cs typeface="Roboto"/>
              </a:rPr>
              <a:t>of</a:t>
            </a:r>
            <a:r>
              <a:rPr sz="1800" spc="-40" dirty="0">
                <a:latin typeface="Roboto"/>
                <a:cs typeface="Roboto"/>
              </a:rPr>
              <a:t> </a:t>
            </a:r>
            <a:r>
              <a:rPr sz="1800" dirty="0">
                <a:latin typeface="Roboto"/>
                <a:cs typeface="Roboto"/>
              </a:rPr>
              <a:t>the</a:t>
            </a:r>
            <a:r>
              <a:rPr sz="1800" spc="-40" dirty="0">
                <a:latin typeface="Roboto"/>
                <a:cs typeface="Roboto"/>
              </a:rPr>
              <a:t> </a:t>
            </a:r>
            <a:r>
              <a:rPr sz="1800" spc="-10" dirty="0">
                <a:latin typeface="Roboto"/>
                <a:cs typeface="Roboto"/>
              </a:rPr>
              <a:t>principles</a:t>
            </a:r>
            <a:r>
              <a:rPr sz="1800" spc="-35" dirty="0">
                <a:latin typeface="Roboto"/>
                <a:cs typeface="Roboto"/>
              </a:rPr>
              <a:t> </a:t>
            </a:r>
            <a:r>
              <a:rPr sz="1800" dirty="0">
                <a:latin typeface="Roboto"/>
                <a:cs typeface="Roboto"/>
              </a:rPr>
              <a:t>seen</a:t>
            </a:r>
            <a:r>
              <a:rPr sz="1800" spc="-40" dirty="0">
                <a:latin typeface="Roboto"/>
                <a:cs typeface="Roboto"/>
              </a:rPr>
              <a:t> </a:t>
            </a:r>
            <a:r>
              <a:rPr sz="1800" dirty="0">
                <a:latin typeface="Roboto"/>
                <a:cs typeface="Roboto"/>
              </a:rPr>
              <a:t>in</a:t>
            </a:r>
            <a:r>
              <a:rPr sz="1800" spc="-15" dirty="0">
                <a:latin typeface="Roboto"/>
                <a:cs typeface="Roboto"/>
              </a:rPr>
              <a:t> </a:t>
            </a:r>
            <a:r>
              <a:rPr sz="1800" spc="-10" dirty="0">
                <a:latin typeface="Roboto"/>
                <a:cs typeface="Roboto"/>
              </a:rPr>
              <a:t>communities</a:t>
            </a:r>
            <a:r>
              <a:rPr sz="1800" spc="-30" dirty="0">
                <a:latin typeface="Roboto"/>
                <a:cs typeface="Roboto"/>
              </a:rPr>
              <a:t> </a:t>
            </a:r>
            <a:r>
              <a:rPr sz="1800" dirty="0">
                <a:latin typeface="Roboto"/>
                <a:cs typeface="Roboto"/>
              </a:rPr>
              <a:t>of</a:t>
            </a:r>
            <a:r>
              <a:rPr sz="1800" spc="-40" dirty="0">
                <a:latin typeface="Roboto"/>
                <a:cs typeface="Roboto"/>
              </a:rPr>
              <a:t> </a:t>
            </a:r>
            <a:r>
              <a:rPr sz="1800" spc="-10" dirty="0">
                <a:latin typeface="Roboto"/>
                <a:cs typeface="Roboto"/>
              </a:rPr>
              <a:t>digital commoning.</a:t>
            </a:r>
            <a:endParaRPr sz="1800">
              <a:latin typeface="Roboto"/>
              <a:cs typeface="Roboto"/>
            </a:endParaRPr>
          </a:p>
          <a:p>
            <a:pPr marL="12700" marR="213995">
              <a:lnSpc>
                <a:spcPct val="107600"/>
              </a:lnSpc>
              <a:spcBef>
                <a:spcPts val="819"/>
              </a:spcBef>
            </a:pPr>
            <a:r>
              <a:rPr sz="1800" spc="-10" dirty="0">
                <a:latin typeface="Roboto"/>
                <a:cs typeface="Roboto"/>
              </a:rPr>
              <a:t>Such</a:t>
            </a:r>
            <a:r>
              <a:rPr sz="1800" spc="-55" dirty="0">
                <a:latin typeface="Roboto"/>
                <a:cs typeface="Roboto"/>
              </a:rPr>
              <a:t> </a:t>
            </a:r>
            <a:r>
              <a:rPr sz="1800" spc="-10" dirty="0">
                <a:latin typeface="Roboto"/>
                <a:cs typeface="Roboto"/>
              </a:rPr>
              <a:t>communities</a:t>
            </a:r>
            <a:r>
              <a:rPr sz="1800" spc="-40" dirty="0">
                <a:latin typeface="Roboto"/>
                <a:cs typeface="Roboto"/>
              </a:rPr>
              <a:t> </a:t>
            </a:r>
            <a:r>
              <a:rPr sz="1800" dirty="0">
                <a:latin typeface="Roboto"/>
                <a:cs typeface="Roboto"/>
              </a:rPr>
              <a:t>exemplify</a:t>
            </a:r>
            <a:r>
              <a:rPr sz="1800" spc="-30" dirty="0">
                <a:latin typeface="Roboto"/>
                <a:cs typeface="Roboto"/>
              </a:rPr>
              <a:t> </a:t>
            </a:r>
            <a:r>
              <a:rPr sz="1800" spc="-10" dirty="0">
                <a:latin typeface="Roboto"/>
                <a:cs typeface="Roboto"/>
              </a:rPr>
              <a:t>principles</a:t>
            </a:r>
            <a:r>
              <a:rPr sz="1800" spc="-35" dirty="0">
                <a:latin typeface="Roboto"/>
                <a:cs typeface="Roboto"/>
              </a:rPr>
              <a:t> </a:t>
            </a:r>
            <a:r>
              <a:rPr sz="1800" dirty="0">
                <a:latin typeface="Roboto"/>
                <a:cs typeface="Roboto"/>
              </a:rPr>
              <a:t>of</a:t>
            </a:r>
            <a:r>
              <a:rPr sz="1800" spc="-40" dirty="0">
                <a:latin typeface="Roboto"/>
                <a:cs typeface="Roboto"/>
              </a:rPr>
              <a:t> </a:t>
            </a:r>
            <a:r>
              <a:rPr sz="1800" dirty="0">
                <a:latin typeface="Roboto"/>
                <a:cs typeface="Roboto"/>
              </a:rPr>
              <a:t>democratic</a:t>
            </a:r>
            <a:r>
              <a:rPr sz="1800" spc="-35" dirty="0">
                <a:latin typeface="Roboto"/>
                <a:cs typeface="Roboto"/>
              </a:rPr>
              <a:t> </a:t>
            </a:r>
            <a:r>
              <a:rPr sz="1800" spc="-55" dirty="0">
                <a:latin typeface="Roboto"/>
                <a:cs typeface="Roboto"/>
              </a:rPr>
              <a:t>institution-</a:t>
            </a:r>
            <a:r>
              <a:rPr sz="1800" spc="-20" dirty="0">
                <a:latin typeface="Roboto"/>
                <a:cs typeface="Roboto"/>
              </a:rPr>
              <a:t>building</a:t>
            </a:r>
            <a:r>
              <a:rPr sz="1800" spc="-40" dirty="0">
                <a:latin typeface="Roboto"/>
                <a:cs typeface="Roboto"/>
              </a:rPr>
              <a:t> </a:t>
            </a:r>
            <a:r>
              <a:rPr sz="1800" spc="-20" dirty="0">
                <a:latin typeface="Roboto"/>
                <a:cs typeface="Roboto"/>
              </a:rPr>
              <a:t>such </a:t>
            </a:r>
            <a:r>
              <a:rPr sz="1800" dirty="0">
                <a:latin typeface="Roboto"/>
                <a:cs typeface="Roboto"/>
              </a:rPr>
              <a:t>as</a:t>
            </a:r>
            <a:r>
              <a:rPr sz="1800" spc="-40" dirty="0">
                <a:latin typeface="Roboto"/>
                <a:cs typeface="Roboto"/>
              </a:rPr>
              <a:t> </a:t>
            </a:r>
            <a:r>
              <a:rPr sz="1800" spc="-10" dirty="0">
                <a:latin typeface="Roboto"/>
                <a:cs typeface="Roboto"/>
              </a:rPr>
              <a:t>holoptism</a:t>
            </a:r>
            <a:r>
              <a:rPr sz="1800" spc="-50" dirty="0">
                <a:latin typeface="Roboto"/>
                <a:cs typeface="Roboto"/>
              </a:rPr>
              <a:t> </a:t>
            </a:r>
            <a:r>
              <a:rPr sz="1800" dirty="0">
                <a:latin typeface="Roboto"/>
                <a:cs typeface="Roboto"/>
              </a:rPr>
              <a:t>i.e.,</a:t>
            </a:r>
            <a:r>
              <a:rPr sz="1800" spc="-35" dirty="0">
                <a:latin typeface="Roboto"/>
                <a:cs typeface="Roboto"/>
              </a:rPr>
              <a:t> </a:t>
            </a:r>
            <a:r>
              <a:rPr sz="1800" dirty="0">
                <a:latin typeface="Roboto"/>
                <a:cs typeface="Roboto"/>
              </a:rPr>
              <a:t>free</a:t>
            </a:r>
            <a:r>
              <a:rPr sz="1800" spc="-40" dirty="0">
                <a:latin typeface="Roboto"/>
                <a:cs typeface="Roboto"/>
              </a:rPr>
              <a:t> </a:t>
            </a:r>
            <a:r>
              <a:rPr sz="1800" dirty="0">
                <a:latin typeface="Roboto"/>
                <a:cs typeface="Roboto"/>
              </a:rPr>
              <a:t>access</a:t>
            </a:r>
            <a:r>
              <a:rPr sz="1800" spc="-40" dirty="0">
                <a:latin typeface="Roboto"/>
                <a:cs typeface="Roboto"/>
              </a:rPr>
              <a:t> </a:t>
            </a:r>
            <a:r>
              <a:rPr sz="1800" dirty="0">
                <a:latin typeface="Roboto"/>
                <a:cs typeface="Roboto"/>
              </a:rPr>
              <a:t>to</a:t>
            </a:r>
            <a:r>
              <a:rPr sz="1800" spc="-35" dirty="0">
                <a:latin typeface="Roboto"/>
                <a:cs typeface="Roboto"/>
              </a:rPr>
              <a:t> </a:t>
            </a:r>
            <a:r>
              <a:rPr sz="1800" spc="-10" dirty="0">
                <a:latin typeface="Roboto"/>
                <a:cs typeface="Roboto"/>
              </a:rPr>
              <a:t>information,</a:t>
            </a:r>
            <a:r>
              <a:rPr sz="1800" spc="-45" dirty="0">
                <a:latin typeface="Roboto"/>
                <a:cs typeface="Roboto"/>
              </a:rPr>
              <a:t> </a:t>
            </a:r>
            <a:r>
              <a:rPr sz="1800" spc="-20" dirty="0">
                <a:latin typeface="Roboto"/>
                <a:cs typeface="Roboto"/>
              </a:rPr>
              <a:t>equipotentiality</a:t>
            </a:r>
            <a:r>
              <a:rPr sz="1800" spc="-40" dirty="0">
                <a:latin typeface="Roboto"/>
                <a:cs typeface="Roboto"/>
              </a:rPr>
              <a:t> </a:t>
            </a:r>
            <a:r>
              <a:rPr sz="1800" dirty="0">
                <a:latin typeface="Roboto"/>
                <a:cs typeface="Roboto"/>
              </a:rPr>
              <a:t>i.e.</a:t>
            </a:r>
            <a:r>
              <a:rPr sz="1800" spc="-40" dirty="0">
                <a:latin typeface="Roboto"/>
                <a:cs typeface="Roboto"/>
              </a:rPr>
              <a:t> </a:t>
            </a:r>
            <a:r>
              <a:rPr sz="1800" spc="-10" dirty="0">
                <a:latin typeface="Roboto"/>
                <a:cs typeface="Roboto"/>
              </a:rPr>
              <a:t>potential</a:t>
            </a:r>
            <a:r>
              <a:rPr sz="1800" spc="-30" dirty="0">
                <a:latin typeface="Roboto"/>
                <a:cs typeface="Roboto"/>
              </a:rPr>
              <a:t> </a:t>
            </a:r>
            <a:r>
              <a:rPr sz="1800" dirty="0">
                <a:latin typeface="Roboto"/>
                <a:cs typeface="Roboto"/>
              </a:rPr>
              <a:t>to</a:t>
            </a:r>
            <a:r>
              <a:rPr sz="1800" spc="-35" dirty="0">
                <a:latin typeface="Roboto"/>
                <a:cs typeface="Roboto"/>
              </a:rPr>
              <a:t> </a:t>
            </a:r>
            <a:r>
              <a:rPr sz="1800" spc="-25" dirty="0">
                <a:latin typeface="Roboto"/>
                <a:cs typeface="Roboto"/>
              </a:rPr>
              <a:t>be </a:t>
            </a:r>
            <a:r>
              <a:rPr sz="1800" spc="-10" dirty="0">
                <a:latin typeface="Roboto"/>
                <a:cs typeface="Roboto"/>
              </a:rPr>
              <a:t>involved</a:t>
            </a:r>
            <a:r>
              <a:rPr sz="1800" spc="-60" dirty="0">
                <a:latin typeface="Roboto"/>
                <a:cs typeface="Roboto"/>
              </a:rPr>
              <a:t> </a:t>
            </a:r>
            <a:r>
              <a:rPr sz="1800" dirty="0">
                <a:latin typeface="Roboto"/>
                <a:cs typeface="Roboto"/>
              </a:rPr>
              <a:t>in</a:t>
            </a:r>
            <a:r>
              <a:rPr sz="1800" spc="-55" dirty="0">
                <a:latin typeface="Roboto"/>
                <a:cs typeface="Roboto"/>
              </a:rPr>
              <a:t> </a:t>
            </a:r>
            <a:r>
              <a:rPr sz="1800" dirty="0">
                <a:latin typeface="Roboto"/>
                <a:cs typeface="Roboto"/>
              </a:rPr>
              <a:t>a</a:t>
            </a:r>
            <a:r>
              <a:rPr sz="1800" spc="-55" dirty="0">
                <a:latin typeface="Roboto"/>
                <a:cs typeface="Roboto"/>
              </a:rPr>
              <a:t> </a:t>
            </a:r>
            <a:r>
              <a:rPr sz="1800" spc="-10" dirty="0">
                <a:latin typeface="Roboto"/>
                <a:cs typeface="Roboto"/>
              </a:rPr>
              <a:t>project</a:t>
            </a:r>
            <a:r>
              <a:rPr sz="1800" spc="-60"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cosmolocalism</a:t>
            </a:r>
            <a:r>
              <a:rPr sz="1800" spc="-65" dirty="0">
                <a:latin typeface="Roboto"/>
                <a:cs typeface="Roboto"/>
              </a:rPr>
              <a:t> </a:t>
            </a:r>
            <a:r>
              <a:rPr sz="1800" dirty="0">
                <a:latin typeface="Roboto"/>
                <a:cs typeface="Roboto"/>
              </a:rPr>
              <a:t>i.e.</a:t>
            </a:r>
            <a:r>
              <a:rPr sz="1800" spc="-45" dirty="0">
                <a:latin typeface="Roboto"/>
                <a:cs typeface="Roboto"/>
              </a:rPr>
              <a:t> </a:t>
            </a:r>
            <a:r>
              <a:rPr sz="1800" spc="-10" dirty="0">
                <a:latin typeface="Roboto"/>
                <a:cs typeface="Roboto"/>
              </a:rPr>
              <a:t>communication</a:t>
            </a:r>
            <a:r>
              <a:rPr sz="1800" spc="-60" dirty="0">
                <a:latin typeface="Roboto"/>
                <a:cs typeface="Roboto"/>
              </a:rPr>
              <a:t> </a:t>
            </a:r>
            <a:r>
              <a:rPr sz="1800" dirty="0">
                <a:latin typeface="Roboto"/>
                <a:cs typeface="Roboto"/>
              </a:rPr>
              <a:t>and</a:t>
            </a:r>
            <a:r>
              <a:rPr sz="1800" spc="-55" dirty="0">
                <a:latin typeface="Roboto"/>
                <a:cs typeface="Roboto"/>
              </a:rPr>
              <a:t> </a:t>
            </a:r>
            <a:r>
              <a:rPr sz="1800" spc="-10" dirty="0">
                <a:latin typeface="Roboto"/>
                <a:cs typeface="Roboto"/>
              </a:rPr>
              <a:t>information networks</a:t>
            </a:r>
            <a:r>
              <a:rPr sz="1800" spc="-75" dirty="0">
                <a:latin typeface="Roboto"/>
                <a:cs typeface="Roboto"/>
              </a:rPr>
              <a:t> </a:t>
            </a:r>
            <a:r>
              <a:rPr sz="1800" dirty="0">
                <a:latin typeface="Roboto"/>
                <a:cs typeface="Roboto"/>
              </a:rPr>
              <a:t>that</a:t>
            </a:r>
            <a:r>
              <a:rPr sz="1800" spc="-80" dirty="0">
                <a:latin typeface="Roboto"/>
                <a:cs typeface="Roboto"/>
              </a:rPr>
              <a:t> </a:t>
            </a:r>
            <a:r>
              <a:rPr sz="1800" dirty="0">
                <a:latin typeface="Roboto"/>
                <a:cs typeface="Roboto"/>
              </a:rPr>
              <a:t>combine</a:t>
            </a:r>
            <a:r>
              <a:rPr sz="1800" spc="-80" dirty="0">
                <a:latin typeface="Roboto"/>
                <a:cs typeface="Roboto"/>
              </a:rPr>
              <a:t> </a:t>
            </a:r>
            <a:r>
              <a:rPr sz="1800" spc="-10" dirty="0">
                <a:latin typeface="Roboto"/>
                <a:cs typeface="Roboto"/>
              </a:rPr>
              <a:t>locality</a:t>
            </a:r>
            <a:r>
              <a:rPr sz="1800" spc="-70"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universality.</a:t>
            </a:r>
            <a:endParaRPr sz="1800">
              <a:latin typeface="Roboto"/>
              <a:cs typeface="Roboto"/>
            </a:endParaRPr>
          </a:p>
          <a:p>
            <a:pPr marL="12700">
              <a:lnSpc>
                <a:spcPct val="100000"/>
              </a:lnSpc>
              <a:spcBef>
                <a:spcPts val="969"/>
              </a:spcBef>
            </a:pPr>
            <a:r>
              <a:rPr sz="1800" dirty="0">
                <a:latin typeface="Roboto"/>
                <a:cs typeface="Roboto"/>
              </a:rPr>
              <a:t>We</a:t>
            </a:r>
            <a:r>
              <a:rPr sz="1800" spc="-60" dirty="0">
                <a:latin typeface="Roboto"/>
                <a:cs typeface="Roboto"/>
              </a:rPr>
              <a:t> </a:t>
            </a:r>
            <a:r>
              <a:rPr sz="1800" dirty="0">
                <a:latin typeface="Roboto"/>
                <a:cs typeface="Roboto"/>
              </a:rPr>
              <a:t>are</a:t>
            </a:r>
            <a:r>
              <a:rPr sz="1800" spc="-60" dirty="0">
                <a:latin typeface="Roboto"/>
                <a:cs typeface="Roboto"/>
              </a:rPr>
              <a:t> </a:t>
            </a:r>
            <a:r>
              <a:rPr sz="1800" spc="-10" dirty="0">
                <a:latin typeface="Roboto"/>
                <a:cs typeface="Roboto"/>
              </a:rPr>
              <a:t>always</a:t>
            </a:r>
            <a:r>
              <a:rPr sz="1800" spc="-55" dirty="0">
                <a:latin typeface="Roboto"/>
                <a:cs typeface="Roboto"/>
              </a:rPr>
              <a:t> </a:t>
            </a:r>
            <a:r>
              <a:rPr sz="1800" dirty="0">
                <a:latin typeface="Roboto"/>
                <a:cs typeface="Roboto"/>
              </a:rPr>
              <a:t>closer</a:t>
            </a:r>
            <a:r>
              <a:rPr sz="1800" spc="-55" dirty="0">
                <a:latin typeface="Roboto"/>
                <a:cs typeface="Roboto"/>
              </a:rPr>
              <a:t> </a:t>
            </a:r>
            <a:r>
              <a:rPr sz="1800" dirty="0">
                <a:latin typeface="Roboto"/>
                <a:cs typeface="Roboto"/>
              </a:rPr>
              <a:t>to</a:t>
            </a:r>
            <a:r>
              <a:rPr sz="1800" spc="-45" dirty="0">
                <a:latin typeface="Roboto"/>
                <a:cs typeface="Roboto"/>
              </a:rPr>
              <a:t> </a:t>
            </a:r>
            <a:r>
              <a:rPr sz="1800" dirty="0">
                <a:latin typeface="Roboto"/>
                <a:cs typeface="Roboto"/>
              </a:rPr>
              <a:t>the</a:t>
            </a:r>
            <a:r>
              <a:rPr sz="1800" spc="-60" dirty="0">
                <a:latin typeface="Roboto"/>
                <a:cs typeface="Roboto"/>
              </a:rPr>
              <a:t> </a:t>
            </a:r>
            <a:r>
              <a:rPr sz="1800" dirty="0">
                <a:latin typeface="Roboto"/>
                <a:cs typeface="Roboto"/>
              </a:rPr>
              <a:t>future</a:t>
            </a:r>
            <a:r>
              <a:rPr sz="1800" spc="-55" dirty="0">
                <a:latin typeface="Roboto"/>
                <a:cs typeface="Roboto"/>
              </a:rPr>
              <a:t> </a:t>
            </a:r>
            <a:r>
              <a:rPr sz="1800" dirty="0">
                <a:latin typeface="Roboto"/>
                <a:cs typeface="Roboto"/>
              </a:rPr>
              <a:t>when</a:t>
            </a:r>
            <a:r>
              <a:rPr sz="1800" spc="-50" dirty="0">
                <a:latin typeface="Roboto"/>
                <a:cs typeface="Roboto"/>
              </a:rPr>
              <a:t> </a:t>
            </a:r>
            <a:r>
              <a:rPr sz="1800" spc="-10" dirty="0">
                <a:latin typeface="Roboto"/>
                <a:cs typeface="Roboto"/>
              </a:rPr>
              <a:t>acting</a:t>
            </a:r>
            <a:r>
              <a:rPr sz="1800" spc="-55" dirty="0">
                <a:latin typeface="Roboto"/>
                <a:cs typeface="Roboto"/>
              </a:rPr>
              <a:t> </a:t>
            </a:r>
            <a:r>
              <a:rPr sz="1800" dirty="0">
                <a:latin typeface="Roboto"/>
                <a:cs typeface="Roboto"/>
              </a:rPr>
              <a:t>to</a:t>
            </a:r>
            <a:r>
              <a:rPr sz="1800" spc="-50" dirty="0">
                <a:latin typeface="Roboto"/>
                <a:cs typeface="Roboto"/>
              </a:rPr>
              <a:t> </a:t>
            </a:r>
            <a:r>
              <a:rPr sz="1800" spc="-10" dirty="0">
                <a:latin typeface="Roboto"/>
                <a:cs typeface="Roboto"/>
              </a:rPr>
              <a:t>transform</a:t>
            </a:r>
            <a:r>
              <a:rPr sz="1800" spc="-75" dirty="0">
                <a:latin typeface="Roboto"/>
                <a:cs typeface="Roboto"/>
              </a:rPr>
              <a:t> </a:t>
            </a:r>
            <a:r>
              <a:rPr sz="1800" spc="-25" dirty="0">
                <a:latin typeface="Roboto"/>
                <a:cs typeface="Roboto"/>
              </a:rPr>
              <a:t>it.</a:t>
            </a:r>
            <a:endParaRPr sz="1800">
              <a:latin typeface="Roboto"/>
              <a:cs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3</a:t>
            </a:r>
            <a:endParaRPr sz="1100">
              <a:latin typeface="Calibri"/>
              <a:cs typeface="Calibri"/>
            </a:endParaRPr>
          </a:p>
        </p:txBody>
      </p:sp>
      <p:sp>
        <p:nvSpPr>
          <p:cNvPr id="3" name="object 3"/>
          <p:cNvSpPr txBox="1"/>
          <p:nvPr/>
        </p:nvSpPr>
        <p:spPr>
          <a:xfrm>
            <a:off x="901700" y="868425"/>
            <a:ext cx="8228965" cy="4372610"/>
          </a:xfrm>
          <a:prstGeom prst="rect">
            <a:avLst/>
          </a:prstGeom>
        </p:spPr>
        <p:txBody>
          <a:bodyPr vert="horz" wrap="square" lIns="0" tIns="12700" rIns="0" bIns="0" rtlCol="0">
            <a:spAutoFit/>
          </a:bodyPr>
          <a:lstStyle/>
          <a:p>
            <a:pPr marL="12700" marR="178435">
              <a:lnSpc>
                <a:spcPct val="107800"/>
              </a:lnSpc>
              <a:spcBef>
                <a:spcPts val="100"/>
              </a:spcBef>
            </a:pPr>
            <a:r>
              <a:rPr sz="1800" b="1" dirty="0">
                <a:latin typeface="Roboto"/>
                <a:cs typeface="Roboto"/>
              </a:rPr>
              <a:t>Technoscepticism</a:t>
            </a:r>
            <a:r>
              <a:rPr sz="1800" b="1" spc="-25" dirty="0">
                <a:latin typeface="Roboto"/>
                <a:cs typeface="Roboto"/>
              </a:rPr>
              <a:t> </a:t>
            </a:r>
            <a:r>
              <a:rPr sz="1800" dirty="0">
                <a:latin typeface="Roboto"/>
                <a:cs typeface="Roboto"/>
              </a:rPr>
              <a:t>is</a:t>
            </a:r>
            <a:r>
              <a:rPr sz="1800" spc="-25" dirty="0">
                <a:latin typeface="Roboto"/>
                <a:cs typeface="Roboto"/>
              </a:rPr>
              <a:t> </a:t>
            </a:r>
            <a:r>
              <a:rPr sz="1800" dirty="0">
                <a:latin typeface="Roboto"/>
                <a:cs typeface="Roboto"/>
              </a:rPr>
              <a:t>a</a:t>
            </a:r>
            <a:r>
              <a:rPr sz="1800" spc="-25" dirty="0">
                <a:latin typeface="Roboto"/>
                <a:cs typeface="Roboto"/>
              </a:rPr>
              <a:t> </a:t>
            </a:r>
            <a:r>
              <a:rPr sz="1800" spc="-10" dirty="0">
                <a:latin typeface="Roboto"/>
                <a:cs typeface="Roboto"/>
              </a:rPr>
              <a:t>philosophical</a:t>
            </a:r>
            <a:r>
              <a:rPr sz="1800" spc="-25" dirty="0">
                <a:latin typeface="Roboto"/>
                <a:cs typeface="Roboto"/>
              </a:rPr>
              <a:t> </a:t>
            </a:r>
            <a:r>
              <a:rPr sz="1800" spc="-10" dirty="0">
                <a:latin typeface="Roboto"/>
                <a:cs typeface="Roboto"/>
              </a:rPr>
              <a:t>approach</a:t>
            </a:r>
            <a:r>
              <a:rPr sz="1800" spc="-25" dirty="0">
                <a:latin typeface="Roboto"/>
                <a:cs typeface="Roboto"/>
              </a:rPr>
              <a:t> </a:t>
            </a:r>
            <a:r>
              <a:rPr sz="1800" dirty="0">
                <a:latin typeface="Roboto"/>
                <a:cs typeface="Roboto"/>
              </a:rPr>
              <a:t>to </a:t>
            </a:r>
            <a:r>
              <a:rPr sz="1800" spc="-35" dirty="0">
                <a:latin typeface="Roboto"/>
                <a:cs typeface="Roboto"/>
              </a:rPr>
              <a:t>technology—</a:t>
            </a:r>
            <a:r>
              <a:rPr sz="1800" spc="-10" dirty="0">
                <a:latin typeface="Roboto"/>
                <a:cs typeface="Roboto"/>
              </a:rPr>
              <a:t>especially</a:t>
            </a:r>
            <a:r>
              <a:rPr sz="1800" spc="-15" dirty="0">
                <a:latin typeface="Roboto"/>
                <a:cs typeface="Roboto"/>
              </a:rPr>
              <a:t> </a:t>
            </a:r>
            <a:r>
              <a:rPr sz="1800" spc="-10" dirty="0">
                <a:latin typeface="Roboto"/>
                <a:cs typeface="Roboto"/>
              </a:rPr>
              <a:t>digital technologies</a:t>
            </a:r>
            <a:r>
              <a:rPr sz="1800" spc="-70" dirty="0">
                <a:latin typeface="Roboto"/>
                <a:cs typeface="Roboto"/>
              </a:rPr>
              <a:t> </a:t>
            </a:r>
            <a:r>
              <a:rPr sz="1800" dirty="0">
                <a:latin typeface="Roboto"/>
                <a:cs typeface="Roboto"/>
              </a:rPr>
              <a:t>like</a:t>
            </a:r>
            <a:r>
              <a:rPr sz="1800" spc="-55" dirty="0">
                <a:latin typeface="Roboto"/>
                <a:cs typeface="Roboto"/>
              </a:rPr>
              <a:t> </a:t>
            </a:r>
            <a:r>
              <a:rPr sz="1800" dirty="0">
                <a:latin typeface="Roboto"/>
                <a:cs typeface="Roboto"/>
              </a:rPr>
              <a:t>Artificial</a:t>
            </a:r>
            <a:r>
              <a:rPr sz="1800" spc="-55" dirty="0">
                <a:latin typeface="Roboto"/>
                <a:cs typeface="Roboto"/>
              </a:rPr>
              <a:t> </a:t>
            </a:r>
            <a:r>
              <a:rPr sz="1800" spc="-10" dirty="0">
                <a:latin typeface="Roboto"/>
                <a:cs typeface="Roboto"/>
              </a:rPr>
              <a:t>Intelligence—</a:t>
            </a:r>
            <a:r>
              <a:rPr sz="1800" spc="-40" dirty="0">
                <a:latin typeface="Roboto"/>
                <a:cs typeface="Roboto"/>
              </a:rPr>
              <a:t> </a:t>
            </a:r>
            <a:r>
              <a:rPr sz="1800" dirty="0">
                <a:latin typeface="Roboto"/>
                <a:cs typeface="Roboto"/>
              </a:rPr>
              <a:t>based</a:t>
            </a:r>
            <a:r>
              <a:rPr sz="1800" spc="-55" dirty="0">
                <a:latin typeface="Roboto"/>
                <a:cs typeface="Roboto"/>
              </a:rPr>
              <a:t> </a:t>
            </a:r>
            <a:r>
              <a:rPr sz="1800" dirty="0">
                <a:latin typeface="Roboto"/>
                <a:cs typeface="Roboto"/>
              </a:rPr>
              <a:t>on</a:t>
            </a:r>
            <a:r>
              <a:rPr sz="1800" spc="-50" dirty="0">
                <a:latin typeface="Roboto"/>
                <a:cs typeface="Roboto"/>
              </a:rPr>
              <a:t> </a:t>
            </a:r>
            <a:r>
              <a:rPr sz="1800" spc="-65" dirty="0">
                <a:latin typeface="Roboto"/>
                <a:cs typeface="Roboto"/>
              </a:rPr>
              <a:t>social-</a:t>
            </a:r>
            <a:r>
              <a:rPr sz="1800" spc="-10" dirty="0">
                <a:latin typeface="Roboto"/>
                <a:cs typeface="Roboto"/>
              </a:rPr>
              <a:t>historical</a:t>
            </a:r>
            <a:r>
              <a:rPr sz="1800" spc="-55" dirty="0">
                <a:latin typeface="Roboto"/>
                <a:cs typeface="Roboto"/>
              </a:rPr>
              <a:t> </a:t>
            </a:r>
            <a:r>
              <a:rPr sz="1800" spc="-10" dirty="0">
                <a:latin typeface="Roboto"/>
                <a:cs typeface="Roboto"/>
              </a:rPr>
              <a:t>criticism</a:t>
            </a:r>
            <a:endParaRPr sz="1800" dirty="0">
              <a:latin typeface="Roboto"/>
              <a:cs typeface="Roboto"/>
            </a:endParaRPr>
          </a:p>
          <a:p>
            <a:pPr marL="12700" marR="5080">
              <a:lnSpc>
                <a:spcPct val="107800"/>
              </a:lnSpc>
              <a:spcBef>
                <a:spcPts val="10"/>
              </a:spcBef>
            </a:pPr>
            <a:r>
              <a:rPr sz="1800" dirty="0">
                <a:latin typeface="Roboto"/>
                <a:cs typeface="Roboto"/>
              </a:rPr>
              <a:t>rather</a:t>
            </a:r>
            <a:r>
              <a:rPr sz="1800" spc="-70" dirty="0">
                <a:latin typeface="Roboto"/>
                <a:cs typeface="Roboto"/>
              </a:rPr>
              <a:t> </a:t>
            </a:r>
            <a:r>
              <a:rPr sz="1800" spc="-10" dirty="0">
                <a:latin typeface="Roboto"/>
                <a:cs typeface="Roboto"/>
              </a:rPr>
              <a:t>than</a:t>
            </a:r>
            <a:r>
              <a:rPr sz="1800" spc="-70" dirty="0">
                <a:latin typeface="Roboto"/>
                <a:cs typeface="Roboto"/>
              </a:rPr>
              <a:t> </a:t>
            </a:r>
            <a:r>
              <a:rPr sz="1800" spc="-10" dirty="0">
                <a:latin typeface="Roboto"/>
                <a:cs typeface="Roboto"/>
              </a:rPr>
              <a:t>blind</a:t>
            </a:r>
            <a:r>
              <a:rPr sz="1800" spc="-60" dirty="0">
                <a:latin typeface="Roboto"/>
                <a:cs typeface="Roboto"/>
              </a:rPr>
              <a:t> </a:t>
            </a:r>
            <a:r>
              <a:rPr sz="1800" spc="-10" dirty="0">
                <a:latin typeface="Roboto"/>
                <a:cs typeface="Roboto"/>
              </a:rPr>
              <a:t>acceptance</a:t>
            </a:r>
            <a:r>
              <a:rPr sz="1800" spc="-75" dirty="0">
                <a:latin typeface="Roboto"/>
                <a:cs typeface="Roboto"/>
              </a:rPr>
              <a:t> </a:t>
            </a:r>
            <a:r>
              <a:rPr sz="1800" dirty="0">
                <a:latin typeface="Roboto"/>
                <a:cs typeface="Roboto"/>
              </a:rPr>
              <a:t>or</a:t>
            </a:r>
            <a:r>
              <a:rPr sz="1800" spc="-65" dirty="0">
                <a:latin typeface="Roboto"/>
                <a:cs typeface="Roboto"/>
              </a:rPr>
              <a:t> </a:t>
            </a:r>
            <a:r>
              <a:rPr sz="1800" dirty="0">
                <a:latin typeface="Roboto"/>
                <a:cs typeface="Roboto"/>
              </a:rPr>
              <a:t>fearful</a:t>
            </a:r>
            <a:r>
              <a:rPr sz="1800" spc="-75" dirty="0">
                <a:latin typeface="Roboto"/>
                <a:cs typeface="Roboto"/>
              </a:rPr>
              <a:t> </a:t>
            </a:r>
            <a:r>
              <a:rPr sz="1800" spc="-10" dirty="0">
                <a:latin typeface="Roboto"/>
                <a:cs typeface="Roboto"/>
              </a:rPr>
              <a:t>rejection.</a:t>
            </a:r>
            <a:r>
              <a:rPr sz="1800" spc="-70" dirty="0">
                <a:latin typeface="Roboto"/>
                <a:cs typeface="Roboto"/>
              </a:rPr>
              <a:t> </a:t>
            </a:r>
            <a:r>
              <a:rPr sz="1800" spc="-20" dirty="0">
                <a:latin typeface="Roboto"/>
                <a:cs typeface="Roboto"/>
              </a:rPr>
              <a:t>It’s</a:t>
            </a:r>
            <a:r>
              <a:rPr sz="1800" spc="-75" dirty="0">
                <a:latin typeface="Roboto"/>
                <a:cs typeface="Roboto"/>
              </a:rPr>
              <a:t> </a:t>
            </a:r>
            <a:r>
              <a:rPr sz="1800" dirty="0">
                <a:latin typeface="Roboto"/>
                <a:cs typeface="Roboto"/>
              </a:rPr>
              <a:t>not</a:t>
            </a:r>
            <a:r>
              <a:rPr sz="1800" spc="-65" dirty="0">
                <a:latin typeface="Roboto"/>
                <a:cs typeface="Roboto"/>
              </a:rPr>
              <a:t> </a:t>
            </a:r>
            <a:r>
              <a:rPr sz="1800" spc="-85" dirty="0">
                <a:latin typeface="Roboto"/>
                <a:cs typeface="Roboto"/>
              </a:rPr>
              <a:t>anti-</a:t>
            </a:r>
            <a:r>
              <a:rPr sz="1800" dirty="0">
                <a:latin typeface="Roboto"/>
                <a:cs typeface="Roboto"/>
              </a:rPr>
              <a:t>tech,</a:t>
            </a:r>
            <a:r>
              <a:rPr sz="1800" spc="-70" dirty="0">
                <a:latin typeface="Roboto"/>
                <a:cs typeface="Roboto"/>
              </a:rPr>
              <a:t> </a:t>
            </a:r>
            <a:r>
              <a:rPr sz="1800" dirty="0">
                <a:latin typeface="Roboto"/>
                <a:cs typeface="Roboto"/>
              </a:rPr>
              <a:t>but</a:t>
            </a:r>
            <a:r>
              <a:rPr sz="1800" spc="-70" dirty="0">
                <a:latin typeface="Roboto"/>
                <a:cs typeface="Roboto"/>
              </a:rPr>
              <a:t> </a:t>
            </a:r>
            <a:r>
              <a:rPr sz="1800" dirty="0">
                <a:latin typeface="Roboto"/>
                <a:cs typeface="Roboto"/>
              </a:rPr>
              <a:t>rather</a:t>
            </a:r>
            <a:r>
              <a:rPr sz="1800" spc="-60" dirty="0">
                <a:latin typeface="Roboto"/>
                <a:cs typeface="Roboto"/>
              </a:rPr>
              <a:t> </a:t>
            </a:r>
            <a:r>
              <a:rPr sz="1800" i="1" spc="-20" dirty="0">
                <a:latin typeface="Roboto"/>
                <a:cs typeface="Roboto"/>
              </a:rPr>
              <a:t>tech- aware</a:t>
            </a:r>
            <a:r>
              <a:rPr sz="1800" spc="-20" dirty="0">
                <a:latin typeface="Roboto"/>
                <a:cs typeface="Roboto"/>
              </a:rPr>
              <a:t>.</a:t>
            </a:r>
            <a:r>
              <a:rPr sz="1800" spc="-70" dirty="0">
                <a:latin typeface="Roboto"/>
                <a:cs typeface="Roboto"/>
              </a:rPr>
              <a:t> </a:t>
            </a:r>
            <a:r>
              <a:rPr sz="1800" spc="-10" dirty="0">
                <a:latin typeface="Roboto"/>
                <a:cs typeface="Roboto"/>
              </a:rPr>
              <a:t>Technoscepticism</a:t>
            </a:r>
            <a:r>
              <a:rPr sz="1800" spc="-70" dirty="0">
                <a:latin typeface="Roboto"/>
                <a:cs typeface="Roboto"/>
              </a:rPr>
              <a:t> </a:t>
            </a:r>
            <a:r>
              <a:rPr sz="1800" dirty="0">
                <a:latin typeface="Roboto"/>
                <a:cs typeface="Roboto"/>
              </a:rPr>
              <a:t>is</a:t>
            </a:r>
            <a:r>
              <a:rPr sz="1800" spc="-70" dirty="0">
                <a:latin typeface="Roboto"/>
                <a:cs typeface="Roboto"/>
              </a:rPr>
              <a:t> </a:t>
            </a:r>
            <a:r>
              <a:rPr sz="1800" dirty="0">
                <a:latin typeface="Roboto"/>
                <a:cs typeface="Roboto"/>
              </a:rPr>
              <a:t>based</a:t>
            </a:r>
            <a:r>
              <a:rPr sz="1800" spc="-65" dirty="0">
                <a:latin typeface="Roboto"/>
                <a:cs typeface="Roboto"/>
              </a:rPr>
              <a:t> </a:t>
            </a:r>
            <a:r>
              <a:rPr sz="1800" dirty="0">
                <a:latin typeface="Roboto"/>
                <a:cs typeface="Roboto"/>
              </a:rPr>
              <a:t>on</a:t>
            </a:r>
            <a:r>
              <a:rPr sz="1800" spc="-65" dirty="0">
                <a:latin typeface="Roboto"/>
                <a:cs typeface="Roboto"/>
              </a:rPr>
              <a:t> </a:t>
            </a:r>
            <a:r>
              <a:rPr sz="1800" dirty="0">
                <a:latin typeface="Roboto"/>
                <a:cs typeface="Roboto"/>
              </a:rPr>
              <a:t>the</a:t>
            </a:r>
            <a:r>
              <a:rPr sz="1800" spc="-65" dirty="0">
                <a:latin typeface="Roboto"/>
                <a:cs typeface="Roboto"/>
              </a:rPr>
              <a:t> </a:t>
            </a:r>
            <a:r>
              <a:rPr sz="1800" spc="-10" dirty="0">
                <a:latin typeface="Roboto"/>
                <a:cs typeface="Roboto"/>
              </a:rPr>
              <a:t>notion</a:t>
            </a:r>
            <a:r>
              <a:rPr sz="1800" spc="-65" dirty="0">
                <a:latin typeface="Roboto"/>
                <a:cs typeface="Roboto"/>
              </a:rPr>
              <a:t> </a:t>
            </a:r>
            <a:r>
              <a:rPr sz="1800" dirty="0">
                <a:latin typeface="Roboto"/>
                <a:cs typeface="Roboto"/>
              </a:rPr>
              <a:t>that</a:t>
            </a:r>
            <a:r>
              <a:rPr sz="1800" spc="-70" dirty="0">
                <a:latin typeface="Roboto"/>
                <a:cs typeface="Roboto"/>
              </a:rPr>
              <a:t> </a:t>
            </a:r>
            <a:r>
              <a:rPr sz="1800" spc="-10" dirty="0">
                <a:latin typeface="Roboto"/>
                <a:cs typeface="Roboto"/>
              </a:rPr>
              <a:t>digital</a:t>
            </a:r>
            <a:r>
              <a:rPr sz="1800" spc="-65" dirty="0">
                <a:latin typeface="Roboto"/>
                <a:cs typeface="Roboto"/>
              </a:rPr>
              <a:t> </a:t>
            </a:r>
            <a:r>
              <a:rPr sz="1800" spc="-10" dirty="0">
                <a:latin typeface="Roboto"/>
                <a:cs typeface="Roboto"/>
              </a:rPr>
              <a:t>technology</a:t>
            </a:r>
            <a:r>
              <a:rPr sz="1800" spc="-40" dirty="0">
                <a:latin typeface="Roboto"/>
                <a:cs typeface="Roboto"/>
              </a:rPr>
              <a:t> </a:t>
            </a:r>
            <a:r>
              <a:rPr sz="1800" dirty="0">
                <a:latin typeface="Roboto"/>
                <a:cs typeface="Roboto"/>
              </a:rPr>
              <a:t>is</a:t>
            </a:r>
            <a:r>
              <a:rPr sz="1800" spc="-70" dirty="0">
                <a:latin typeface="Roboto"/>
                <a:cs typeface="Roboto"/>
              </a:rPr>
              <a:t> </a:t>
            </a:r>
            <a:r>
              <a:rPr sz="1800" spc="-50" dirty="0">
                <a:latin typeface="Roboto"/>
                <a:cs typeface="Roboto"/>
              </a:rPr>
              <a:t>a </a:t>
            </a:r>
            <a:r>
              <a:rPr sz="1800" spc="-10" dirty="0">
                <a:latin typeface="Roboto"/>
                <a:cs typeface="Roboto"/>
              </a:rPr>
              <a:t>product</a:t>
            </a:r>
            <a:r>
              <a:rPr sz="1800" spc="-35"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dominant</a:t>
            </a:r>
            <a:r>
              <a:rPr sz="1800" spc="-30" dirty="0">
                <a:latin typeface="Roboto"/>
                <a:cs typeface="Roboto"/>
              </a:rPr>
              <a:t> </a:t>
            </a:r>
            <a:r>
              <a:rPr sz="1800" dirty="0">
                <a:latin typeface="Roboto"/>
                <a:cs typeface="Roboto"/>
              </a:rPr>
              <a:t>social</a:t>
            </a:r>
            <a:r>
              <a:rPr sz="1800" spc="-35" dirty="0">
                <a:latin typeface="Roboto"/>
                <a:cs typeface="Roboto"/>
              </a:rPr>
              <a:t> </a:t>
            </a:r>
            <a:r>
              <a:rPr sz="1800" spc="-20" dirty="0">
                <a:latin typeface="Roboto"/>
                <a:cs typeface="Roboto"/>
              </a:rPr>
              <a:t>imaginary</a:t>
            </a:r>
            <a:r>
              <a:rPr sz="1800" spc="-35" dirty="0">
                <a:latin typeface="Roboto"/>
                <a:cs typeface="Roboto"/>
              </a:rPr>
              <a:t> </a:t>
            </a:r>
            <a:r>
              <a:rPr sz="1800" dirty="0">
                <a:latin typeface="Roboto"/>
                <a:cs typeface="Roboto"/>
              </a:rPr>
              <a:t>of</a:t>
            </a:r>
            <a:r>
              <a:rPr sz="1800" spc="-35" dirty="0">
                <a:latin typeface="Roboto"/>
                <a:cs typeface="Roboto"/>
              </a:rPr>
              <a:t> </a:t>
            </a:r>
            <a:r>
              <a:rPr sz="1800" spc="-20" dirty="0">
                <a:latin typeface="Roboto"/>
                <a:cs typeface="Roboto"/>
              </a:rPr>
              <a:t>instrumental</a:t>
            </a:r>
            <a:r>
              <a:rPr sz="1800" spc="-35" dirty="0">
                <a:latin typeface="Roboto"/>
                <a:cs typeface="Roboto"/>
              </a:rPr>
              <a:t> </a:t>
            </a:r>
            <a:r>
              <a:rPr sz="1800" spc="-20" dirty="0">
                <a:latin typeface="Roboto"/>
                <a:cs typeface="Roboto"/>
              </a:rPr>
              <a:t>rationality</a:t>
            </a:r>
            <a:r>
              <a:rPr sz="1800" spc="-35" dirty="0">
                <a:latin typeface="Roboto"/>
                <a:cs typeface="Roboto"/>
              </a:rPr>
              <a:t> </a:t>
            </a:r>
            <a:r>
              <a:rPr sz="1800" spc="-20" dirty="0">
                <a:latin typeface="Roboto"/>
                <a:cs typeface="Roboto"/>
              </a:rPr>
              <a:t>that</a:t>
            </a:r>
            <a:r>
              <a:rPr sz="1800" spc="500" dirty="0">
                <a:latin typeface="Roboto"/>
                <a:cs typeface="Roboto"/>
              </a:rPr>
              <a:t> </a:t>
            </a:r>
            <a:r>
              <a:rPr sz="1800" spc="-10" dirty="0">
                <a:latin typeface="Roboto"/>
                <a:cs typeface="Roboto"/>
              </a:rPr>
              <a:t>envelops</a:t>
            </a:r>
            <a:r>
              <a:rPr sz="1800" spc="-55" dirty="0">
                <a:latin typeface="Roboto"/>
                <a:cs typeface="Roboto"/>
              </a:rPr>
              <a:t> </a:t>
            </a:r>
            <a:r>
              <a:rPr sz="1800" dirty="0">
                <a:latin typeface="Roboto"/>
                <a:cs typeface="Roboto"/>
              </a:rPr>
              <a:t>our</a:t>
            </a:r>
            <a:r>
              <a:rPr sz="1800" spc="-45" dirty="0">
                <a:latin typeface="Roboto"/>
                <a:cs typeface="Roboto"/>
              </a:rPr>
              <a:t> </a:t>
            </a:r>
            <a:r>
              <a:rPr sz="1800" spc="-65" dirty="0">
                <a:latin typeface="Roboto"/>
                <a:cs typeface="Roboto"/>
              </a:rPr>
              <a:t>social-</a:t>
            </a:r>
            <a:r>
              <a:rPr sz="1800" spc="-10" dirty="0">
                <a:latin typeface="Roboto"/>
                <a:cs typeface="Roboto"/>
              </a:rPr>
              <a:t>historical</a:t>
            </a:r>
            <a:r>
              <a:rPr sz="1800" spc="-50" dirty="0">
                <a:latin typeface="Roboto"/>
                <a:cs typeface="Roboto"/>
              </a:rPr>
              <a:t> </a:t>
            </a:r>
            <a:r>
              <a:rPr sz="1800" spc="-20" dirty="0">
                <a:latin typeface="Roboto"/>
                <a:cs typeface="Roboto"/>
              </a:rPr>
              <a:t>environment</a:t>
            </a:r>
            <a:r>
              <a:rPr sz="1800" spc="-45" dirty="0">
                <a:latin typeface="Roboto"/>
                <a:cs typeface="Roboto"/>
              </a:rPr>
              <a:t> </a:t>
            </a:r>
            <a:r>
              <a:rPr sz="1800" dirty="0">
                <a:latin typeface="Roboto"/>
                <a:cs typeface="Roboto"/>
              </a:rPr>
              <a:t>by</a:t>
            </a:r>
            <a:r>
              <a:rPr sz="1800" spc="-45" dirty="0">
                <a:latin typeface="Roboto"/>
                <a:cs typeface="Roboto"/>
              </a:rPr>
              <a:t> </a:t>
            </a:r>
            <a:r>
              <a:rPr sz="1800" spc="-10" dirty="0">
                <a:latin typeface="Roboto"/>
                <a:cs typeface="Roboto"/>
              </a:rPr>
              <a:t>transforming</a:t>
            </a:r>
            <a:r>
              <a:rPr sz="1800" spc="-45" dirty="0">
                <a:latin typeface="Roboto"/>
                <a:cs typeface="Roboto"/>
              </a:rPr>
              <a:t> </a:t>
            </a:r>
            <a:r>
              <a:rPr sz="1800" dirty="0">
                <a:latin typeface="Roboto"/>
                <a:cs typeface="Roboto"/>
              </a:rPr>
              <a:t>it</a:t>
            </a:r>
            <a:r>
              <a:rPr sz="1800" spc="-50" dirty="0">
                <a:latin typeface="Roboto"/>
                <a:cs typeface="Roboto"/>
              </a:rPr>
              <a:t> </a:t>
            </a:r>
            <a:r>
              <a:rPr sz="1800" spc="-10" dirty="0">
                <a:latin typeface="Roboto"/>
                <a:cs typeface="Roboto"/>
              </a:rPr>
              <a:t>into</a:t>
            </a:r>
            <a:r>
              <a:rPr sz="1800" spc="-40" dirty="0">
                <a:latin typeface="Roboto"/>
                <a:cs typeface="Roboto"/>
              </a:rPr>
              <a:t> </a:t>
            </a:r>
            <a:r>
              <a:rPr sz="1800" dirty="0">
                <a:latin typeface="Roboto"/>
                <a:cs typeface="Roboto"/>
              </a:rPr>
              <a:t>a</a:t>
            </a:r>
            <a:r>
              <a:rPr sz="1800" spc="-45" dirty="0">
                <a:latin typeface="Roboto"/>
                <a:cs typeface="Roboto"/>
              </a:rPr>
              <a:t> </a:t>
            </a:r>
            <a:r>
              <a:rPr sz="1800" spc="-75" dirty="0">
                <a:latin typeface="Roboto"/>
                <a:cs typeface="Roboto"/>
              </a:rPr>
              <a:t>semi-</a:t>
            </a:r>
            <a:r>
              <a:rPr sz="1800" spc="-10" dirty="0">
                <a:latin typeface="Roboto"/>
                <a:cs typeface="Roboto"/>
              </a:rPr>
              <a:t>digital </a:t>
            </a:r>
            <a:r>
              <a:rPr sz="1800" dirty="0">
                <a:latin typeface="Roboto"/>
                <a:cs typeface="Roboto"/>
              </a:rPr>
              <a:t>sphere</a:t>
            </a:r>
            <a:r>
              <a:rPr sz="1800" spc="-40" dirty="0">
                <a:latin typeface="Roboto"/>
                <a:cs typeface="Roboto"/>
              </a:rPr>
              <a:t> </a:t>
            </a:r>
            <a:r>
              <a:rPr sz="1800" dirty="0">
                <a:latin typeface="Roboto"/>
                <a:cs typeface="Roboto"/>
              </a:rPr>
              <a:t>of</a:t>
            </a:r>
            <a:r>
              <a:rPr sz="1800" spc="-30" dirty="0">
                <a:latin typeface="Roboto"/>
                <a:cs typeface="Roboto"/>
              </a:rPr>
              <a:t> </a:t>
            </a:r>
            <a:r>
              <a:rPr sz="1800" spc="-10" dirty="0">
                <a:latin typeface="Roboto"/>
                <a:cs typeface="Roboto"/>
              </a:rPr>
              <a:t>telepresence.</a:t>
            </a:r>
            <a:endParaRPr sz="1800" dirty="0">
              <a:latin typeface="Roboto"/>
              <a:cs typeface="Roboto"/>
            </a:endParaRPr>
          </a:p>
          <a:p>
            <a:pPr marL="12700" marR="165735" algn="just">
              <a:lnSpc>
                <a:spcPct val="107800"/>
              </a:lnSpc>
              <a:spcBef>
                <a:spcPts val="815"/>
              </a:spcBef>
            </a:pPr>
            <a:r>
              <a:rPr sz="1800" dirty="0">
                <a:latin typeface="Roboto"/>
                <a:cs typeface="Roboto"/>
              </a:rPr>
              <a:t>AI</a:t>
            </a:r>
            <a:r>
              <a:rPr sz="1800" spc="-50" dirty="0">
                <a:latin typeface="Roboto"/>
                <a:cs typeface="Roboto"/>
              </a:rPr>
              <a:t> </a:t>
            </a:r>
            <a:r>
              <a:rPr sz="1800" dirty="0">
                <a:latin typeface="Roboto"/>
                <a:cs typeface="Roboto"/>
              </a:rPr>
              <a:t>as</a:t>
            </a:r>
            <a:r>
              <a:rPr sz="1800" spc="-45" dirty="0">
                <a:latin typeface="Roboto"/>
                <a:cs typeface="Roboto"/>
              </a:rPr>
              <a:t> </a:t>
            </a:r>
            <a:r>
              <a:rPr sz="1800" dirty="0">
                <a:latin typeface="Roboto"/>
                <a:cs typeface="Roboto"/>
              </a:rPr>
              <a:t>a</a:t>
            </a:r>
            <a:r>
              <a:rPr sz="1800" spc="-50" dirty="0">
                <a:latin typeface="Roboto"/>
                <a:cs typeface="Roboto"/>
              </a:rPr>
              <a:t> </a:t>
            </a:r>
            <a:r>
              <a:rPr sz="1800" spc="-10" dirty="0">
                <a:latin typeface="Roboto"/>
                <a:cs typeface="Roboto"/>
              </a:rPr>
              <a:t>digital</a:t>
            </a:r>
            <a:r>
              <a:rPr sz="1800" spc="-45" dirty="0">
                <a:latin typeface="Roboto"/>
                <a:cs typeface="Roboto"/>
              </a:rPr>
              <a:t> </a:t>
            </a:r>
            <a:r>
              <a:rPr sz="1800" dirty="0">
                <a:latin typeface="Roboto"/>
                <a:cs typeface="Roboto"/>
              </a:rPr>
              <a:t>system</a:t>
            </a:r>
            <a:r>
              <a:rPr sz="1800" spc="-45" dirty="0">
                <a:latin typeface="Roboto"/>
                <a:cs typeface="Roboto"/>
              </a:rPr>
              <a:t> </a:t>
            </a:r>
            <a:r>
              <a:rPr sz="1800" dirty="0">
                <a:latin typeface="Roboto"/>
                <a:cs typeface="Roboto"/>
              </a:rPr>
              <a:t>has</a:t>
            </a:r>
            <a:r>
              <a:rPr sz="1800" spc="-50" dirty="0">
                <a:latin typeface="Roboto"/>
                <a:cs typeface="Roboto"/>
              </a:rPr>
              <a:t> </a:t>
            </a:r>
            <a:r>
              <a:rPr sz="1800" dirty="0">
                <a:latin typeface="Roboto"/>
                <a:cs typeface="Roboto"/>
              </a:rPr>
              <a:t>no</a:t>
            </a:r>
            <a:r>
              <a:rPr sz="1800" spc="-40" dirty="0">
                <a:latin typeface="Roboto"/>
                <a:cs typeface="Roboto"/>
              </a:rPr>
              <a:t> </a:t>
            </a:r>
            <a:r>
              <a:rPr sz="1800" spc="-20" dirty="0">
                <a:latin typeface="Roboto"/>
                <a:cs typeface="Roboto"/>
              </a:rPr>
              <a:t>interiority,</a:t>
            </a:r>
            <a:r>
              <a:rPr sz="1800" spc="-50" dirty="0">
                <a:latin typeface="Roboto"/>
                <a:cs typeface="Roboto"/>
              </a:rPr>
              <a:t> </a:t>
            </a:r>
            <a:r>
              <a:rPr sz="1800" dirty="0">
                <a:latin typeface="Roboto"/>
                <a:cs typeface="Roboto"/>
              </a:rPr>
              <a:t>hence</a:t>
            </a:r>
            <a:r>
              <a:rPr sz="1800" spc="-50" dirty="0">
                <a:latin typeface="Roboto"/>
                <a:cs typeface="Roboto"/>
              </a:rPr>
              <a:t> </a:t>
            </a:r>
            <a:r>
              <a:rPr sz="1800" spc="-10" dirty="0">
                <a:latin typeface="Roboto"/>
                <a:cs typeface="Roboto"/>
              </a:rPr>
              <a:t>neither</a:t>
            </a:r>
            <a:r>
              <a:rPr sz="1800" spc="-35" dirty="0">
                <a:latin typeface="Roboto"/>
                <a:cs typeface="Roboto"/>
              </a:rPr>
              <a:t> </a:t>
            </a:r>
            <a:r>
              <a:rPr sz="1800" spc="-25" dirty="0">
                <a:latin typeface="Roboto"/>
                <a:cs typeface="Roboto"/>
              </a:rPr>
              <a:t>intentionality.</a:t>
            </a:r>
            <a:r>
              <a:rPr sz="1800" spc="-50" dirty="0">
                <a:latin typeface="Roboto"/>
                <a:cs typeface="Roboto"/>
              </a:rPr>
              <a:t> </a:t>
            </a:r>
            <a:r>
              <a:rPr sz="1800" dirty="0">
                <a:latin typeface="Roboto"/>
                <a:cs typeface="Roboto"/>
              </a:rPr>
              <a:t>In</a:t>
            </a:r>
            <a:r>
              <a:rPr sz="1800" spc="-45" dirty="0">
                <a:latin typeface="Roboto"/>
                <a:cs typeface="Roboto"/>
              </a:rPr>
              <a:t> </a:t>
            </a:r>
            <a:r>
              <a:rPr sz="1800" dirty="0">
                <a:latin typeface="Roboto"/>
                <a:cs typeface="Roboto"/>
              </a:rPr>
              <a:t>terms</a:t>
            </a:r>
            <a:r>
              <a:rPr sz="1800" spc="-50" dirty="0">
                <a:latin typeface="Roboto"/>
                <a:cs typeface="Roboto"/>
              </a:rPr>
              <a:t> </a:t>
            </a:r>
            <a:r>
              <a:rPr sz="1800" spc="-25" dirty="0">
                <a:latin typeface="Roboto"/>
                <a:cs typeface="Roboto"/>
              </a:rPr>
              <a:t>of </a:t>
            </a:r>
            <a:r>
              <a:rPr sz="1800" spc="-20" dirty="0">
                <a:latin typeface="Roboto"/>
                <a:cs typeface="Roboto"/>
              </a:rPr>
              <a:t>Digital</a:t>
            </a:r>
            <a:r>
              <a:rPr sz="1800" spc="-55" dirty="0">
                <a:latin typeface="Roboto"/>
                <a:cs typeface="Roboto"/>
              </a:rPr>
              <a:t> </a:t>
            </a:r>
            <a:r>
              <a:rPr sz="1800" spc="-10" dirty="0">
                <a:latin typeface="Roboto"/>
                <a:cs typeface="Roboto"/>
              </a:rPr>
              <a:t>Humanism,</a:t>
            </a:r>
            <a:r>
              <a:rPr sz="1800" spc="-55" dirty="0">
                <a:latin typeface="Roboto"/>
                <a:cs typeface="Roboto"/>
              </a:rPr>
              <a:t> </a:t>
            </a:r>
            <a:r>
              <a:rPr sz="1800" dirty="0">
                <a:latin typeface="Roboto"/>
                <a:cs typeface="Roboto"/>
              </a:rPr>
              <a:t>at</a:t>
            </a:r>
            <a:r>
              <a:rPr sz="1800" spc="-50" dirty="0">
                <a:latin typeface="Roboto"/>
                <a:cs typeface="Roboto"/>
              </a:rPr>
              <a:t> </a:t>
            </a:r>
            <a:r>
              <a:rPr sz="1800" dirty="0">
                <a:latin typeface="Roboto"/>
                <a:cs typeface="Roboto"/>
              </a:rPr>
              <a:t>the</a:t>
            </a:r>
            <a:r>
              <a:rPr sz="1800" spc="-50" dirty="0">
                <a:latin typeface="Roboto"/>
                <a:cs typeface="Roboto"/>
              </a:rPr>
              <a:t> </a:t>
            </a:r>
            <a:r>
              <a:rPr sz="1800" spc="-20" dirty="0">
                <a:latin typeface="Roboto"/>
                <a:cs typeface="Roboto"/>
              </a:rPr>
              <a:t>beginning</a:t>
            </a:r>
            <a:r>
              <a:rPr sz="1800" spc="-50" dirty="0">
                <a:latin typeface="Roboto"/>
                <a:cs typeface="Roboto"/>
              </a:rPr>
              <a:t> </a:t>
            </a:r>
            <a:r>
              <a:rPr sz="1800" dirty="0">
                <a:latin typeface="Roboto"/>
                <a:cs typeface="Roboto"/>
              </a:rPr>
              <a:t>and</a:t>
            </a:r>
            <a:r>
              <a:rPr sz="1800" spc="-40" dirty="0">
                <a:latin typeface="Roboto"/>
                <a:cs typeface="Roboto"/>
              </a:rPr>
              <a:t> </a:t>
            </a:r>
            <a:r>
              <a:rPr sz="1800" dirty="0">
                <a:latin typeface="Roboto"/>
                <a:cs typeface="Roboto"/>
              </a:rPr>
              <a:t>end</a:t>
            </a:r>
            <a:r>
              <a:rPr sz="1800" spc="-55" dirty="0">
                <a:latin typeface="Roboto"/>
                <a:cs typeface="Roboto"/>
              </a:rPr>
              <a:t> </a:t>
            </a:r>
            <a:r>
              <a:rPr sz="1800" dirty="0">
                <a:latin typeface="Roboto"/>
                <a:cs typeface="Roboto"/>
              </a:rPr>
              <a:t>of</a:t>
            </a:r>
            <a:r>
              <a:rPr sz="1800" spc="-50" dirty="0">
                <a:latin typeface="Roboto"/>
                <a:cs typeface="Roboto"/>
              </a:rPr>
              <a:t> </a:t>
            </a:r>
            <a:r>
              <a:rPr sz="1800" dirty="0">
                <a:latin typeface="Roboto"/>
                <a:cs typeface="Roboto"/>
              </a:rPr>
              <a:t>the</a:t>
            </a:r>
            <a:r>
              <a:rPr sz="1800" spc="-55" dirty="0">
                <a:latin typeface="Roboto"/>
                <a:cs typeface="Roboto"/>
              </a:rPr>
              <a:t> </a:t>
            </a:r>
            <a:r>
              <a:rPr sz="1800" spc="-10" dirty="0">
                <a:latin typeface="Roboto"/>
                <a:cs typeface="Roboto"/>
              </a:rPr>
              <a:t>system</a:t>
            </a:r>
            <a:r>
              <a:rPr sz="1800" spc="-45" dirty="0">
                <a:latin typeface="Roboto"/>
                <a:cs typeface="Roboto"/>
              </a:rPr>
              <a:t> </a:t>
            </a:r>
            <a:r>
              <a:rPr sz="1800" dirty="0">
                <a:latin typeface="Roboto"/>
                <a:cs typeface="Roboto"/>
              </a:rPr>
              <a:t>are</a:t>
            </a:r>
            <a:r>
              <a:rPr sz="1800" spc="-55" dirty="0">
                <a:latin typeface="Roboto"/>
                <a:cs typeface="Roboto"/>
              </a:rPr>
              <a:t> </a:t>
            </a:r>
            <a:r>
              <a:rPr sz="1800" spc="-10" dirty="0">
                <a:latin typeface="Roboto"/>
                <a:cs typeface="Roboto"/>
              </a:rPr>
              <a:t>human</a:t>
            </a:r>
            <a:r>
              <a:rPr sz="1800" spc="-15" dirty="0">
                <a:latin typeface="Roboto"/>
                <a:cs typeface="Roboto"/>
              </a:rPr>
              <a:t> </a:t>
            </a:r>
            <a:r>
              <a:rPr sz="1800" spc="-10" dirty="0">
                <a:latin typeface="Roboto"/>
                <a:cs typeface="Roboto"/>
              </a:rPr>
              <a:t>subjects </a:t>
            </a:r>
            <a:r>
              <a:rPr sz="1800" dirty="0">
                <a:latin typeface="Roboto"/>
                <a:cs typeface="Roboto"/>
              </a:rPr>
              <a:t>and</a:t>
            </a:r>
            <a:r>
              <a:rPr sz="1800" spc="-60" dirty="0">
                <a:latin typeface="Roboto"/>
                <a:cs typeface="Roboto"/>
              </a:rPr>
              <a:t> </a:t>
            </a:r>
            <a:r>
              <a:rPr sz="1800" spc="-20" dirty="0">
                <a:latin typeface="Roboto"/>
                <a:cs typeface="Roboto"/>
              </a:rPr>
              <a:t>intentions</a:t>
            </a:r>
            <a:r>
              <a:rPr sz="1800" spc="-55" dirty="0">
                <a:latin typeface="Roboto"/>
                <a:cs typeface="Roboto"/>
              </a:rPr>
              <a:t> </a:t>
            </a:r>
            <a:r>
              <a:rPr sz="1800" dirty="0">
                <a:latin typeface="Roboto"/>
                <a:cs typeface="Roboto"/>
              </a:rPr>
              <a:t>with</a:t>
            </a:r>
            <a:r>
              <a:rPr sz="1800" spc="-55" dirty="0">
                <a:latin typeface="Roboto"/>
                <a:cs typeface="Roboto"/>
              </a:rPr>
              <a:t> </a:t>
            </a:r>
            <a:r>
              <a:rPr sz="1800" dirty="0">
                <a:latin typeface="Roboto"/>
                <a:cs typeface="Roboto"/>
              </a:rPr>
              <a:t>social</a:t>
            </a:r>
            <a:r>
              <a:rPr sz="1800" spc="-55" dirty="0">
                <a:latin typeface="Roboto"/>
                <a:cs typeface="Roboto"/>
              </a:rPr>
              <a:t> </a:t>
            </a:r>
            <a:r>
              <a:rPr sz="1800" spc="-10" dirty="0">
                <a:latin typeface="Roboto"/>
                <a:cs typeface="Roboto"/>
              </a:rPr>
              <a:t>significance.</a:t>
            </a:r>
            <a:r>
              <a:rPr sz="1800" spc="-65" dirty="0">
                <a:latin typeface="Roboto"/>
                <a:cs typeface="Roboto"/>
              </a:rPr>
              <a:t> </a:t>
            </a:r>
            <a:r>
              <a:rPr sz="1800" dirty="0">
                <a:latin typeface="Roboto"/>
                <a:cs typeface="Roboto"/>
              </a:rPr>
              <a:t>However,</a:t>
            </a:r>
            <a:r>
              <a:rPr sz="1800" spc="-55" dirty="0">
                <a:latin typeface="Roboto"/>
                <a:cs typeface="Roboto"/>
              </a:rPr>
              <a:t> </a:t>
            </a:r>
            <a:r>
              <a:rPr sz="1800" dirty="0">
                <a:latin typeface="Roboto"/>
                <a:cs typeface="Roboto"/>
              </a:rPr>
              <a:t>this</a:t>
            </a:r>
            <a:r>
              <a:rPr sz="1800" spc="-50" dirty="0">
                <a:latin typeface="Roboto"/>
                <a:cs typeface="Roboto"/>
              </a:rPr>
              <a:t> </a:t>
            </a:r>
            <a:r>
              <a:rPr sz="1800" spc="-10" dirty="0">
                <a:latin typeface="Roboto"/>
                <a:cs typeface="Roboto"/>
              </a:rPr>
              <a:t>epistemological</a:t>
            </a:r>
            <a:r>
              <a:rPr sz="1800" spc="-55" dirty="0">
                <a:latin typeface="Roboto"/>
                <a:cs typeface="Roboto"/>
              </a:rPr>
              <a:t> </a:t>
            </a:r>
            <a:r>
              <a:rPr sz="1800" spc="-10" dirty="0">
                <a:latin typeface="Roboto"/>
                <a:cs typeface="Roboto"/>
              </a:rPr>
              <a:t>assertion cannot</a:t>
            </a:r>
            <a:r>
              <a:rPr sz="1800" spc="-50" dirty="0">
                <a:latin typeface="Roboto"/>
                <a:cs typeface="Roboto"/>
              </a:rPr>
              <a:t> </a:t>
            </a:r>
            <a:r>
              <a:rPr sz="1800" dirty="0">
                <a:latin typeface="Roboto"/>
                <a:cs typeface="Roboto"/>
              </a:rPr>
              <a:t>prevent</a:t>
            </a:r>
            <a:r>
              <a:rPr sz="1800" spc="-50" dirty="0">
                <a:latin typeface="Roboto"/>
                <a:cs typeface="Roboto"/>
              </a:rPr>
              <a:t> </a:t>
            </a:r>
            <a:r>
              <a:rPr sz="1800" dirty="0">
                <a:latin typeface="Roboto"/>
                <a:cs typeface="Roboto"/>
              </a:rPr>
              <a:t>us</a:t>
            </a:r>
            <a:r>
              <a:rPr sz="1800" spc="-50" dirty="0">
                <a:latin typeface="Roboto"/>
                <a:cs typeface="Roboto"/>
              </a:rPr>
              <a:t> </a:t>
            </a:r>
            <a:r>
              <a:rPr sz="1800" dirty="0">
                <a:latin typeface="Roboto"/>
                <a:cs typeface="Roboto"/>
              </a:rPr>
              <a:t>from</a:t>
            </a:r>
            <a:r>
              <a:rPr sz="1800" spc="-55" dirty="0">
                <a:latin typeface="Roboto"/>
                <a:cs typeface="Roboto"/>
              </a:rPr>
              <a:t> </a:t>
            </a:r>
            <a:r>
              <a:rPr sz="1800" dirty="0">
                <a:latin typeface="Roboto"/>
                <a:cs typeface="Roboto"/>
              </a:rPr>
              <a:t>the</a:t>
            </a:r>
            <a:r>
              <a:rPr sz="1800" spc="-50" dirty="0">
                <a:latin typeface="Roboto"/>
                <a:cs typeface="Roboto"/>
              </a:rPr>
              <a:t> </a:t>
            </a:r>
            <a:r>
              <a:rPr sz="1800" dirty="0">
                <a:latin typeface="Roboto"/>
                <a:cs typeface="Roboto"/>
              </a:rPr>
              <a:t>social</a:t>
            </a:r>
            <a:r>
              <a:rPr sz="1800" spc="-50" dirty="0">
                <a:latin typeface="Roboto"/>
                <a:cs typeface="Roboto"/>
              </a:rPr>
              <a:t> </a:t>
            </a:r>
            <a:r>
              <a:rPr sz="1800" spc="-20" dirty="0">
                <a:latin typeface="Roboto"/>
                <a:cs typeface="Roboto"/>
              </a:rPr>
              <a:t>“enveloping”</a:t>
            </a:r>
            <a:r>
              <a:rPr sz="1800" spc="-45" dirty="0">
                <a:latin typeface="Roboto"/>
                <a:cs typeface="Roboto"/>
              </a:rPr>
              <a:t> </a:t>
            </a:r>
            <a:r>
              <a:rPr sz="1800" dirty="0">
                <a:latin typeface="Roboto"/>
                <a:cs typeface="Roboto"/>
              </a:rPr>
              <a:t>of</a:t>
            </a:r>
            <a:r>
              <a:rPr sz="1800" spc="-50" dirty="0">
                <a:latin typeface="Roboto"/>
                <a:cs typeface="Roboto"/>
              </a:rPr>
              <a:t> </a:t>
            </a:r>
            <a:r>
              <a:rPr sz="1800" spc="-20" dirty="0">
                <a:latin typeface="Roboto"/>
                <a:cs typeface="Roboto"/>
              </a:rPr>
              <a:t>individual</a:t>
            </a:r>
            <a:r>
              <a:rPr sz="1800" spc="-60" dirty="0">
                <a:latin typeface="Roboto"/>
                <a:cs typeface="Roboto"/>
              </a:rPr>
              <a:t> </a:t>
            </a:r>
            <a:r>
              <a:rPr sz="1800" dirty="0">
                <a:latin typeface="Roboto"/>
                <a:cs typeface="Roboto"/>
              </a:rPr>
              <a:t>and</a:t>
            </a:r>
            <a:r>
              <a:rPr sz="1800" spc="-50" dirty="0">
                <a:latin typeface="Roboto"/>
                <a:cs typeface="Roboto"/>
              </a:rPr>
              <a:t> </a:t>
            </a:r>
            <a:r>
              <a:rPr sz="1800" spc="-10" dirty="0">
                <a:latin typeface="Roboto"/>
                <a:cs typeface="Roboto"/>
              </a:rPr>
              <a:t>public</a:t>
            </a:r>
            <a:r>
              <a:rPr sz="1800" spc="-45" dirty="0">
                <a:latin typeface="Roboto"/>
                <a:cs typeface="Roboto"/>
              </a:rPr>
              <a:t> </a:t>
            </a:r>
            <a:r>
              <a:rPr sz="1800" dirty="0">
                <a:latin typeface="Roboto"/>
                <a:cs typeface="Roboto"/>
              </a:rPr>
              <a:t>forms</a:t>
            </a:r>
            <a:r>
              <a:rPr sz="1800" spc="-50" dirty="0">
                <a:latin typeface="Roboto"/>
                <a:cs typeface="Roboto"/>
              </a:rPr>
              <a:t> </a:t>
            </a:r>
            <a:r>
              <a:rPr sz="1800" spc="-25" dirty="0">
                <a:latin typeface="Roboto"/>
                <a:cs typeface="Roboto"/>
              </a:rPr>
              <a:t>of </a:t>
            </a:r>
            <a:r>
              <a:rPr sz="1800" dirty="0">
                <a:latin typeface="Roboto"/>
                <a:cs typeface="Roboto"/>
              </a:rPr>
              <a:t>life</a:t>
            </a:r>
            <a:r>
              <a:rPr sz="1800" spc="-70" dirty="0">
                <a:latin typeface="Roboto"/>
                <a:cs typeface="Roboto"/>
              </a:rPr>
              <a:t> </a:t>
            </a:r>
            <a:r>
              <a:rPr sz="1800" spc="-10" dirty="0">
                <a:latin typeface="Roboto"/>
                <a:cs typeface="Roboto"/>
              </a:rPr>
              <a:t>within</a:t>
            </a:r>
            <a:r>
              <a:rPr sz="1800" spc="-60" dirty="0">
                <a:latin typeface="Roboto"/>
                <a:cs typeface="Roboto"/>
              </a:rPr>
              <a:t> </a:t>
            </a:r>
            <a:r>
              <a:rPr sz="1800" dirty="0">
                <a:latin typeface="Roboto"/>
                <a:cs typeface="Roboto"/>
              </a:rPr>
              <a:t>the</a:t>
            </a:r>
            <a:r>
              <a:rPr sz="1800" spc="-65" dirty="0">
                <a:latin typeface="Roboto"/>
                <a:cs typeface="Roboto"/>
              </a:rPr>
              <a:t> </a:t>
            </a:r>
            <a:r>
              <a:rPr sz="1800" spc="-10" dirty="0">
                <a:latin typeface="Roboto"/>
                <a:cs typeface="Roboto"/>
              </a:rPr>
              <a:t>digital</a:t>
            </a:r>
            <a:r>
              <a:rPr sz="1800" spc="-65" dirty="0">
                <a:latin typeface="Roboto"/>
                <a:cs typeface="Roboto"/>
              </a:rPr>
              <a:t> </a:t>
            </a:r>
            <a:r>
              <a:rPr sz="1800" dirty="0">
                <a:latin typeface="Roboto"/>
                <a:cs typeface="Roboto"/>
              </a:rPr>
              <a:t>sphere</a:t>
            </a:r>
            <a:r>
              <a:rPr sz="1800" spc="-60" dirty="0">
                <a:latin typeface="Roboto"/>
                <a:cs typeface="Roboto"/>
              </a:rPr>
              <a:t> </a:t>
            </a:r>
            <a:r>
              <a:rPr sz="1800" dirty="0">
                <a:latin typeface="Roboto"/>
                <a:cs typeface="Roboto"/>
              </a:rPr>
              <a:t>whose</a:t>
            </a:r>
            <a:r>
              <a:rPr sz="1800" spc="-70" dirty="0">
                <a:latin typeface="Roboto"/>
                <a:cs typeface="Roboto"/>
              </a:rPr>
              <a:t> </a:t>
            </a:r>
            <a:r>
              <a:rPr sz="1800" dirty="0">
                <a:latin typeface="Roboto"/>
                <a:cs typeface="Roboto"/>
              </a:rPr>
              <a:t>creation</a:t>
            </a:r>
            <a:r>
              <a:rPr sz="1800" spc="-65" dirty="0">
                <a:latin typeface="Roboto"/>
                <a:cs typeface="Roboto"/>
              </a:rPr>
              <a:t> </a:t>
            </a:r>
            <a:r>
              <a:rPr sz="1800" dirty="0">
                <a:latin typeface="Roboto"/>
                <a:cs typeface="Roboto"/>
              </a:rPr>
              <a:t>marks</a:t>
            </a:r>
            <a:r>
              <a:rPr sz="1800" spc="-65" dirty="0">
                <a:latin typeface="Roboto"/>
                <a:cs typeface="Roboto"/>
              </a:rPr>
              <a:t> </a:t>
            </a:r>
            <a:r>
              <a:rPr sz="1800" dirty="0">
                <a:latin typeface="Roboto"/>
                <a:cs typeface="Roboto"/>
              </a:rPr>
              <a:t>an</a:t>
            </a:r>
            <a:r>
              <a:rPr sz="1800" spc="-60" dirty="0">
                <a:latin typeface="Roboto"/>
                <a:cs typeface="Roboto"/>
              </a:rPr>
              <a:t> </a:t>
            </a:r>
            <a:r>
              <a:rPr sz="1800" spc="-10" dirty="0">
                <a:latin typeface="Roboto"/>
                <a:cs typeface="Roboto"/>
              </a:rPr>
              <a:t>ontological</a:t>
            </a:r>
            <a:r>
              <a:rPr sz="1800" spc="-65" dirty="0">
                <a:latin typeface="Roboto"/>
                <a:cs typeface="Roboto"/>
              </a:rPr>
              <a:t> </a:t>
            </a:r>
            <a:r>
              <a:rPr sz="1800" spc="-10" dirty="0">
                <a:latin typeface="Roboto"/>
                <a:cs typeface="Roboto"/>
              </a:rPr>
              <a:t>revolution</a:t>
            </a:r>
            <a:r>
              <a:rPr sz="1800" spc="-10" dirty="0" smtClean="0">
                <a:latin typeface="Roboto"/>
                <a:cs typeface="Roboto"/>
              </a:rPr>
              <a:t>.</a:t>
            </a:r>
          </a:p>
          <a:p>
            <a:pPr marL="12700" marR="317500" algn="just">
              <a:lnSpc>
                <a:spcPct val="107200"/>
              </a:lnSpc>
              <a:spcBef>
                <a:spcPts val="830"/>
              </a:spcBef>
            </a:pPr>
            <a:r>
              <a:rPr sz="1800" dirty="0" smtClean="0">
                <a:latin typeface="Roboto"/>
                <a:cs typeface="Roboto"/>
              </a:rPr>
              <a:t>The</a:t>
            </a:r>
            <a:r>
              <a:rPr sz="1800" spc="-60" dirty="0" smtClean="0">
                <a:latin typeface="Roboto"/>
                <a:cs typeface="Roboto"/>
              </a:rPr>
              <a:t> </a:t>
            </a:r>
            <a:r>
              <a:rPr sz="1800" dirty="0" smtClean="0">
                <a:latin typeface="Roboto"/>
                <a:cs typeface="Roboto"/>
              </a:rPr>
              <a:t>general</a:t>
            </a:r>
            <a:r>
              <a:rPr sz="1800" spc="-55" dirty="0" smtClean="0">
                <a:latin typeface="Roboto"/>
                <a:cs typeface="Roboto"/>
              </a:rPr>
              <a:t> </a:t>
            </a:r>
            <a:r>
              <a:rPr sz="1800" spc="-10" dirty="0" smtClean="0">
                <a:latin typeface="Roboto"/>
                <a:cs typeface="Roboto"/>
              </a:rPr>
              <a:t>characteristics</a:t>
            </a:r>
            <a:r>
              <a:rPr sz="1800" spc="-65" dirty="0" smtClean="0">
                <a:latin typeface="Roboto"/>
                <a:cs typeface="Roboto"/>
              </a:rPr>
              <a:t> </a:t>
            </a:r>
            <a:r>
              <a:rPr sz="1800" dirty="0" smtClean="0">
                <a:latin typeface="Roboto"/>
                <a:cs typeface="Roboto"/>
              </a:rPr>
              <a:t>of</a:t>
            </a:r>
            <a:r>
              <a:rPr sz="1800" spc="-45" dirty="0" smtClean="0">
                <a:latin typeface="Roboto"/>
                <a:cs typeface="Roboto"/>
              </a:rPr>
              <a:t> </a:t>
            </a:r>
            <a:r>
              <a:rPr sz="1800" dirty="0" smtClean="0">
                <a:latin typeface="Roboto"/>
                <a:cs typeface="Roboto"/>
              </a:rPr>
              <a:t>this</a:t>
            </a:r>
            <a:r>
              <a:rPr sz="1800" spc="-65" dirty="0" smtClean="0">
                <a:latin typeface="Roboto"/>
                <a:cs typeface="Roboto"/>
              </a:rPr>
              <a:t> </a:t>
            </a:r>
            <a:r>
              <a:rPr sz="1800" spc="-10" dirty="0" smtClean="0">
                <a:latin typeface="Roboto"/>
                <a:cs typeface="Roboto"/>
              </a:rPr>
              <a:t>ontological</a:t>
            </a:r>
            <a:r>
              <a:rPr sz="1800" spc="-55" dirty="0" smtClean="0">
                <a:latin typeface="Roboto"/>
                <a:cs typeface="Roboto"/>
              </a:rPr>
              <a:t> </a:t>
            </a:r>
            <a:r>
              <a:rPr sz="1800" spc="-10" dirty="0" smtClean="0">
                <a:latin typeface="Roboto"/>
                <a:cs typeface="Roboto"/>
              </a:rPr>
              <a:t>revolution,</a:t>
            </a:r>
            <a:r>
              <a:rPr sz="1800" spc="-60" dirty="0" smtClean="0">
                <a:latin typeface="Roboto"/>
                <a:cs typeface="Roboto"/>
              </a:rPr>
              <a:t> </a:t>
            </a:r>
            <a:r>
              <a:rPr sz="1800" dirty="0" smtClean="0">
                <a:latin typeface="Roboto"/>
                <a:cs typeface="Roboto"/>
              </a:rPr>
              <a:t>with</a:t>
            </a:r>
            <a:r>
              <a:rPr sz="1800" spc="-60" dirty="0" smtClean="0">
                <a:latin typeface="Roboto"/>
                <a:cs typeface="Roboto"/>
              </a:rPr>
              <a:t> </a:t>
            </a:r>
            <a:r>
              <a:rPr sz="1800" dirty="0" smtClean="0">
                <a:latin typeface="Roboto"/>
                <a:cs typeface="Roboto"/>
              </a:rPr>
              <a:t>the</a:t>
            </a:r>
            <a:r>
              <a:rPr sz="1800" spc="-55" dirty="0" smtClean="0">
                <a:latin typeface="Roboto"/>
                <a:cs typeface="Roboto"/>
              </a:rPr>
              <a:t> </a:t>
            </a:r>
            <a:r>
              <a:rPr sz="1800" spc="-10" dirty="0" smtClean="0">
                <a:latin typeface="Roboto"/>
                <a:cs typeface="Roboto"/>
              </a:rPr>
              <a:t>advent</a:t>
            </a:r>
            <a:r>
              <a:rPr sz="1800" spc="-60" dirty="0" smtClean="0">
                <a:latin typeface="Roboto"/>
                <a:cs typeface="Roboto"/>
              </a:rPr>
              <a:t> </a:t>
            </a:r>
            <a:r>
              <a:rPr sz="1800" dirty="0" smtClean="0">
                <a:latin typeface="Roboto"/>
                <a:cs typeface="Roboto"/>
              </a:rPr>
              <a:t>of</a:t>
            </a:r>
            <a:r>
              <a:rPr sz="1800" spc="-55" dirty="0" smtClean="0">
                <a:latin typeface="Roboto"/>
                <a:cs typeface="Roboto"/>
              </a:rPr>
              <a:t> </a:t>
            </a:r>
            <a:r>
              <a:rPr sz="1800" spc="-25" dirty="0" smtClean="0">
                <a:latin typeface="Roboto"/>
                <a:cs typeface="Roboto"/>
              </a:rPr>
              <a:t>AI </a:t>
            </a:r>
            <a:r>
              <a:rPr sz="1800" dirty="0" smtClean="0">
                <a:latin typeface="Roboto"/>
                <a:cs typeface="Roboto"/>
              </a:rPr>
              <a:t>being</a:t>
            </a:r>
            <a:r>
              <a:rPr sz="1800" spc="-45" dirty="0" smtClean="0">
                <a:latin typeface="Roboto"/>
                <a:cs typeface="Roboto"/>
              </a:rPr>
              <a:t> </a:t>
            </a:r>
            <a:r>
              <a:rPr sz="1800" dirty="0" smtClean="0">
                <a:latin typeface="Roboto"/>
                <a:cs typeface="Roboto"/>
              </a:rPr>
              <a:t>a</a:t>
            </a:r>
            <a:r>
              <a:rPr sz="1800" spc="-40" dirty="0" smtClean="0">
                <a:latin typeface="Roboto"/>
                <a:cs typeface="Roboto"/>
              </a:rPr>
              <a:t> </a:t>
            </a:r>
            <a:r>
              <a:rPr sz="1800" spc="-10" dirty="0" smtClean="0">
                <a:latin typeface="Roboto"/>
                <a:cs typeface="Roboto"/>
              </a:rPr>
              <a:t>specialized</a:t>
            </a:r>
            <a:r>
              <a:rPr sz="1800" spc="-40" dirty="0" smtClean="0">
                <a:latin typeface="Roboto"/>
                <a:cs typeface="Roboto"/>
              </a:rPr>
              <a:t> </a:t>
            </a:r>
            <a:r>
              <a:rPr sz="1800" dirty="0" smtClean="0">
                <a:latin typeface="Roboto"/>
                <a:cs typeface="Roboto"/>
              </a:rPr>
              <a:t>case</a:t>
            </a:r>
            <a:r>
              <a:rPr lang="en-US" sz="1800" dirty="0" smtClean="0">
                <a:latin typeface="Roboto"/>
                <a:cs typeface="Roboto"/>
              </a:rPr>
              <a:t>,</a:t>
            </a:r>
            <a:r>
              <a:rPr sz="1800" spc="-45" dirty="0" smtClean="0">
                <a:latin typeface="Roboto"/>
                <a:cs typeface="Roboto"/>
              </a:rPr>
              <a:t> </a:t>
            </a:r>
            <a:r>
              <a:rPr sz="1800" spc="-20" dirty="0" smtClean="0">
                <a:latin typeface="Roboto"/>
                <a:cs typeface="Roboto"/>
              </a:rPr>
              <a:t>are:</a:t>
            </a:r>
            <a:endParaRPr sz="1800" dirty="0">
              <a:latin typeface="Roboto"/>
              <a:cs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4</a:t>
            </a:r>
            <a:endParaRPr sz="1100">
              <a:latin typeface="Calibri"/>
              <a:cs typeface="Calibri"/>
            </a:endParaRPr>
          </a:p>
        </p:txBody>
      </p:sp>
      <p:pic>
        <p:nvPicPr>
          <p:cNvPr id="3" name="object 3"/>
          <p:cNvPicPr/>
          <p:nvPr/>
        </p:nvPicPr>
        <p:blipFill>
          <a:blip r:embed="rId2" cstate="print"/>
          <a:stretch>
            <a:fillRect/>
          </a:stretch>
        </p:blipFill>
        <p:spPr>
          <a:xfrm>
            <a:off x="914400" y="913130"/>
            <a:ext cx="204215" cy="274320"/>
          </a:xfrm>
          <a:prstGeom prst="rect">
            <a:avLst/>
          </a:prstGeom>
        </p:spPr>
      </p:pic>
      <p:pic>
        <p:nvPicPr>
          <p:cNvPr id="4" name="object 4"/>
          <p:cNvPicPr/>
          <p:nvPr/>
        </p:nvPicPr>
        <p:blipFill>
          <a:blip r:embed="rId2" cstate="print"/>
          <a:stretch>
            <a:fillRect/>
          </a:stretch>
        </p:blipFill>
        <p:spPr>
          <a:xfrm>
            <a:off x="914400" y="2188717"/>
            <a:ext cx="204215" cy="274320"/>
          </a:xfrm>
          <a:prstGeom prst="rect">
            <a:avLst/>
          </a:prstGeom>
        </p:spPr>
      </p:pic>
      <p:pic>
        <p:nvPicPr>
          <p:cNvPr id="5" name="object 5"/>
          <p:cNvPicPr/>
          <p:nvPr/>
        </p:nvPicPr>
        <p:blipFill>
          <a:blip r:embed="rId2" cstate="print"/>
          <a:stretch>
            <a:fillRect/>
          </a:stretch>
        </p:blipFill>
        <p:spPr>
          <a:xfrm>
            <a:off x="914400" y="4836540"/>
            <a:ext cx="204215" cy="274319"/>
          </a:xfrm>
          <a:prstGeom prst="rect">
            <a:avLst/>
          </a:prstGeom>
        </p:spPr>
      </p:pic>
      <p:sp>
        <p:nvSpPr>
          <p:cNvPr id="6" name="object 6"/>
          <p:cNvSpPr txBox="1"/>
          <p:nvPr/>
        </p:nvSpPr>
        <p:spPr>
          <a:xfrm>
            <a:off x="901700" y="889761"/>
            <a:ext cx="8239125" cy="5912516"/>
          </a:xfrm>
          <a:prstGeom prst="rect">
            <a:avLst/>
          </a:prstGeom>
        </p:spPr>
        <p:txBody>
          <a:bodyPr vert="horz" wrap="square" lIns="0" tIns="13335" rIns="0" bIns="0" rtlCol="0">
            <a:spAutoFit/>
          </a:bodyPr>
          <a:lstStyle/>
          <a:p>
            <a:pPr marL="12700" marR="129539" indent="214629">
              <a:lnSpc>
                <a:spcPct val="99800"/>
              </a:lnSpc>
              <a:spcBef>
                <a:spcPts val="105"/>
              </a:spcBef>
            </a:pPr>
            <a:r>
              <a:rPr sz="1800" b="1" dirty="0" smtClean="0">
                <a:latin typeface="Roboto"/>
                <a:cs typeface="Roboto"/>
              </a:rPr>
              <a:t>An</a:t>
            </a:r>
            <a:r>
              <a:rPr sz="1800" b="1" spc="-35" dirty="0" smtClean="0">
                <a:latin typeface="Roboto"/>
                <a:cs typeface="Roboto"/>
              </a:rPr>
              <a:t> </a:t>
            </a:r>
            <a:r>
              <a:rPr sz="1800" b="1" dirty="0" smtClean="0">
                <a:latin typeface="Roboto"/>
                <a:cs typeface="Roboto"/>
              </a:rPr>
              <a:t>Ontology</a:t>
            </a:r>
            <a:r>
              <a:rPr sz="1800" b="1" spc="-30" dirty="0" smtClean="0">
                <a:latin typeface="Roboto"/>
                <a:cs typeface="Roboto"/>
              </a:rPr>
              <a:t> </a:t>
            </a:r>
            <a:r>
              <a:rPr sz="1800" b="1" dirty="0" smtClean="0">
                <a:latin typeface="Roboto"/>
                <a:cs typeface="Roboto"/>
              </a:rPr>
              <a:t>based</a:t>
            </a:r>
            <a:r>
              <a:rPr sz="1800" b="1" spc="-35" dirty="0" smtClean="0">
                <a:latin typeface="Roboto"/>
                <a:cs typeface="Roboto"/>
              </a:rPr>
              <a:t> </a:t>
            </a:r>
            <a:r>
              <a:rPr sz="1800" b="1" dirty="0" smtClean="0">
                <a:latin typeface="Roboto"/>
                <a:cs typeface="Roboto"/>
              </a:rPr>
              <a:t>on</a:t>
            </a:r>
            <a:r>
              <a:rPr sz="1800" b="1" spc="-20" dirty="0" smtClean="0">
                <a:latin typeface="Roboto"/>
                <a:cs typeface="Roboto"/>
              </a:rPr>
              <a:t> </a:t>
            </a:r>
            <a:r>
              <a:rPr sz="1800" b="1" dirty="0" smtClean="0">
                <a:latin typeface="Roboto"/>
                <a:cs typeface="Roboto"/>
              </a:rPr>
              <a:t>Epistemology:</a:t>
            </a:r>
            <a:r>
              <a:rPr sz="1800" b="1" spc="-40" dirty="0" smtClean="0">
                <a:latin typeface="Roboto"/>
                <a:cs typeface="Roboto"/>
              </a:rPr>
              <a:t> </a:t>
            </a:r>
            <a:r>
              <a:rPr sz="1800" dirty="0" smtClean="0">
                <a:latin typeface="Roboto"/>
                <a:cs typeface="Roboto"/>
              </a:rPr>
              <a:t>the</a:t>
            </a:r>
            <a:r>
              <a:rPr sz="1800" spc="-35" dirty="0" smtClean="0">
                <a:latin typeface="Roboto"/>
                <a:cs typeface="Roboto"/>
              </a:rPr>
              <a:t> </a:t>
            </a:r>
            <a:r>
              <a:rPr sz="1800" dirty="0" smtClean="0">
                <a:latin typeface="Roboto"/>
                <a:cs typeface="Roboto"/>
              </a:rPr>
              <a:t>emergence</a:t>
            </a:r>
            <a:r>
              <a:rPr sz="1800" spc="-35" dirty="0" smtClean="0">
                <a:latin typeface="Roboto"/>
                <a:cs typeface="Roboto"/>
              </a:rPr>
              <a:t> </a:t>
            </a:r>
            <a:r>
              <a:rPr sz="1800" dirty="0" smtClean="0">
                <a:latin typeface="Roboto"/>
                <a:cs typeface="Roboto"/>
              </a:rPr>
              <a:t>of</a:t>
            </a:r>
            <a:r>
              <a:rPr sz="1800" spc="-35" dirty="0" smtClean="0">
                <a:latin typeface="Roboto"/>
                <a:cs typeface="Roboto"/>
              </a:rPr>
              <a:t> </a:t>
            </a:r>
            <a:r>
              <a:rPr sz="1800" dirty="0" smtClean="0">
                <a:latin typeface="Roboto"/>
                <a:cs typeface="Roboto"/>
              </a:rPr>
              <a:t>the</a:t>
            </a:r>
            <a:r>
              <a:rPr sz="1800" spc="-35" dirty="0" smtClean="0">
                <a:latin typeface="Roboto"/>
                <a:cs typeface="Roboto"/>
              </a:rPr>
              <a:t> </a:t>
            </a:r>
            <a:r>
              <a:rPr sz="1800" spc="-10" dirty="0" smtClean="0">
                <a:latin typeface="Roboto"/>
                <a:cs typeface="Roboto"/>
              </a:rPr>
              <a:t>Internet</a:t>
            </a:r>
            <a:r>
              <a:rPr sz="1800" spc="-40" dirty="0" smtClean="0">
                <a:latin typeface="Roboto"/>
                <a:cs typeface="Roboto"/>
              </a:rPr>
              <a:t> </a:t>
            </a:r>
            <a:r>
              <a:rPr sz="1800" dirty="0" smtClean="0">
                <a:latin typeface="Roboto"/>
                <a:cs typeface="Roboto"/>
              </a:rPr>
              <a:t>is</a:t>
            </a:r>
            <a:r>
              <a:rPr sz="1800" spc="-40" dirty="0" smtClean="0">
                <a:latin typeface="Roboto"/>
                <a:cs typeface="Roboto"/>
              </a:rPr>
              <a:t> </a:t>
            </a:r>
            <a:r>
              <a:rPr sz="1800" spc="-20" dirty="0" smtClean="0">
                <a:latin typeface="Roboto"/>
                <a:cs typeface="Roboto"/>
              </a:rPr>
              <a:t>more </a:t>
            </a:r>
            <a:r>
              <a:rPr sz="1800" spc="-10" dirty="0" smtClean="0">
                <a:latin typeface="Roboto"/>
                <a:cs typeface="Roboto"/>
              </a:rPr>
              <a:t>than</a:t>
            </a:r>
            <a:r>
              <a:rPr sz="1800" spc="-55" dirty="0" smtClean="0">
                <a:latin typeface="Roboto"/>
                <a:cs typeface="Roboto"/>
              </a:rPr>
              <a:t> </a:t>
            </a:r>
            <a:r>
              <a:rPr sz="1800" dirty="0" smtClean="0">
                <a:latin typeface="Roboto"/>
                <a:cs typeface="Roboto"/>
              </a:rPr>
              <a:t>an</a:t>
            </a:r>
            <a:r>
              <a:rPr sz="1800" spc="-55" dirty="0" smtClean="0">
                <a:latin typeface="Roboto"/>
                <a:cs typeface="Roboto"/>
              </a:rPr>
              <a:t> </a:t>
            </a:r>
            <a:r>
              <a:rPr sz="1800" spc="-10" dirty="0" smtClean="0">
                <a:latin typeface="Roboto"/>
                <a:cs typeface="Roboto"/>
              </a:rPr>
              <a:t>epistemological</a:t>
            </a:r>
            <a:r>
              <a:rPr sz="1800" spc="-55" dirty="0" smtClean="0">
                <a:latin typeface="Roboto"/>
                <a:cs typeface="Roboto"/>
              </a:rPr>
              <a:t> </a:t>
            </a:r>
            <a:r>
              <a:rPr sz="1800" spc="-10" dirty="0" smtClean="0">
                <a:latin typeface="Roboto"/>
                <a:cs typeface="Roboto"/>
              </a:rPr>
              <a:t>revolution,</a:t>
            </a:r>
            <a:r>
              <a:rPr sz="1800" spc="-60" dirty="0" smtClean="0">
                <a:latin typeface="Roboto"/>
                <a:cs typeface="Roboto"/>
              </a:rPr>
              <a:t> </a:t>
            </a:r>
            <a:r>
              <a:rPr sz="1800" dirty="0" smtClean="0">
                <a:latin typeface="Roboto"/>
                <a:cs typeface="Roboto"/>
              </a:rPr>
              <a:t>to</a:t>
            </a:r>
            <a:r>
              <a:rPr sz="1800" spc="-50" dirty="0" smtClean="0">
                <a:latin typeface="Roboto"/>
                <a:cs typeface="Roboto"/>
              </a:rPr>
              <a:t> </a:t>
            </a:r>
            <a:r>
              <a:rPr sz="1800" dirty="0" smtClean="0">
                <a:latin typeface="Roboto"/>
                <a:cs typeface="Roboto"/>
              </a:rPr>
              <a:t>use</a:t>
            </a:r>
            <a:r>
              <a:rPr sz="1800" spc="-60" dirty="0" smtClean="0">
                <a:latin typeface="Roboto"/>
                <a:cs typeface="Roboto"/>
              </a:rPr>
              <a:t> </a:t>
            </a:r>
            <a:r>
              <a:rPr sz="1800" dirty="0" smtClean="0">
                <a:latin typeface="Roboto"/>
                <a:cs typeface="Roboto"/>
              </a:rPr>
              <a:t>the</a:t>
            </a:r>
            <a:r>
              <a:rPr sz="1800" spc="-60" dirty="0" smtClean="0">
                <a:latin typeface="Roboto"/>
                <a:cs typeface="Roboto"/>
              </a:rPr>
              <a:t> </a:t>
            </a:r>
            <a:r>
              <a:rPr sz="1800" spc="-10" dirty="0" smtClean="0">
                <a:latin typeface="Roboto"/>
                <a:cs typeface="Roboto"/>
              </a:rPr>
              <a:t>terminology</a:t>
            </a:r>
            <a:r>
              <a:rPr sz="1800" spc="-55" dirty="0" smtClean="0">
                <a:latin typeface="Roboto"/>
                <a:cs typeface="Roboto"/>
              </a:rPr>
              <a:t> </a:t>
            </a:r>
            <a:r>
              <a:rPr sz="1800" dirty="0" smtClean="0">
                <a:latin typeface="Roboto"/>
                <a:cs typeface="Roboto"/>
              </a:rPr>
              <a:t>of</a:t>
            </a:r>
            <a:r>
              <a:rPr sz="1800" spc="-55" dirty="0" smtClean="0">
                <a:latin typeface="Roboto"/>
                <a:cs typeface="Roboto"/>
              </a:rPr>
              <a:t> </a:t>
            </a:r>
            <a:r>
              <a:rPr sz="1800" dirty="0" smtClean="0">
                <a:latin typeface="Roboto"/>
                <a:cs typeface="Roboto"/>
              </a:rPr>
              <a:t>Thomas</a:t>
            </a:r>
            <a:r>
              <a:rPr sz="1800" spc="-55" dirty="0" smtClean="0">
                <a:latin typeface="Roboto"/>
                <a:cs typeface="Roboto"/>
              </a:rPr>
              <a:t> </a:t>
            </a:r>
            <a:r>
              <a:rPr sz="1800" spc="-20" dirty="0" smtClean="0">
                <a:latin typeface="Roboto"/>
                <a:cs typeface="Roboto"/>
              </a:rPr>
              <a:t>Kuhn.</a:t>
            </a:r>
            <a:r>
              <a:rPr sz="1800" spc="-60" dirty="0" smtClean="0">
                <a:latin typeface="Roboto"/>
                <a:cs typeface="Roboto"/>
              </a:rPr>
              <a:t> </a:t>
            </a:r>
            <a:r>
              <a:rPr sz="1800" dirty="0" smtClean="0">
                <a:latin typeface="Roboto"/>
                <a:cs typeface="Roboto"/>
              </a:rPr>
              <a:t>It</a:t>
            </a:r>
            <a:r>
              <a:rPr sz="1800" spc="-55" dirty="0" smtClean="0">
                <a:latin typeface="Roboto"/>
                <a:cs typeface="Roboto"/>
              </a:rPr>
              <a:t> </a:t>
            </a:r>
            <a:r>
              <a:rPr sz="1800" spc="-25" dirty="0" smtClean="0">
                <a:latin typeface="Roboto"/>
                <a:cs typeface="Roboto"/>
              </a:rPr>
              <a:t>is </a:t>
            </a:r>
            <a:r>
              <a:rPr sz="1800" dirty="0" smtClean="0">
                <a:latin typeface="Roboto"/>
                <a:cs typeface="Roboto"/>
              </a:rPr>
              <a:t>an</a:t>
            </a:r>
            <a:r>
              <a:rPr sz="1800" spc="-60" dirty="0" smtClean="0">
                <a:latin typeface="Roboto"/>
                <a:cs typeface="Roboto"/>
              </a:rPr>
              <a:t> </a:t>
            </a:r>
            <a:r>
              <a:rPr sz="1800" spc="-10" dirty="0" smtClean="0">
                <a:latin typeface="Roboto"/>
                <a:cs typeface="Roboto"/>
              </a:rPr>
              <a:t>ontological</a:t>
            </a:r>
            <a:r>
              <a:rPr sz="1800" spc="-60" dirty="0" smtClean="0">
                <a:latin typeface="Roboto"/>
                <a:cs typeface="Roboto"/>
              </a:rPr>
              <a:t> </a:t>
            </a:r>
            <a:r>
              <a:rPr sz="1800" spc="-10" dirty="0" smtClean="0">
                <a:latin typeface="Roboto"/>
                <a:cs typeface="Roboto"/>
              </a:rPr>
              <a:t>revolution.</a:t>
            </a:r>
            <a:r>
              <a:rPr sz="1800" spc="-65" dirty="0" smtClean="0">
                <a:latin typeface="Roboto"/>
                <a:cs typeface="Roboto"/>
              </a:rPr>
              <a:t> </a:t>
            </a:r>
            <a:r>
              <a:rPr sz="1800" dirty="0" smtClean="0">
                <a:latin typeface="Roboto"/>
                <a:cs typeface="Roboto"/>
              </a:rPr>
              <a:t>An</a:t>
            </a:r>
            <a:r>
              <a:rPr sz="1800" spc="-60" dirty="0" smtClean="0">
                <a:latin typeface="Roboto"/>
                <a:cs typeface="Roboto"/>
              </a:rPr>
              <a:t> </a:t>
            </a:r>
            <a:r>
              <a:rPr sz="1800" spc="-10" dirty="0" smtClean="0">
                <a:latin typeface="Roboto"/>
                <a:cs typeface="Roboto"/>
              </a:rPr>
              <a:t>epistemological</a:t>
            </a:r>
            <a:r>
              <a:rPr sz="1800" spc="-60" dirty="0" smtClean="0">
                <a:latin typeface="Roboto"/>
                <a:cs typeface="Roboto"/>
              </a:rPr>
              <a:t> </a:t>
            </a:r>
            <a:r>
              <a:rPr sz="1800" spc="-10" dirty="0" smtClean="0">
                <a:latin typeface="Roboto"/>
                <a:cs typeface="Roboto"/>
              </a:rPr>
              <a:t>revolution</a:t>
            </a:r>
            <a:r>
              <a:rPr sz="1800" spc="-55" dirty="0" smtClean="0">
                <a:latin typeface="Roboto"/>
                <a:cs typeface="Roboto"/>
              </a:rPr>
              <a:t> </a:t>
            </a:r>
            <a:r>
              <a:rPr sz="1800" spc="-10" dirty="0" smtClean="0">
                <a:latin typeface="Roboto"/>
                <a:cs typeface="Roboto"/>
              </a:rPr>
              <a:t>changes</a:t>
            </a:r>
            <a:r>
              <a:rPr sz="1800" spc="-65" dirty="0" smtClean="0">
                <a:latin typeface="Roboto"/>
                <a:cs typeface="Roboto"/>
              </a:rPr>
              <a:t> </a:t>
            </a:r>
            <a:r>
              <a:rPr sz="1800" dirty="0" smtClean="0">
                <a:latin typeface="Roboto"/>
                <a:cs typeface="Roboto"/>
              </a:rPr>
              <a:t>what</a:t>
            </a:r>
            <a:r>
              <a:rPr sz="1800" spc="-65" dirty="0" smtClean="0">
                <a:latin typeface="Roboto"/>
                <a:cs typeface="Roboto"/>
              </a:rPr>
              <a:t> </a:t>
            </a:r>
            <a:r>
              <a:rPr sz="1800" dirty="0" smtClean="0">
                <a:latin typeface="Roboto"/>
                <a:cs typeface="Roboto"/>
              </a:rPr>
              <a:t>and</a:t>
            </a:r>
            <a:r>
              <a:rPr sz="1800" spc="-60" dirty="0" smtClean="0">
                <a:latin typeface="Roboto"/>
                <a:cs typeface="Roboto"/>
              </a:rPr>
              <a:t> </a:t>
            </a:r>
            <a:r>
              <a:rPr sz="1800" spc="-25" dirty="0" smtClean="0">
                <a:latin typeface="Roboto"/>
                <a:cs typeface="Roboto"/>
              </a:rPr>
              <a:t>how </a:t>
            </a:r>
            <a:r>
              <a:rPr sz="1800" dirty="0" smtClean="0">
                <a:latin typeface="Roboto"/>
                <a:cs typeface="Roboto"/>
              </a:rPr>
              <a:t>we</a:t>
            </a:r>
            <a:r>
              <a:rPr sz="1800" spc="-65" dirty="0" smtClean="0">
                <a:latin typeface="Roboto"/>
                <a:cs typeface="Roboto"/>
              </a:rPr>
              <a:t> </a:t>
            </a:r>
            <a:r>
              <a:rPr sz="1800" dirty="0" smtClean="0">
                <a:latin typeface="Roboto"/>
                <a:cs typeface="Roboto"/>
              </a:rPr>
              <a:t>know,</a:t>
            </a:r>
            <a:r>
              <a:rPr sz="1800" spc="-70" dirty="0" smtClean="0">
                <a:latin typeface="Roboto"/>
                <a:cs typeface="Roboto"/>
              </a:rPr>
              <a:t> </a:t>
            </a:r>
            <a:r>
              <a:rPr sz="1800" dirty="0" smtClean="0">
                <a:latin typeface="Roboto"/>
                <a:cs typeface="Roboto"/>
              </a:rPr>
              <a:t>but</a:t>
            </a:r>
            <a:r>
              <a:rPr sz="1800" spc="-65" dirty="0" smtClean="0">
                <a:latin typeface="Roboto"/>
                <a:cs typeface="Roboto"/>
              </a:rPr>
              <a:t> </a:t>
            </a:r>
            <a:r>
              <a:rPr sz="1800" dirty="0" smtClean="0">
                <a:latin typeface="Roboto"/>
                <a:cs typeface="Roboto"/>
              </a:rPr>
              <a:t>an</a:t>
            </a:r>
            <a:r>
              <a:rPr sz="1800" spc="-55" dirty="0" smtClean="0">
                <a:latin typeface="Roboto"/>
                <a:cs typeface="Roboto"/>
              </a:rPr>
              <a:t> </a:t>
            </a:r>
            <a:r>
              <a:rPr sz="1800" spc="-10" dirty="0" smtClean="0">
                <a:latin typeface="Roboto"/>
                <a:cs typeface="Roboto"/>
              </a:rPr>
              <a:t>ontological</a:t>
            </a:r>
            <a:r>
              <a:rPr sz="1800" spc="-65" dirty="0" smtClean="0">
                <a:latin typeface="Roboto"/>
                <a:cs typeface="Roboto"/>
              </a:rPr>
              <a:t> </a:t>
            </a:r>
            <a:r>
              <a:rPr sz="1800" spc="-10" dirty="0" smtClean="0">
                <a:latin typeface="Roboto"/>
                <a:cs typeface="Roboto"/>
              </a:rPr>
              <a:t>revolution</a:t>
            </a:r>
            <a:r>
              <a:rPr sz="1800" spc="-60" dirty="0" smtClean="0">
                <a:latin typeface="Roboto"/>
                <a:cs typeface="Roboto"/>
              </a:rPr>
              <a:t> </a:t>
            </a:r>
            <a:r>
              <a:rPr sz="1800" dirty="0" smtClean="0">
                <a:latin typeface="Roboto"/>
                <a:cs typeface="Roboto"/>
              </a:rPr>
              <a:t>changes</a:t>
            </a:r>
            <a:r>
              <a:rPr sz="1800" spc="-55" dirty="0" smtClean="0">
                <a:latin typeface="Roboto"/>
                <a:cs typeface="Roboto"/>
              </a:rPr>
              <a:t> </a:t>
            </a:r>
            <a:r>
              <a:rPr sz="1800" i="1" spc="-20" dirty="0" smtClean="0">
                <a:latin typeface="Roboto"/>
                <a:cs typeface="Roboto"/>
              </a:rPr>
              <a:t>what</a:t>
            </a:r>
            <a:r>
              <a:rPr sz="1800" i="1" spc="-65" dirty="0" smtClean="0">
                <a:latin typeface="Roboto"/>
                <a:cs typeface="Roboto"/>
              </a:rPr>
              <a:t> </a:t>
            </a:r>
            <a:r>
              <a:rPr sz="1800" i="1" dirty="0" smtClean="0">
                <a:latin typeface="Roboto"/>
                <a:cs typeface="Roboto"/>
              </a:rPr>
              <a:t>is</a:t>
            </a:r>
            <a:r>
              <a:rPr sz="1800" i="1" spc="-65" dirty="0" smtClean="0">
                <a:latin typeface="Roboto"/>
                <a:cs typeface="Roboto"/>
              </a:rPr>
              <a:t> </a:t>
            </a:r>
            <a:r>
              <a:rPr sz="1800" dirty="0" smtClean="0">
                <a:latin typeface="Roboto"/>
                <a:cs typeface="Roboto"/>
              </a:rPr>
              <a:t>before</a:t>
            </a:r>
            <a:r>
              <a:rPr sz="1800" spc="-65" dirty="0" smtClean="0">
                <a:latin typeface="Roboto"/>
                <a:cs typeface="Roboto"/>
              </a:rPr>
              <a:t> </a:t>
            </a:r>
            <a:r>
              <a:rPr sz="1800" spc="-25" dirty="0" smtClean="0">
                <a:latin typeface="Roboto"/>
                <a:cs typeface="Roboto"/>
              </a:rPr>
              <a:t>us.</a:t>
            </a:r>
            <a:endParaRPr sz="1800" dirty="0" smtClean="0">
              <a:latin typeface="Roboto"/>
              <a:cs typeface="Roboto"/>
            </a:endParaRPr>
          </a:p>
          <a:p>
            <a:pPr marL="12700" marR="135890" indent="214629">
              <a:lnSpc>
                <a:spcPct val="100000"/>
              </a:lnSpc>
              <a:spcBef>
                <a:spcPts val="1415"/>
              </a:spcBef>
            </a:pPr>
            <a:r>
              <a:rPr sz="1800" b="1" dirty="0" smtClean="0">
                <a:latin typeface="Roboto"/>
                <a:cs typeface="Roboto"/>
              </a:rPr>
              <a:t>Cogitation</a:t>
            </a:r>
            <a:r>
              <a:rPr sz="1800" b="1" spc="-50" dirty="0" smtClean="0">
                <a:latin typeface="Roboto"/>
                <a:cs typeface="Roboto"/>
              </a:rPr>
              <a:t> </a:t>
            </a:r>
            <a:r>
              <a:rPr sz="1800" b="1" dirty="0" smtClean="0">
                <a:latin typeface="Roboto"/>
                <a:cs typeface="Roboto"/>
              </a:rPr>
              <a:t>described</a:t>
            </a:r>
            <a:r>
              <a:rPr sz="1800" b="1" spc="-35" dirty="0" smtClean="0">
                <a:latin typeface="Roboto"/>
                <a:cs typeface="Roboto"/>
              </a:rPr>
              <a:t> </a:t>
            </a:r>
            <a:r>
              <a:rPr sz="1800" b="1" dirty="0" smtClean="0">
                <a:latin typeface="Roboto"/>
                <a:cs typeface="Roboto"/>
              </a:rPr>
              <a:t>as</a:t>
            </a:r>
            <a:r>
              <a:rPr sz="1800" b="1" spc="-40" dirty="0" smtClean="0">
                <a:latin typeface="Roboto"/>
                <a:cs typeface="Roboto"/>
              </a:rPr>
              <a:t> </a:t>
            </a:r>
            <a:r>
              <a:rPr sz="1800" b="1" dirty="0" smtClean="0">
                <a:latin typeface="Roboto"/>
                <a:cs typeface="Roboto"/>
              </a:rPr>
              <a:t>Calculation:</a:t>
            </a:r>
            <a:r>
              <a:rPr sz="1800" b="1" spc="-40" dirty="0" smtClean="0">
                <a:latin typeface="Roboto"/>
                <a:cs typeface="Roboto"/>
              </a:rPr>
              <a:t> </a:t>
            </a:r>
            <a:r>
              <a:rPr sz="1800" dirty="0" smtClean="0">
                <a:latin typeface="Roboto"/>
                <a:cs typeface="Roboto"/>
              </a:rPr>
              <a:t>T</a:t>
            </a:r>
            <a:r>
              <a:rPr sz="1800" dirty="0" smtClean="0">
                <a:solidFill>
                  <a:srgbClr val="212121"/>
                </a:solidFill>
                <a:latin typeface="Roboto"/>
                <a:cs typeface="Roboto"/>
              </a:rPr>
              <a:t>he</a:t>
            </a:r>
            <a:r>
              <a:rPr sz="1800" spc="-40" dirty="0" smtClean="0">
                <a:solidFill>
                  <a:srgbClr val="212121"/>
                </a:solidFill>
                <a:latin typeface="Roboto"/>
                <a:cs typeface="Roboto"/>
              </a:rPr>
              <a:t> </a:t>
            </a:r>
            <a:r>
              <a:rPr sz="1800" spc="-10" dirty="0" smtClean="0">
                <a:solidFill>
                  <a:srgbClr val="212121"/>
                </a:solidFill>
                <a:latin typeface="Roboto"/>
                <a:cs typeface="Roboto"/>
              </a:rPr>
              <a:t>living</a:t>
            </a:r>
            <a:r>
              <a:rPr sz="1800" spc="-35" dirty="0" smtClean="0">
                <a:solidFill>
                  <a:srgbClr val="212121"/>
                </a:solidFill>
                <a:latin typeface="Roboto"/>
                <a:cs typeface="Roboto"/>
              </a:rPr>
              <a:t> </a:t>
            </a:r>
            <a:r>
              <a:rPr sz="1800" dirty="0" smtClean="0">
                <a:solidFill>
                  <a:srgbClr val="212121"/>
                </a:solidFill>
                <a:latin typeface="Roboto"/>
                <a:cs typeface="Roboto"/>
              </a:rPr>
              <a:t>being</a:t>
            </a:r>
            <a:r>
              <a:rPr sz="1800" spc="-40" dirty="0" smtClean="0">
                <a:solidFill>
                  <a:srgbClr val="212121"/>
                </a:solidFill>
                <a:latin typeface="Roboto"/>
                <a:cs typeface="Roboto"/>
              </a:rPr>
              <a:t> </a:t>
            </a:r>
            <a:r>
              <a:rPr sz="1800" dirty="0" smtClean="0">
                <a:solidFill>
                  <a:srgbClr val="212121"/>
                </a:solidFill>
                <a:latin typeface="Roboto"/>
                <a:cs typeface="Roboto"/>
              </a:rPr>
              <a:t>described</a:t>
            </a:r>
            <a:r>
              <a:rPr sz="1800" spc="-40" dirty="0" smtClean="0">
                <a:solidFill>
                  <a:srgbClr val="212121"/>
                </a:solidFill>
                <a:latin typeface="Roboto"/>
                <a:cs typeface="Roboto"/>
              </a:rPr>
              <a:t> </a:t>
            </a:r>
            <a:r>
              <a:rPr sz="1800" dirty="0" smtClean="0">
                <a:solidFill>
                  <a:srgbClr val="212121"/>
                </a:solidFill>
                <a:latin typeface="Roboto"/>
                <a:cs typeface="Roboto"/>
              </a:rPr>
              <a:t>as</a:t>
            </a:r>
            <a:r>
              <a:rPr sz="1800" spc="-40" dirty="0" smtClean="0">
                <a:solidFill>
                  <a:srgbClr val="212121"/>
                </a:solidFill>
                <a:latin typeface="Roboto"/>
                <a:cs typeface="Roboto"/>
              </a:rPr>
              <a:t> </a:t>
            </a:r>
            <a:r>
              <a:rPr sz="1800" dirty="0" smtClean="0">
                <a:solidFill>
                  <a:srgbClr val="212121"/>
                </a:solidFill>
                <a:latin typeface="Roboto"/>
                <a:cs typeface="Roboto"/>
              </a:rPr>
              <a:t>a</a:t>
            </a:r>
            <a:r>
              <a:rPr sz="1800" spc="-40" dirty="0" smtClean="0">
                <a:solidFill>
                  <a:srgbClr val="212121"/>
                </a:solidFill>
                <a:latin typeface="Roboto"/>
                <a:cs typeface="Roboto"/>
              </a:rPr>
              <a:t> </a:t>
            </a:r>
            <a:r>
              <a:rPr sz="1800" spc="-10" dirty="0" smtClean="0">
                <a:solidFill>
                  <a:srgbClr val="212121"/>
                </a:solidFill>
                <a:latin typeface="Roboto"/>
                <a:cs typeface="Roboto"/>
              </a:rPr>
              <a:t>machine, cognitive</a:t>
            </a:r>
            <a:r>
              <a:rPr sz="1800" spc="-50" dirty="0" smtClean="0">
                <a:solidFill>
                  <a:srgbClr val="212121"/>
                </a:solidFill>
                <a:latin typeface="Roboto"/>
                <a:cs typeface="Roboto"/>
              </a:rPr>
              <a:t> </a:t>
            </a:r>
            <a:r>
              <a:rPr sz="1800" spc="-10" dirty="0" smtClean="0">
                <a:solidFill>
                  <a:srgbClr val="212121"/>
                </a:solidFill>
                <a:latin typeface="Roboto"/>
                <a:cs typeface="Roboto"/>
              </a:rPr>
              <a:t>functions</a:t>
            </a:r>
            <a:r>
              <a:rPr sz="1800" spc="-50" dirty="0" smtClean="0">
                <a:solidFill>
                  <a:srgbClr val="212121"/>
                </a:solidFill>
                <a:latin typeface="Roboto"/>
                <a:cs typeface="Roboto"/>
              </a:rPr>
              <a:t> </a:t>
            </a:r>
            <a:r>
              <a:rPr sz="1800" spc="-10" dirty="0" smtClean="0">
                <a:solidFill>
                  <a:srgbClr val="212121"/>
                </a:solidFill>
                <a:latin typeface="Roboto"/>
                <a:cs typeface="Roboto"/>
              </a:rPr>
              <a:t>considered</a:t>
            </a:r>
            <a:r>
              <a:rPr sz="1800" spc="-50" dirty="0" smtClean="0">
                <a:solidFill>
                  <a:srgbClr val="212121"/>
                </a:solidFill>
                <a:latin typeface="Roboto"/>
                <a:cs typeface="Roboto"/>
              </a:rPr>
              <a:t> </a:t>
            </a:r>
            <a:r>
              <a:rPr sz="1800" dirty="0" smtClean="0">
                <a:solidFill>
                  <a:srgbClr val="212121"/>
                </a:solidFill>
                <a:latin typeface="Roboto"/>
                <a:cs typeface="Roboto"/>
              </a:rPr>
              <a:t>as</a:t>
            </a:r>
            <a:r>
              <a:rPr sz="1800" spc="-50" dirty="0" smtClean="0">
                <a:solidFill>
                  <a:srgbClr val="212121"/>
                </a:solidFill>
                <a:latin typeface="Roboto"/>
                <a:cs typeface="Roboto"/>
              </a:rPr>
              <a:t> </a:t>
            </a:r>
            <a:r>
              <a:rPr sz="1800" spc="-20" dirty="0" smtClean="0">
                <a:solidFill>
                  <a:srgbClr val="212121"/>
                </a:solidFill>
                <a:latin typeface="Roboto"/>
                <a:cs typeface="Roboto"/>
              </a:rPr>
              <a:t>algorithmic</a:t>
            </a:r>
            <a:r>
              <a:rPr sz="1800" spc="-45" dirty="0" smtClean="0">
                <a:solidFill>
                  <a:srgbClr val="212121"/>
                </a:solidFill>
                <a:latin typeface="Roboto"/>
                <a:cs typeface="Roboto"/>
              </a:rPr>
              <a:t> </a:t>
            </a:r>
            <a:r>
              <a:rPr sz="1800" dirty="0" smtClean="0">
                <a:solidFill>
                  <a:srgbClr val="212121"/>
                </a:solidFill>
                <a:latin typeface="Roboto"/>
                <a:cs typeface="Roboto"/>
              </a:rPr>
              <a:t>sequences</a:t>
            </a:r>
            <a:r>
              <a:rPr sz="1800" spc="-55" dirty="0" smtClean="0">
                <a:solidFill>
                  <a:srgbClr val="212121"/>
                </a:solidFill>
                <a:latin typeface="Roboto"/>
                <a:cs typeface="Roboto"/>
              </a:rPr>
              <a:t> </a:t>
            </a:r>
            <a:r>
              <a:rPr sz="1800" dirty="0" smtClean="0">
                <a:solidFill>
                  <a:srgbClr val="212121"/>
                </a:solidFill>
                <a:latin typeface="Roboto"/>
                <a:cs typeface="Roboto"/>
              </a:rPr>
              <a:t>and</a:t>
            </a:r>
            <a:r>
              <a:rPr sz="1800" spc="-45" dirty="0" smtClean="0">
                <a:solidFill>
                  <a:srgbClr val="212121"/>
                </a:solidFill>
                <a:latin typeface="Roboto"/>
                <a:cs typeface="Roboto"/>
              </a:rPr>
              <a:t> </a:t>
            </a:r>
            <a:r>
              <a:rPr sz="1800" spc="-25" dirty="0" smtClean="0">
                <a:solidFill>
                  <a:srgbClr val="212121"/>
                </a:solidFill>
                <a:latin typeface="Roboto"/>
                <a:cs typeface="Roboto"/>
              </a:rPr>
              <a:t>the</a:t>
            </a:r>
            <a:endParaRPr sz="1800" dirty="0" smtClean="0">
              <a:latin typeface="Roboto"/>
              <a:cs typeface="Roboto"/>
            </a:endParaRPr>
          </a:p>
          <a:p>
            <a:pPr marL="12700" marR="5080">
              <a:lnSpc>
                <a:spcPct val="99900"/>
              </a:lnSpc>
              <a:spcBef>
                <a:spcPts val="5"/>
              </a:spcBef>
            </a:pPr>
            <a:r>
              <a:rPr sz="1800" spc="-30" dirty="0" smtClean="0">
                <a:solidFill>
                  <a:srgbClr val="212121"/>
                </a:solidFill>
                <a:latin typeface="Roboto"/>
                <a:cs typeface="Roboto"/>
              </a:rPr>
              <a:t>‘mechanization’</a:t>
            </a:r>
            <a:r>
              <a:rPr sz="1800" spc="-25" dirty="0" smtClean="0">
                <a:solidFill>
                  <a:srgbClr val="212121"/>
                </a:solidFill>
                <a:latin typeface="Roboto"/>
                <a:cs typeface="Roboto"/>
              </a:rPr>
              <a:t> </a:t>
            </a:r>
            <a:r>
              <a:rPr sz="1800" dirty="0" smtClean="0">
                <a:solidFill>
                  <a:srgbClr val="212121"/>
                </a:solidFill>
                <a:latin typeface="Roboto"/>
                <a:cs typeface="Roboto"/>
              </a:rPr>
              <a:t>of</a:t>
            </a:r>
            <a:r>
              <a:rPr sz="1800" spc="-20" dirty="0" smtClean="0">
                <a:solidFill>
                  <a:srgbClr val="212121"/>
                </a:solidFill>
                <a:latin typeface="Roboto"/>
                <a:cs typeface="Roboto"/>
              </a:rPr>
              <a:t> </a:t>
            </a:r>
            <a:r>
              <a:rPr sz="1800" dirty="0" smtClean="0">
                <a:solidFill>
                  <a:srgbClr val="212121"/>
                </a:solidFill>
                <a:latin typeface="Roboto"/>
                <a:cs typeface="Roboto"/>
              </a:rPr>
              <a:t>the</a:t>
            </a:r>
            <a:r>
              <a:rPr sz="1800" spc="-20" dirty="0" smtClean="0">
                <a:solidFill>
                  <a:srgbClr val="212121"/>
                </a:solidFill>
                <a:latin typeface="Roboto"/>
                <a:cs typeface="Roboto"/>
              </a:rPr>
              <a:t> </a:t>
            </a:r>
            <a:r>
              <a:rPr sz="1800" spc="-10" dirty="0" smtClean="0">
                <a:solidFill>
                  <a:srgbClr val="212121"/>
                </a:solidFill>
                <a:latin typeface="Roboto"/>
                <a:cs typeface="Roboto"/>
              </a:rPr>
              <a:t>subjective</a:t>
            </a:r>
            <a:r>
              <a:rPr sz="1800" spc="-20" dirty="0" smtClean="0">
                <a:solidFill>
                  <a:srgbClr val="212121"/>
                </a:solidFill>
                <a:latin typeface="Roboto"/>
                <a:cs typeface="Roboto"/>
              </a:rPr>
              <a:t> </a:t>
            </a:r>
            <a:r>
              <a:rPr sz="1800" dirty="0" smtClean="0">
                <a:solidFill>
                  <a:srgbClr val="212121"/>
                </a:solidFill>
                <a:latin typeface="Roboto"/>
                <a:cs typeface="Roboto"/>
              </a:rPr>
              <a:t>were</a:t>
            </a:r>
            <a:r>
              <a:rPr sz="1800" spc="-25" dirty="0" smtClean="0">
                <a:solidFill>
                  <a:srgbClr val="212121"/>
                </a:solidFill>
                <a:latin typeface="Roboto"/>
                <a:cs typeface="Roboto"/>
              </a:rPr>
              <a:t> </a:t>
            </a:r>
            <a:r>
              <a:rPr sz="1800" dirty="0" smtClean="0">
                <a:solidFill>
                  <a:srgbClr val="212121"/>
                </a:solidFill>
                <a:latin typeface="Roboto"/>
                <a:cs typeface="Roboto"/>
              </a:rPr>
              <a:t>the</a:t>
            </a:r>
            <a:r>
              <a:rPr sz="1800" spc="-25" dirty="0" smtClean="0">
                <a:solidFill>
                  <a:srgbClr val="212121"/>
                </a:solidFill>
                <a:latin typeface="Roboto"/>
                <a:cs typeface="Roboto"/>
              </a:rPr>
              <a:t> </a:t>
            </a:r>
            <a:r>
              <a:rPr sz="1800" spc="-10" dirty="0" smtClean="0">
                <a:solidFill>
                  <a:srgbClr val="212121"/>
                </a:solidFill>
                <a:latin typeface="Roboto"/>
                <a:cs typeface="Roboto"/>
              </a:rPr>
              <a:t>theoretical</a:t>
            </a:r>
            <a:r>
              <a:rPr sz="1800" spc="-20" dirty="0" smtClean="0">
                <a:solidFill>
                  <a:srgbClr val="212121"/>
                </a:solidFill>
                <a:latin typeface="Roboto"/>
                <a:cs typeface="Roboto"/>
              </a:rPr>
              <a:t> </a:t>
            </a:r>
            <a:r>
              <a:rPr sz="1800" dirty="0" smtClean="0">
                <a:solidFill>
                  <a:srgbClr val="212121"/>
                </a:solidFill>
                <a:latin typeface="Roboto"/>
                <a:cs typeface="Roboto"/>
              </a:rPr>
              <a:t>elements</a:t>
            </a:r>
            <a:r>
              <a:rPr sz="1800" spc="-20" dirty="0" smtClean="0">
                <a:solidFill>
                  <a:srgbClr val="212121"/>
                </a:solidFill>
                <a:latin typeface="Roboto"/>
                <a:cs typeface="Roboto"/>
              </a:rPr>
              <a:t> </a:t>
            </a:r>
            <a:r>
              <a:rPr sz="1800" dirty="0" smtClean="0">
                <a:solidFill>
                  <a:srgbClr val="212121"/>
                </a:solidFill>
                <a:latin typeface="Roboto"/>
                <a:cs typeface="Roboto"/>
              </a:rPr>
              <a:t>of</a:t>
            </a:r>
            <a:r>
              <a:rPr sz="1800" spc="-25" dirty="0" smtClean="0">
                <a:solidFill>
                  <a:srgbClr val="212121"/>
                </a:solidFill>
                <a:latin typeface="Roboto"/>
                <a:cs typeface="Roboto"/>
              </a:rPr>
              <a:t> </a:t>
            </a:r>
            <a:r>
              <a:rPr sz="1800" spc="-10" dirty="0" smtClean="0">
                <a:solidFill>
                  <a:srgbClr val="212121"/>
                </a:solidFill>
                <a:latin typeface="Roboto"/>
                <a:cs typeface="Roboto"/>
              </a:rPr>
              <a:t>Artificial Intelligence</a:t>
            </a:r>
            <a:r>
              <a:rPr sz="1800" spc="-50" dirty="0" smtClean="0">
                <a:solidFill>
                  <a:srgbClr val="212121"/>
                </a:solidFill>
                <a:latin typeface="Roboto"/>
                <a:cs typeface="Roboto"/>
              </a:rPr>
              <a:t> </a:t>
            </a:r>
            <a:r>
              <a:rPr sz="1800" dirty="0" smtClean="0">
                <a:solidFill>
                  <a:srgbClr val="212121"/>
                </a:solidFill>
                <a:latin typeface="Roboto"/>
                <a:cs typeface="Roboto"/>
              </a:rPr>
              <a:t>from</a:t>
            </a:r>
            <a:r>
              <a:rPr sz="1800" spc="-50" dirty="0" smtClean="0">
                <a:solidFill>
                  <a:srgbClr val="212121"/>
                </a:solidFill>
                <a:latin typeface="Roboto"/>
                <a:cs typeface="Roboto"/>
              </a:rPr>
              <a:t> </a:t>
            </a:r>
            <a:r>
              <a:rPr sz="1800" dirty="0" smtClean="0">
                <a:solidFill>
                  <a:srgbClr val="212121"/>
                </a:solidFill>
                <a:latin typeface="Roboto"/>
                <a:cs typeface="Roboto"/>
              </a:rPr>
              <a:t>the</a:t>
            </a:r>
            <a:r>
              <a:rPr sz="1800" spc="-45" dirty="0" smtClean="0">
                <a:solidFill>
                  <a:srgbClr val="212121"/>
                </a:solidFill>
                <a:latin typeface="Roboto"/>
                <a:cs typeface="Roboto"/>
              </a:rPr>
              <a:t> </a:t>
            </a:r>
            <a:r>
              <a:rPr sz="1800" spc="-20" dirty="0" smtClean="0">
                <a:solidFill>
                  <a:srgbClr val="212121"/>
                </a:solidFill>
                <a:latin typeface="Roboto"/>
                <a:cs typeface="Roboto"/>
              </a:rPr>
              <a:t>beginning</a:t>
            </a:r>
            <a:r>
              <a:rPr sz="1800" spc="-45" dirty="0" smtClean="0">
                <a:solidFill>
                  <a:srgbClr val="212121"/>
                </a:solidFill>
                <a:latin typeface="Roboto"/>
                <a:cs typeface="Roboto"/>
              </a:rPr>
              <a:t> </a:t>
            </a:r>
            <a:r>
              <a:rPr sz="1800" dirty="0" smtClean="0">
                <a:solidFill>
                  <a:srgbClr val="212121"/>
                </a:solidFill>
                <a:latin typeface="Roboto"/>
                <a:cs typeface="Roboto"/>
              </a:rPr>
              <a:t>in</a:t>
            </a:r>
            <a:r>
              <a:rPr sz="1800" spc="-45" dirty="0" smtClean="0">
                <a:solidFill>
                  <a:srgbClr val="212121"/>
                </a:solidFill>
                <a:latin typeface="Roboto"/>
                <a:cs typeface="Roboto"/>
              </a:rPr>
              <a:t> </a:t>
            </a:r>
            <a:r>
              <a:rPr sz="1800" dirty="0" smtClean="0">
                <a:solidFill>
                  <a:srgbClr val="212121"/>
                </a:solidFill>
                <a:latin typeface="Roboto"/>
                <a:cs typeface="Roboto"/>
              </a:rPr>
              <a:t>1956</a:t>
            </a:r>
            <a:r>
              <a:rPr sz="1800" spc="-45" dirty="0" smtClean="0">
                <a:solidFill>
                  <a:srgbClr val="212121"/>
                </a:solidFill>
                <a:latin typeface="Roboto"/>
                <a:cs typeface="Roboto"/>
              </a:rPr>
              <a:t> </a:t>
            </a:r>
            <a:r>
              <a:rPr sz="1800" dirty="0" smtClean="0">
                <a:solidFill>
                  <a:srgbClr val="212121"/>
                </a:solidFill>
                <a:latin typeface="Roboto"/>
                <a:cs typeface="Roboto"/>
              </a:rPr>
              <a:t>and</a:t>
            </a:r>
            <a:r>
              <a:rPr sz="1800" spc="-45" dirty="0" smtClean="0">
                <a:solidFill>
                  <a:srgbClr val="212121"/>
                </a:solidFill>
                <a:latin typeface="Roboto"/>
                <a:cs typeface="Roboto"/>
              </a:rPr>
              <a:t> </a:t>
            </a:r>
            <a:r>
              <a:rPr sz="1800" spc="-10" dirty="0" smtClean="0">
                <a:solidFill>
                  <a:srgbClr val="212121"/>
                </a:solidFill>
                <a:latin typeface="Roboto"/>
                <a:cs typeface="Roboto"/>
              </a:rPr>
              <a:t>especially</a:t>
            </a:r>
            <a:r>
              <a:rPr sz="1800" spc="-45" dirty="0" smtClean="0">
                <a:solidFill>
                  <a:srgbClr val="212121"/>
                </a:solidFill>
                <a:latin typeface="Roboto"/>
                <a:cs typeface="Roboto"/>
              </a:rPr>
              <a:t> </a:t>
            </a:r>
            <a:r>
              <a:rPr sz="1800" dirty="0" smtClean="0">
                <a:solidFill>
                  <a:srgbClr val="212121"/>
                </a:solidFill>
                <a:latin typeface="Roboto"/>
                <a:cs typeface="Roboto"/>
              </a:rPr>
              <a:t>after</a:t>
            </a:r>
            <a:r>
              <a:rPr sz="1800" spc="-45" dirty="0" smtClean="0">
                <a:solidFill>
                  <a:srgbClr val="212121"/>
                </a:solidFill>
                <a:latin typeface="Roboto"/>
                <a:cs typeface="Roboto"/>
              </a:rPr>
              <a:t> </a:t>
            </a:r>
            <a:r>
              <a:rPr sz="1800" dirty="0" smtClean="0">
                <a:solidFill>
                  <a:srgbClr val="212121"/>
                </a:solidFill>
                <a:latin typeface="Roboto"/>
                <a:cs typeface="Roboto"/>
              </a:rPr>
              <a:t>the</a:t>
            </a:r>
            <a:r>
              <a:rPr sz="1800" spc="-45" dirty="0" smtClean="0">
                <a:solidFill>
                  <a:srgbClr val="212121"/>
                </a:solidFill>
                <a:latin typeface="Roboto"/>
                <a:cs typeface="Roboto"/>
              </a:rPr>
              <a:t> </a:t>
            </a:r>
            <a:r>
              <a:rPr sz="1800" spc="-10" dirty="0" smtClean="0">
                <a:solidFill>
                  <a:srgbClr val="212121"/>
                </a:solidFill>
                <a:latin typeface="Roboto"/>
                <a:cs typeface="Roboto"/>
              </a:rPr>
              <a:t>second cybernetics</a:t>
            </a:r>
            <a:r>
              <a:rPr sz="1800" spc="-50" dirty="0" smtClean="0">
                <a:solidFill>
                  <a:srgbClr val="212121"/>
                </a:solidFill>
                <a:latin typeface="Roboto"/>
                <a:cs typeface="Roboto"/>
              </a:rPr>
              <a:t> </a:t>
            </a:r>
            <a:r>
              <a:rPr sz="1800" dirty="0" smtClean="0">
                <a:solidFill>
                  <a:srgbClr val="212121"/>
                </a:solidFill>
                <a:latin typeface="Roboto"/>
                <a:cs typeface="Roboto"/>
              </a:rPr>
              <a:t>or</a:t>
            </a:r>
            <a:r>
              <a:rPr sz="1800" spc="-45" dirty="0" smtClean="0">
                <a:solidFill>
                  <a:srgbClr val="212121"/>
                </a:solidFill>
                <a:latin typeface="Roboto"/>
                <a:cs typeface="Roboto"/>
              </a:rPr>
              <a:t> </a:t>
            </a:r>
            <a:r>
              <a:rPr sz="1800" spc="-85" dirty="0" smtClean="0">
                <a:solidFill>
                  <a:srgbClr val="212121"/>
                </a:solidFill>
                <a:latin typeface="Roboto"/>
                <a:cs typeface="Roboto"/>
              </a:rPr>
              <a:t>post-</a:t>
            </a:r>
            <a:r>
              <a:rPr sz="1800" spc="-10" dirty="0" smtClean="0">
                <a:solidFill>
                  <a:srgbClr val="212121"/>
                </a:solidFill>
                <a:latin typeface="Roboto"/>
                <a:cs typeface="Roboto"/>
              </a:rPr>
              <a:t>cybernetics</a:t>
            </a:r>
            <a:r>
              <a:rPr sz="1800" spc="-50" dirty="0" smtClean="0">
                <a:solidFill>
                  <a:srgbClr val="212121"/>
                </a:solidFill>
                <a:latin typeface="Roboto"/>
                <a:cs typeface="Roboto"/>
              </a:rPr>
              <a:t> </a:t>
            </a:r>
            <a:r>
              <a:rPr sz="1800" spc="-10" dirty="0" smtClean="0">
                <a:solidFill>
                  <a:srgbClr val="212121"/>
                </a:solidFill>
                <a:latin typeface="Roboto"/>
                <a:cs typeface="Roboto"/>
              </a:rPr>
              <a:t>movement</a:t>
            </a:r>
            <a:r>
              <a:rPr sz="1800" spc="-35" dirty="0" smtClean="0">
                <a:solidFill>
                  <a:srgbClr val="212121"/>
                </a:solidFill>
                <a:latin typeface="Roboto"/>
                <a:cs typeface="Roboto"/>
              </a:rPr>
              <a:t> </a:t>
            </a:r>
            <a:r>
              <a:rPr sz="1800" dirty="0" smtClean="0">
                <a:solidFill>
                  <a:srgbClr val="212121"/>
                </a:solidFill>
                <a:latin typeface="Roboto"/>
                <a:cs typeface="Roboto"/>
              </a:rPr>
              <a:t>of</a:t>
            </a:r>
            <a:r>
              <a:rPr sz="1800" spc="-45" dirty="0" smtClean="0">
                <a:solidFill>
                  <a:srgbClr val="212121"/>
                </a:solidFill>
                <a:latin typeface="Roboto"/>
                <a:cs typeface="Roboto"/>
              </a:rPr>
              <a:t> </a:t>
            </a:r>
            <a:r>
              <a:rPr sz="1800" dirty="0" smtClean="0">
                <a:solidFill>
                  <a:srgbClr val="212121"/>
                </a:solidFill>
                <a:latin typeface="Roboto"/>
                <a:cs typeface="Roboto"/>
              </a:rPr>
              <a:t>the</a:t>
            </a:r>
            <a:r>
              <a:rPr sz="1800" spc="-50" dirty="0" smtClean="0">
                <a:solidFill>
                  <a:srgbClr val="212121"/>
                </a:solidFill>
                <a:latin typeface="Roboto"/>
                <a:cs typeface="Roboto"/>
              </a:rPr>
              <a:t> </a:t>
            </a:r>
            <a:r>
              <a:rPr sz="1800" dirty="0" smtClean="0">
                <a:solidFill>
                  <a:srgbClr val="212121"/>
                </a:solidFill>
                <a:latin typeface="Roboto"/>
                <a:cs typeface="Roboto"/>
              </a:rPr>
              <a:t>late</a:t>
            </a:r>
            <a:r>
              <a:rPr sz="1800" spc="-45" dirty="0" smtClean="0">
                <a:solidFill>
                  <a:srgbClr val="212121"/>
                </a:solidFill>
                <a:latin typeface="Roboto"/>
                <a:cs typeface="Roboto"/>
              </a:rPr>
              <a:t> </a:t>
            </a:r>
            <a:r>
              <a:rPr sz="1800" spc="-10" dirty="0" smtClean="0">
                <a:solidFill>
                  <a:srgbClr val="212121"/>
                </a:solidFill>
                <a:latin typeface="Roboto"/>
                <a:cs typeface="Roboto"/>
              </a:rPr>
              <a:t>‘60s</a:t>
            </a:r>
            <a:r>
              <a:rPr sz="1800" spc="-30" dirty="0" smtClean="0">
                <a:solidFill>
                  <a:srgbClr val="212121"/>
                </a:solidFill>
                <a:latin typeface="Roboto"/>
                <a:cs typeface="Roboto"/>
              </a:rPr>
              <a:t> </a:t>
            </a:r>
            <a:r>
              <a:rPr sz="1800" spc="-10" dirty="0" smtClean="0">
                <a:solidFill>
                  <a:srgbClr val="212121"/>
                </a:solidFill>
                <a:latin typeface="Roboto"/>
                <a:cs typeface="Roboto"/>
              </a:rPr>
              <a:t>introduced</a:t>
            </a:r>
            <a:r>
              <a:rPr sz="1800" spc="-45" dirty="0" smtClean="0">
                <a:solidFill>
                  <a:srgbClr val="212121"/>
                </a:solidFill>
                <a:latin typeface="Roboto"/>
                <a:cs typeface="Roboto"/>
              </a:rPr>
              <a:t> </a:t>
            </a:r>
            <a:r>
              <a:rPr sz="1800" spc="-25" dirty="0" smtClean="0">
                <a:solidFill>
                  <a:srgbClr val="212121"/>
                </a:solidFill>
                <a:latin typeface="Roboto"/>
                <a:cs typeface="Roboto"/>
              </a:rPr>
              <a:t>the </a:t>
            </a:r>
            <a:r>
              <a:rPr sz="1800" dirty="0" smtClean="0">
                <a:solidFill>
                  <a:srgbClr val="212121"/>
                </a:solidFill>
                <a:latin typeface="Roboto"/>
                <a:cs typeface="Roboto"/>
              </a:rPr>
              <a:t>concepts</a:t>
            </a:r>
            <a:r>
              <a:rPr sz="1800" spc="-60" dirty="0" smtClean="0">
                <a:solidFill>
                  <a:srgbClr val="212121"/>
                </a:solidFill>
                <a:latin typeface="Roboto"/>
                <a:cs typeface="Roboto"/>
              </a:rPr>
              <a:t> </a:t>
            </a:r>
            <a:r>
              <a:rPr sz="1800" dirty="0" smtClean="0">
                <a:solidFill>
                  <a:srgbClr val="212121"/>
                </a:solidFill>
                <a:latin typeface="Roboto"/>
                <a:cs typeface="Roboto"/>
              </a:rPr>
              <a:t>of</a:t>
            </a:r>
            <a:r>
              <a:rPr sz="1800" spc="-55" dirty="0" smtClean="0">
                <a:solidFill>
                  <a:srgbClr val="212121"/>
                </a:solidFill>
                <a:latin typeface="Roboto"/>
                <a:cs typeface="Roboto"/>
              </a:rPr>
              <a:t> </a:t>
            </a:r>
            <a:r>
              <a:rPr sz="1800" spc="-10" dirty="0" err="1" smtClean="0">
                <a:solidFill>
                  <a:srgbClr val="212121"/>
                </a:solidFill>
                <a:latin typeface="Roboto"/>
                <a:cs typeface="Roboto"/>
              </a:rPr>
              <a:t>autopoietic</a:t>
            </a:r>
            <a:r>
              <a:rPr sz="1800" spc="-50" dirty="0" smtClean="0">
                <a:solidFill>
                  <a:srgbClr val="212121"/>
                </a:solidFill>
                <a:latin typeface="Roboto"/>
                <a:cs typeface="Roboto"/>
              </a:rPr>
              <a:t> </a:t>
            </a:r>
            <a:r>
              <a:rPr sz="1800" dirty="0" smtClean="0">
                <a:solidFill>
                  <a:srgbClr val="212121"/>
                </a:solidFill>
                <a:latin typeface="Roboto"/>
                <a:cs typeface="Roboto"/>
              </a:rPr>
              <a:t>and</a:t>
            </a:r>
            <a:r>
              <a:rPr sz="1800" spc="-40" dirty="0" smtClean="0">
                <a:solidFill>
                  <a:srgbClr val="212121"/>
                </a:solidFill>
                <a:latin typeface="Roboto"/>
                <a:cs typeface="Roboto"/>
              </a:rPr>
              <a:t> </a:t>
            </a:r>
            <a:r>
              <a:rPr sz="1800" spc="-10" dirty="0" err="1" smtClean="0">
                <a:solidFill>
                  <a:srgbClr val="212121"/>
                </a:solidFill>
                <a:latin typeface="Roboto"/>
                <a:cs typeface="Roboto"/>
              </a:rPr>
              <a:t>allopoietic</a:t>
            </a:r>
            <a:r>
              <a:rPr sz="1800" spc="-50" dirty="0" smtClean="0">
                <a:solidFill>
                  <a:srgbClr val="212121"/>
                </a:solidFill>
                <a:latin typeface="Roboto"/>
                <a:cs typeface="Roboto"/>
              </a:rPr>
              <a:t> </a:t>
            </a:r>
            <a:r>
              <a:rPr sz="1800" spc="-20" dirty="0" smtClean="0">
                <a:solidFill>
                  <a:srgbClr val="212121"/>
                </a:solidFill>
                <a:latin typeface="Roboto"/>
                <a:cs typeface="Roboto"/>
              </a:rPr>
              <a:t>automata.</a:t>
            </a:r>
            <a:r>
              <a:rPr sz="1800" spc="-55" dirty="0" smtClean="0">
                <a:solidFill>
                  <a:srgbClr val="212121"/>
                </a:solidFill>
                <a:latin typeface="Roboto"/>
                <a:cs typeface="Roboto"/>
              </a:rPr>
              <a:t> </a:t>
            </a:r>
            <a:r>
              <a:rPr sz="1800" spc="-10" dirty="0" smtClean="0">
                <a:solidFill>
                  <a:srgbClr val="212121"/>
                </a:solidFill>
                <a:latin typeface="Roboto"/>
                <a:cs typeface="Roboto"/>
              </a:rPr>
              <a:t>Recently,</a:t>
            </a:r>
            <a:r>
              <a:rPr sz="1800" spc="-50" dirty="0" smtClean="0">
                <a:solidFill>
                  <a:srgbClr val="212121"/>
                </a:solidFill>
                <a:latin typeface="Roboto"/>
                <a:cs typeface="Roboto"/>
              </a:rPr>
              <a:t> </a:t>
            </a:r>
            <a:r>
              <a:rPr sz="1800" dirty="0" smtClean="0">
                <a:solidFill>
                  <a:srgbClr val="212121"/>
                </a:solidFill>
                <a:latin typeface="Roboto"/>
                <a:cs typeface="Roboto"/>
              </a:rPr>
              <a:t>AI</a:t>
            </a:r>
            <a:r>
              <a:rPr sz="1800" spc="-50" dirty="0" smtClean="0">
                <a:solidFill>
                  <a:srgbClr val="212121"/>
                </a:solidFill>
                <a:latin typeface="Roboto"/>
                <a:cs typeface="Roboto"/>
              </a:rPr>
              <a:t> </a:t>
            </a:r>
            <a:r>
              <a:rPr sz="1800" dirty="0" smtClean="0">
                <a:solidFill>
                  <a:srgbClr val="212121"/>
                </a:solidFill>
                <a:latin typeface="Roboto"/>
                <a:cs typeface="Roboto"/>
              </a:rPr>
              <a:t>factories</a:t>
            </a:r>
            <a:r>
              <a:rPr sz="1800" spc="-60" dirty="0" smtClean="0">
                <a:solidFill>
                  <a:srgbClr val="212121"/>
                </a:solidFill>
                <a:latin typeface="Roboto"/>
                <a:cs typeface="Roboto"/>
              </a:rPr>
              <a:t> </a:t>
            </a:r>
            <a:r>
              <a:rPr sz="1800" spc="-20" dirty="0" smtClean="0">
                <a:solidFill>
                  <a:srgbClr val="212121"/>
                </a:solidFill>
                <a:latin typeface="Roboto"/>
                <a:cs typeface="Roboto"/>
              </a:rPr>
              <a:t>pose </a:t>
            </a:r>
            <a:r>
              <a:rPr sz="1800" dirty="0" smtClean="0">
                <a:solidFill>
                  <a:srgbClr val="212121"/>
                </a:solidFill>
                <a:latin typeface="Roboto"/>
                <a:cs typeface="Roboto"/>
              </a:rPr>
              <a:t>claims</a:t>
            </a:r>
            <a:r>
              <a:rPr sz="1800" spc="-45" dirty="0" smtClean="0">
                <a:solidFill>
                  <a:srgbClr val="212121"/>
                </a:solidFill>
                <a:latin typeface="Roboto"/>
                <a:cs typeface="Roboto"/>
              </a:rPr>
              <a:t> </a:t>
            </a:r>
            <a:r>
              <a:rPr sz="1800" dirty="0" smtClean="0">
                <a:solidFill>
                  <a:srgbClr val="212121"/>
                </a:solidFill>
                <a:latin typeface="Roboto"/>
                <a:cs typeface="Roboto"/>
              </a:rPr>
              <a:t>on</a:t>
            </a:r>
            <a:r>
              <a:rPr sz="1800" spc="-35" dirty="0" smtClean="0">
                <a:solidFill>
                  <a:srgbClr val="212121"/>
                </a:solidFill>
                <a:latin typeface="Roboto"/>
                <a:cs typeface="Roboto"/>
              </a:rPr>
              <a:t> </a:t>
            </a:r>
            <a:r>
              <a:rPr sz="1800" dirty="0" smtClean="0">
                <a:solidFill>
                  <a:srgbClr val="212121"/>
                </a:solidFill>
                <a:latin typeface="Roboto"/>
                <a:cs typeface="Roboto"/>
              </a:rPr>
              <a:t>the</a:t>
            </a:r>
            <a:r>
              <a:rPr sz="1800" spc="-35" dirty="0" smtClean="0">
                <a:solidFill>
                  <a:srgbClr val="212121"/>
                </a:solidFill>
                <a:latin typeface="Roboto"/>
                <a:cs typeface="Roboto"/>
              </a:rPr>
              <a:t> </a:t>
            </a:r>
            <a:r>
              <a:rPr sz="1800" spc="-10" dirty="0" smtClean="0">
                <a:solidFill>
                  <a:srgbClr val="212121"/>
                </a:solidFill>
                <a:latin typeface="Roboto"/>
                <a:cs typeface="Roboto"/>
              </a:rPr>
              <a:t>traditional</a:t>
            </a:r>
            <a:r>
              <a:rPr sz="1800" spc="-40" dirty="0" smtClean="0">
                <a:solidFill>
                  <a:srgbClr val="212121"/>
                </a:solidFill>
                <a:latin typeface="Roboto"/>
                <a:cs typeface="Roboto"/>
              </a:rPr>
              <a:t> </a:t>
            </a:r>
            <a:r>
              <a:rPr sz="1800" spc="-10" dirty="0" smtClean="0">
                <a:solidFill>
                  <a:srgbClr val="212121"/>
                </a:solidFill>
                <a:latin typeface="Roboto"/>
                <a:cs typeface="Roboto"/>
              </a:rPr>
              <a:t>epistemological</a:t>
            </a:r>
            <a:r>
              <a:rPr sz="1800" spc="-35" dirty="0" smtClean="0">
                <a:solidFill>
                  <a:srgbClr val="212121"/>
                </a:solidFill>
                <a:latin typeface="Roboto"/>
                <a:cs typeface="Roboto"/>
              </a:rPr>
              <a:t> </a:t>
            </a:r>
            <a:r>
              <a:rPr sz="1800" dirty="0" smtClean="0">
                <a:solidFill>
                  <a:srgbClr val="212121"/>
                </a:solidFill>
                <a:latin typeface="Roboto"/>
                <a:cs typeface="Roboto"/>
              </a:rPr>
              <a:t>field</a:t>
            </a:r>
            <a:r>
              <a:rPr sz="1800" spc="-30" dirty="0" smtClean="0">
                <a:solidFill>
                  <a:srgbClr val="212121"/>
                </a:solidFill>
                <a:latin typeface="Roboto"/>
                <a:cs typeface="Roboto"/>
              </a:rPr>
              <a:t> </a:t>
            </a:r>
            <a:r>
              <a:rPr sz="1800" dirty="0" smtClean="0">
                <a:solidFill>
                  <a:srgbClr val="212121"/>
                </a:solidFill>
                <a:latin typeface="Roboto"/>
                <a:cs typeface="Roboto"/>
              </a:rPr>
              <a:t>of</a:t>
            </a:r>
            <a:r>
              <a:rPr sz="1800" spc="-35" dirty="0" smtClean="0">
                <a:solidFill>
                  <a:srgbClr val="212121"/>
                </a:solidFill>
                <a:latin typeface="Roboto"/>
                <a:cs typeface="Roboto"/>
              </a:rPr>
              <a:t> </a:t>
            </a:r>
            <a:r>
              <a:rPr sz="1800" spc="-25" dirty="0" smtClean="0">
                <a:solidFill>
                  <a:srgbClr val="212121"/>
                </a:solidFill>
                <a:latin typeface="Roboto"/>
                <a:cs typeface="Roboto"/>
              </a:rPr>
              <a:t>philosophy,</a:t>
            </a:r>
            <a:r>
              <a:rPr sz="1800" spc="-40" dirty="0" smtClean="0">
                <a:solidFill>
                  <a:srgbClr val="212121"/>
                </a:solidFill>
                <a:latin typeface="Roboto"/>
                <a:cs typeface="Roboto"/>
              </a:rPr>
              <a:t> </a:t>
            </a:r>
            <a:r>
              <a:rPr sz="1800" spc="-10" dirty="0" smtClean="0">
                <a:solidFill>
                  <a:srgbClr val="212121"/>
                </a:solidFill>
                <a:latin typeface="Roboto"/>
                <a:cs typeface="Roboto"/>
              </a:rPr>
              <a:t>proceeding</a:t>
            </a:r>
            <a:r>
              <a:rPr sz="1800" spc="-35" dirty="0" smtClean="0">
                <a:solidFill>
                  <a:srgbClr val="212121"/>
                </a:solidFill>
                <a:latin typeface="Roboto"/>
                <a:cs typeface="Roboto"/>
              </a:rPr>
              <a:t> </a:t>
            </a:r>
            <a:r>
              <a:rPr sz="1800" spc="-20" dirty="0" smtClean="0">
                <a:solidFill>
                  <a:srgbClr val="212121"/>
                </a:solidFill>
                <a:latin typeface="Roboto"/>
                <a:cs typeface="Roboto"/>
              </a:rPr>
              <a:t>from</a:t>
            </a:r>
            <a:r>
              <a:rPr sz="1800" spc="500" dirty="0" smtClean="0">
                <a:solidFill>
                  <a:srgbClr val="212121"/>
                </a:solidFill>
                <a:latin typeface="Roboto"/>
                <a:cs typeface="Roboto"/>
              </a:rPr>
              <a:t> </a:t>
            </a:r>
            <a:r>
              <a:rPr sz="1800" dirty="0" smtClean="0">
                <a:solidFill>
                  <a:srgbClr val="212121"/>
                </a:solidFill>
                <a:latin typeface="Roboto"/>
                <a:cs typeface="Roboto"/>
              </a:rPr>
              <a:t>this</a:t>
            </a:r>
            <a:r>
              <a:rPr sz="1800" spc="-60" dirty="0" smtClean="0">
                <a:solidFill>
                  <a:srgbClr val="212121"/>
                </a:solidFill>
                <a:latin typeface="Roboto"/>
                <a:cs typeface="Roboto"/>
              </a:rPr>
              <a:t> </a:t>
            </a:r>
            <a:r>
              <a:rPr sz="1800" spc="-10" dirty="0" smtClean="0">
                <a:solidFill>
                  <a:srgbClr val="212121"/>
                </a:solidFill>
                <a:latin typeface="Roboto"/>
                <a:cs typeface="Roboto"/>
              </a:rPr>
              <a:t>ontological</a:t>
            </a:r>
            <a:r>
              <a:rPr sz="1800" spc="-60" dirty="0" smtClean="0">
                <a:solidFill>
                  <a:srgbClr val="212121"/>
                </a:solidFill>
                <a:latin typeface="Roboto"/>
                <a:cs typeface="Roboto"/>
              </a:rPr>
              <a:t> </a:t>
            </a:r>
            <a:r>
              <a:rPr sz="1800" spc="-10" dirty="0" smtClean="0">
                <a:solidFill>
                  <a:srgbClr val="212121"/>
                </a:solidFill>
                <a:latin typeface="Roboto"/>
                <a:cs typeface="Roboto"/>
              </a:rPr>
              <a:t>decision,</a:t>
            </a:r>
            <a:r>
              <a:rPr sz="1800" spc="-55" dirty="0" smtClean="0">
                <a:solidFill>
                  <a:srgbClr val="212121"/>
                </a:solidFill>
                <a:latin typeface="Roboto"/>
                <a:cs typeface="Roboto"/>
              </a:rPr>
              <a:t> </a:t>
            </a:r>
            <a:r>
              <a:rPr sz="1800" dirty="0" smtClean="0">
                <a:solidFill>
                  <a:srgbClr val="212121"/>
                </a:solidFill>
                <a:latin typeface="Roboto"/>
                <a:cs typeface="Roboto"/>
              </a:rPr>
              <a:t>the</a:t>
            </a:r>
            <a:r>
              <a:rPr sz="1800" spc="-50" dirty="0" smtClean="0">
                <a:solidFill>
                  <a:srgbClr val="212121"/>
                </a:solidFill>
                <a:latin typeface="Roboto"/>
                <a:cs typeface="Roboto"/>
              </a:rPr>
              <a:t> </a:t>
            </a:r>
            <a:r>
              <a:rPr sz="1800" spc="-10" dirty="0" smtClean="0">
                <a:solidFill>
                  <a:srgbClr val="212121"/>
                </a:solidFill>
                <a:latin typeface="Roboto"/>
                <a:cs typeface="Roboto"/>
              </a:rPr>
              <a:t>equation</a:t>
            </a:r>
            <a:r>
              <a:rPr sz="1800" spc="-55" dirty="0" smtClean="0">
                <a:solidFill>
                  <a:srgbClr val="212121"/>
                </a:solidFill>
                <a:latin typeface="Roboto"/>
                <a:cs typeface="Roboto"/>
              </a:rPr>
              <a:t> </a:t>
            </a:r>
            <a:r>
              <a:rPr sz="1800" dirty="0" smtClean="0">
                <a:solidFill>
                  <a:srgbClr val="212121"/>
                </a:solidFill>
                <a:latin typeface="Roboto"/>
                <a:cs typeface="Roboto"/>
              </a:rPr>
              <a:t>of</a:t>
            </a:r>
            <a:r>
              <a:rPr sz="1800" spc="-55" dirty="0" smtClean="0">
                <a:solidFill>
                  <a:srgbClr val="212121"/>
                </a:solidFill>
                <a:latin typeface="Roboto"/>
                <a:cs typeface="Roboto"/>
              </a:rPr>
              <a:t> </a:t>
            </a:r>
            <a:r>
              <a:rPr sz="1800" spc="-20" dirty="0" smtClean="0">
                <a:solidFill>
                  <a:srgbClr val="212121"/>
                </a:solidFill>
                <a:latin typeface="Roboto"/>
                <a:cs typeface="Roboto"/>
              </a:rPr>
              <a:t>human</a:t>
            </a:r>
            <a:r>
              <a:rPr sz="1800" spc="-55" dirty="0" smtClean="0">
                <a:solidFill>
                  <a:srgbClr val="212121"/>
                </a:solidFill>
                <a:latin typeface="Roboto"/>
                <a:cs typeface="Roboto"/>
              </a:rPr>
              <a:t> </a:t>
            </a:r>
            <a:r>
              <a:rPr sz="1800" spc="-10" dirty="0" smtClean="0">
                <a:solidFill>
                  <a:srgbClr val="212121"/>
                </a:solidFill>
                <a:latin typeface="Roboto"/>
                <a:cs typeface="Roboto"/>
              </a:rPr>
              <a:t>cognition</a:t>
            </a:r>
            <a:r>
              <a:rPr sz="1800" spc="-65" dirty="0" smtClean="0">
                <a:solidFill>
                  <a:srgbClr val="212121"/>
                </a:solidFill>
                <a:latin typeface="Roboto"/>
                <a:cs typeface="Roboto"/>
              </a:rPr>
              <a:t> </a:t>
            </a:r>
            <a:r>
              <a:rPr sz="1800" dirty="0" smtClean="0">
                <a:solidFill>
                  <a:srgbClr val="212121"/>
                </a:solidFill>
                <a:latin typeface="Roboto"/>
                <a:cs typeface="Roboto"/>
              </a:rPr>
              <a:t>to</a:t>
            </a:r>
            <a:r>
              <a:rPr sz="1800" spc="-50" dirty="0" smtClean="0">
                <a:solidFill>
                  <a:srgbClr val="212121"/>
                </a:solidFill>
                <a:latin typeface="Roboto"/>
                <a:cs typeface="Roboto"/>
              </a:rPr>
              <a:t> </a:t>
            </a:r>
            <a:r>
              <a:rPr sz="1800" spc="-10" dirty="0" smtClean="0">
                <a:solidFill>
                  <a:srgbClr val="212121"/>
                </a:solidFill>
                <a:latin typeface="Roboto"/>
                <a:cs typeface="Roboto"/>
              </a:rPr>
              <a:t>cybernetic</a:t>
            </a:r>
            <a:r>
              <a:rPr sz="1800" spc="-50" dirty="0" smtClean="0">
                <a:solidFill>
                  <a:srgbClr val="212121"/>
                </a:solidFill>
                <a:latin typeface="Roboto"/>
                <a:cs typeface="Roboto"/>
              </a:rPr>
              <a:t> </a:t>
            </a:r>
            <a:r>
              <a:rPr sz="1800" spc="-10" dirty="0" smtClean="0">
                <a:solidFill>
                  <a:srgbClr val="212121"/>
                </a:solidFill>
                <a:latin typeface="Roboto"/>
                <a:cs typeface="Roboto"/>
              </a:rPr>
              <a:t>systems. </a:t>
            </a:r>
            <a:r>
              <a:rPr sz="1800" dirty="0" smtClean="0">
                <a:solidFill>
                  <a:srgbClr val="212121"/>
                </a:solidFill>
                <a:latin typeface="Roboto"/>
                <a:cs typeface="Roboto"/>
              </a:rPr>
              <a:t>However,</a:t>
            </a:r>
            <a:r>
              <a:rPr sz="1800" spc="-70" dirty="0" smtClean="0">
                <a:solidFill>
                  <a:srgbClr val="212121"/>
                </a:solidFill>
                <a:latin typeface="Roboto"/>
                <a:cs typeface="Roboto"/>
              </a:rPr>
              <a:t> </a:t>
            </a:r>
            <a:r>
              <a:rPr sz="1800" dirty="0" smtClean="0">
                <a:solidFill>
                  <a:srgbClr val="212121"/>
                </a:solidFill>
                <a:latin typeface="Roboto"/>
                <a:cs typeface="Roboto"/>
              </a:rPr>
              <a:t>this</a:t>
            </a:r>
            <a:r>
              <a:rPr sz="1800" spc="-70" dirty="0" smtClean="0">
                <a:solidFill>
                  <a:srgbClr val="212121"/>
                </a:solidFill>
                <a:latin typeface="Roboto"/>
                <a:cs typeface="Roboto"/>
              </a:rPr>
              <a:t> </a:t>
            </a:r>
            <a:r>
              <a:rPr sz="1800" spc="-10" dirty="0" smtClean="0">
                <a:solidFill>
                  <a:srgbClr val="212121"/>
                </a:solidFill>
                <a:latin typeface="Roboto"/>
                <a:cs typeface="Roboto"/>
              </a:rPr>
              <a:t>equation</a:t>
            </a:r>
            <a:r>
              <a:rPr sz="1800" spc="-60" dirty="0" smtClean="0">
                <a:solidFill>
                  <a:srgbClr val="212121"/>
                </a:solidFill>
                <a:latin typeface="Roboto"/>
                <a:cs typeface="Roboto"/>
              </a:rPr>
              <a:t> </a:t>
            </a:r>
            <a:r>
              <a:rPr sz="1800" dirty="0" smtClean="0">
                <a:solidFill>
                  <a:srgbClr val="212121"/>
                </a:solidFill>
                <a:latin typeface="Roboto"/>
                <a:cs typeface="Roboto"/>
              </a:rPr>
              <a:t>is</a:t>
            </a:r>
            <a:r>
              <a:rPr sz="1800" spc="-70" dirty="0" smtClean="0">
                <a:solidFill>
                  <a:srgbClr val="212121"/>
                </a:solidFill>
                <a:latin typeface="Roboto"/>
                <a:cs typeface="Roboto"/>
              </a:rPr>
              <a:t> </a:t>
            </a:r>
            <a:r>
              <a:rPr sz="1800" spc="-10" dirty="0" smtClean="0">
                <a:solidFill>
                  <a:srgbClr val="212121"/>
                </a:solidFill>
                <a:latin typeface="Roboto"/>
                <a:cs typeface="Roboto"/>
              </a:rPr>
              <a:t>logically</a:t>
            </a:r>
            <a:r>
              <a:rPr sz="1800" spc="-65" dirty="0" smtClean="0">
                <a:solidFill>
                  <a:srgbClr val="212121"/>
                </a:solidFill>
                <a:latin typeface="Roboto"/>
                <a:cs typeface="Roboto"/>
              </a:rPr>
              <a:t> </a:t>
            </a:r>
            <a:r>
              <a:rPr sz="1800" spc="-10" dirty="0" smtClean="0">
                <a:solidFill>
                  <a:srgbClr val="212121"/>
                </a:solidFill>
                <a:latin typeface="Roboto"/>
                <a:cs typeface="Roboto"/>
              </a:rPr>
              <a:t>false.</a:t>
            </a:r>
          </a:p>
          <a:p>
            <a:pPr marL="12700" marR="80010" indent="214629">
              <a:lnSpc>
                <a:spcPct val="99900"/>
              </a:lnSpc>
              <a:spcBef>
                <a:spcPts val="1415"/>
              </a:spcBef>
            </a:pPr>
            <a:r>
              <a:rPr sz="1800" b="1" dirty="0" smtClean="0">
                <a:latin typeface="Roboto"/>
                <a:cs typeface="Roboto"/>
              </a:rPr>
              <a:t>The</a:t>
            </a:r>
            <a:r>
              <a:rPr sz="1800" b="1" spc="-5" dirty="0" smtClean="0">
                <a:latin typeface="Roboto"/>
                <a:cs typeface="Roboto"/>
              </a:rPr>
              <a:t> </a:t>
            </a:r>
            <a:r>
              <a:rPr sz="1800" b="1" dirty="0" smtClean="0">
                <a:latin typeface="Roboto"/>
                <a:cs typeface="Roboto"/>
              </a:rPr>
              <a:t>Internet</a:t>
            </a:r>
            <a:r>
              <a:rPr sz="1800" b="1" spc="-20" dirty="0" smtClean="0">
                <a:latin typeface="Roboto"/>
                <a:cs typeface="Roboto"/>
              </a:rPr>
              <a:t> </a:t>
            </a:r>
            <a:r>
              <a:rPr sz="1800" b="1" dirty="0" smtClean="0">
                <a:latin typeface="Roboto"/>
                <a:cs typeface="Roboto"/>
              </a:rPr>
              <a:t>and</a:t>
            </a:r>
            <a:r>
              <a:rPr sz="1800" b="1" spc="-10" dirty="0" smtClean="0">
                <a:latin typeface="Roboto"/>
                <a:cs typeface="Roboto"/>
              </a:rPr>
              <a:t> </a:t>
            </a:r>
            <a:r>
              <a:rPr sz="1800" b="1" dirty="0" smtClean="0">
                <a:latin typeface="Roboto"/>
                <a:cs typeface="Roboto"/>
              </a:rPr>
              <a:t>Cyberspace</a:t>
            </a:r>
            <a:r>
              <a:rPr sz="1800" b="1" spc="-5" dirty="0" smtClean="0">
                <a:latin typeface="Roboto"/>
                <a:cs typeface="Roboto"/>
              </a:rPr>
              <a:t> </a:t>
            </a:r>
            <a:r>
              <a:rPr sz="1800" b="1" dirty="0" smtClean="0">
                <a:latin typeface="Roboto"/>
                <a:cs typeface="Roboto"/>
              </a:rPr>
              <a:t>as a</a:t>
            </a:r>
            <a:r>
              <a:rPr sz="1800" b="1" spc="-15" dirty="0" smtClean="0">
                <a:latin typeface="Roboto"/>
                <a:cs typeface="Roboto"/>
              </a:rPr>
              <a:t> </a:t>
            </a:r>
            <a:r>
              <a:rPr sz="1800" b="1" dirty="0" smtClean="0">
                <a:latin typeface="Roboto"/>
                <a:cs typeface="Roboto"/>
              </a:rPr>
              <a:t>New </a:t>
            </a:r>
            <a:r>
              <a:rPr lang="en-US" sz="1800" b="1" dirty="0" smtClean="0">
                <a:latin typeface="Roboto"/>
                <a:cs typeface="Roboto"/>
              </a:rPr>
              <a:t>Layer of </a:t>
            </a:r>
            <a:r>
              <a:rPr sz="1800" b="1" dirty="0" smtClean="0">
                <a:latin typeface="Roboto"/>
                <a:cs typeface="Roboto"/>
              </a:rPr>
              <a:t>Be</a:t>
            </a:r>
            <a:r>
              <a:rPr lang="en-US" sz="1800" b="1" dirty="0" smtClean="0">
                <a:latin typeface="Roboto"/>
                <a:cs typeface="Roboto"/>
              </a:rPr>
              <a:t>ing</a:t>
            </a:r>
            <a:r>
              <a:rPr sz="1800" b="1" dirty="0" smtClean="0">
                <a:latin typeface="Roboto"/>
                <a:cs typeface="Roboto"/>
              </a:rPr>
              <a:t>:</a:t>
            </a:r>
            <a:r>
              <a:rPr sz="1800" b="1" spc="5" dirty="0" smtClean="0">
                <a:latin typeface="Roboto"/>
                <a:cs typeface="Roboto"/>
              </a:rPr>
              <a:t> </a:t>
            </a:r>
            <a:r>
              <a:rPr sz="1800" spc="-10" dirty="0" smtClean="0">
                <a:latin typeface="Roboto"/>
                <a:cs typeface="Roboto"/>
              </a:rPr>
              <a:t>Cyberspace,</a:t>
            </a:r>
            <a:r>
              <a:rPr sz="1800" spc="-15" dirty="0" smtClean="0">
                <a:latin typeface="Roboto"/>
                <a:cs typeface="Roboto"/>
              </a:rPr>
              <a:t> </a:t>
            </a:r>
            <a:r>
              <a:rPr sz="1800" dirty="0" smtClean="0">
                <a:latin typeface="Roboto"/>
                <a:cs typeface="Roboto"/>
              </a:rPr>
              <a:t>as</a:t>
            </a:r>
            <a:r>
              <a:rPr sz="1800" spc="-10" dirty="0" smtClean="0">
                <a:latin typeface="Roboto"/>
                <a:cs typeface="Roboto"/>
              </a:rPr>
              <a:t> </a:t>
            </a:r>
            <a:r>
              <a:rPr sz="1800" dirty="0" smtClean="0">
                <a:latin typeface="Roboto"/>
                <a:cs typeface="Roboto"/>
              </a:rPr>
              <a:t>a</a:t>
            </a:r>
            <a:r>
              <a:rPr sz="1800" spc="-10" dirty="0" smtClean="0">
                <a:latin typeface="Roboto"/>
                <a:cs typeface="Roboto"/>
              </a:rPr>
              <a:t> </a:t>
            </a:r>
            <a:r>
              <a:rPr sz="1800" dirty="0" smtClean="0">
                <a:latin typeface="Roboto"/>
                <a:cs typeface="Roboto"/>
              </a:rPr>
              <a:t>new</a:t>
            </a:r>
            <a:r>
              <a:rPr sz="1800" spc="-10" dirty="0" smtClean="0">
                <a:latin typeface="Roboto"/>
                <a:cs typeface="Roboto"/>
              </a:rPr>
              <a:t> </a:t>
            </a:r>
            <a:r>
              <a:rPr sz="1800" dirty="0" smtClean="0">
                <a:latin typeface="Roboto"/>
                <a:cs typeface="Roboto"/>
              </a:rPr>
              <a:t>sphere</a:t>
            </a:r>
            <a:r>
              <a:rPr sz="1800" spc="-10" dirty="0" smtClean="0">
                <a:latin typeface="Roboto"/>
                <a:cs typeface="Roboto"/>
              </a:rPr>
              <a:t> </a:t>
            </a:r>
            <a:r>
              <a:rPr sz="1800" spc="-25" dirty="0" smtClean="0">
                <a:latin typeface="Roboto"/>
                <a:cs typeface="Roboto"/>
              </a:rPr>
              <a:t>of </a:t>
            </a:r>
            <a:r>
              <a:rPr sz="1800" dirty="0" smtClean="0">
                <a:latin typeface="Roboto"/>
                <a:cs typeface="Roboto"/>
              </a:rPr>
              <a:t>being,</a:t>
            </a:r>
            <a:r>
              <a:rPr sz="1800" spc="-35" dirty="0" smtClean="0">
                <a:latin typeface="Roboto"/>
                <a:cs typeface="Roboto"/>
              </a:rPr>
              <a:t> </a:t>
            </a:r>
            <a:r>
              <a:rPr sz="1800" spc="-10" dirty="0" smtClean="0">
                <a:latin typeface="Roboto"/>
                <a:cs typeface="Roboto"/>
              </a:rPr>
              <a:t>represents</a:t>
            </a:r>
            <a:r>
              <a:rPr sz="1800" spc="-45" dirty="0" smtClean="0">
                <a:latin typeface="Roboto"/>
                <a:cs typeface="Roboto"/>
              </a:rPr>
              <a:t> </a:t>
            </a:r>
            <a:r>
              <a:rPr sz="1800" dirty="0" smtClean="0">
                <a:latin typeface="Roboto"/>
                <a:cs typeface="Roboto"/>
              </a:rPr>
              <a:t>a</a:t>
            </a:r>
            <a:r>
              <a:rPr sz="1800" spc="-45" dirty="0" smtClean="0">
                <a:latin typeface="Roboto"/>
                <a:cs typeface="Roboto"/>
              </a:rPr>
              <a:t> </a:t>
            </a:r>
            <a:r>
              <a:rPr sz="1800" dirty="0" smtClean="0">
                <a:latin typeface="Roboto"/>
                <a:cs typeface="Roboto"/>
              </a:rPr>
              <a:t>form</a:t>
            </a:r>
            <a:r>
              <a:rPr sz="1800" spc="-40" dirty="0" smtClean="0">
                <a:latin typeface="Roboto"/>
                <a:cs typeface="Roboto"/>
              </a:rPr>
              <a:t> </a:t>
            </a:r>
            <a:r>
              <a:rPr sz="1800" dirty="0" smtClean="0">
                <a:latin typeface="Roboto"/>
                <a:cs typeface="Roboto"/>
              </a:rPr>
              <a:t>of</a:t>
            </a:r>
            <a:r>
              <a:rPr sz="1800" spc="-45" dirty="0" smtClean="0">
                <a:latin typeface="Roboto"/>
                <a:cs typeface="Roboto"/>
              </a:rPr>
              <a:t> </a:t>
            </a:r>
            <a:r>
              <a:rPr sz="1800" spc="-20" dirty="0" smtClean="0">
                <a:latin typeface="Roboto"/>
                <a:cs typeface="Roboto"/>
              </a:rPr>
              <a:t>alterity</a:t>
            </a:r>
            <a:r>
              <a:rPr sz="1800" spc="-40" dirty="0" smtClean="0">
                <a:latin typeface="Roboto"/>
                <a:cs typeface="Roboto"/>
              </a:rPr>
              <a:t> </a:t>
            </a:r>
            <a:r>
              <a:rPr sz="1800" dirty="0" smtClean="0">
                <a:latin typeface="Roboto"/>
                <a:cs typeface="Roboto"/>
              </a:rPr>
              <a:t>(otherness)</a:t>
            </a:r>
            <a:r>
              <a:rPr sz="1800" spc="-40" dirty="0" smtClean="0">
                <a:latin typeface="Roboto"/>
                <a:cs typeface="Roboto"/>
              </a:rPr>
              <a:t> </a:t>
            </a:r>
            <a:r>
              <a:rPr sz="1800" dirty="0" smtClean="0">
                <a:latin typeface="Roboto"/>
                <a:cs typeface="Roboto"/>
              </a:rPr>
              <a:t>where</a:t>
            </a:r>
            <a:r>
              <a:rPr sz="1800" spc="-50" dirty="0" smtClean="0">
                <a:latin typeface="Roboto"/>
                <a:cs typeface="Roboto"/>
              </a:rPr>
              <a:t> </a:t>
            </a:r>
            <a:r>
              <a:rPr sz="1800" dirty="0" smtClean="0">
                <a:latin typeface="Roboto"/>
                <a:cs typeface="Roboto"/>
              </a:rPr>
              <a:t>the</a:t>
            </a:r>
            <a:r>
              <a:rPr sz="1800" spc="-40" dirty="0" smtClean="0">
                <a:latin typeface="Roboto"/>
                <a:cs typeface="Roboto"/>
              </a:rPr>
              <a:t> </a:t>
            </a:r>
            <a:r>
              <a:rPr sz="1800" spc="-10" dirty="0" smtClean="0">
                <a:latin typeface="Roboto"/>
                <a:cs typeface="Roboto"/>
              </a:rPr>
              <a:t>subjective</a:t>
            </a:r>
            <a:r>
              <a:rPr sz="1800" spc="-45" dirty="0" smtClean="0">
                <a:latin typeface="Roboto"/>
                <a:cs typeface="Roboto"/>
              </a:rPr>
              <a:t> </a:t>
            </a:r>
            <a:r>
              <a:rPr sz="1800" spc="-25" dirty="0" smtClean="0">
                <a:latin typeface="Roboto"/>
                <a:cs typeface="Roboto"/>
              </a:rPr>
              <a:t>and </a:t>
            </a:r>
            <a:r>
              <a:rPr sz="1800" spc="-10" dirty="0" smtClean="0">
                <a:latin typeface="Roboto"/>
                <a:cs typeface="Roboto"/>
              </a:rPr>
              <a:t>objective</a:t>
            </a:r>
            <a:r>
              <a:rPr sz="1800" spc="-55" dirty="0" smtClean="0">
                <a:latin typeface="Roboto"/>
                <a:cs typeface="Roboto"/>
              </a:rPr>
              <a:t> </a:t>
            </a:r>
            <a:r>
              <a:rPr sz="1800" dirty="0" smtClean="0">
                <a:latin typeface="Roboto"/>
                <a:cs typeface="Roboto"/>
              </a:rPr>
              <a:t>merge</a:t>
            </a:r>
            <a:r>
              <a:rPr sz="1800" spc="-60" dirty="0" smtClean="0">
                <a:latin typeface="Roboto"/>
                <a:cs typeface="Roboto"/>
              </a:rPr>
              <a:t> </a:t>
            </a:r>
            <a:r>
              <a:rPr sz="1800" dirty="0" smtClean="0">
                <a:latin typeface="Roboto"/>
                <a:cs typeface="Roboto"/>
              </a:rPr>
              <a:t>in</a:t>
            </a:r>
            <a:r>
              <a:rPr sz="1800" spc="-50" dirty="0" smtClean="0">
                <a:latin typeface="Roboto"/>
                <a:cs typeface="Roboto"/>
              </a:rPr>
              <a:t> </a:t>
            </a:r>
            <a:r>
              <a:rPr sz="1800" dirty="0" smtClean="0">
                <a:latin typeface="Roboto"/>
                <a:cs typeface="Roboto"/>
              </a:rPr>
              <a:t>a</a:t>
            </a:r>
            <a:r>
              <a:rPr sz="1800" spc="-55" dirty="0" smtClean="0">
                <a:latin typeface="Roboto"/>
                <a:cs typeface="Roboto"/>
              </a:rPr>
              <a:t> </a:t>
            </a:r>
            <a:r>
              <a:rPr sz="1800" spc="-20" dirty="0" smtClean="0">
                <a:latin typeface="Roboto"/>
                <a:cs typeface="Roboto"/>
              </a:rPr>
              <a:t>virtual</a:t>
            </a:r>
            <a:r>
              <a:rPr sz="1800" spc="-55" dirty="0" smtClean="0">
                <a:latin typeface="Roboto"/>
                <a:cs typeface="Roboto"/>
              </a:rPr>
              <a:t> </a:t>
            </a:r>
            <a:r>
              <a:rPr sz="1800" spc="-10" dirty="0" smtClean="0">
                <a:latin typeface="Roboto"/>
                <a:cs typeface="Roboto"/>
              </a:rPr>
              <a:t>subjective</a:t>
            </a:r>
            <a:r>
              <a:rPr sz="1800" spc="-55" dirty="0" smtClean="0">
                <a:latin typeface="Roboto"/>
                <a:cs typeface="Roboto"/>
              </a:rPr>
              <a:t> </a:t>
            </a:r>
            <a:r>
              <a:rPr sz="1800" spc="-20" dirty="0" smtClean="0">
                <a:latin typeface="Roboto"/>
                <a:cs typeface="Roboto"/>
              </a:rPr>
              <a:t>objectivity.</a:t>
            </a:r>
            <a:r>
              <a:rPr sz="1800" spc="-55" dirty="0" smtClean="0">
                <a:latin typeface="Roboto"/>
                <a:cs typeface="Roboto"/>
              </a:rPr>
              <a:t> </a:t>
            </a:r>
            <a:r>
              <a:rPr sz="1800" dirty="0" smtClean="0">
                <a:latin typeface="Roboto"/>
                <a:cs typeface="Roboto"/>
              </a:rPr>
              <a:t>This</a:t>
            </a:r>
            <a:r>
              <a:rPr sz="1800" spc="-60" dirty="0" smtClean="0">
                <a:latin typeface="Roboto"/>
                <a:cs typeface="Roboto"/>
              </a:rPr>
              <a:t> </a:t>
            </a:r>
            <a:r>
              <a:rPr sz="1800" spc="-10" dirty="0" smtClean="0">
                <a:latin typeface="Roboto"/>
                <a:cs typeface="Roboto"/>
              </a:rPr>
              <a:t>suggests</a:t>
            </a:r>
            <a:r>
              <a:rPr sz="1800" spc="-50" dirty="0" smtClean="0">
                <a:latin typeface="Roboto"/>
                <a:cs typeface="Roboto"/>
              </a:rPr>
              <a:t> </a:t>
            </a:r>
            <a:r>
              <a:rPr sz="1800" dirty="0" smtClean="0">
                <a:latin typeface="Roboto"/>
                <a:cs typeface="Roboto"/>
              </a:rPr>
              <a:t>that</a:t>
            </a:r>
            <a:r>
              <a:rPr sz="1800" spc="-55" dirty="0" smtClean="0">
                <a:latin typeface="Roboto"/>
                <a:cs typeface="Roboto"/>
              </a:rPr>
              <a:t> </a:t>
            </a:r>
            <a:r>
              <a:rPr sz="1800" dirty="0" smtClean="0">
                <a:latin typeface="Roboto"/>
                <a:cs typeface="Roboto"/>
              </a:rPr>
              <a:t>the</a:t>
            </a:r>
            <a:r>
              <a:rPr sz="1800" spc="-60" dirty="0" smtClean="0">
                <a:latin typeface="Roboto"/>
                <a:cs typeface="Roboto"/>
              </a:rPr>
              <a:t> </a:t>
            </a:r>
            <a:r>
              <a:rPr sz="1800" spc="-10" dirty="0" smtClean="0">
                <a:latin typeface="Roboto"/>
                <a:cs typeface="Roboto"/>
              </a:rPr>
              <a:t>Internet </a:t>
            </a:r>
            <a:r>
              <a:rPr sz="1800" spc="-20" dirty="0" smtClean="0">
                <a:latin typeface="Roboto"/>
                <a:cs typeface="Roboto"/>
              </a:rPr>
              <a:t>doesn't</a:t>
            </a:r>
            <a:r>
              <a:rPr sz="1800" spc="-60" dirty="0" smtClean="0">
                <a:latin typeface="Roboto"/>
                <a:cs typeface="Roboto"/>
              </a:rPr>
              <a:t> </a:t>
            </a:r>
            <a:r>
              <a:rPr sz="1800" spc="-10" dirty="0" smtClean="0">
                <a:latin typeface="Roboto"/>
                <a:cs typeface="Roboto"/>
              </a:rPr>
              <a:t>just</a:t>
            </a:r>
            <a:r>
              <a:rPr sz="1800" spc="-60" dirty="0" smtClean="0">
                <a:latin typeface="Roboto"/>
                <a:cs typeface="Roboto"/>
              </a:rPr>
              <a:t> </a:t>
            </a:r>
            <a:r>
              <a:rPr sz="1800" dirty="0" smtClean="0">
                <a:latin typeface="Roboto"/>
                <a:cs typeface="Roboto"/>
              </a:rPr>
              <a:t>mediate</a:t>
            </a:r>
            <a:r>
              <a:rPr sz="1800" spc="-55" dirty="0" smtClean="0">
                <a:latin typeface="Roboto"/>
                <a:cs typeface="Roboto"/>
              </a:rPr>
              <a:t> </a:t>
            </a:r>
            <a:r>
              <a:rPr sz="1800" dirty="0" smtClean="0">
                <a:latin typeface="Roboto"/>
                <a:cs typeface="Roboto"/>
              </a:rPr>
              <a:t>our</a:t>
            </a:r>
            <a:r>
              <a:rPr sz="1800" spc="-55" dirty="0" smtClean="0">
                <a:latin typeface="Roboto"/>
                <a:cs typeface="Roboto"/>
              </a:rPr>
              <a:t> </a:t>
            </a:r>
            <a:r>
              <a:rPr sz="1800" spc="-10" dirty="0" smtClean="0">
                <a:latin typeface="Roboto"/>
                <a:cs typeface="Roboto"/>
              </a:rPr>
              <a:t>existing</a:t>
            </a:r>
            <a:r>
              <a:rPr sz="1800" spc="-55" dirty="0" smtClean="0">
                <a:latin typeface="Roboto"/>
                <a:cs typeface="Roboto"/>
              </a:rPr>
              <a:t> </a:t>
            </a:r>
            <a:r>
              <a:rPr sz="1800" spc="-20" dirty="0" smtClean="0">
                <a:latin typeface="Roboto"/>
                <a:cs typeface="Roboto"/>
              </a:rPr>
              <a:t>communications;</a:t>
            </a:r>
            <a:r>
              <a:rPr sz="1800" spc="-55" dirty="0" smtClean="0">
                <a:latin typeface="Roboto"/>
                <a:cs typeface="Roboto"/>
              </a:rPr>
              <a:t> </a:t>
            </a:r>
            <a:r>
              <a:rPr sz="1800" dirty="0" smtClean="0">
                <a:latin typeface="Roboto"/>
                <a:cs typeface="Roboto"/>
              </a:rPr>
              <a:t>it</a:t>
            </a:r>
            <a:r>
              <a:rPr sz="1800" spc="-60" dirty="0" smtClean="0">
                <a:latin typeface="Roboto"/>
                <a:cs typeface="Roboto"/>
              </a:rPr>
              <a:t> </a:t>
            </a:r>
            <a:r>
              <a:rPr sz="1800" dirty="0" smtClean="0">
                <a:latin typeface="Roboto"/>
                <a:cs typeface="Roboto"/>
              </a:rPr>
              <a:t>creates</a:t>
            </a:r>
            <a:r>
              <a:rPr sz="1800" spc="-55" dirty="0" smtClean="0">
                <a:latin typeface="Roboto"/>
                <a:cs typeface="Roboto"/>
              </a:rPr>
              <a:t> </a:t>
            </a:r>
            <a:r>
              <a:rPr sz="1800" dirty="0" smtClean="0">
                <a:latin typeface="Roboto"/>
                <a:cs typeface="Roboto"/>
              </a:rPr>
              <a:t>an</a:t>
            </a:r>
            <a:r>
              <a:rPr sz="1800" spc="-50" dirty="0" smtClean="0">
                <a:latin typeface="Roboto"/>
                <a:cs typeface="Roboto"/>
              </a:rPr>
              <a:t> </a:t>
            </a:r>
            <a:r>
              <a:rPr sz="1800" spc="-10" dirty="0" smtClean="0">
                <a:latin typeface="Roboto"/>
                <a:cs typeface="Roboto"/>
              </a:rPr>
              <a:t>intermediate digital</a:t>
            </a:r>
            <a:r>
              <a:rPr sz="1800" spc="-65" dirty="0" smtClean="0">
                <a:latin typeface="Roboto"/>
                <a:cs typeface="Roboto"/>
              </a:rPr>
              <a:t> </a:t>
            </a:r>
            <a:r>
              <a:rPr sz="1800" spc="-10" dirty="0" smtClean="0">
                <a:latin typeface="Roboto"/>
                <a:cs typeface="Roboto"/>
              </a:rPr>
              <a:t>layer</a:t>
            </a:r>
            <a:r>
              <a:rPr sz="1800" spc="-55" dirty="0" smtClean="0">
                <a:latin typeface="Roboto"/>
                <a:cs typeface="Roboto"/>
              </a:rPr>
              <a:t> </a:t>
            </a:r>
            <a:r>
              <a:rPr sz="1800" dirty="0" smtClean="0">
                <a:latin typeface="Roboto"/>
                <a:cs typeface="Roboto"/>
              </a:rPr>
              <a:t>with</a:t>
            </a:r>
            <a:r>
              <a:rPr sz="1800" spc="-60" dirty="0" smtClean="0">
                <a:latin typeface="Roboto"/>
                <a:cs typeface="Roboto"/>
              </a:rPr>
              <a:t> </a:t>
            </a:r>
            <a:r>
              <a:rPr sz="1800" spc="-10" dirty="0" smtClean="0">
                <a:latin typeface="Roboto"/>
                <a:cs typeface="Roboto"/>
              </a:rPr>
              <a:t>unique</a:t>
            </a:r>
            <a:r>
              <a:rPr sz="1800" spc="-60" dirty="0" smtClean="0">
                <a:latin typeface="Roboto"/>
                <a:cs typeface="Roboto"/>
              </a:rPr>
              <a:t> </a:t>
            </a:r>
            <a:r>
              <a:rPr sz="1800" spc="-10" dirty="0" smtClean="0">
                <a:latin typeface="Roboto"/>
                <a:cs typeface="Roboto"/>
              </a:rPr>
              <a:t>epistemological</a:t>
            </a:r>
            <a:r>
              <a:rPr sz="1800" spc="-60" dirty="0" smtClean="0">
                <a:latin typeface="Roboto"/>
                <a:cs typeface="Roboto"/>
              </a:rPr>
              <a:t> </a:t>
            </a:r>
            <a:r>
              <a:rPr sz="1800" spc="-20" dirty="0" smtClean="0">
                <a:latin typeface="Roboto"/>
                <a:cs typeface="Roboto"/>
              </a:rPr>
              <a:t>attributes</a:t>
            </a:r>
            <a:r>
              <a:rPr sz="1800" spc="-65" dirty="0" smtClean="0">
                <a:latin typeface="Roboto"/>
                <a:cs typeface="Roboto"/>
              </a:rPr>
              <a:t> </a:t>
            </a:r>
            <a:r>
              <a:rPr sz="1800" dirty="0" smtClean="0">
                <a:latin typeface="Roboto"/>
                <a:cs typeface="Roboto"/>
              </a:rPr>
              <a:t>and</a:t>
            </a:r>
            <a:r>
              <a:rPr sz="1800" spc="-60" dirty="0" smtClean="0">
                <a:latin typeface="Roboto"/>
                <a:cs typeface="Roboto"/>
              </a:rPr>
              <a:t> </a:t>
            </a:r>
            <a:r>
              <a:rPr sz="1800" spc="-10" dirty="0" smtClean="0">
                <a:latin typeface="Roboto"/>
                <a:cs typeface="Roboto"/>
              </a:rPr>
              <a:t>possibilities</a:t>
            </a:r>
            <a:r>
              <a:rPr lang="en-US" sz="1800" spc="-10" dirty="0" smtClean="0">
                <a:latin typeface="Roboto"/>
                <a:cs typeface="Roboto"/>
              </a:rPr>
              <a:t>, where telepresence presupposes physical absence and communication is reduced to syntax</a:t>
            </a:r>
            <a:r>
              <a:rPr sz="1800" spc="-10" dirty="0" smtClean="0">
                <a:latin typeface="Roboto"/>
                <a:cs typeface="Roboto"/>
              </a:rPr>
              <a:t>.</a:t>
            </a:r>
            <a:endParaRPr sz="1800" dirty="0">
              <a:latin typeface="Roboto"/>
              <a:cs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6</a:t>
            </a:r>
            <a:endParaRPr sz="1100">
              <a:latin typeface="Calibri"/>
              <a:cs typeface="Calibri"/>
            </a:endParaRPr>
          </a:p>
        </p:txBody>
      </p:sp>
      <p:sp>
        <p:nvSpPr>
          <p:cNvPr id="3" name="object 3"/>
          <p:cNvSpPr txBox="1"/>
          <p:nvPr/>
        </p:nvSpPr>
        <p:spPr>
          <a:xfrm>
            <a:off x="901700" y="763269"/>
            <a:ext cx="8258175" cy="5946140"/>
          </a:xfrm>
          <a:prstGeom prst="rect">
            <a:avLst/>
          </a:prstGeom>
        </p:spPr>
        <p:txBody>
          <a:bodyPr vert="horz" wrap="square" lIns="0" tIns="137795" rIns="0" bIns="0" rtlCol="0">
            <a:spAutoFit/>
          </a:bodyPr>
          <a:lstStyle/>
          <a:p>
            <a:pPr marL="12700" algn="just">
              <a:lnSpc>
                <a:spcPct val="100000"/>
              </a:lnSpc>
              <a:spcBef>
                <a:spcPts val="1085"/>
              </a:spcBef>
            </a:pPr>
            <a:r>
              <a:rPr sz="1800" b="1" dirty="0">
                <a:latin typeface="Roboto"/>
                <a:cs typeface="Roboto"/>
              </a:rPr>
              <a:t>Two extreme</a:t>
            </a:r>
            <a:r>
              <a:rPr sz="1800" b="1" spc="-5" dirty="0">
                <a:latin typeface="Roboto"/>
                <a:cs typeface="Roboto"/>
              </a:rPr>
              <a:t> </a:t>
            </a:r>
            <a:r>
              <a:rPr sz="1800" b="1" dirty="0">
                <a:latin typeface="Roboto"/>
                <a:cs typeface="Roboto"/>
              </a:rPr>
              <a:t>positions: Technophilia / </a:t>
            </a:r>
            <a:r>
              <a:rPr sz="1800" b="1" spc="-10" dirty="0">
                <a:latin typeface="Roboto"/>
                <a:cs typeface="Roboto"/>
              </a:rPr>
              <a:t>Technophobia</a:t>
            </a:r>
            <a:endParaRPr sz="1800" dirty="0">
              <a:latin typeface="Roboto"/>
              <a:cs typeface="Roboto"/>
            </a:endParaRPr>
          </a:p>
          <a:p>
            <a:pPr marL="12700" marR="5715" algn="just">
              <a:lnSpc>
                <a:spcPct val="100000"/>
              </a:lnSpc>
              <a:spcBef>
                <a:spcPts val="980"/>
              </a:spcBef>
            </a:pPr>
            <a:r>
              <a:rPr sz="1800" spc="-10" dirty="0">
                <a:solidFill>
                  <a:srgbClr val="0D0F1A"/>
                </a:solidFill>
                <a:latin typeface="Roboto"/>
                <a:cs typeface="Roboto"/>
              </a:rPr>
              <a:t>"</a:t>
            </a:r>
            <a:r>
              <a:rPr sz="1800" i="1" spc="-10" dirty="0">
                <a:solidFill>
                  <a:srgbClr val="0D0F1A"/>
                </a:solidFill>
                <a:latin typeface="Roboto"/>
                <a:cs typeface="Roboto"/>
              </a:rPr>
              <a:t>For</a:t>
            </a:r>
            <a:r>
              <a:rPr sz="1800" i="1" spc="-50" dirty="0">
                <a:solidFill>
                  <a:srgbClr val="0D0F1A"/>
                </a:solidFill>
                <a:latin typeface="Roboto"/>
                <a:cs typeface="Roboto"/>
              </a:rPr>
              <a:t> </a:t>
            </a:r>
            <a:r>
              <a:rPr sz="1800" i="1" dirty="0">
                <a:solidFill>
                  <a:srgbClr val="0D0F1A"/>
                </a:solidFill>
                <a:latin typeface="Roboto"/>
                <a:cs typeface="Roboto"/>
              </a:rPr>
              <a:t>if</a:t>
            </a:r>
            <a:r>
              <a:rPr sz="1800" i="1" spc="-55" dirty="0">
                <a:solidFill>
                  <a:srgbClr val="0D0F1A"/>
                </a:solidFill>
                <a:latin typeface="Roboto"/>
                <a:cs typeface="Roboto"/>
              </a:rPr>
              <a:t> </a:t>
            </a:r>
            <a:r>
              <a:rPr sz="1800" i="1" spc="-10" dirty="0">
                <a:solidFill>
                  <a:srgbClr val="0D0F1A"/>
                </a:solidFill>
                <a:latin typeface="Roboto"/>
                <a:cs typeface="Roboto"/>
              </a:rPr>
              <a:t>every</a:t>
            </a:r>
            <a:r>
              <a:rPr sz="1800" i="1" spc="-55" dirty="0">
                <a:solidFill>
                  <a:srgbClr val="0D0F1A"/>
                </a:solidFill>
                <a:latin typeface="Roboto"/>
                <a:cs typeface="Roboto"/>
              </a:rPr>
              <a:t> </a:t>
            </a:r>
            <a:r>
              <a:rPr sz="1800" i="1" spc="-35" dirty="0">
                <a:solidFill>
                  <a:srgbClr val="0D0F1A"/>
                </a:solidFill>
                <a:latin typeface="Roboto"/>
                <a:cs typeface="Roboto"/>
              </a:rPr>
              <a:t>instrument</a:t>
            </a:r>
            <a:r>
              <a:rPr sz="1800" i="1" spc="-45" dirty="0">
                <a:solidFill>
                  <a:srgbClr val="0D0F1A"/>
                </a:solidFill>
                <a:latin typeface="Roboto"/>
                <a:cs typeface="Roboto"/>
              </a:rPr>
              <a:t> </a:t>
            </a:r>
            <a:r>
              <a:rPr sz="1800" i="1" spc="-20" dirty="0">
                <a:solidFill>
                  <a:srgbClr val="0D0F1A"/>
                </a:solidFill>
                <a:latin typeface="Roboto"/>
                <a:cs typeface="Roboto"/>
              </a:rPr>
              <a:t>could</a:t>
            </a:r>
            <a:r>
              <a:rPr sz="1800" i="1" spc="-60" dirty="0">
                <a:solidFill>
                  <a:srgbClr val="0D0F1A"/>
                </a:solidFill>
                <a:latin typeface="Roboto"/>
                <a:cs typeface="Roboto"/>
              </a:rPr>
              <a:t> </a:t>
            </a:r>
            <a:r>
              <a:rPr sz="1800" i="1" spc="-25" dirty="0">
                <a:solidFill>
                  <a:srgbClr val="0D0F1A"/>
                </a:solidFill>
                <a:latin typeface="Roboto"/>
                <a:cs typeface="Roboto"/>
              </a:rPr>
              <a:t>accomplish</a:t>
            </a:r>
            <a:r>
              <a:rPr sz="1800" i="1" spc="-50" dirty="0">
                <a:solidFill>
                  <a:srgbClr val="0D0F1A"/>
                </a:solidFill>
                <a:latin typeface="Roboto"/>
                <a:cs typeface="Roboto"/>
              </a:rPr>
              <a:t> </a:t>
            </a:r>
            <a:r>
              <a:rPr sz="1800" i="1" dirty="0">
                <a:solidFill>
                  <a:srgbClr val="0D0F1A"/>
                </a:solidFill>
                <a:latin typeface="Roboto"/>
                <a:cs typeface="Roboto"/>
              </a:rPr>
              <a:t>its</a:t>
            </a:r>
            <a:r>
              <a:rPr sz="1800" i="1" spc="-60" dirty="0">
                <a:solidFill>
                  <a:srgbClr val="0D0F1A"/>
                </a:solidFill>
                <a:latin typeface="Roboto"/>
                <a:cs typeface="Roboto"/>
              </a:rPr>
              <a:t> </a:t>
            </a:r>
            <a:r>
              <a:rPr sz="1800" i="1" spc="-10" dirty="0">
                <a:solidFill>
                  <a:srgbClr val="0D0F1A"/>
                </a:solidFill>
                <a:latin typeface="Roboto"/>
                <a:cs typeface="Roboto"/>
              </a:rPr>
              <a:t>own</a:t>
            </a:r>
            <a:r>
              <a:rPr sz="1800" i="1" spc="-50" dirty="0">
                <a:solidFill>
                  <a:srgbClr val="0D0F1A"/>
                </a:solidFill>
                <a:latin typeface="Roboto"/>
                <a:cs typeface="Roboto"/>
              </a:rPr>
              <a:t> </a:t>
            </a:r>
            <a:r>
              <a:rPr sz="1800" i="1" spc="-10" dirty="0">
                <a:solidFill>
                  <a:srgbClr val="0D0F1A"/>
                </a:solidFill>
                <a:latin typeface="Roboto"/>
                <a:cs typeface="Roboto"/>
              </a:rPr>
              <a:t>work,</a:t>
            </a:r>
            <a:r>
              <a:rPr sz="1800" i="1" spc="-55" dirty="0">
                <a:solidFill>
                  <a:srgbClr val="0D0F1A"/>
                </a:solidFill>
                <a:latin typeface="Roboto"/>
                <a:cs typeface="Roboto"/>
              </a:rPr>
              <a:t> </a:t>
            </a:r>
            <a:r>
              <a:rPr sz="1800" i="1" spc="-30" dirty="0">
                <a:solidFill>
                  <a:srgbClr val="0D0F1A"/>
                </a:solidFill>
                <a:latin typeface="Roboto"/>
                <a:cs typeface="Roboto"/>
              </a:rPr>
              <a:t>obeying</a:t>
            </a:r>
            <a:r>
              <a:rPr sz="1800" i="1" spc="-55" dirty="0">
                <a:solidFill>
                  <a:srgbClr val="0D0F1A"/>
                </a:solidFill>
                <a:latin typeface="Roboto"/>
                <a:cs typeface="Roboto"/>
              </a:rPr>
              <a:t> </a:t>
            </a:r>
            <a:r>
              <a:rPr sz="1800" i="1" dirty="0">
                <a:solidFill>
                  <a:srgbClr val="0D0F1A"/>
                </a:solidFill>
                <a:latin typeface="Roboto"/>
                <a:cs typeface="Roboto"/>
              </a:rPr>
              <a:t>or</a:t>
            </a:r>
            <a:r>
              <a:rPr sz="1800" i="1" spc="-45" dirty="0">
                <a:solidFill>
                  <a:srgbClr val="0D0F1A"/>
                </a:solidFill>
                <a:latin typeface="Roboto"/>
                <a:cs typeface="Roboto"/>
              </a:rPr>
              <a:t> </a:t>
            </a:r>
            <a:r>
              <a:rPr sz="1800" i="1" spc="-35" dirty="0">
                <a:solidFill>
                  <a:srgbClr val="0D0F1A"/>
                </a:solidFill>
                <a:latin typeface="Roboto"/>
                <a:cs typeface="Roboto"/>
              </a:rPr>
              <a:t>anticipating</a:t>
            </a:r>
            <a:r>
              <a:rPr sz="1800" i="1" spc="-55" dirty="0">
                <a:solidFill>
                  <a:srgbClr val="0D0F1A"/>
                </a:solidFill>
                <a:latin typeface="Roboto"/>
                <a:cs typeface="Roboto"/>
              </a:rPr>
              <a:t> </a:t>
            </a:r>
            <a:r>
              <a:rPr sz="1800" i="1" spc="-25" dirty="0">
                <a:solidFill>
                  <a:srgbClr val="0D0F1A"/>
                </a:solidFill>
                <a:latin typeface="Roboto"/>
                <a:cs typeface="Roboto"/>
              </a:rPr>
              <a:t>the </a:t>
            </a:r>
            <a:r>
              <a:rPr sz="1800" i="1" spc="-35" dirty="0">
                <a:solidFill>
                  <a:srgbClr val="0D0F1A"/>
                </a:solidFill>
                <a:latin typeface="Roboto"/>
                <a:cs typeface="Roboto"/>
              </a:rPr>
              <a:t>will</a:t>
            </a:r>
            <a:r>
              <a:rPr sz="1800" i="1" spc="-60" dirty="0">
                <a:solidFill>
                  <a:srgbClr val="0D0F1A"/>
                </a:solidFill>
                <a:latin typeface="Roboto"/>
                <a:cs typeface="Roboto"/>
              </a:rPr>
              <a:t> </a:t>
            </a:r>
            <a:r>
              <a:rPr sz="1800" i="1" dirty="0">
                <a:solidFill>
                  <a:srgbClr val="0D0F1A"/>
                </a:solidFill>
                <a:latin typeface="Roboto"/>
                <a:cs typeface="Roboto"/>
              </a:rPr>
              <a:t>of</a:t>
            </a:r>
            <a:r>
              <a:rPr sz="1800" i="1" spc="-55" dirty="0">
                <a:solidFill>
                  <a:srgbClr val="0D0F1A"/>
                </a:solidFill>
                <a:latin typeface="Roboto"/>
                <a:cs typeface="Roboto"/>
              </a:rPr>
              <a:t> </a:t>
            </a:r>
            <a:r>
              <a:rPr sz="1800" i="1" spc="-30" dirty="0">
                <a:solidFill>
                  <a:srgbClr val="0D0F1A"/>
                </a:solidFill>
                <a:latin typeface="Roboto"/>
                <a:cs typeface="Roboto"/>
              </a:rPr>
              <a:t>others,</a:t>
            </a:r>
            <a:r>
              <a:rPr sz="1800" i="1" spc="-65" dirty="0">
                <a:solidFill>
                  <a:srgbClr val="0D0F1A"/>
                </a:solidFill>
                <a:latin typeface="Roboto"/>
                <a:cs typeface="Roboto"/>
              </a:rPr>
              <a:t> </a:t>
            </a:r>
            <a:r>
              <a:rPr sz="1800" i="1" spc="-20" dirty="0">
                <a:solidFill>
                  <a:srgbClr val="0D0F1A"/>
                </a:solidFill>
                <a:latin typeface="Roboto"/>
                <a:cs typeface="Roboto"/>
              </a:rPr>
              <a:t>like</a:t>
            </a:r>
            <a:r>
              <a:rPr sz="1800" i="1" spc="-55" dirty="0">
                <a:solidFill>
                  <a:srgbClr val="0D0F1A"/>
                </a:solidFill>
                <a:latin typeface="Roboto"/>
                <a:cs typeface="Roboto"/>
              </a:rPr>
              <a:t> </a:t>
            </a:r>
            <a:r>
              <a:rPr sz="1800" i="1" spc="-35" dirty="0">
                <a:solidFill>
                  <a:srgbClr val="0D0F1A"/>
                </a:solidFill>
                <a:latin typeface="Roboto"/>
                <a:cs typeface="Roboto"/>
              </a:rPr>
              <a:t>the</a:t>
            </a:r>
            <a:r>
              <a:rPr sz="1800" i="1" spc="-55" dirty="0">
                <a:solidFill>
                  <a:srgbClr val="0D0F1A"/>
                </a:solidFill>
                <a:latin typeface="Roboto"/>
                <a:cs typeface="Roboto"/>
              </a:rPr>
              <a:t> </a:t>
            </a:r>
            <a:r>
              <a:rPr sz="1800" i="1" spc="-35" dirty="0">
                <a:solidFill>
                  <a:srgbClr val="0D0F1A"/>
                </a:solidFill>
                <a:latin typeface="Roboto"/>
                <a:cs typeface="Roboto"/>
              </a:rPr>
              <a:t>statues</a:t>
            </a:r>
            <a:r>
              <a:rPr sz="1800" i="1" spc="-60" dirty="0">
                <a:solidFill>
                  <a:srgbClr val="0D0F1A"/>
                </a:solidFill>
                <a:latin typeface="Roboto"/>
                <a:cs typeface="Roboto"/>
              </a:rPr>
              <a:t> </a:t>
            </a:r>
            <a:r>
              <a:rPr sz="1800" i="1" dirty="0">
                <a:solidFill>
                  <a:srgbClr val="0D0F1A"/>
                </a:solidFill>
                <a:latin typeface="Roboto"/>
                <a:cs typeface="Roboto"/>
              </a:rPr>
              <a:t>of</a:t>
            </a:r>
            <a:r>
              <a:rPr sz="1800" i="1" spc="-55" dirty="0">
                <a:solidFill>
                  <a:srgbClr val="0D0F1A"/>
                </a:solidFill>
                <a:latin typeface="Roboto"/>
                <a:cs typeface="Roboto"/>
              </a:rPr>
              <a:t> </a:t>
            </a:r>
            <a:r>
              <a:rPr sz="1800" i="1" spc="-35" dirty="0">
                <a:solidFill>
                  <a:srgbClr val="0D0F1A"/>
                </a:solidFill>
                <a:latin typeface="Roboto"/>
                <a:cs typeface="Roboto"/>
              </a:rPr>
              <a:t>Daedalus,</a:t>
            </a:r>
            <a:r>
              <a:rPr sz="1800" i="1" spc="-65" dirty="0">
                <a:solidFill>
                  <a:srgbClr val="0D0F1A"/>
                </a:solidFill>
                <a:latin typeface="Roboto"/>
                <a:cs typeface="Roboto"/>
              </a:rPr>
              <a:t> </a:t>
            </a:r>
            <a:r>
              <a:rPr sz="1800" i="1" spc="-20" dirty="0">
                <a:solidFill>
                  <a:srgbClr val="0D0F1A"/>
                </a:solidFill>
                <a:latin typeface="Roboto"/>
                <a:cs typeface="Roboto"/>
              </a:rPr>
              <a:t>or</a:t>
            </a:r>
            <a:r>
              <a:rPr sz="1800" i="1" spc="-65" dirty="0">
                <a:solidFill>
                  <a:srgbClr val="0D0F1A"/>
                </a:solidFill>
                <a:latin typeface="Roboto"/>
                <a:cs typeface="Roboto"/>
              </a:rPr>
              <a:t> </a:t>
            </a:r>
            <a:r>
              <a:rPr sz="1800" i="1" spc="-35" dirty="0">
                <a:solidFill>
                  <a:srgbClr val="0D0F1A"/>
                </a:solidFill>
                <a:latin typeface="Roboto"/>
                <a:cs typeface="Roboto"/>
              </a:rPr>
              <a:t>the</a:t>
            </a:r>
            <a:r>
              <a:rPr sz="1800" i="1" spc="-55" dirty="0">
                <a:solidFill>
                  <a:srgbClr val="0D0F1A"/>
                </a:solidFill>
                <a:latin typeface="Roboto"/>
                <a:cs typeface="Roboto"/>
              </a:rPr>
              <a:t> </a:t>
            </a:r>
            <a:r>
              <a:rPr sz="1800" i="1" spc="-40" dirty="0">
                <a:solidFill>
                  <a:srgbClr val="0D0F1A"/>
                </a:solidFill>
                <a:latin typeface="Roboto"/>
                <a:cs typeface="Roboto"/>
              </a:rPr>
              <a:t>tripods</a:t>
            </a:r>
            <a:r>
              <a:rPr sz="1800" i="1" spc="-60" dirty="0">
                <a:solidFill>
                  <a:srgbClr val="0D0F1A"/>
                </a:solidFill>
                <a:latin typeface="Roboto"/>
                <a:cs typeface="Roboto"/>
              </a:rPr>
              <a:t> </a:t>
            </a:r>
            <a:r>
              <a:rPr sz="1800" i="1" dirty="0">
                <a:solidFill>
                  <a:srgbClr val="0D0F1A"/>
                </a:solidFill>
                <a:latin typeface="Roboto"/>
                <a:cs typeface="Roboto"/>
              </a:rPr>
              <a:t>of</a:t>
            </a:r>
            <a:r>
              <a:rPr sz="1800" i="1" spc="-55" dirty="0">
                <a:solidFill>
                  <a:srgbClr val="0D0F1A"/>
                </a:solidFill>
                <a:latin typeface="Roboto"/>
                <a:cs typeface="Roboto"/>
              </a:rPr>
              <a:t> </a:t>
            </a:r>
            <a:r>
              <a:rPr sz="1800" i="1" spc="-35" dirty="0">
                <a:solidFill>
                  <a:srgbClr val="0D0F1A"/>
                </a:solidFill>
                <a:latin typeface="Roboto"/>
                <a:cs typeface="Roboto"/>
              </a:rPr>
              <a:t>Hephaestus,</a:t>
            </a:r>
            <a:r>
              <a:rPr sz="1800" i="1" spc="-60" dirty="0">
                <a:solidFill>
                  <a:srgbClr val="0D0F1A"/>
                </a:solidFill>
                <a:latin typeface="Roboto"/>
                <a:cs typeface="Roboto"/>
              </a:rPr>
              <a:t> </a:t>
            </a:r>
            <a:r>
              <a:rPr sz="1800" i="1" spc="-40" dirty="0">
                <a:solidFill>
                  <a:srgbClr val="0D0F1A"/>
                </a:solidFill>
                <a:latin typeface="Roboto"/>
                <a:cs typeface="Roboto"/>
              </a:rPr>
              <a:t>which,</a:t>
            </a:r>
            <a:r>
              <a:rPr sz="1800" i="1" spc="-60" dirty="0">
                <a:solidFill>
                  <a:srgbClr val="0D0F1A"/>
                </a:solidFill>
                <a:latin typeface="Roboto"/>
                <a:cs typeface="Roboto"/>
              </a:rPr>
              <a:t> </a:t>
            </a:r>
            <a:r>
              <a:rPr sz="1800" i="1" spc="-20" dirty="0">
                <a:solidFill>
                  <a:srgbClr val="0D0F1A"/>
                </a:solidFill>
                <a:latin typeface="Roboto"/>
                <a:cs typeface="Roboto"/>
              </a:rPr>
              <a:t>says </a:t>
            </a:r>
            <a:r>
              <a:rPr sz="1800" i="1" dirty="0">
                <a:solidFill>
                  <a:srgbClr val="0D0F1A"/>
                </a:solidFill>
                <a:latin typeface="Roboto"/>
                <a:cs typeface="Roboto"/>
              </a:rPr>
              <a:t>the</a:t>
            </a:r>
            <a:r>
              <a:rPr sz="1800" i="1" spc="-65" dirty="0">
                <a:solidFill>
                  <a:srgbClr val="0D0F1A"/>
                </a:solidFill>
                <a:latin typeface="Roboto"/>
                <a:cs typeface="Roboto"/>
              </a:rPr>
              <a:t> </a:t>
            </a:r>
            <a:r>
              <a:rPr sz="1800" i="1" spc="-10" dirty="0">
                <a:solidFill>
                  <a:srgbClr val="0D0F1A"/>
                </a:solidFill>
                <a:latin typeface="Roboto"/>
                <a:cs typeface="Roboto"/>
              </a:rPr>
              <a:t>poet,</a:t>
            </a:r>
            <a:r>
              <a:rPr sz="1800" i="1" spc="-70" dirty="0">
                <a:solidFill>
                  <a:srgbClr val="0D0F1A"/>
                </a:solidFill>
                <a:latin typeface="Roboto"/>
                <a:cs typeface="Roboto"/>
              </a:rPr>
              <a:t> </a:t>
            </a:r>
            <a:r>
              <a:rPr sz="1800" i="1" dirty="0">
                <a:solidFill>
                  <a:srgbClr val="0D0F1A"/>
                </a:solidFill>
                <a:latin typeface="Roboto"/>
                <a:cs typeface="Roboto"/>
              </a:rPr>
              <a:t>“of</a:t>
            </a:r>
            <a:r>
              <a:rPr sz="1800" i="1" spc="-65" dirty="0">
                <a:solidFill>
                  <a:srgbClr val="0D0F1A"/>
                </a:solidFill>
                <a:latin typeface="Roboto"/>
                <a:cs typeface="Roboto"/>
              </a:rPr>
              <a:t> </a:t>
            </a:r>
            <a:r>
              <a:rPr sz="1800" i="1" spc="-10" dirty="0">
                <a:solidFill>
                  <a:srgbClr val="0D0F1A"/>
                </a:solidFill>
                <a:latin typeface="Roboto"/>
                <a:cs typeface="Roboto"/>
              </a:rPr>
              <a:t>their</a:t>
            </a:r>
            <a:r>
              <a:rPr sz="1800" i="1" spc="-60" dirty="0">
                <a:solidFill>
                  <a:srgbClr val="0D0F1A"/>
                </a:solidFill>
                <a:latin typeface="Roboto"/>
                <a:cs typeface="Roboto"/>
              </a:rPr>
              <a:t> </a:t>
            </a:r>
            <a:r>
              <a:rPr sz="1800" i="1" spc="-10" dirty="0">
                <a:solidFill>
                  <a:srgbClr val="0D0F1A"/>
                </a:solidFill>
                <a:latin typeface="Roboto"/>
                <a:cs typeface="Roboto"/>
              </a:rPr>
              <a:t>own</a:t>
            </a:r>
            <a:r>
              <a:rPr sz="1800" i="1" spc="-60" dirty="0">
                <a:solidFill>
                  <a:srgbClr val="0D0F1A"/>
                </a:solidFill>
                <a:latin typeface="Roboto"/>
                <a:cs typeface="Roboto"/>
              </a:rPr>
              <a:t> </a:t>
            </a:r>
            <a:r>
              <a:rPr sz="1800" i="1" spc="-20" dirty="0">
                <a:solidFill>
                  <a:srgbClr val="0D0F1A"/>
                </a:solidFill>
                <a:latin typeface="Roboto"/>
                <a:cs typeface="Roboto"/>
              </a:rPr>
              <a:t>accord</a:t>
            </a:r>
            <a:r>
              <a:rPr sz="1800" i="1" spc="-70" dirty="0">
                <a:solidFill>
                  <a:srgbClr val="0D0F1A"/>
                </a:solidFill>
                <a:latin typeface="Roboto"/>
                <a:cs typeface="Roboto"/>
              </a:rPr>
              <a:t> </a:t>
            </a:r>
            <a:r>
              <a:rPr sz="1800" i="1" spc="-10" dirty="0">
                <a:solidFill>
                  <a:srgbClr val="0D0F1A"/>
                </a:solidFill>
                <a:latin typeface="Roboto"/>
                <a:cs typeface="Roboto"/>
              </a:rPr>
              <a:t>entered</a:t>
            </a:r>
            <a:r>
              <a:rPr sz="1800" i="1" spc="-60" dirty="0">
                <a:solidFill>
                  <a:srgbClr val="0D0F1A"/>
                </a:solidFill>
                <a:latin typeface="Roboto"/>
                <a:cs typeface="Roboto"/>
              </a:rPr>
              <a:t> </a:t>
            </a:r>
            <a:r>
              <a:rPr sz="1800" i="1" dirty="0">
                <a:solidFill>
                  <a:srgbClr val="0D0F1A"/>
                </a:solidFill>
                <a:latin typeface="Roboto"/>
                <a:cs typeface="Roboto"/>
              </a:rPr>
              <a:t>the</a:t>
            </a:r>
            <a:r>
              <a:rPr sz="1800" i="1" spc="-65" dirty="0">
                <a:solidFill>
                  <a:srgbClr val="0D0F1A"/>
                </a:solidFill>
                <a:latin typeface="Roboto"/>
                <a:cs typeface="Roboto"/>
              </a:rPr>
              <a:t> </a:t>
            </a:r>
            <a:r>
              <a:rPr sz="1800" i="1" spc="-35" dirty="0">
                <a:solidFill>
                  <a:srgbClr val="0D0F1A"/>
                </a:solidFill>
                <a:latin typeface="Roboto"/>
                <a:cs typeface="Roboto"/>
              </a:rPr>
              <a:t>assembly</a:t>
            </a:r>
            <a:r>
              <a:rPr sz="1800" i="1" spc="-60" dirty="0">
                <a:solidFill>
                  <a:srgbClr val="0D0F1A"/>
                </a:solidFill>
                <a:latin typeface="Roboto"/>
                <a:cs typeface="Roboto"/>
              </a:rPr>
              <a:t> </a:t>
            </a:r>
            <a:r>
              <a:rPr sz="1800" i="1" dirty="0">
                <a:solidFill>
                  <a:srgbClr val="0D0F1A"/>
                </a:solidFill>
                <a:latin typeface="Roboto"/>
                <a:cs typeface="Roboto"/>
              </a:rPr>
              <a:t>of</a:t>
            </a:r>
            <a:r>
              <a:rPr sz="1800" i="1" spc="-65" dirty="0">
                <a:solidFill>
                  <a:srgbClr val="0D0F1A"/>
                </a:solidFill>
                <a:latin typeface="Roboto"/>
                <a:cs typeface="Roboto"/>
              </a:rPr>
              <a:t> </a:t>
            </a:r>
            <a:r>
              <a:rPr sz="1800" i="1" dirty="0">
                <a:solidFill>
                  <a:srgbClr val="0D0F1A"/>
                </a:solidFill>
                <a:latin typeface="Roboto"/>
                <a:cs typeface="Roboto"/>
              </a:rPr>
              <a:t>the</a:t>
            </a:r>
            <a:r>
              <a:rPr sz="1800" i="1" spc="-65" dirty="0">
                <a:solidFill>
                  <a:srgbClr val="0D0F1A"/>
                </a:solidFill>
                <a:latin typeface="Roboto"/>
                <a:cs typeface="Roboto"/>
              </a:rPr>
              <a:t> </a:t>
            </a:r>
            <a:r>
              <a:rPr sz="1800" i="1" spc="-30" dirty="0">
                <a:solidFill>
                  <a:srgbClr val="0D0F1A"/>
                </a:solidFill>
                <a:latin typeface="Roboto"/>
                <a:cs typeface="Roboto"/>
              </a:rPr>
              <a:t>Gods;”</a:t>
            </a:r>
            <a:r>
              <a:rPr sz="1800" i="1" spc="-60" dirty="0">
                <a:solidFill>
                  <a:srgbClr val="0D0F1A"/>
                </a:solidFill>
                <a:latin typeface="Roboto"/>
                <a:cs typeface="Roboto"/>
              </a:rPr>
              <a:t> </a:t>
            </a:r>
            <a:r>
              <a:rPr sz="1800" i="1" dirty="0">
                <a:solidFill>
                  <a:srgbClr val="0D0F1A"/>
                </a:solidFill>
                <a:latin typeface="Roboto"/>
                <a:cs typeface="Roboto"/>
              </a:rPr>
              <a:t>if,</a:t>
            </a:r>
            <a:r>
              <a:rPr sz="1800" i="1" spc="-65" dirty="0">
                <a:solidFill>
                  <a:srgbClr val="0D0F1A"/>
                </a:solidFill>
                <a:latin typeface="Roboto"/>
                <a:cs typeface="Roboto"/>
              </a:rPr>
              <a:t> </a:t>
            </a:r>
            <a:r>
              <a:rPr sz="1800" i="1" dirty="0">
                <a:solidFill>
                  <a:srgbClr val="0D0F1A"/>
                </a:solidFill>
                <a:latin typeface="Roboto"/>
                <a:cs typeface="Roboto"/>
              </a:rPr>
              <a:t>in</a:t>
            </a:r>
            <a:r>
              <a:rPr sz="1800" i="1" spc="-65" dirty="0">
                <a:solidFill>
                  <a:srgbClr val="0D0F1A"/>
                </a:solidFill>
                <a:latin typeface="Roboto"/>
                <a:cs typeface="Roboto"/>
              </a:rPr>
              <a:t> </a:t>
            </a:r>
            <a:r>
              <a:rPr sz="1800" i="1" dirty="0">
                <a:solidFill>
                  <a:srgbClr val="0D0F1A"/>
                </a:solidFill>
                <a:latin typeface="Roboto"/>
                <a:cs typeface="Roboto"/>
              </a:rPr>
              <a:t>like</a:t>
            </a:r>
            <a:r>
              <a:rPr sz="1800" i="1" spc="-55" dirty="0">
                <a:solidFill>
                  <a:srgbClr val="0D0F1A"/>
                </a:solidFill>
                <a:latin typeface="Roboto"/>
                <a:cs typeface="Roboto"/>
              </a:rPr>
              <a:t> </a:t>
            </a:r>
            <a:r>
              <a:rPr sz="1800" i="1" spc="-10" dirty="0">
                <a:solidFill>
                  <a:srgbClr val="0D0F1A"/>
                </a:solidFill>
                <a:latin typeface="Roboto"/>
                <a:cs typeface="Roboto"/>
              </a:rPr>
              <a:t>manner, </a:t>
            </a:r>
            <a:r>
              <a:rPr sz="1800" i="1" dirty="0">
                <a:solidFill>
                  <a:srgbClr val="0D0F1A"/>
                </a:solidFill>
                <a:latin typeface="Roboto"/>
                <a:cs typeface="Roboto"/>
              </a:rPr>
              <a:t>the </a:t>
            </a:r>
            <a:r>
              <a:rPr sz="1800" i="1" spc="-10" dirty="0">
                <a:solidFill>
                  <a:srgbClr val="0D0F1A"/>
                </a:solidFill>
                <a:latin typeface="Roboto"/>
                <a:cs typeface="Roboto"/>
              </a:rPr>
              <a:t>shuttle</a:t>
            </a:r>
            <a:r>
              <a:rPr sz="1800" i="1" spc="5" dirty="0">
                <a:solidFill>
                  <a:srgbClr val="0D0F1A"/>
                </a:solidFill>
                <a:latin typeface="Roboto"/>
                <a:cs typeface="Roboto"/>
              </a:rPr>
              <a:t> </a:t>
            </a:r>
            <a:r>
              <a:rPr sz="1800" i="1" dirty="0">
                <a:solidFill>
                  <a:srgbClr val="0D0F1A"/>
                </a:solidFill>
                <a:latin typeface="Roboto"/>
                <a:cs typeface="Roboto"/>
              </a:rPr>
              <a:t>would</a:t>
            </a:r>
            <a:r>
              <a:rPr sz="1800" i="1" spc="10" dirty="0">
                <a:solidFill>
                  <a:srgbClr val="0D0F1A"/>
                </a:solidFill>
                <a:latin typeface="Roboto"/>
                <a:cs typeface="Roboto"/>
              </a:rPr>
              <a:t> </a:t>
            </a:r>
            <a:r>
              <a:rPr sz="1800" i="1" dirty="0">
                <a:solidFill>
                  <a:srgbClr val="0D0F1A"/>
                </a:solidFill>
                <a:latin typeface="Roboto"/>
                <a:cs typeface="Roboto"/>
              </a:rPr>
              <a:t>weave</a:t>
            </a:r>
            <a:r>
              <a:rPr sz="1800" i="1" spc="5" dirty="0">
                <a:solidFill>
                  <a:srgbClr val="0D0F1A"/>
                </a:solidFill>
                <a:latin typeface="Roboto"/>
                <a:cs typeface="Roboto"/>
              </a:rPr>
              <a:t> </a:t>
            </a:r>
            <a:r>
              <a:rPr sz="1800" i="1" dirty="0">
                <a:solidFill>
                  <a:srgbClr val="0D0F1A"/>
                </a:solidFill>
                <a:latin typeface="Roboto"/>
                <a:cs typeface="Roboto"/>
              </a:rPr>
              <a:t>and</a:t>
            </a:r>
            <a:r>
              <a:rPr sz="1800" i="1" spc="-5" dirty="0">
                <a:solidFill>
                  <a:srgbClr val="0D0F1A"/>
                </a:solidFill>
                <a:latin typeface="Roboto"/>
                <a:cs typeface="Roboto"/>
              </a:rPr>
              <a:t> </a:t>
            </a:r>
            <a:r>
              <a:rPr sz="1800" i="1" dirty="0">
                <a:solidFill>
                  <a:srgbClr val="0D0F1A"/>
                </a:solidFill>
                <a:latin typeface="Roboto"/>
                <a:cs typeface="Roboto"/>
              </a:rPr>
              <a:t>the</a:t>
            </a:r>
            <a:r>
              <a:rPr sz="1800" i="1" spc="5" dirty="0">
                <a:solidFill>
                  <a:srgbClr val="0D0F1A"/>
                </a:solidFill>
                <a:latin typeface="Roboto"/>
                <a:cs typeface="Roboto"/>
              </a:rPr>
              <a:t> </a:t>
            </a:r>
            <a:r>
              <a:rPr sz="1800" i="1" dirty="0">
                <a:solidFill>
                  <a:srgbClr val="0D0F1A"/>
                </a:solidFill>
                <a:latin typeface="Roboto"/>
                <a:cs typeface="Roboto"/>
              </a:rPr>
              <a:t>plectrum</a:t>
            </a:r>
            <a:r>
              <a:rPr sz="1800" i="1" spc="5" dirty="0">
                <a:solidFill>
                  <a:srgbClr val="0D0F1A"/>
                </a:solidFill>
                <a:latin typeface="Roboto"/>
                <a:cs typeface="Roboto"/>
              </a:rPr>
              <a:t> </a:t>
            </a:r>
            <a:r>
              <a:rPr sz="1800" i="1" dirty="0">
                <a:solidFill>
                  <a:srgbClr val="0D0F1A"/>
                </a:solidFill>
                <a:latin typeface="Roboto"/>
                <a:cs typeface="Roboto"/>
              </a:rPr>
              <a:t>touch</a:t>
            </a:r>
            <a:r>
              <a:rPr sz="1800" i="1" spc="5" dirty="0">
                <a:solidFill>
                  <a:srgbClr val="0D0F1A"/>
                </a:solidFill>
                <a:latin typeface="Roboto"/>
                <a:cs typeface="Roboto"/>
              </a:rPr>
              <a:t> </a:t>
            </a:r>
            <a:r>
              <a:rPr sz="1800" i="1" dirty="0">
                <a:solidFill>
                  <a:srgbClr val="0D0F1A"/>
                </a:solidFill>
                <a:latin typeface="Roboto"/>
                <a:cs typeface="Roboto"/>
              </a:rPr>
              <a:t>the</a:t>
            </a:r>
            <a:r>
              <a:rPr sz="1800" i="1" spc="5" dirty="0">
                <a:solidFill>
                  <a:srgbClr val="0D0F1A"/>
                </a:solidFill>
                <a:latin typeface="Roboto"/>
                <a:cs typeface="Roboto"/>
              </a:rPr>
              <a:t> </a:t>
            </a:r>
            <a:r>
              <a:rPr sz="1800" i="1" dirty="0">
                <a:solidFill>
                  <a:srgbClr val="0D0F1A"/>
                </a:solidFill>
                <a:latin typeface="Roboto"/>
                <a:cs typeface="Roboto"/>
              </a:rPr>
              <a:t>lyre</a:t>
            </a:r>
            <a:r>
              <a:rPr sz="1800" i="1" spc="5" dirty="0">
                <a:solidFill>
                  <a:srgbClr val="0D0F1A"/>
                </a:solidFill>
                <a:latin typeface="Roboto"/>
                <a:cs typeface="Roboto"/>
              </a:rPr>
              <a:t> </a:t>
            </a:r>
            <a:r>
              <a:rPr sz="1800" i="1" spc="-10" dirty="0">
                <a:solidFill>
                  <a:srgbClr val="0D0F1A"/>
                </a:solidFill>
                <a:latin typeface="Roboto"/>
                <a:cs typeface="Roboto"/>
              </a:rPr>
              <a:t>without</a:t>
            </a:r>
            <a:r>
              <a:rPr sz="1800" i="1" spc="5" dirty="0">
                <a:solidFill>
                  <a:srgbClr val="0D0F1A"/>
                </a:solidFill>
                <a:latin typeface="Roboto"/>
                <a:cs typeface="Roboto"/>
              </a:rPr>
              <a:t> </a:t>
            </a:r>
            <a:r>
              <a:rPr sz="1800" i="1" dirty="0">
                <a:solidFill>
                  <a:srgbClr val="0D0F1A"/>
                </a:solidFill>
                <a:latin typeface="Roboto"/>
                <a:cs typeface="Roboto"/>
              </a:rPr>
              <a:t>a</a:t>
            </a:r>
            <a:r>
              <a:rPr sz="1800" i="1" spc="5" dirty="0">
                <a:solidFill>
                  <a:srgbClr val="0D0F1A"/>
                </a:solidFill>
                <a:latin typeface="Roboto"/>
                <a:cs typeface="Roboto"/>
              </a:rPr>
              <a:t> </a:t>
            </a:r>
            <a:r>
              <a:rPr sz="1800" i="1" dirty="0">
                <a:solidFill>
                  <a:srgbClr val="0D0F1A"/>
                </a:solidFill>
                <a:latin typeface="Roboto"/>
                <a:cs typeface="Roboto"/>
              </a:rPr>
              <a:t>hand to</a:t>
            </a:r>
            <a:r>
              <a:rPr sz="1800" i="1" spc="5" dirty="0">
                <a:solidFill>
                  <a:srgbClr val="0D0F1A"/>
                </a:solidFill>
                <a:latin typeface="Roboto"/>
                <a:cs typeface="Roboto"/>
              </a:rPr>
              <a:t> </a:t>
            </a:r>
            <a:r>
              <a:rPr sz="1800" i="1" spc="-10" dirty="0">
                <a:solidFill>
                  <a:srgbClr val="0D0F1A"/>
                </a:solidFill>
                <a:latin typeface="Roboto"/>
                <a:cs typeface="Roboto"/>
              </a:rPr>
              <a:t>guide </a:t>
            </a:r>
            <a:r>
              <a:rPr sz="1800" i="1" dirty="0">
                <a:solidFill>
                  <a:srgbClr val="0D0F1A"/>
                </a:solidFill>
                <a:latin typeface="Roboto"/>
                <a:cs typeface="Roboto"/>
              </a:rPr>
              <a:t>them,</a:t>
            </a:r>
            <a:r>
              <a:rPr sz="1800" i="1" spc="215" dirty="0">
                <a:solidFill>
                  <a:srgbClr val="0D0F1A"/>
                </a:solidFill>
                <a:latin typeface="Roboto"/>
                <a:cs typeface="Roboto"/>
              </a:rPr>
              <a:t> </a:t>
            </a:r>
            <a:r>
              <a:rPr sz="1800" i="1" dirty="0">
                <a:solidFill>
                  <a:srgbClr val="0D0F1A"/>
                </a:solidFill>
                <a:latin typeface="Roboto"/>
                <a:cs typeface="Roboto"/>
              </a:rPr>
              <a:t>chief</a:t>
            </a:r>
            <a:r>
              <a:rPr sz="1800" i="1" spc="220" dirty="0">
                <a:solidFill>
                  <a:srgbClr val="0D0F1A"/>
                </a:solidFill>
                <a:latin typeface="Roboto"/>
                <a:cs typeface="Roboto"/>
              </a:rPr>
              <a:t> </a:t>
            </a:r>
            <a:r>
              <a:rPr sz="1800" i="1" dirty="0">
                <a:solidFill>
                  <a:srgbClr val="0D0F1A"/>
                </a:solidFill>
                <a:latin typeface="Roboto"/>
                <a:cs typeface="Roboto"/>
              </a:rPr>
              <a:t>workmen</a:t>
            </a:r>
            <a:r>
              <a:rPr sz="1800" i="1" spc="225" dirty="0">
                <a:solidFill>
                  <a:srgbClr val="0D0F1A"/>
                </a:solidFill>
                <a:latin typeface="Roboto"/>
                <a:cs typeface="Roboto"/>
              </a:rPr>
              <a:t> </a:t>
            </a:r>
            <a:r>
              <a:rPr sz="1800" i="1" dirty="0">
                <a:solidFill>
                  <a:srgbClr val="0D0F1A"/>
                </a:solidFill>
                <a:latin typeface="Roboto"/>
                <a:cs typeface="Roboto"/>
              </a:rPr>
              <a:t>would</a:t>
            </a:r>
            <a:r>
              <a:rPr sz="1800" i="1" spc="225" dirty="0">
                <a:solidFill>
                  <a:srgbClr val="0D0F1A"/>
                </a:solidFill>
                <a:latin typeface="Roboto"/>
                <a:cs typeface="Roboto"/>
              </a:rPr>
              <a:t> </a:t>
            </a:r>
            <a:r>
              <a:rPr sz="1800" i="1" dirty="0">
                <a:solidFill>
                  <a:srgbClr val="0D0F1A"/>
                </a:solidFill>
                <a:latin typeface="Roboto"/>
                <a:cs typeface="Roboto"/>
              </a:rPr>
              <a:t>not</a:t>
            </a:r>
            <a:r>
              <a:rPr sz="1800" i="1" spc="225" dirty="0">
                <a:solidFill>
                  <a:srgbClr val="0D0F1A"/>
                </a:solidFill>
                <a:latin typeface="Roboto"/>
                <a:cs typeface="Roboto"/>
              </a:rPr>
              <a:t> </a:t>
            </a:r>
            <a:r>
              <a:rPr sz="1800" i="1" dirty="0">
                <a:solidFill>
                  <a:srgbClr val="0D0F1A"/>
                </a:solidFill>
                <a:latin typeface="Roboto"/>
                <a:cs typeface="Roboto"/>
              </a:rPr>
              <a:t>want</a:t>
            </a:r>
            <a:r>
              <a:rPr sz="1800" i="1" spc="220" dirty="0">
                <a:solidFill>
                  <a:srgbClr val="0D0F1A"/>
                </a:solidFill>
                <a:latin typeface="Roboto"/>
                <a:cs typeface="Roboto"/>
              </a:rPr>
              <a:t> </a:t>
            </a:r>
            <a:r>
              <a:rPr sz="1800" i="1" dirty="0">
                <a:solidFill>
                  <a:srgbClr val="0D0F1A"/>
                </a:solidFill>
                <a:latin typeface="Roboto"/>
                <a:cs typeface="Roboto"/>
              </a:rPr>
              <a:t>servants,</a:t>
            </a:r>
            <a:r>
              <a:rPr sz="1800" i="1" spc="215" dirty="0">
                <a:solidFill>
                  <a:srgbClr val="0D0F1A"/>
                </a:solidFill>
                <a:latin typeface="Roboto"/>
                <a:cs typeface="Roboto"/>
              </a:rPr>
              <a:t> </a:t>
            </a:r>
            <a:r>
              <a:rPr sz="1800" i="1" dirty="0">
                <a:solidFill>
                  <a:srgbClr val="0D0F1A"/>
                </a:solidFill>
                <a:latin typeface="Roboto"/>
                <a:cs typeface="Roboto"/>
              </a:rPr>
              <a:t>nor</a:t>
            </a:r>
            <a:r>
              <a:rPr sz="1800" i="1" spc="229" dirty="0">
                <a:solidFill>
                  <a:srgbClr val="0D0F1A"/>
                </a:solidFill>
                <a:latin typeface="Roboto"/>
                <a:cs typeface="Roboto"/>
              </a:rPr>
              <a:t> </a:t>
            </a:r>
            <a:r>
              <a:rPr sz="1800" i="1" dirty="0">
                <a:solidFill>
                  <a:srgbClr val="0D0F1A"/>
                </a:solidFill>
                <a:latin typeface="Roboto"/>
                <a:cs typeface="Roboto"/>
              </a:rPr>
              <a:t>masters</a:t>
            </a:r>
            <a:r>
              <a:rPr sz="1800" i="1" spc="225" dirty="0">
                <a:solidFill>
                  <a:srgbClr val="0D0F1A"/>
                </a:solidFill>
                <a:latin typeface="Roboto"/>
                <a:cs typeface="Roboto"/>
              </a:rPr>
              <a:t> </a:t>
            </a:r>
            <a:r>
              <a:rPr sz="1800" i="1" dirty="0">
                <a:solidFill>
                  <a:srgbClr val="0D0F1A"/>
                </a:solidFill>
                <a:latin typeface="Roboto"/>
                <a:cs typeface="Roboto"/>
              </a:rPr>
              <a:t>slaves."</a:t>
            </a:r>
            <a:r>
              <a:rPr sz="1800" i="1" spc="245" dirty="0">
                <a:solidFill>
                  <a:srgbClr val="0D0F1A"/>
                </a:solidFill>
                <a:latin typeface="Roboto"/>
                <a:cs typeface="Roboto"/>
              </a:rPr>
              <a:t> </a:t>
            </a:r>
            <a:r>
              <a:rPr sz="1800" spc="-10" dirty="0">
                <a:solidFill>
                  <a:srgbClr val="0D0F1A"/>
                </a:solidFill>
                <a:latin typeface="Roboto"/>
                <a:cs typeface="Roboto"/>
              </a:rPr>
              <a:t>[Aristotle, Politics,</a:t>
            </a:r>
            <a:r>
              <a:rPr sz="1800" spc="-60" dirty="0">
                <a:solidFill>
                  <a:srgbClr val="0D0F1A"/>
                </a:solidFill>
                <a:latin typeface="Roboto"/>
                <a:cs typeface="Roboto"/>
              </a:rPr>
              <a:t> </a:t>
            </a:r>
            <a:r>
              <a:rPr sz="1800" dirty="0">
                <a:solidFill>
                  <a:srgbClr val="0D0F1A"/>
                </a:solidFill>
                <a:latin typeface="Roboto"/>
                <a:cs typeface="Roboto"/>
              </a:rPr>
              <a:t>Book</a:t>
            </a:r>
            <a:r>
              <a:rPr sz="1800" spc="-50" dirty="0">
                <a:solidFill>
                  <a:srgbClr val="0D0F1A"/>
                </a:solidFill>
                <a:latin typeface="Roboto"/>
                <a:cs typeface="Roboto"/>
              </a:rPr>
              <a:t> </a:t>
            </a:r>
            <a:r>
              <a:rPr sz="1800" dirty="0">
                <a:solidFill>
                  <a:srgbClr val="0D0F1A"/>
                </a:solidFill>
                <a:latin typeface="Roboto"/>
                <a:cs typeface="Roboto"/>
              </a:rPr>
              <a:t>1,</a:t>
            </a:r>
            <a:r>
              <a:rPr sz="1800" spc="-60" dirty="0">
                <a:solidFill>
                  <a:srgbClr val="0D0F1A"/>
                </a:solidFill>
                <a:latin typeface="Roboto"/>
                <a:cs typeface="Roboto"/>
              </a:rPr>
              <a:t> </a:t>
            </a:r>
            <a:r>
              <a:rPr sz="1800" dirty="0">
                <a:solidFill>
                  <a:srgbClr val="0D0F1A"/>
                </a:solidFill>
                <a:latin typeface="Roboto"/>
                <a:cs typeface="Roboto"/>
              </a:rPr>
              <a:t>part</a:t>
            </a:r>
            <a:r>
              <a:rPr sz="1800" spc="-50" dirty="0">
                <a:solidFill>
                  <a:srgbClr val="0D0F1A"/>
                </a:solidFill>
                <a:latin typeface="Roboto"/>
                <a:cs typeface="Roboto"/>
              </a:rPr>
              <a:t> </a:t>
            </a:r>
            <a:r>
              <a:rPr sz="1800" spc="-25" dirty="0">
                <a:solidFill>
                  <a:srgbClr val="0D0F1A"/>
                </a:solidFill>
                <a:latin typeface="Roboto"/>
                <a:cs typeface="Roboto"/>
              </a:rPr>
              <a:t>4]</a:t>
            </a:r>
            <a:endParaRPr sz="1800" dirty="0">
              <a:latin typeface="Roboto"/>
              <a:cs typeface="Roboto"/>
            </a:endParaRPr>
          </a:p>
          <a:p>
            <a:pPr marL="12700" marR="5080" algn="just">
              <a:lnSpc>
                <a:spcPct val="100000"/>
              </a:lnSpc>
              <a:spcBef>
                <a:spcPts val="484"/>
              </a:spcBef>
            </a:pPr>
            <a:r>
              <a:rPr sz="1800" dirty="0">
                <a:solidFill>
                  <a:srgbClr val="0D0F1A"/>
                </a:solidFill>
                <a:latin typeface="Roboto"/>
                <a:cs typeface="Roboto"/>
              </a:rPr>
              <a:t>Aristotle</a:t>
            </a:r>
            <a:r>
              <a:rPr sz="1800" spc="140" dirty="0">
                <a:solidFill>
                  <a:srgbClr val="0D0F1A"/>
                </a:solidFill>
                <a:latin typeface="Roboto"/>
                <a:cs typeface="Roboto"/>
              </a:rPr>
              <a:t> </a:t>
            </a:r>
            <a:r>
              <a:rPr sz="1800" dirty="0">
                <a:solidFill>
                  <a:srgbClr val="0D0F1A"/>
                </a:solidFill>
                <a:latin typeface="Roboto"/>
                <a:cs typeface="Roboto"/>
              </a:rPr>
              <a:t>believed</a:t>
            </a:r>
            <a:r>
              <a:rPr sz="1800" spc="145" dirty="0">
                <a:solidFill>
                  <a:srgbClr val="0D0F1A"/>
                </a:solidFill>
                <a:latin typeface="Roboto"/>
                <a:cs typeface="Roboto"/>
              </a:rPr>
              <a:t> </a:t>
            </a:r>
            <a:r>
              <a:rPr sz="1800" dirty="0">
                <a:solidFill>
                  <a:srgbClr val="0D0F1A"/>
                </a:solidFill>
                <a:latin typeface="Roboto"/>
                <a:cs typeface="Roboto"/>
              </a:rPr>
              <a:t>that</a:t>
            </a:r>
            <a:r>
              <a:rPr sz="1800" spc="150" dirty="0">
                <a:solidFill>
                  <a:srgbClr val="0D0F1A"/>
                </a:solidFill>
                <a:latin typeface="Roboto"/>
                <a:cs typeface="Roboto"/>
              </a:rPr>
              <a:t> </a:t>
            </a:r>
            <a:r>
              <a:rPr sz="1800" dirty="0" smtClean="0">
                <a:solidFill>
                  <a:srgbClr val="0D0F1A"/>
                </a:solidFill>
                <a:latin typeface="Roboto"/>
                <a:cs typeface="Roboto"/>
              </a:rPr>
              <a:t>technic</a:t>
            </a:r>
            <a:r>
              <a:rPr lang="en-US" sz="1800" dirty="0" smtClean="0">
                <a:solidFill>
                  <a:srgbClr val="0D0F1A"/>
                </a:solidFill>
                <a:latin typeface="Roboto"/>
                <a:cs typeface="Roboto"/>
              </a:rPr>
              <a:t>s</a:t>
            </a:r>
            <a:r>
              <a:rPr sz="1800" spc="150" dirty="0" smtClean="0">
                <a:solidFill>
                  <a:srgbClr val="0D0F1A"/>
                </a:solidFill>
                <a:latin typeface="Roboto"/>
                <a:cs typeface="Roboto"/>
              </a:rPr>
              <a:t> </a:t>
            </a:r>
            <a:r>
              <a:rPr sz="1800" dirty="0">
                <a:solidFill>
                  <a:srgbClr val="0D0F1A"/>
                </a:solidFill>
                <a:latin typeface="Roboto"/>
                <a:cs typeface="Roboto"/>
              </a:rPr>
              <a:t>could</a:t>
            </a:r>
            <a:r>
              <a:rPr sz="1800" spc="145" dirty="0">
                <a:solidFill>
                  <a:srgbClr val="0D0F1A"/>
                </a:solidFill>
                <a:latin typeface="Roboto"/>
                <a:cs typeface="Roboto"/>
              </a:rPr>
              <a:t> </a:t>
            </a:r>
            <a:r>
              <a:rPr sz="1800" dirty="0">
                <a:solidFill>
                  <a:srgbClr val="0D0F1A"/>
                </a:solidFill>
                <a:latin typeface="Roboto"/>
                <a:cs typeface="Roboto"/>
              </a:rPr>
              <a:t>liberate</a:t>
            </a:r>
            <a:r>
              <a:rPr sz="1800" spc="145" dirty="0">
                <a:solidFill>
                  <a:srgbClr val="0D0F1A"/>
                </a:solidFill>
                <a:latin typeface="Roboto"/>
                <a:cs typeface="Roboto"/>
              </a:rPr>
              <a:t> </a:t>
            </a:r>
            <a:r>
              <a:rPr sz="1800" dirty="0">
                <a:solidFill>
                  <a:srgbClr val="0D0F1A"/>
                </a:solidFill>
                <a:latin typeface="Roboto"/>
                <a:cs typeface="Roboto"/>
              </a:rPr>
              <a:t>humanity.</a:t>
            </a:r>
            <a:r>
              <a:rPr sz="1800" spc="140" dirty="0">
                <a:solidFill>
                  <a:srgbClr val="0D0F1A"/>
                </a:solidFill>
                <a:latin typeface="Roboto"/>
                <a:cs typeface="Roboto"/>
              </a:rPr>
              <a:t> </a:t>
            </a:r>
            <a:r>
              <a:rPr sz="1800" dirty="0">
                <a:solidFill>
                  <a:srgbClr val="0D0F1A"/>
                </a:solidFill>
                <a:latin typeface="Roboto"/>
                <a:cs typeface="Roboto"/>
              </a:rPr>
              <a:t>This</a:t>
            </a:r>
            <a:r>
              <a:rPr sz="1800" spc="175" dirty="0">
                <a:solidFill>
                  <a:srgbClr val="0D0F1A"/>
                </a:solidFill>
                <a:latin typeface="Roboto"/>
                <a:cs typeface="Roboto"/>
              </a:rPr>
              <a:t> </a:t>
            </a:r>
            <a:r>
              <a:rPr sz="1800" b="1" dirty="0">
                <a:solidFill>
                  <a:srgbClr val="0D0F1A"/>
                </a:solidFill>
                <a:latin typeface="Roboto"/>
                <a:cs typeface="Roboto"/>
              </a:rPr>
              <a:t>technophilia</a:t>
            </a:r>
            <a:r>
              <a:rPr sz="1800" b="1" spc="155" dirty="0">
                <a:solidFill>
                  <a:srgbClr val="0D0F1A"/>
                </a:solidFill>
                <a:latin typeface="Roboto"/>
                <a:cs typeface="Roboto"/>
              </a:rPr>
              <a:t> </a:t>
            </a:r>
            <a:r>
              <a:rPr sz="1800" spc="-20" dirty="0">
                <a:solidFill>
                  <a:srgbClr val="0D0F1A"/>
                </a:solidFill>
                <a:latin typeface="Roboto"/>
                <a:cs typeface="Roboto"/>
              </a:rPr>
              <a:t>seem </a:t>
            </a:r>
            <a:r>
              <a:rPr sz="1800" dirty="0">
                <a:solidFill>
                  <a:srgbClr val="0D0F1A"/>
                </a:solidFill>
                <a:latin typeface="Roboto"/>
                <a:cs typeface="Roboto"/>
              </a:rPr>
              <a:t>naive,</a:t>
            </a:r>
            <a:r>
              <a:rPr sz="1800" spc="-10" dirty="0">
                <a:solidFill>
                  <a:srgbClr val="0D0F1A"/>
                </a:solidFill>
                <a:latin typeface="Roboto"/>
                <a:cs typeface="Roboto"/>
              </a:rPr>
              <a:t> </a:t>
            </a:r>
            <a:r>
              <a:rPr sz="1800" dirty="0">
                <a:solidFill>
                  <a:srgbClr val="0D0F1A"/>
                </a:solidFill>
                <a:latin typeface="Roboto"/>
                <a:cs typeface="Roboto"/>
              </a:rPr>
              <a:t>given the</a:t>
            </a:r>
            <a:r>
              <a:rPr sz="1800" spc="-5" dirty="0">
                <a:solidFill>
                  <a:srgbClr val="0D0F1A"/>
                </a:solidFill>
                <a:latin typeface="Roboto"/>
                <a:cs typeface="Roboto"/>
              </a:rPr>
              <a:t> </a:t>
            </a:r>
            <a:r>
              <a:rPr sz="1800" dirty="0">
                <a:solidFill>
                  <a:srgbClr val="0D0F1A"/>
                </a:solidFill>
                <a:latin typeface="Roboto"/>
                <a:cs typeface="Roboto"/>
              </a:rPr>
              <a:t>current</a:t>
            </a:r>
            <a:r>
              <a:rPr sz="1800" spc="-5" dirty="0">
                <a:solidFill>
                  <a:srgbClr val="0D0F1A"/>
                </a:solidFill>
                <a:latin typeface="Roboto"/>
                <a:cs typeface="Roboto"/>
              </a:rPr>
              <a:t> </a:t>
            </a:r>
            <a:r>
              <a:rPr sz="1800" dirty="0">
                <a:solidFill>
                  <a:srgbClr val="0D0F1A"/>
                </a:solidFill>
                <a:latin typeface="Roboto"/>
                <a:cs typeface="Roboto"/>
              </a:rPr>
              <a:t>state</a:t>
            </a:r>
            <a:r>
              <a:rPr sz="1800" spc="-15" dirty="0">
                <a:solidFill>
                  <a:srgbClr val="0D0F1A"/>
                </a:solidFill>
                <a:latin typeface="Roboto"/>
                <a:cs typeface="Roboto"/>
              </a:rPr>
              <a:t> </a:t>
            </a:r>
            <a:r>
              <a:rPr sz="1800" dirty="0">
                <a:solidFill>
                  <a:srgbClr val="0D0F1A"/>
                </a:solidFill>
                <a:latin typeface="Roboto"/>
                <a:cs typeface="Roboto"/>
              </a:rPr>
              <a:t>of</a:t>
            </a:r>
            <a:r>
              <a:rPr sz="1800" spc="-5" dirty="0">
                <a:solidFill>
                  <a:srgbClr val="0D0F1A"/>
                </a:solidFill>
                <a:latin typeface="Roboto"/>
                <a:cs typeface="Roboto"/>
              </a:rPr>
              <a:t> </a:t>
            </a:r>
            <a:r>
              <a:rPr sz="1800" dirty="0">
                <a:solidFill>
                  <a:srgbClr val="0D0F1A"/>
                </a:solidFill>
                <a:latin typeface="Roboto"/>
                <a:cs typeface="Roboto"/>
              </a:rPr>
              <a:t>the</a:t>
            </a:r>
            <a:r>
              <a:rPr sz="1800" spc="-5" dirty="0">
                <a:solidFill>
                  <a:srgbClr val="0D0F1A"/>
                </a:solidFill>
                <a:latin typeface="Roboto"/>
                <a:cs typeface="Roboto"/>
              </a:rPr>
              <a:t> </a:t>
            </a:r>
            <a:r>
              <a:rPr sz="1800" dirty="0">
                <a:solidFill>
                  <a:srgbClr val="0D0F1A"/>
                </a:solidFill>
                <a:latin typeface="Roboto"/>
                <a:cs typeface="Roboto"/>
              </a:rPr>
              <a:t>world and the</a:t>
            </a:r>
            <a:r>
              <a:rPr sz="1800" spc="-5" dirty="0">
                <a:solidFill>
                  <a:srgbClr val="0D0F1A"/>
                </a:solidFill>
                <a:latin typeface="Roboto"/>
                <a:cs typeface="Roboto"/>
              </a:rPr>
              <a:t> </a:t>
            </a:r>
            <a:r>
              <a:rPr sz="1800" spc="-65" dirty="0">
                <a:solidFill>
                  <a:srgbClr val="0D0F1A"/>
                </a:solidFill>
                <a:latin typeface="Roboto"/>
                <a:cs typeface="Roboto"/>
              </a:rPr>
              <a:t>techno-</a:t>
            </a:r>
            <a:r>
              <a:rPr sz="1800" spc="-10" dirty="0">
                <a:solidFill>
                  <a:srgbClr val="0D0F1A"/>
                </a:solidFill>
                <a:latin typeface="Roboto"/>
                <a:cs typeface="Roboto"/>
              </a:rPr>
              <a:t>industrial</a:t>
            </a:r>
            <a:r>
              <a:rPr sz="1800" spc="-5" dirty="0">
                <a:solidFill>
                  <a:srgbClr val="0D0F1A"/>
                </a:solidFill>
                <a:latin typeface="Roboto"/>
                <a:cs typeface="Roboto"/>
              </a:rPr>
              <a:t> </a:t>
            </a:r>
            <a:r>
              <a:rPr sz="1800" dirty="0">
                <a:solidFill>
                  <a:srgbClr val="0D0F1A"/>
                </a:solidFill>
                <a:latin typeface="Roboto"/>
                <a:cs typeface="Roboto"/>
              </a:rPr>
              <a:t>complex</a:t>
            </a:r>
            <a:r>
              <a:rPr sz="1800" spc="-5" dirty="0">
                <a:solidFill>
                  <a:srgbClr val="0D0F1A"/>
                </a:solidFill>
                <a:latin typeface="Roboto"/>
                <a:cs typeface="Roboto"/>
              </a:rPr>
              <a:t> </a:t>
            </a:r>
            <a:r>
              <a:rPr sz="1800" spc="-20" dirty="0">
                <a:solidFill>
                  <a:srgbClr val="0D0F1A"/>
                </a:solidFill>
                <a:latin typeface="Roboto"/>
                <a:cs typeface="Roboto"/>
              </a:rPr>
              <a:t>that </a:t>
            </a:r>
            <a:r>
              <a:rPr sz="1800" dirty="0">
                <a:solidFill>
                  <a:srgbClr val="0D0F1A"/>
                </a:solidFill>
                <a:latin typeface="Roboto"/>
                <a:cs typeface="Roboto"/>
              </a:rPr>
              <a:t>rules,</a:t>
            </a:r>
            <a:r>
              <a:rPr sz="1800" spc="60" dirty="0">
                <a:solidFill>
                  <a:srgbClr val="0D0F1A"/>
                </a:solidFill>
                <a:latin typeface="Roboto"/>
                <a:cs typeface="Roboto"/>
              </a:rPr>
              <a:t> </a:t>
            </a:r>
            <a:r>
              <a:rPr sz="1800" dirty="0">
                <a:solidFill>
                  <a:srgbClr val="0D0F1A"/>
                </a:solidFill>
                <a:latin typeface="Roboto"/>
                <a:cs typeface="Roboto"/>
              </a:rPr>
              <a:t>intertwined</a:t>
            </a:r>
            <a:r>
              <a:rPr sz="1800" spc="60" dirty="0">
                <a:solidFill>
                  <a:srgbClr val="0D0F1A"/>
                </a:solidFill>
                <a:latin typeface="Roboto"/>
                <a:cs typeface="Roboto"/>
              </a:rPr>
              <a:t> </a:t>
            </a:r>
            <a:r>
              <a:rPr sz="1800" dirty="0">
                <a:solidFill>
                  <a:srgbClr val="0D0F1A"/>
                </a:solidFill>
                <a:latin typeface="Roboto"/>
                <a:cs typeface="Roboto"/>
              </a:rPr>
              <a:t>with</a:t>
            </a:r>
            <a:r>
              <a:rPr sz="1800" spc="60" dirty="0">
                <a:solidFill>
                  <a:srgbClr val="0D0F1A"/>
                </a:solidFill>
                <a:latin typeface="Roboto"/>
                <a:cs typeface="Roboto"/>
              </a:rPr>
              <a:t> </a:t>
            </a:r>
            <a:r>
              <a:rPr sz="1800" dirty="0">
                <a:solidFill>
                  <a:srgbClr val="0D0F1A"/>
                </a:solidFill>
                <a:latin typeface="Roboto"/>
                <a:cs typeface="Roboto"/>
              </a:rPr>
              <a:t>the</a:t>
            </a:r>
            <a:r>
              <a:rPr sz="1800" spc="65" dirty="0">
                <a:solidFill>
                  <a:srgbClr val="0D0F1A"/>
                </a:solidFill>
                <a:latin typeface="Roboto"/>
                <a:cs typeface="Roboto"/>
              </a:rPr>
              <a:t> </a:t>
            </a:r>
            <a:r>
              <a:rPr sz="1800" dirty="0">
                <a:solidFill>
                  <a:srgbClr val="0D0F1A"/>
                </a:solidFill>
                <a:latin typeface="Roboto"/>
                <a:cs typeface="Roboto"/>
              </a:rPr>
              <a:t>machinery</a:t>
            </a:r>
            <a:r>
              <a:rPr sz="1800" spc="55" dirty="0">
                <a:solidFill>
                  <a:srgbClr val="0D0F1A"/>
                </a:solidFill>
                <a:latin typeface="Roboto"/>
                <a:cs typeface="Roboto"/>
              </a:rPr>
              <a:t> </a:t>
            </a:r>
            <a:r>
              <a:rPr sz="1800" dirty="0">
                <a:solidFill>
                  <a:srgbClr val="0D0F1A"/>
                </a:solidFill>
                <a:latin typeface="Roboto"/>
                <a:cs typeface="Roboto"/>
              </a:rPr>
              <a:t>of</a:t>
            </a:r>
            <a:r>
              <a:rPr sz="1800" spc="60" dirty="0">
                <a:solidFill>
                  <a:srgbClr val="0D0F1A"/>
                </a:solidFill>
                <a:latin typeface="Roboto"/>
                <a:cs typeface="Roboto"/>
              </a:rPr>
              <a:t> </a:t>
            </a:r>
            <a:r>
              <a:rPr sz="1800" smtClean="0">
                <a:solidFill>
                  <a:srgbClr val="0D0F1A"/>
                </a:solidFill>
                <a:latin typeface="Roboto"/>
                <a:cs typeface="Roboto"/>
              </a:rPr>
              <a:t>representat</a:t>
            </a:r>
            <a:r>
              <a:rPr lang="en-US" sz="1800" smtClean="0">
                <a:solidFill>
                  <a:srgbClr val="0D0F1A"/>
                </a:solidFill>
                <a:latin typeface="Roboto"/>
                <a:cs typeface="Roboto"/>
              </a:rPr>
              <a:t>ve</a:t>
            </a:r>
            <a:r>
              <a:rPr sz="1800" spc="55" smtClean="0">
                <a:solidFill>
                  <a:srgbClr val="0D0F1A"/>
                </a:solidFill>
                <a:latin typeface="Roboto"/>
                <a:cs typeface="Roboto"/>
              </a:rPr>
              <a:t> </a:t>
            </a:r>
            <a:r>
              <a:rPr sz="1800" dirty="0">
                <a:solidFill>
                  <a:srgbClr val="0D0F1A"/>
                </a:solidFill>
                <a:latin typeface="Roboto"/>
                <a:cs typeface="Roboto"/>
              </a:rPr>
              <a:t>politics,</a:t>
            </a:r>
            <a:r>
              <a:rPr sz="1800" spc="60" dirty="0">
                <a:solidFill>
                  <a:srgbClr val="0D0F1A"/>
                </a:solidFill>
                <a:latin typeface="Roboto"/>
                <a:cs typeface="Roboto"/>
              </a:rPr>
              <a:t> </a:t>
            </a:r>
            <a:r>
              <a:rPr sz="1800" dirty="0">
                <a:solidFill>
                  <a:srgbClr val="0D0F1A"/>
                </a:solidFill>
                <a:latin typeface="Roboto"/>
                <a:cs typeface="Roboto"/>
              </a:rPr>
              <a:t>over</a:t>
            </a:r>
            <a:r>
              <a:rPr sz="1800" spc="60" dirty="0">
                <a:solidFill>
                  <a:srgbClr val="0D0F1A"/>
                </a:solidFill>
                <a:latin typeface="Roboto"/>
                <a:cs typeface="Roboto"/>
              </a:rPr>
              <a:t> </a:t>
            </a:r>
            <a:r>
              <a:rPr sz="1800" spc="-10" dirty="0">
                <a:solidFill>
                  <a:srgbClr val="0D0F1A"/>
                </a:solidFill>
                <a:latin typeface="Roboto"/>
                <a:cs typeface="Roboto"/>
              </a:rPr>
              <a:t>planetary </a:t>
            </a:r>
            <a:r>
              <a:rPr sz="1800" dirty="0">
                <a:solidFill>
                  <a:srgbClr val="0D0F1A"/>
                </a:solidFill>
                <a:latin typeface="Roboto"/>
                <a:cs typeface="Roboto"/>
              </a:rPr>
              <a:t>and</a:t>
            </a:r>
            <a:r>
              <a:rPr sz="1800" spc="80" dirty="0">
                <a:solidFill>
                  <a:srgbClr val="0D0F1A"/>
                </a:solidFill>
                <a:latin typeface="Roboto"/>
                <a:cs typeface="Roboto"/>
              </a:rPr>
              <a:t>  </a:t>
            </a:r>
            <a:r>
              <a:rPr sz="1800" dirty="0">
                <a:solidFill>
                  <a:srgbClr val="0D0F1A"/>
                </a:solidFill>
                <a:latin typeface="Roboto"/>
                <a:cs typeface="Roboto"/>
              </a:rPr>
              <a:t>societal</a:t>
            </a:r>
            <a:r>
              <a:rPr sz="1800" spc="80" dirty="0">
                <a:solidFill>
                  <a:srgbClr val="0D0F1A"/>
                </a:solidFill>
                <a:latin typeface="Roboto"/>
                <a:cs typeface="Roboto"/>
              </a:rPr>
              <a:t>  </a:t>
            </a:r>
            <a:r>
              <a:rPr sz="1800" dirty="0">
                <a:solidFill>
                  <a:srgbClr val="0D0F1A"/>
                </a:solidFill>
                <a:latin typeface="Roboto"/>
                <a:cs typeface="Roboto"/>
              </a:rPr>
              <a:t>exploitation.</a:t>
            </a:r>
            <a:r>
              <a:rPr sz="1800" spc="80" dirty="0">
                <a:solidFill>
                  <a:srgbClr val="0D0F1A"/>
                </a:solidFill>
                <a:latin typeface="Roboto"/>
                <a:cs typeface="Roboto"/>
              </a:rPr>
              <a:t>  </a:t>
            </a:r>
            <a:r>
              <a:rPr sz="1800" dirty="0">
                <a:solidFill>
                  <a:srgbClr val="0D0F1A"/>
                </a:solidFill>
                <a:latin typeface="Roboto"/>
                <a:cs typeface="Roboto"/>
              </a:rPr>
              <a:t>More</a:t>
            </a:r>
            <a:r>
              <a:rPr sz="1800" spc="80" dirty="0">
                <a:solidFill>
                  <a:srgbClr val="0D0F1A"/>
                </a:solidFill>
                <a:latin typeface="Roboto"/>
                <a:cs typeface="Roboto"/>
              </a:rPr>
              <a:t>  </a:t>
            </a:r>
            <a:r>
              <a:rPr sz="1800" dirty="0">
                <a:solidFill>
                  <a:srgbClr val="0D0F1A"/>
                </a:solidFill>
                <a:latin typeface="Roboto"/>
                <a:cs typeface="Roboto"/>
              </a:rPr>
              <a:t>specifically,</a:t>
            </a:r>
            <a:r>
              <a:rPr sz="1800" spc="80" dirty="0">
                <a:solidFill>
                  <a:srgbClr val="0D0F1A"/>
                </a:solidFill>
                <a:latin typeface="Roboto"/>
                <a:cs typeface="Roboto"/>
              </a:rPr>
              <a:t>  </a:t>
            </a:r>
            <a:r>
              <a:rPr sz="1800" dirty="0">
                <a:solidFill>
                  <a:srgbClr val="0D0F1A"/>
                </a:solidFill>
                <a:latin typeface="Roboto"/>
                <a:cs typeface="Roboto"/>
              </a:rPr>
              <a:t>nowadays</a:t>
            </a:r>
            <a:r>
              <a:rPr sz="1800" spc="80" dirty="0">
                <a:solidFill>
                  <a:srgbClr val="0D0F1A"/>
                </a:solidFill>
                <a:latin typeface="Roboto"/>
                <a:cs typeface="Roboto"/>
              </a:rPr>
              <a:t>  </a:t>
            </a:r>
            <a:r>
              <a:rPr sz="1800" dirty="0">
                <a:solidFill>
                  <a:srgbClr val="0D0F1A"/>
                </a:solidFill>
                <a:latin typeface="Roboto"/>
                <a:cs typeface="Roboto"/>
              </a:rPr>
              <a:t>technophilia</a:t>
            </a:r>
            <a:r>
              <a:rPr sz="1800" spc="80" dirty="0">
                <a:solidFill>
                  <a:srgbClr val="0D0F1A"/>
                </a:solidFill>
                <a:latin typeface="Roboto"/>
                <a:cs typeface="Roboto"/>
              </a:rPr>
              <a:t>  </a:t>
            </a:r>
            <a:r>
              <a:rPr sz="1800" dirty="0">
                <a:solidFill>
                  <a:srgbClr val="0D0F1A"/>
                </a:solidFill>
                <a:latin typeface="Roboto"/>
                <a:cs typeface="Roboto"/>
              </a:rPr>
              <a:t>can</a:t>
            </a:r>
            <a:r>
              <a:rPr sz="1800" spc="80" dirty="0">
                <a:solidFill>
                  <a:srgbClr val="0D0F1A"/>
                </a:solidFill>
                <a:latin typeface="Roboto"/>
                <a:cs typeface="Roboto"/>
              </a:rPr>
              <a:t>  </a:t>
            </a:r>
            <a:r>
              <a:rPr sz="1800" spc="-25" dirty="0">
                <a:solidFill>
                  <a:srgbClr val="0D0F1A"/>
                </a:solidFill>
                <a:latin typeface="Roboto"/>
                <a:cs typeface="Roboto"/>
              </a:rPr>
              <a:t>be </a:t>
            </a:r>
            <a:r>
              <a:rPr sz="1800" spc="-10" dirty="0">
                <a:solidFill>
                  <a:srgbClr val="0D0F1A"/>
                </a:solidFill>
                <a:latin typeface="Roboto"/>
                <a:cs typeface="Roboto"/>
              </a:rPr>
              <a:t>identified</a:t>
            </a:r>
            <a:r>
              <a:rPr sz="1800" spc="-70" dirty="0">
                <a:solidFill>
                  <a:srgbClr val="0D0F1A"/>
                </a:solidFill>
                <a:latin typeface="Roboto"/>
                <a:cs typeface="Roboto"/>
              </a:rPr>
              <a:t> </a:t>
            </a:r>
            <a:r>
              <a:rPr sz="1800" spc="-30" dirty="0">
                <a:solidFill>
                  <a:srgbClr val="0D0F1A"/>
                </a:solidFill>
                <a:latin typeface="Roboto"/>
                <a:cs typeface="Roboto"/>
              </a:rPr>
              <a:t>with</a:t>
            </a:r>
            <a:r>
              <a:rPr sz="1800" spc="-60" dirty="0">
                <a:solidFill>
                  <a:srgbClr val="0D0F1A"/>
                </a:solidFill>
                <a:latin typeface="Roboto"/>
                <a:cs typeface="Roboto"/>
              </a:rPr>
              <a:t> </a:t>
            </a:r>
            <a:r>
              <a:rPr sz="1800" spc="-25" dirty="0">
                <a:solidFill>
                  <a:srgbClr val="0D0F1A"/>
                </a:solidFill>
                <a:latin typeface="Roboto"/>
                <a:cs typeface="Roboto"/>
              </a:rPr>
              <a:t>technocracy,</a:t>
            </a:r>
            <a:r>
              <a:rPr sz="1800" spc="-60" dirty="0">
                <a:solidFill>
                  <a:srgbClr val="0D0F1A"/>
                </a:solidFill>
                <a:latin typeface="Roboto"/>
                <a:cs typeface="Roboto"/>
              </a:rPr>
              <a:t> </a:t>
            </a:r>
            <a:r>
              <a:rPr sz="1800" dirty="0">
                <a:solidFill>
                  <a:srgbClr val="0D0F1A"/>
                </a:solidFill>
                <a:latin typeface="Roboto"/>
                <a:cs typeface="Roboto"/>
              </a:rPr>
              <a:t>or</a:t>
            </a:r>
            <a:r>
              <a:rPr sz="1800" spc="-55" dirty="0">
                <a:solidFill>
                  <a:srgbClr val="0D0F1A"/>
                </a:solidFill>
                <a:latin typeface="Roboto"/>
                <a:cs typeface="Roboto"/>
              </a:rPr>
              <a:t> </a:t>
            </a:r>
            <a:r>
              <a:rPr sz="1800" spc="-20" dirty="0">
                <a:solidFill>
                  <a:srgbClr val="0D0F1A"/>
                </a:solidFill>
                <a:latin typeface="Roboto"/>
                <a:cs typeface="Roboto"/>
              </a:rPr>
              <a:t>rather</a:t>
            </a:r>
            <a:r>
              <a:rPr sz="1800" spc="-60" dirty="0">
                <a:solidFill>
                  <a:srgbClr val="0D0F1A"/>
                </a:solidFill>
                <a:latin typeface="Roboto"/>
                <a:cs typeface="Roboto"/>
              </a:rPr>
              <a:t> </a:t>
            </a:r>
            <a:r>
              <a:rPr sz="1800" spc="-20" dirty="0">
                <a:solidFill>
                  <a:srgbClr val="0D0F1A"/>
                </a:solidFill>
                <a:latin typeface="Roboto"/>
                <a:cs typeface="Roboto"/>
              </a:rPr>
              <a:t>the</a:t>
            </a:r>
            <a:r>
              <a:rPr sz="1800" spc="-60" dirty="0">
                <a:solidFill>
                  <a:srgbClr val="0D0F1A"/>
                </a:solidFill>
                <a:latin typeface="Roboto"/>
                <a:cs typeface="Roboto"/>
              </a:rPr>
              <a:t> </a:t>
            </a:r>
            <a:r>
              <a:rPr sz="1800" spc="-25" dirty="0">
                <a:solidFill>
                  <a:srgbClr val="0D0F1A"/>
                </a:solidFill>
                <a:latin typeface="Roboto"/>
                <a:cs typeface="Roboto"/>
              </a:rPr>
              <a:t>propagandistic</a:t>
            </a:r>
            <a:r>
              <a:rPr sz="1800" spc="-55" dirty="0">
                <a:solidFill>
                  <a:srgbClr val="0D0F1A"/>
                </a:solidFill>
                <a:latin typeface="Roboto"/>
                <a:cs typeface="Roboto"/>
              </a:rPr>
              <a:t> </a:t>
            </a:r>
            <a:r>
              <a:rPr sz="1800" spc="-20" dirty="0">
                <a:solidFill>
                  <a:srgbClr val="0D0F1A"/>
                </a:solidFill>
                <a:latin typeface="Roboto"/>
                <a:cs typeface="Roboto"/>
              </a:rPr>
              <a:t>discourse</a:t>
            </a:r>
            <a:r>
              <a:rPr sz="1800" spc="-70" dirty="0">
                <a:solidFill>
                  <a:srgbClr val="0D0F1A"/>
                </a:solidFill>
                <a:latin typeface="Roboto"/>
                <a:cs typeface="Roboto"/>
              </a:rPr>
              <a:t> </a:t>
            </a:r>
            <a:r>
              <a:rPr sz="1800" dirty="0">
                <a:solidFill>
                  <a:srgbClr val="0D0F1A"/>
                </a:solidFill>
                <a:latin typeface="Roboto"/>
                <a:cs typeface="Roboto"/>
              </a:rPr>
              <a:t>of</a:t>
            </a:r>
            <a:r>
              <a:rPr sz="1800" spc="-60" dirty="0">
                <a:solidFill>
                  <a:srgbClr val="0D0F1A"/>
                </a:solidFill>
                <a:latin typeface="Roboto"/>
                <a:cs typeface="Roboto"/>
              </a:rPr>
              <a:t> </a:t>
            </a:r>
            <a:r>
              <a:rPr sz="1800" spc="-10" dirty="0">
                <a:solidFill>
                  <a:srgbClr val="0D0F1A"/>
                </a:solidFill>
                <a:latin typeface="Roboto"/>
                <a:cs typeface="Roboto"/>
              </a:rPr>
              <a:t>technocracy, </a:t>
            </a:r>
            <a:r>
              <a:rPr sz="1800" spc="-20" dirty="0">
                <a:solidFill>
                  <a:srgbClr val="0D0F1A"/>
                </a:solidFill>
                <a:latin typeface="Roboto"/>
                <a:cs typeface="Roboto"/>
              </a:rPr>
              <a:t>promising</a:t>
            </a:r>
            <a:r>
              <a:rPr sz="1800" spc="-50" dirty="0">
                <a:solidFill>
                  <a:srgbClr val="0D0F1A"/>
                </a:solidFill>
                <a:latin typeface="Roboto"/>
                <a:cs typeface="Roboto"/>
              </a:rPr>
              <a:t> </a:t>
            </a:r>
            <a:r>
              <a:rPr sz="1800" dirty="0">
                <a:solidFill>
                  <a:srgbClr val="0D0F1A"/>
                </a:solidFill>
                <a:latin typeface="Roboto"/>
                <a:cs typeface="Roboto"/>
              </a:rPr>
              <a:t>to</a:t>
            </a:r>
            <a:r>
              <a:rPr sz="1800" spc="-45" dirty="0">
                <a:solidFill>
                  <a:srgbClr val="0D0F1A"/>
                </a:solidFill>
                <a:latin typeface="Roboto"/>
                <a:cs typeface="Roboto"/>
              </a:rPr>
              <a:t> </a:t>
            </a:r>
            <a:r>
              <a:rPr sz="1800" dirty="0">
                <a:solidFill>
                  <a:srgbClr val="0D0F1A"/>
                </a:solidFill>
                <a:latin typeface="Roboto"/>
                <a:cs typeface="Roboto"/>
              </a:rPr>
              <a:t>liberate</a:t>
            </a:r>
            <a:r>
              <a:rPr sz="1800" spc="-50" dirty="0">
                <a:solidFill>
                  <a:srgbClr val="0D0F1A"/>
                </a:solidFill>
                <a:latin typeface="Roboto"/>
                <a:cs typeface="Roboto"/>
              </a:rPr>
              <a:t> </a:t>
            </a:r>
            <a:r>
              <a:rPr sz="1800" spc="-30" dirty="0">
                <a:solidFill>
                  <a:srgbClr val="0D0F1A"/>
                </a:solidFill>
                <a:latin typeface="Roboto"/>
                <a:cs typeface="Roboto"/>
              </a:rPr>
              <a:t>humanity</a:t>
            </a:r>
            <a:r>
              <a:rPr sz="1800" spc="-50" dirty="0">
                <a:solidFill>
                  <a:srgbClr val="0D0F1A"/>
                </a:solidFill>
                <a:latin typeface="Roboto"/>
                <a:cs typeface="Roboto"/>
              </a:rPr>
              <a:t> </a:t>
            </a:r>
            <a:r>
              <a:rPr sz="1800" dirty="0">
                <a:solidFill>
                  <a:srgbClr val="0D0F1A"/>
                </a:solidFill>
                <a:latin typeface="Roboto"/>
                <a:cs typeface="Roboto"/>
              </a:rPr>
              <a:t>from</a:t>
            </a:r>
            <a:r>
              <a:rPr sz="1800" spc="-50" dirty="0">
                <a:solidFill>
                  <a:srgbClr val="0D0F1A"/>
                </a:solidFill>
                <a:latin typeface="Roboto"/>
                <a:cs typeface="Roboto"/>
              </a:rPr>
              <a:t> </a:t>
            </a:r>
            <a:r>
              <a:rPr sz="1800" spc="-20" dirty="0">
                <a:solidFill>
                  <a:srgbClr val="0D0F1A"/>
                </a:solidFill>
                <a:latin typeface="Roboto"/>
                <a:cs typeface="Roboto"/>
              </a:rPr>
              <a:t>human</a:t>
            </a:r>
            <a:r>
              <a:rPr sz="1800" spc="-55" dirty="0">
                <a:solidFill>
                  <a:srgbClr val="0D0F1A"/>
                </a:solidFill>
                <a:latin typeface="Roboto"/>
                <a:cs typeface="Roboto"/>
              </a:rPr>
              <a:t> </a:t>
            </a:r>
            <a:r>
              <a:rPr sz="1800" spc="-10" dirty="0">
                <a:solidFill>
                  <a:srgbClr val="0D0F1A"/>
                </a:solidFill>
                <a:latin typeface="Roboto"/>
                <a:cs typeface="Roboto"/>
              </a:rPr>
              <a:t>governance</a:t>
            </a:r>
            <a:r>
              <a:rPr sz="1800" spc="-50" dirty="0">
                <a:solidFill>
                  <a:srgbClr val="0D0F1A"/>
                </a:solidFill>
                <a:latin typeface="Roboto"/>
                <a:cs typeface="Roboto"/>
              </a:rPr>
              <a:t> </a:t>
            </a:r>
            <a:r>
              <a:rPr sz="1800" dirty="0">
                <a:solidFill>
                  <a:srgbClr val="0D0F1A"/>
                </a:solidFill>
                <a:latin typeface="Roboto"/>
                <a:cs typeface="Roboto"/>
              </a:rPr>
              <a:t>with</a:t>
            </a:r>
            <a:r>
              <a:rPr sz="1800" spc="-45" dirty="0">
                <a:solidFill>
                  <a:srgbClr val="0D0F1A"/>
                </a:solidFill>
                <a:latin typeface="Roboto"/>
                <a:cs typeface="Roboto"/>
              </a:rPr>
              <a:t> </a:t>
            </a:r>
            <a:r>
              <a:rPr sz="1800" dirty="0">
                <a:solidFill>
                  <a:srgbClr val="0D0F1A"/>
                </a:solidFill>
                <a:latin typeface="Roboto"/>
                <a:cs typeface="Roboto"/>
              </a:rPr>
              <a:t>the</a:t>
            </a:r>
            <a:r>
              <a:rPr sz="1800" spc="-45" dirty="0">
                <a:solidFill>
                  <a:srgbClr val="0D0F1A"/>
                </a:solidFill>
                <a:latin typeface="Roboto"/>
                <a:cs typeface="Roboto"/>
              </a:rPr>
              <a:t> </a:t>
            </a:r>
            <a:r>
              <a:rPr sz="1800" spc="-10" dirty="0">
                <a:solidFill>
                  <a:srgbClr val="0D0F1A"/>
                </a:solidFill>
                <a:latin typeface="Roboto"/>
                <a:cs typeface="Roboto"/>
              </a:rPr>
              <a:t>advent</a:t>
            </a:r>
            <a:r>
              <a:rPr sz="1800" spc="-45" dirty="0">
                <a:solidFill>
                  <a:srgbClr val="0D0F1A"/>
                </a:solidFill>
                <a:latin typeface="Roboto"/>
                <a:cs typeface="Roboto"/>
              </a:rPr>
              <a:t> </a:t>
            </a:r>
            <a:r>
              <a:rPr sz="1800" dirty="0">
                <a:solidFill>
                  <a:srgbClr val="0D0F1A"/>
                </a:solidFill>
                <a:latin typeface="Roboto"/>
                <a:cs typeface="Roboto"/>
              </a:rPr>
              <a:t>of</a:t>
            </a:r>
            <a:r>
              <a:rPr sz="1800" spc="-55" dirty="0">
                <a:solidFill>
                  <a:srgbClr val="0D0F1A"/>
                </a:solidFill>
                <a:latin typeface="Roboto"/>
                <a:cs typeface="Roboto"/>
              </a:rPr>
              <a:t> </a:t>
            </a:r>
            <a:r>
              <a:rPr sz="1800" spc="-25" dirty="0">
                <a:solidFill>
                  <a:srgbClr val="0D0F1A"/>
                </a:solidFill>
                <a:latin typeface="Roboto"/>
                <a:cs typeface="Roboto"/>
              </a:rPr>
              <a:t>AI.</a:t>
            </a:r>
            <a:endParaRPr sz="1800" dirty="0">
              <a:latin typeface="Roboto"/>
              <a:cs typeface="Roboto"/>
            </a:endParaRPr>
          </a:p>
          <a:p>
            <a:pPr marL="12700" marR="10160" algn="just">
              <a:lnSpc>
                <a:spcPct val="100000"/>
              </a:lnSpc>
              <a:spcBef>
                <a:spcPts val="480"/>
              </a:spcBef>
            </a:pPr>
            <a:r>
              <a:rPr sz="1800" dirty="0">
                <a:solidFill>
                  <a:srgbClr val="0D0F1A"/>
                </a:solidFill>
                <a:latin typeface="Roboto"/>
                <a:cs typeface="Roboto"/>
              </a:rPr>
              <a:t>Could</a:t>
            </a:r>
            <a:r>
              <a:rPr sz="1800" spc="175" dirty="0">
                <a:solidFill>
                  <a:srgbClr val="0D0F1A"/>
                </a:solidFill>
                <a:latin typeface="Roboto"/>
                <a:cs typeface="Roboto"/>
              </a:rPr>
              <a:t> </a:t>
            </a:r>
            <a:r>
              <a:rPr sz="1800" dirty="0">
                <a:solidFill>
                  <a:srgbClr val="0D0F1A"/>
                </a:solidFill>
                <a:latin typeface="Roboto"/>
                <a:cs typeface="Roboto"/>
              </a:rPr>
              <a:t>it</a:t>
            </a:r>
            <a:r>
              <a:rPr sz="1800" spc="170" dirty="0">
                <a:solidFill>
                  <a:srgbClr val="0D0F1A"/>
                </a:solidFill>
                <a:latin typeface="Roboto"/>
                <a:cs typeface="Roboto"/>
              </a:rPr>
              <a:t> </a:t>
            </a:r>
            <a:r>
              <a:rPr sz="1800" dirty="0">
                <a:solidFill>
                  <a:srgbClr val="0D0F1A"/>
                </a:solidFill>
                <a:latin typeface="Roboto"/>
                <a:cs typeface="Roboto"/>
              </a:rPr>
              <a:t>be</a:t>
            </a:r>
            <a:r>
              <a:rPr sz="1800" spc="170" dirty="0">
                <a:solidFill>
                  <a:srgbClr val="0D0F1A"/>
                </a:solidFill>
                <a:latin typeface="Roboto"/>
                <a:cs typeface="Roboto"/>
              </a:rPr>
              <a:t> </a:t>
            </a:r>
            <a:r>
              <a:rPr sz="1800" dirty="0">
                <a:solidFill>
                  <a:srgbClr val="0D0F1A"/>
                </a:solidFill>
                <a:latin typeface="Roboto"/>
                <a:cs typeface="Roboto"/>
              </a:rPr>
              <a:t>that</a:t>
            </a:r>
            <a:r>
              <a:rPr sz="1800" spc="170" dirty="0">
                <a:solidFill>
                  <a:srgbClr val="0D0F1A"/>
                </a:solidFill>
                <a:latin typeface="Roboto"/>
                <a:cs typeface="Roboto"/>
              </a:rPr>
              <a:t> </a:t>
            </a:r>
            <a:r>
              <a:rPr sz="1800" dirty="0">
                <a:solidFill>
                  <a:srgbClr val="0D0F1A"/>
                </a:solidFill>
                <a:latin typeface="Roboto"/>
                <a:cs typeface="Roboto"/>
              </a:rPr>
              <a:t>Aristotle</a:t>
            </a:r>
            <a:r>
              <a:rPr sz="1800" spc="165" dirty="0">
                <a:solidFill>
                  <a:srgbClr val="0D0F1A"/>
                </a:solidFill>
                <a:latin typeface="Roboto"/>
                <a:cs typeface="Roboto"/>
              </a:rPr>
              <a:t> </a:t>
            </a:r>
            <a:r>
              <a:rPr sz="1800" dirty="0">
                <a:solidFill>
                  <a:srgbClr val="0D0F1A"/>
                </a:solidFill>
                <a:latin typeface="Roboto"/>
                <a:cs typeface="Roboto"/>
              </a:rPr>
              <a:t>was</a:t>
            </a:r>
            <a:r>
              <a:rPr sz="1800" spc="170" dirty="0">
                <a:solidFill>
                  <a:srgbClr val="0D0F1A"/>
                </a:solidFill>
                <a:latin typeface="Roboto"/>
                <a:cs typeface="Roboto"/>
              </a:rPr>
              <a:t> </a:t>
            </a:r>
            <a:r>
              <a:rPr sz="1800" dirty="0">
                <a:solidFill>
                  <a:srgbClr val="0D0F1A"/>
                </a:solidFill>
                <a:latin typeface="Roboto"/>
                <a:cs typeface="Roboto"/>
              </a:rPr>
              <a:t>wrong</a:t>
            </a:r>
            <a:r>
              <a:rPr sz="1800" spc="165" dirty="0">
                <a:solidFill>
                  <a:srgbClr val="0D0F1A"/>
                </a:solidFill>
                <a:latin typeface="Roboto"/>
                <a:cs typeface="Roboto"/>
              </a:rPr>
              <a:t> </a:t>
            </a:r>
            <a:r>
              <a:rPr sz="1800" dirty="0">
                <a:solidFill>
                  <a:srgbClr val="0D0F1A"/>
                </a:solidFill>
                <a:latin typeface="Roboto"/>
                <a:cs typeface="Roboto"/>
              </a:rPr>
              <a:t>and,</a:t>
            </a:r>
            <a:r>
              <a:rPr sz="1800" spc="170" dirty="0">
                <a:solidFill>
                  <a:srgbClr val="0D0F1A"/>
                </a:solidFill>
                <a:latin typeface="Roboto"/>
                <a:cs typeface="Roboto"/>
              </a:rPr>
              <a:t> </a:t>
            </a:r>
            <a:r>
              <a:rPr sz="1800" dirty="0">
                <a:solidFill>
                  <a:srgbClr val="0D0F1A"/>
                </a:solidFill>
                <a:latin typeface="Roboto"/>
                <a:cs typeface="Roboto"/>
              </a:rPr>
              <a:t>instead</a:t>
            </a:r>
            <a:r>
              <a:rPr sz="1800" spc="185" dirty="0">
                <a:solidFill>
                  <a:srgbClr val="0D0F1A"/>
                </a:solidFill>
                <a:latin typeface="Roboto"/>
                <a:cs typeface="Roboto"/>
              </a:rPr>
              <a:t> </a:t>
            </a:r>
            <a:r>
              <a:rPr sz="1800" dirty="0">
                <a:solidFill>
                  <a:srgbClr val="0D0F1A"/>
                </a:solidFill>
                <a:latin typeface="Roboto"/>
                <a:cs typeface="Roboto"/>
              </a:rPr>
              <a:t>of</a:t>
            </a:r>
            <a:r>
              <a:rPr sz="1800" spc="170" dirty="0">
                <a:solidFill>
                  <a:srgbClr val="0D0F1A"/>
                </a:solidFill>
                <a:latin typeface="Roboto"/>
                <a:cs typeface="Roboto"/>
              </a:rPr>
              <a:t> </a:t>
            </a:r>
            <a:r>
              <a:rPr sz="1800" dirty="0">
                <a:solidFill>
                  <a:srgbClr val="0D0F1A"/>
                </a:solidFill>
                <a:latin typeface="Roboto"/>
                <a:cs typeface="Roboto"/>
              </a:rPr>
              <a:t>emancipation,</a:t>
            </a:r>
            <a:r>
              <a:rPr sz="1800" spc="170" dirty="0">
                <a:solidFill>
                  <a:srgbClr val="0D0F1A"/>
                </a:solidFill>
                <a:latin typeface="Roboto"/>
                <a:cs typeface="Roboto"/>
              </a:rPr>
              <a:t> </a:t>
            </a:r>
            <a:r>
              <a:rPr sz="1800" spc="-10" dirty="0">
                <a:solidFill>
                  <a:srgbClr val="0D0F1A"/>
                </a:solidFill>
                <a:latin typeface="Roboto"/>
                <a:cs typeface="Roboto"/>
              </a:rPr>
              <a:t>mechanical </a:t>
            </a:r>
            <a:r>
              <a:rPr sz="1800" spc="-20" dirty="0">
                <a:solidFill>
                  <a:srgbClr val="0D0F1A"/>
                </a:solidFill>
                <a:latin typeface="Roboto"/>
                <a:cs typeface="Roboto"/>
              </a:rPr>
              <a:t>automation</a:t>
            </a:r>
            <a:r>
              <a:rPr sz="1800" spc="-50" dirty="0">
                <a:solidFill>
                  <a:srgbClr val="0D0F1A"/>
                </a:solidFill>
                <a:latin typeface="Roboto"/>
                <a:cs typeface="Roboto"/>
              </a:rPr>
              <a:t> </a:t>
            </a:r>
            <a:r>
              <a:rPr sz="1800" dirty="0">
                <a:solidFill>
                  <a:srgbClr val="0D0F1A"/>
                </a:solidFill>
                <a:latin typeface="Roboto"/>
                <a:cs typeface="Roboto"/>
              </a:rPr>
              <a:t>and</a:t>
            </a:r>
            <a:r>
              <a:rPr sz="1800" spc="-40" dirty="0">
                <a:solidFill>
                  <a:srgbClr val="0D0F1A"/>
                </a:solidFill>
                <a:latin typeface="Roboto"/>
                <a:cs typeface="Roboto"/>
              </a:rPr>
              <a:t> </a:t>
            </a:r>
            <a:r>
              <a:rPr sz="1800" spc="-10" dirty="0">
                <a:solidFill>
                  <a:srgbClr val="0D0F1A"/>
                </a:solidFill>
                <a:latin typeface="Roboto"/>
                <a:cs typeface="Roboto"/>
              </a:rPr>
              <a:t>digital</a:t>
            </a:r>
            <a:r>
              <a:rPr sz="1800" spc="-40" dirty="0">
                <a:solidFill>
                  <a:srgbClr val="0D0F1A"/>
                </a:solidFill>
                <a:latin typeface="Roboto"/>
                <a:cs typeface="Roboto"/>
              </a:rPr>
              <a:t> </a:t>
            </a:r>
            <a:r>
              <a:rPr sz="1800" spc="-10" dirty="0">
                <a:solidFill>
                  <a:srgbClr val="0D0F1A"/>
                </a:solidFill>
                <a:latin typeface="Roboto"/>
                <a:cs typeface="Roboto"/>
              </a:rPr>
              <a:t>technologies</a:t>
            </a:r>
            <a:r>
              <a:rPr sz="1800" spc="-40" dirty="0">
                <a:solidFill>
                  <a:srgbClr val="0D0F1A"/>
                </a:solidFill>
                <a:latin typeface="Roboto"/>
                <a:cs typeface="Roboto"/>
              </a:rPr>
              <a:t> </a:t>
            </a:r>
            <a:r>
              <a:rPr sz="1800" dirty="0">
                <a:solidFill>
                  <a:srgbClr val="0D0F1A"/>
                </a:solidFill>
                <a:latin typeface="Roboto"/>
                <a:cs typeface="Roboto"/>
              </a:rPr>
              <a:t>a</a:t>
            </a:r>
            <a:r>
              <a:rPr sz="1800" spc="-40" dirty="0">
                <a:solidFill>
                  <a:srgbClr val="0D0F1A"/>
                </a:solidFill>
                <a:latin typeface="Roboto"/>
                <a:cs typeface="Roboto"/>
              </a:rPr>
              <a:t> </a:t>
            </a:r>
            <a:r>
              <a:rPr sz="1800" dirty="0">
                <a:solidFill>
                  <a:srgbClr val="0D0F1A"/>
                </a:solidFill>
                <a:latin typeface="Roboto"/>
                <a:cs typeface="Roboto"/>
              </a:rPr>
              <a:t>tool</a:t>
            </a:r>
            <a:r>
              <a:rPr sz="1800" spc="-45" dirty="0">
                <a:solidFill>
                  <a:srgbClr val="0D0F1A"/>
                </a:solidFill>
                <a:latin typeface="Roboto"/>
                <a:cs typeface="Roboto"/>
              </a:rPr>
              <a:t> </a:t>
            </a:r>
            <a:r>
              <a:rPr sz="1800" dirty="0">
                <a:solidFill>
                  <a:srgbClr val="0D0F1A"/>
                </a:solidFill>
                <a:latin typeface="Roboto"/>
                <a:cs typeface="Roboto"/>
              </a:rPr>
              <a:t>of</a:t>
            </a:r>
            <a:r>
              <a:rPr sz="1800" spc="-35" dirty="0">
                <a:solidFill>
                  <a:srgbClr val="0D0F1A"/>
                </a:solidFill>
                <a:latin typeface="Roboto"/>
                <a:cs typeface="Roboto"/>
              </a:rPr>
              <a:t> </a:t>
            </a:r>
            <a:r>
              <a:rPr sz="1800" spc="-10" dirty="0">
                <a:solidFill>
                  <a:srgbClr val="0D0F1A"/>
                </a:solidFill>
                <a:latin typeface="Roboto"/>
                <a:cs typeface="Roboto"/>
              </a:rPr>
              <a:t>further</a:t>
            </a:r>
            <a:r>
              <a:rPr sz="1800" spc="-40" dirty="0">
                <a:solidFill>
                  <a:srgbClr val="0D0F1A"/>
                </a:solidFill>
                <a:latin typeface="Roboto"/>
                <a:cs typeface="Roboto"/>
              </a:rPr>
              <a:t> </a:t>
            </a:r>
            <a:r>
              <a:rPr sz="1800" spc="-10" dirty="0">
                <a:solidFill>
                  <a:srgbClr val="0D0F1A"/>
                </a:solidFill>
                <a:latin typeface="Roboto"/>
                <a:cs typeface="Roboto"/>
              </a:rPr>
              <a:t>manipulation?</a:t>
            </a:r>
            <a:endParaRPr sz="1800" dirty="0">
              <a:latin typeface="Roboto"/>
              <a:cs typeface="Roboto"/>
            </a:endParaRPr>
          </a:p>
          <a:p>
            <a:pPr marL="12700" marR="5715" algn="just">
              <a:lnSpc>
                <a:spcPct val="100000"/>
              </a:lnSpc>
              <a:spcBef>
                <a:spcPts val="480"/>
              </a:spcBef>
            </a:pPr>
            <a:r>
              <a:rPr sz="1800" dirty="0">
                <a:solidFill>
                  <a:srgbClr val="0D0F1A"/>
                </a:solidFill>
                <a:latin typeface="Roboto"/>
                <a:cs typeface="Roboto"/>
              </a:rPr>
              <a:t>This</a:t>
            </a:r>
            <a:r>
              <a:rPr sz="1800" spc="10" dirty="0">
                <a:solidFill>
                  <a:srgbClr val="0D0F1A"/>
                </a:solidFill>
                <a:latin typeface="Roboto"/>
                <a:cs typeface="Roboto"/>
              </a:rPr>
              <a:t> </a:t>
            </a:r>
            <a:r>
              <a:rPr sz="1800" dirty="0">
                <a:solidFill>
                  <a:srgbClr val="0D0F1A"/>
                </a:solidFill>
                <a:latin typeface="Roboto"/>
                <a:cs typeface="Roboto"/>
              </a:rPr>
              <a:t>suspicion</a:t>
            </a:r>
            <a:r>
              <a:rPr sz="1800" spc="25" dirty="0">
                <a:solidFill>
                  <a:srgbClr val="0D0F1A"/>
                </a:solidFill>
                <a:latin typeface="Roboto"/>
                <a:cs typeface="Roboto"/>
              </a:rPr>
              <a:t> </a:t>
            </a:r>
            <a:r>
              <a:rPr sz="1800" dirty="0">
                <a:solidFill>
                  <a:srgbClr val="0D0F1A"/>
                </a:solidFill>
                <a:latin typeface="Roboto"/>
                <a:cs typeface="Roboto"/>
              </a:rPr>
              <a:t>has</a:t>
            </a:r>
            <a:r>
              <a:rPr sz="1800" spc="10" dirty="0">
                <a:solidFill>
                  <a:srgbClr val="0D0F1A"/>
                </a:solidFill>
                <a:latin typeface="Roboto"/>
                <a:cs typeface="Roboto"/>
              </a:rPr>
              <a:t> </a:t>
            </a:r>
            <a:r>
              <a:rPr sz="1800" dirty="0">
                <a:solidFill>
                  <a:srgbClr val="0D0F1A"/>
                </a:solidFill>
                <a:latin typeface="Roboto"/>
                <a:cs typeface="Roboto"/>
              </a:rPr>
              <a:t>also</a:t>
            </a:r>
            <a:r>
              <a:rPr sz="1800" spc="15" dirty="0">
                <a:solidFill>
                  <a:srgbClr val="0D0F1A"/>
                </a:solidFill>
                <a:latin typeface="Roboto"/>
                <a:cs typeface="Roboto"/>
              </a:rPr>
              <a:t> </a:t>
            </a:r>
            <a:r>
              <a:rPr sz="1800" dirty="0">
                <a:solidFill>
                  <a:srgbClr val="0D0F1A"/>
                </a:solidFill>
                <a:latin typeface="Roboto"/>
                <a:cs typeface="Roboto"/>
              </a:rPr>
              <a:t>been</a:t>
            </a:r>
            <a:r>
              <a:rPr sz="1800" spc="25" dirty="0">
                <a:solidFill>
                  <a:srgbClr val="0D0F1A"/>
                </a:solidFill>
                <a:latin typeface="Roboto"/>
                <a:cs typeface="Roboto"/>
              </a:rPr>
              <a:t> </a:t>
            </a:r>
            <a:r>
              <a:rPr sz="1800" dirty="0">
                <a:solidFill>
                  <a:srgbClr val="0D0F1A"/>
                </a:solidFill>
                <a:latin typeface="Roboto"/>
                <a:cs typeface="Roboto"/>
              </a:rPr>
              <a:t>raised</a:t>
            </a:r>
            <a:r>
              <a:rPr sz="1800" spc="20" dirty="0">
                <a:solidFill>
                  <a:srgbClr val="0D0F1A"/>
                </a:solidFill>
                <a:latin typeface="Roboto"/>
                <a:cs typeface="Roboto"/>
              </a:rPr>
              <a:t> </a:t>
            </a:r>
            <a:r>
              <a:rPr sz="1800" dirty="0">
                <a:solidFill>
                  <a:srgbClr val="0D0F1A"/>
                </a:solidFill>
                <a:latin typeface="Roboto"/>
                <a:cs typeface="Roboto"/>
              </a:rPr>
              <a:t>in</a:t>
            </a:r>
            <a:r>
              <a:rPr sz="1800" spc="15" dirty="0">
                <a:solidFill>
                  <a:srgbClr val="0D0F1A"/>
                </a:solidFill>
                <a:latin typeface="Roboto"/>
                <a:cs typeface="Roboto"/>
              </a:rPr>
              <a:t> </a:t>
            </a:r>
            <a:r>
              <a:rPr sz="1800" dirty="0">
                <a:solidFill>
                  <a:srgbClr val="0D0F1A"/>
                </a:solidFill>
                <a:latin typeface="Roboto"/>
                <a:cs typeface="Roboto"/>
              </a:rPr>
              <a:t>the</a:t>
            </a:r>
            <a:r>
              <a:rPr sz="1800" spc="20" dirty="0">
                <a:solidFill>
                  <a:srgbClr val="0D0F1A"/>
                </a:solidFill>
                <a:latin typeface="Roboto"/>
                <a:cs typeface="Roboto"/>
              </a:rPr>
              <a:t> </a:t>
            </a:r>
            <a:r>
              <a:rPr sz="1800" dirty="0">
                <a:solidFill>
                  <a:srgbClr val="0D0F1A"/>
                </a:solidFill>
                <a:latin typeface="Roboto"/>
                <a:cs typeface="Roboto"/>
              </a:rPr>
              <a:t>past,</a:t>
            </a:r>
            <a:r>
              <a:rPr sz="1800" spc="5" dirty="0">
                <a:solidFill>
                  <a:srgbClr val="0D0F1A"/>
                </a:solidFill>
                <a:latin typeface="Roboto"/>
                <a:cs typeface="Roboto"/>
              </a:rPr>
              <a:t> </a:t>
            </a:r>
            <a:r>
              <a:rPr sz="1800" spc="-10" dirty="0">
                <a:solidFill>
                  <a:srgbClr val="0D0F1A"/>
                </a:solidFill>
                <a:latin typeface="Roboto"/>
                <a:cs typeface="Roboto"/>
              </a:rPr>
              <a:t>emphatically</a:t>
            </a:r>
            <a:r>
              <a:rPr sz="1800" spc="25" dirty="0">
                <a:solidFill>
                  <a:srgbClr val="0D0F1A"/>
                </a:solidFill>
                <a:latin typeface="Roboto"/>
                <a:cs typeface="Roboto"/>
              </a:rPr>
              <a:t> </a:t>
            </a:r>
            <a:r>
              <a:rPr sz="1800" dirty="0">
                <a:solidFill>
                  <a:srgbClr val="0D0F1A"/>
                </a:solidFill>
                <a:latin typeface="Roboto"/>
                <a:cs typeface="Roboto"/>
              </a:rPr>
              <a:t>in</a:t>
            </a:r>
            <a:r>
              <a:rPr sz="1800" spc="15" dirty="0">
                <a:solidFill>
                  <a:srgbClr val="0D0F1A"/>
                </a:solidFill>
                <a:latin typeface="Roboto"/>
                <a:cs typeface="Roboto"/>
              </a:rPr>
              <a:t> </a:t>
            </a:r>
            <a:r>
              <a:rPr sz="1800" dirty="0">
                <a:solidFill>
                  <a:srgbClr val="0D0F1A"/>
                </a:solidFill>
                <a:latin typeface="Roboto"/>
                <a:cs typeface="Roboto"/>
              </a:rPr>
              <a:t>the</a:t>
            </a:r>
            <a:r>
              <a:rPr sz="1800" spc="10" dirty="0">
                <a:solidFill>
                  <a:srgbClr val="0D0F1A"/>
                </a:solidFill>
                <a:latin typeface="Roboto"/>
                <a:cs typeface="Roboto"/>
              </a:rPr>
              <a:t> </a:t>
            </a:r>
            <a:r>
              <a:rPr sz="1800" dirty="0">
                <a:solidFill>
                  <a:srgbClr val="0D0F1A"/>
                </a:solidFill>
                <a:latin typeface="Roboto"/>
                <a:cs typeface="Roboto"/>
              </a:rPr>
              <a:t>19th</a:t>
            </a:r>
            <a:r>
              <a:rPr sz="1800" spc="20" dirty="0">
                <a:solidFill>
                  <a:srgbClr val="0D0F1A"/>
                </a:solidFill>
                <a:latin typeface="Roboto"/>
                <a:cs typeface="Roboto"/>
              </a:rPr>
              <a:t> </a:t>
            </a:r>
            <a:r>
              <a:rPr sz="1800" spc="-10" dirty="0">
                <a:solidFill>
                  <a:srgbClr val="0D0F1A"/>
                </a:solidFill>
                <a:latin typeface="Roboto"/>
                <a:cs typeface="Roboto"/>
              </a:rPr>
              <a:t>century </a:t>
            </a:r>
            <a:r>
              <a:rPr sz="1800" spc="-60" dirty="0">
                <a:solidFill>
                  <a:srgbClr val="0D0F1A"/>
                </a:solidFill>
                <a:latin typeface="Roboto"/>
                <a:cs typeface="Roboto"/>
              </a:rPr>
              <a:t>by</a:t>
            </a:r>
            <a:r>
              <a:rPr sz="1800" spc="-55" dirty="0">
                <a:solidFill>
                  <a:srgbClr val="0D0F1A"/>
                </a:solidFill>
                <a:latin typeface="Roboto"/>
                <a:cs typeface="Roboto"/>
              </a:rPr>
              <a:t> </a:t>
            </a:r>
            <a:r>
              <a:rPr sz="1800" spc="-20" dirty="0">
                <a:solidFill>
                  <a:srgbClr val="0D0F1A"/>
                </a:solidFill>
                <a:latin typeface="Roboto"/>
                <a:cs typeface="Roboto"/>
              </a:rPr>
              <a:t>English</a:t>
            </a:r>
            <a:r>
              <a:rPr sz="1800" spc="-70" dirty="0">
                <a:solidFill>
                  <a:srgbClr val="0D0F1A"/>
                </a:solidFill>
                <a:latin typeface="Roboto"/>
                <a:cs typeface="Roboto"/>
              </a:rPr>
              <a:t> </a:t>
            </a:r>
            <a:r>
              <a:rPr sz="1800" spc="-30" dirty="0">
                <a:solidFill>
                  <a:srgbClr val="0D0F1A"/>
                </a:solidFill>
                <a:latin typeface="Roboto"/>
                <a:cs typeface="Roboto"/>
              </a:rPr>
              <a:t>author</a:t>
            </a:r>
            <a:r>
              <a:rPr sz="1800" spc="-60" dirty="0">
                <a:solidFill>
                  <a:srgbClr val="0D0F1A"/>
                </a:solidFill>
                <a:latin typeface="Roboto"/>
                <a:cs typeface="Roboto"/>
              </a:rPr>
              <a:t> </a:t>
            </a:r>
            <a:r>
              <a:rPr sz="1800" spc="-25" dirty="0">
                <a:solidFill>
                  <a:srgbClr val="0D0F1A"/>
                </a:solidFill>
                <a:latin typeface="Roboto"/>
                <a:cs typeface="Roboto"/>
              </a:rPr>
              <a:t>Samuel</a:t>
            </a:r>
            <a:r>
              <a:rPr sz="1800" spc="-70" dirty="0">
                <a:solidFill>
                  <a:srgbClr val="0D0F1A"/>
                </a:solidFill>
                <a:latin typeface="Roboto"/>
                <a:cs typeface="Roboto"/>
              </a:rPr>
              <a:t> </a:t>
            </a:r>
            <a:r>
              <a:rPr sz="1800" spc="-20" dirty="0">
                <a:solidFill>
                  <a:srgbClr val="0D0F1A"/>
                </a:solidFill>
                <a:latin typeface="Roboto"/>
                <a:cs typeface="Roboto"/>
              </a:rPr>
              <a:t>Butler</a:t>
            </a:r>
            <a:r>
              <a:rPr sz="1800" spc="-60" dirty="0">
                <a:solidFill>
                  <a:srgbClr val="0D0F1A"/>
                </a:solidFill>
                <a:latin typeface="Roboto"/>
                <a:cs typeface="Roboto"/>
              </a:rPr>
              <a:t> </a:t>
            </a:r>
            <a:r>
              <a:rPr sz="1800" spc="-10" dirty="0">
                <a:solidFill>
                  <a:srgbClr val="0D0F1A"/>
                </a:solidFill>
                <a:latin typeface="Roboto"/>
                <a:cs typeface="Roboto"/>
              </a:rPr>
              <a:t>who,</a:t>
            </a:r>
            <a:r>
              <a:rPr sz="1800" spc="-70" dirty="0">
                <a:solidFill>
                  <a:srgbClr val="0D0F1A"/>
                </a:solidFill>
                <a:latin typeface="Roboto"/>
                <a:cs typeface="Roboto"/>
              </a:rPr>
              <a:t> </a:t>
            </a:r>
            <a:r>
              <a:rPr sz="1800" spc="-30" dirty="0">
                <a:solidFill>
                  <a:srgbClr val="0D0F1A"/>
                </a:solidFill>
                <a:latin typeface="Roboto"/>
                <a:cs typeface="Roboto"/>
              </a:rPr>
              <a:t>in</a:t>
            </a:r>
            <a:r>
              <a:rPr sz="1800" spc="-50" dirty="0">
                <a:solidFill>
                  <a:srgbClr val="0D0F1A"/>
                </a:solidFill>
                <a:latin typeface="Roboto"/>
                <a:cs typeface="Roboto"/>
              </a:rPr>
              <a:t> </a:t>
            </a:r>
            <a:r>
              <a:rPr sz="1800" spc="-20" dirty="0">
                <a:solidFill>
                  <a:srgbClr val="0D0F1A"/>
                </a:solidFill>
                <a:latin typeface="Roboto"/>
                <a:cs typeface="Roboto"/>
              </a:rPr>
              <a:t>his</a:t>
            </a:r>
            <a:r>
              <a:rPr sz="1800" spc="-55" dirty="0">
                <a:solidFill>
                  <a:srgbClr val="0D0F1A"/>
                </a:solidFill>
                <a:latin typeface="Roboto"/>
                <a:cs typeface="Roboto"/>
              </a:rPr>
              <a:t> </a:t>
            </a:r>
            <a:r>
              <a:rPr sz="1800" spc="-20" dirty="0">
                <a:solidFill>
                  <a:srgbClr val="0D0F1A"/>
                </a:solidFill>
                <a:latin typeface="Roboto"/>
                <a:cs typeface="Roboto"/>
              </a:rPr>
              <a:t>infamous</a:t>
            </a:r>
            <a:r>
              <a:rPr sz="1800" spc="-65" dirty="0">
                <a:solidFill>
                  <a:srgbClr val="0D0F1A"/>
                </a:solidFill>
                <a:latin typeface="Roboto"/>
                <a:cs typeface="Roboto"/>
              </a:rPr>
              <a:t> </a:t>
            </a:r>
            <a:r>
              <a:rPr sz="1800" spc="-20" dirty="0">
                <a:solidFill>
                  <a:srgbClr val="0D0F1A"/>
                </a:solidFill>
                <a:latin typeface="Roboto"/>
                <a:cs typeface="Roboto"/>
              </a:rPr>
              <a:t>letter</a:t>
            </a:r>
            <a:r>
              <a:rPr sz="1800" spc="-60" dirty="0">
                <a:solidFill>
                  <a:srgbClr val="0D0F1A"/>
                </a:solidFill>
                <a:latin typeface="Roboto"/>
                <a:cs typeface="Roboto"/>
              </a:rPr>
              <a:t> </a:t>
            </a:r>
            <a:r>
              <a:rPr sz="1800" spc="-20" dirty="0">
                <a:solidFill>
                  <a:srgbClr val="0D0F1A"/>
                </a:solidFill>
                <a:latin typeface="Roboto"/>
                <a:cs typeface="Roboto"/>
              </a:rPr>
              <a:t>entitled</a:t>
            </a:r>
            <a:r>
              <a:rPr sz="1800" spc="-55" dirty="0">
                <a:solidFill>
                  <a:srgbClr val="0D0F1A"/>
                </a:solidFill>
                <a:latin typeface="Roboto"/>
                <a:cs typeface="Roboto"/>
              </a:rPr>
              <a:t> </a:t>
            </a:r>
            <a:r>
              <a:rPr sz="1800" spc="-65" dirty="0">
                <a:solidFill>
                  <a:srgbClr val="0D0F1A"/>
                </a:solidFill>
                <a:latin typeface="Roboto"/>
                <a:cs typeface="Roboto"/>
              </a:rPr>
              <a:t>"</a:t>
            </a:r>
            <a:r>
              <a:rPr sz="1800" i="1" spc="-65" dirty="0">
                <a:solidFill>
                  <a:srgbClr val="0D0F1A"/>
                </a:solidFill>
                <a:latin typeface="Roboto"/>
                <a:cs typeface="Roboto"/>
              </a:rPr>
              <a:t>Darwin</a:t>
            </a:r>
            <a:r>
              <a:rPr sz="1800" i="1" spc="-45" dirty="0">
                <a:solidFill>
                  <a:srgbClr val="0D0F1A"/>
                </a:solidFill>
                <a:latin typeface="Roboto"/>
                <a:cs typeface="Roboto"/>
              </a:rPr>
              <a:t> </a:t>
            </a:r>
            <a:r>
              <a:rPr sz="1800" i="1" spc="-10" dirty="0">
                <a:solidFill>
                  <a:srgbClr val="0D0F1A"/>
                </a:solidFill>
                <a:latin typeface="Roboto"/>
                <a:cs typeface="Roboto"/>
              </a:rPr>
              <a:t>Among </a:t>
            </a:r>
            <a:r>
              <a:rPr sz="1800" i="1" dirty="0">
                <a:solidFill>
                  <a:srgbClr val="0D0F1A"/>
                </a:solidFill>
                <a:latin typeface="Roboto"/>
                <a:cs typeface="Roboto"/>
              </a:rPr>
              <a:t>the</a:t>
            </a:r>
            <a:r>
              <a:rPr sz="1800" i="1" spc="459" dirty="0">
                <a:solidFill>
                  <a:srgbClr val="0D0F1A"/>
                </a:solidFill>
                <a:latin typeface="Roboto"/>
                <a:cs typeface="Roboto"/>
              </a:rPr>
              <a:t> </a:t>
            </a:r>
            <a:r>
              <a:rPr sz="1800" i="1" dirty="0">
                <a:solidFill>
                  <a:srgbClr val="0D0F1A"/>
                </a:solidFill>
                <a:latin typeface="Roboto"/>
                <a:cs typeface="Roboto"/>
              </a:rPr>
              <a:t>Machines</a:t>
            </a:r>
            <a:r>
              <a:rPr sz="1800" dirty="0">
                <a:solidFill>
                  <a:srgbClr val="0D0F1A"/>
                </a:solidFill>
                <a:latin typeface="Roboto"/>
                <a:cs typeface="Roboto"/>
              </a:rPr>
              <a:t>"</a:t>
            </a:r>
            <a:r>
              <a:rPr sz="1800" spc="450" dirty="0">
                <a:solidFill>
                  <a:srgbClr val="0D0F1A"/>
                </a:solidFill>
                <a:latin typeface="Roboto"/>
                <a:cs typeface="Roboto"/>
              </a:rPr>
              <a:t> </a:t>
            </a:r>
            <a:r>
              <a:rPr sz="1800" dirty="0">
                <a:solidFill>
                  <a:srgbClr val="0D0F1A"/>
                </a:solidFill>
                <a:latin typeface="Roboto"/>
                <a:cs typeface="Roboto"/>
              </a:rPr>
              <a:t>and</a:t>
            </a:r>
            <a:r>
              <a:rPr sz="1800" spc="470" dirty="0">
                <a:solidFill>
                  <a:srgbClr val="0D0F1A"/>
                </a:solidFill>
                <a:latin typeface="Roboto"/>
                <a:cs typeface="Roboto"/>
              </a:rPr>
              <a:t> </a:t>
            </a:r>
            <a:r>
              <a:rPr sz="1800" dirty="0">
                <a:solidFill>
                  <a:srgbClr val="0D0F1A"/>
                </a:solidFill>
                <a:latin typeface="Roboto"/>
                <a:cs typeface="Roboto"/>
              </a:rPr>
              <a:t>published</a:t>
            </a:r>
            <a:r>
              <a:rPr sz="1800" spc="465" dirty="0">
                <a:solidFill>
                  <a:srgbClr val="0D0F1A"/>
                </a:solidFill>
                <a:latin typeface="Roboto"/>
                <a:cs typeface="Roboto"/>
              </a:rPr>
              <a:t> </a:t>
            </a:r>
            <a:r>
              <a:rPr sz="1800" dirty="0">
                <a:solidFill>
                  <a:srgbClr val="0D0F1A"/>
                </a:solidFill>
                <a:latin typeface="Roboto"/>
                <a:cs typeface="Roboto"/>
              </a:rPr>
              <a:t>in</a:t>
            </a:r>
            <a:r>
              <a:rPr sz="1800" spc="475" dirty="0">
                <a:solidFill>
                  <a:srgbClr val="0D0F1A"/>
                </a:solidFill>
                <a:latin typeface="Roboto"/>
                <a:cs typeface="Roboto"/>
              </a:rPr>
              <a:t> </a:t>
            </a:r>
            <a:r>
              <a:rPr sz="1800" i="1" dirty="0">
                <a:solidFill>
                  <a:srgbClr val="0D0F1A"/>
                </a:solidFill>
                <a:latin typeface="Roboto"/>
                <a:cs typeface="Roboto"/>
              </a:rPr>
              <a:t>The</a:t>
            </a:r>
            <a:r>
              <a:rPr sz="1800" i="1" spc="465" dirty="0">
                <a:solidFill>
                  <a:srgbClr val="0D0F1A"/>
                </a:solidFill>
                <a:latin typeface="Roboto"/>
                <a:cs typeface="Roboto"/>
              </a:rPr>
              <a:t> </a:t>
            </a:r>
            <a:r>
              <a:rPr sz="1800" i="1" dirty="0">
                <a:solidFill>
                  <a:srgbClr val="0D0F1A"/>
                </a:solidFill>
                <a:latin typeface="Roboto"/>
                <a:cs typeface="Roboto"/>
              </a:rPr>
              <a:t>Press</a:t>
            </a:r>
            <a:r>
              <a:rPr sz="1800" i="1" spc="470" dirty="0">
                <a:solidFill>
                  <a:srgbClr val="0D0F1A"/>
                </a:solidFill>
                <a:latin typeface="Roboto"/>
                <a:cs typeface="Roboto"/>
              </a:rPr>
              <a:t> </a:t>
            </a:r>
            <a:r>
              <a:rPr sz="1800" dirty="0">
                <a:solidFill>
                  <a:srgbClr val="0D0F1A"/>
                </a:solidFill>
                <a:latin typeface="Roboto"/>
                <a:cs typeface="Roboto"/>
              </a:rPr>
              <a:t>newspaper</a:t>
            </a:r>
            <a:r>
              <a:rPr sz="1800" spc="475" dirty="0">
                <a:solidFill>
                  <a:srgbClr val="0D0F1A"/>
                </a:solidFill>
                <a:latin typeface="Roboto"/>
                <a:cs typeface="Roboto"/>
              </a:rPr>
              <a:t> </a:t>
            </a:r>
            <a:r>
              <a:rPr sz="1800" dirty="0">
                <a:solidFill>
                  <a:srgbClr val="0D0F1A"/>
                </a:solidFill>
                <a:latin typeface="Roboto"/>
                <a:cs typeface="Roboto"/>
              </a:rPr>
              <a:t>on</a:t>
            </a:r>
            <a:r>
              <a:rPr sz="1800" spc="465" dirty="0">
                <a:solidFill>
                  <a:srgbClr val="0D0F1A"/>
                </a:solidFill>
                <a:latin typeface="Roboto"/>
                <a:cs typeface="Roboto"/>
              </a:rPr>
              <a:t> </a:t>
            </a:r>
            <a:r>
              <a:rPr sz="1800" dirty="0">
                <a:solidFill>
                  <a:srgbClr val="0D0F1A"/>
                </a:solidFill>
                <a:latin typeface="Roboto"/>
                <a:cs typeface="Roboto"/>
              </a:rPr>
              <a:t>13</a:t>
            </a:r>
            <a:r>
              <a:rPr sz="1800" spc="459" dirty="0">
                <a:solidFill>
                  <a:srgbClr val="0D0F1A"/>
                </a:solidFill>
                <a:latin typeface="Roboto"/>
                <a:cs typeface="Roboto"/>
              </a:rPr>
              <a:t> </a:t>
            </a:r>
            <a:r>
              <a:rPr sz="1800" dirty="0">
                <a:solidFill>
                  <a:srgbClr val="0D0F1A"/>
                </a:solidFill>
                <a:latin typeface="Roboto"/>
                <a:cs typeface="Roboto"/>
              </a:rPr>
              <a:t>June</a:t>
            </a:r>
            <a:r>
              <a:rPr sz="1800" spc="459" dirty="0">
                <a:solidFill>
                  <a:srgbClr val="0D0F1A"/>
                </a:solidFill>
                <a:latin typeface="Roboto"/>
                <a:cs typeface="Roboto"/>
              </a:rPr>
              <a:t> </a:t>
            </a:r>
            <a:r>
              <a:rPr sz="1800" dirty="0">
                <a:solidFill>
                  <a:srgbClr val="0D0F1A"/>
                </a:solidFill>
                <a:latin typeface="Roboto"/>
                <a:cs typeface="Roboto"/>
              </a:rPr>
              <a:t>1863</a:t>
            </a:r>
            <a:r>
              <a:rPr sz="1800" spc="465" dirty="0">
                <a:solidFill>
                  <a:srgbClr val="0D0F1A"/>
                </a:solidFill>
                <a:latin typeface="Roboto"/>
                <a:cs typeface="Roboto"/>
              </a:rPr>
              <a:t> </a:t>
            </a:r>
            <a:r>
              <a:rPr sz="1800" spc="-25" dirty="0">
                <a:solidFill>
                  <a:srgbClr val="0D0F1A"/>
                </a:solidFill>
                <a:latin typeface="Roboto"/>
                <a:cs typeface="Roboto"/>
              </a:rPr>
              <a:t>in </a:t>
            </a:r>
            <a:r>
              <a:rPr sz="1800" dirty="0">
                <a:solidFill>
                  <a:srgbClr val="0D0F1A"/>
                </a:solidFill>
                <a:latin typeface="Roboto"/>
                <a:cs typeface="Roboto"/>
              </a:rPr>
              <a:t>Christchurch,</a:t>
            </a:r>
            <a:r>
              <a:rPr sz="1800" spc="185" dirty="0">
                <a:solidFill>
                  <a:srgbClr val="0D0F1A"/>
                </a:solidFill>
                <a:latin typeface="Roboto"/>
                <a:cs typeface="Roboto"/>
              </a:rPr>
              <a:t> </a:t>
            </a:r>
            <a:r>
              <a:rPr sz="1800" dirty="0">
                <a:solidFill>
                  <a:srgbClr val="0D0F1A"/>
                </a:solidFill>
                <a:latin typeface="Roboto"/>
                <a:cs typeface="Roboto"/>
              </a:rPr>
              <a:t>New</a:t>
            </a:r>
            <a:r>
              <a:rPr sz="1800" spc="204" dirty="0">
                <a:solidFill>
                  <a:srgbClr val="0D0F1A"/>
                </a:solidFill>
                <a:latin typeface="Roboto"/>
                <a:cs typeface="Roboto"/>
              </a:rPr>
              <a:t> </a:t>
            </a:r>
            <a:r>
              <a:rPr sz="1800" dirty="0">
                <a:solidFill>
                  <a:srgbClr val="0D0F1A"/>
                </a:solidFill>
                <a:latin typeface="Roboto"/>
                <a:cs typeface="Roboto"/>
              </a:rPr>
              <a:t>Zealand,</a:t>
            </a:r>
            <a:r>
              <a:rPr sz="1800" spc="195" dirty="0">
                <a:solidFill>
                  <a:srgbClr val="0D0F1A"/>
                </a:solidFill>
                <a:latin typeface="Roboto"/>
                <a:cs typeface="Roboto"/>
              </a:rPr>
              <a:t> </a:t>
            </a:r>
            <a:r>
              <a:rPr sz="1800" dirty="0">
                <a:solidFill>
                  <a:srgbClr val="0D0F1A"/>
                </a:solidFill>
                <a:latin typeface="Roboto"/>
                <a:cs typeface="Roboto"/>
              </a:rPr>
              <a:t>warned</a:t>
            </a:r>
            <a:r>
              <a:rPr sz="1800" spc="200" dirty="0">
                <a:solidFill>
                  <a:srgbClr val="0D0F1A"/>
                </a:solidFill>
                <a:latin typeface="Roboto"/>
                <a:cs typeface="Roboto"/>
              </a:rPr>
              <a:t> </a:t>
            </a:r>
            <a:r>
              <a:rPr sz="1800" dirty="0">
                <a:solidFill>
                  <a:srgbClr val="0D0F1A"/>
                </a:solidFill>
                <a:latin typeface="Roboto"/>
                <a:cs typeface="Roboto"/>
              </a:rPr>
              <a:t>humanity</a:t>
            </a:r>
            <a:r>
              <a:rPr sz="1800" spc="200" dirty="0">
                <a:solidFill>
                  <a:srgbClr val="0D0F1A"/>
                </a:solidFill>
                <a:latin typeface="Roboto"/>
                <a:cs typeface="Roboto"/>
              </a:rPr>
              <a:t> </a:t>
            </a:r>
            <a:r>
              <a:rPr sz="1800" dirty="0">
                <a:solidFill>
                  <a:srgbClr val="0D0F1A"/>
                </a:solidFill>
                <a:latin typeface="Roboto"/>
                <a:cs typeface="Roboto"/>
              </a:rPr>
              <a:t>of</a:t>
            </a:r>
            <a:r>
              <a:rPr sz="1800" spc="195" dirty="0">
                <a:solidFill>
                  <a:srgbClr val="0D0F1A"/>
                </a:solidFill>
                <a:latin typeface="Roboto"/>
                <a:cs typeface="Roboto"/>
              </a:rPr>
              <a:t> </a:t>
            </a:r>
            <a:r>
              <a:rPr sz="1800" dirty="0">
                <a:solidFill>
                  <a:srgbClr val="0D0F1A"/>
                </a:solidFill>
                <a:latin typeface="Roboto"/>
                <a:cs typeface="Roboto"/>
              </a:rPr>
              <a:t>future</a:t>
            </a:r>
            <a:r>
              <a:rPr sz="1800" spc="200" dirty="0">
                <a:solidFill>
                  <a:srgbClr val="0D0F1A"/>
                </a:solidFill>
                <a:latin typeface="Roboto"/>
                <a:cs typeface="Roboto"/>
              </a:rPr>
              <a:t> </a:t>
            </a:r>
            <a:r>
              <a:rPr sz="1800" dirty="0">
                <a:solidFill>
                  <a:srgbClr val="0D0F1A"/>
                </a:solidFill>
                <a:latin typeface="Roboto"/>
                <a:cs typeface="Roboto"/>
              </a:rPr>
              <a:t>enslavement</a:t>
            </a:r>
            <a:r>
              <a:rPr sz="1800" spc="200" dirty="0">
                <a:solidFill>
                  <a:srgbClr val="0D0F1A"/>
                </a:solidFill>
                <a:latin typeface="Roboto"/>
                <a:cs typeface="Roboto"/>
              </a:rPr>
              <a:t> </a:t>
            </a:r>
            <a:r>
              <a:rPr sz="1800" dirty="0">
                <a:solidFill>
                  <a:srgbClr val="0D0F1A"/>
                </a:solidFill>
                <a:latin typeface="Roboto"/>
                <a:cs typeface="Roboto"/>
              </a:rPr>
              <a:t>under</a:t>
            </a:r>
            <a:r>
              <a:rPr sz="1800" spc="204" dirty="0">
                <a:solidFill>
                  <a:srgbClr val="0D0F1A"/>
                </a:solidFill>
                <a:latin typeface="Roboto"/>
                <a:cs typeface="Roboto"/>
              </a:rPr>
              <a:t> </a:t>
            </a:r>
            <a:r>
              <a:rPr sz="1800" spc="-25" dirty="0">
                <a:solidFill>
                  <a:srgbClr val="0D0F1A"/>
                </a:solidFill>
                <a:latin typeface="Roboto"/>
                <a:cs typeface="Roboto"/>
              </a:rPr>
              <a:t>the </a:t>
            </a:r>
            <a:r>
              <a:rPr sz="1800" spc="-10" dirty="0">
                <a:solidFill>
                  <a:srgbClr val="0D0F1A"/>
                </a:solidFill>
                <a:latin typeface="Roboto"/>
                <a:cs typeface="Roboto"/>
              </a:rPr>
              <a:t>machines.</a:t>
            </a:r>
            <a:r>
              <a:rPr sz="1800" spc="-55" dirty="0">
                <a:solidFill>
                  <a:srgbClr val="0D0F1A"/>
                </a:solidFill>
                <a:latin typeface="Roboto"/>
                <a:cs typeface="Roboto"/>
              </a:rPr>
              <a:t> </a:t>
            </a:r>
            <a:r>
              <a:rPr sz="1800" dirty="0">
                <a:solidFill>
                  <a:srgbClr val="0D0F1A"/>
                </a:solidFill>
                <a:latin typeface="Roboto"/>
                <a:cs typeface="Roboto"/>
              </a:rPr>
              <a:t>We</a:t>
            </a:r>
            <a:r>
              <a:rPr sz="1800" spc="-30" dirty="0">
                <a:solidFill>
                  <a:srgbClr val="0D0F1A"/>
                </a:solidFill>
                <a:latin typeface="Roboto"/>
                <a:cs typeface="Roboto"/>
              </a:rPr>
              <a:t> </a:t>
            </a:r>
            <a:r>
              <a:rPr sz="1800" spc="-10" dirty="0">
                <a:solidFill>
                  <a:srgbClr val="0D0F1A"/>
                </a:solidFill>
                <a:latin typeface="Roboto"/>
                <a:cs typeface="Roboto"/>
              </a:rPr>
              <a:t>might</a:t>
            </a:r>
            <a:r>
              <a:rPr sz="1800" spc="-50" dirty="0">
                <a:solidFill>
                  <a:srgbClr val="0D0F1A"/>
                </a:solidFill>
                <a:latin typeface="Roboto"/>
                <a:cs typeface="Roboto"/>
              </a:rPr>
              <a:t> </a:t>
            </a:r>
            <a:r>
              <a:rPr sz="1800" dirty="0">
                <a:solidFill>
                  <a:srgbClr val="0D0F1A"/>
                </a:solidFill>
                <a:latin typeface="Roboto"/>
                <a:cs typeface="Roboto"/>
              </a:rPr>
              <a:t>call</a:t>
            </a:r>
            <a:r>
              <a:rPr sz="1800" spc="-50" dirty="0">
                <a:solidFill>
                  <a:srgbClr val="0D0F1A"/>
                </a:solidFill>
                <a:latin typeface="Roboto"/>
                <a:cs typeface="Roboto"/>
              </a:rPr>
              <a:t> </a:t>
            </a:r>
            <a:r>
              <a:rPr sz="1800" dirty="0">
                <a:solidFill>
                  <a:srgbClr val="0D0F1A"/>
                </a:solidFill>
                <a:latin typeface="Roboto"/>
                <a:cs typeface="Roboto"/>
              </a:rPr>
              <a:t>this</a:t>
            </a:r>
            <a:r>
              <a:rPr sz="1800" spc="-45" dirty="0">
                <a:solidFill>
                  <a:srgbClr val="0D0F1A"/>
                </a:solidFill>
                <a:latin typeface="Roboto"/>
                <a:cs typeface="Roboto"/>
              </a:rPr>
              <a:t> </a:t>
            </a:r>
            <a:r>
              <a:rPr sz="1800" b="1" spc="-10" dirty="0">
                <a:solidFill>
                  <a:srgbClr val="0D0F1A"/>
                </a:solidFill>
                <a:latin typeface="Roboto"/>
                <a:cs typeface="Roboto"/>
              </a:rPr>
              <a:t>technophobia.</a:t>
            </a:r>
            <a:endParaRPr sz="1800" dirty="0">
              <a:latin typeface="Roboto"/>
              <a:cs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7</a:t>
            </a:r>
            <a:endParaRPr sz="1100">
              <a:latin typeface="Calibri"/>
              <a:cs typeface="Calibri"/>
            </a:endParaRPr>
          </a:p>
        </p:txBody>
      </p:sp>
      <p:sp>
        <p:nvSpPr>
          <p:cNvPr id="3" name="object 3"/>
          <p:cNvSpPr txBox="1"/>
          <p:nvPr/>
        </p:nvSpPr>
        <p:spPr>
          <a:xfrm>
            <a:off x="901700" y="889761"/>
            <a:ext cx="8255000" cy="1732914"/>
          </a:xfrm>
          <a:prstGeom prst="rect">
            <a:avLst/>
          </a:prstGeom>
        </p:spPr>
        <p:txBody>
          <a:bodyPr vert="horz" wrap="square" lIns="0" tIns="12700" rIns="0" bIns="0" rtlCol="0">
            <a:spAutoFit/>
          </a:bodyPr>
          <a:lstStyle/>
          <a:p>
            <a:pPr marL="12700" marR="5715" algn="just">
              <a:lnSpc>
                <a:spcPct val="100000"/>
              </a:lnSpc>
              <a:spcBef>
                <a:spcPts val="100"/>
              </a:spcBef>
            </a:pPr>
            <a:r>
              <a:rPr sz="1800" dirty="0">
                <a:solidFill>
                  <a:srgbClr val="0D0F1A"/>
                </a:solidFill>
                <a:latin typeface="Roboto"/>
                <a:cs typeface="Roboto"/>
              </a:rPr>
              <a:t>Technophobia</a:t>
            </a:r>
            <a:r>
              <a:rPr sz="1800" spc="70" dirty="0">
                <a:solidFill>
                  <a:srgbClr val="0D0F1A"/>
                </a:solidFill>
                <a:latin typeface="Roboto"/>
                <a:cs typeface="Roboto"/>
              </a:rPr>
              <a:t> </a:t>
            </a:r>
            <a:r>
              <a:rPr sz="1800" dirty="0">
                <a:solidFill>
                  <a:srgbClr val="0D0F1A"/>
                </a:solidFill>
                <a:latin typeface="Roboto"/>
                <a:cs typeface="Roboto"/>
              </a:rPr>
              <a:t>seems</a:t>
            </a:r>
            <a:r>
              <a:rPr sz="1800" spc="80" dirty="0">
                <a:solidFill>
                  <a:srgbClr val="0D0F1A"/>
                </a:solidFill>
                <a:latin typeface="Roboto"/>
                <a:cs typeface="Roboto"/>
              </a:rPr>
              <a:t> </a:t>
            </a:r>
            <a:r>
              <a:rPr sz="1800" dirty="0">
                <a:solidFill>
                  <a:srgbClr val="0D0F1A"/>
                </a:solidFill>
                <a:latin typeface="Roboto"/>
                <a:cs typeface="Roboto"/>
              </a:rPr>
              <a:t>equally</a:t>
            </a:r>
            <a:r>
              <a:rPr sz="1800" spc="100" dirty="0">
                <a:solidFill>
                  <a:srgbClr val="0D0F1A"/>
                </a:solidFill>
                <a:latin typeface="Roboto"/>
                <a:cs typeface="Roboto"/>
              </a:rPr>
              <a:t> </a:t>
            </a:r>
            <a:r>
              <a:rPr sz="1800" dirty="0">
                <a:solidFill>
                  <a:srgbClr val="0D0F1A"/>
                </a:solidFill>
                <a:latin typeface="Roboto"/>
                <a:cs typeface="Roboto"/>
              </a:rPr>
              <a:t>naive,</a:t>
            </a:r>
            <a:r>
              <a:rPr sz="1800" spc="75" dirty="0">
                <a:solidFill>
                  <a:srgbClr val="0D0F1A"/>
                </a:solidFill>
                <a:latin typeface="Roboto"/>
                <a:cs typeface="Roboto"/>
              </a:rPr>
              <a:t> </a:t>
            </a:r>
            <a:r>
              <a:rPr sz="1800" dirty="0">
                <a:solidFill>
                  <a:srgbClr val="0D0F1A"/>
                </a:solidFill>
                <a:latin typeface="Roboto"/>
                <a:cs typeface="Roboto"/>
              </a:rPr>
              <a:t>given</a:t>
            </a:r>
            <a:r>
              <a:rPr sz="1800" spc="85" dirty="0">
                <a:solidFill>
                  <a:srgbClr val="0D0F1A"/>
                </a:solidFill>
                <a:latin typeface="Roboto"/>
                <a:cs typeface="Roboto"/>
              </a:rPr>
              <a:t> </a:t>
            </a:r>
            <a:r>
              <a:rPr sz="1800" dirty="0">
                <a:solidFill>
                  <a:srgbClr val="0D0F1A"/>
                </a:solidFill>
                <a:latin typeface="Roboto"/>
                <a:cs typeface="Roboto"/>
              </a:rPr>
              <a:t>the</a:t>
            </a:r>
            <a:r>
              <a:rPr sz="1800" spc="75" dirty="0">
                <a:solidFill>
                  <a:srgbClr val="0D0F1A"/>
                </a:solidFill>
                <a:latin typeface="Roboto"/>
                <a:cs typeface="Roboto"/>
              </a:rPr>
              <a:t> </a:t>
            </a:r>
            <a:r>
              <a:rPr sz="1800" dirty="0">
                <a:solidFill>
                  <a:srgbClr val="0D0F1A"/>
                </a:solidFill>
                <a:latin typeface="Roboto"/>
                <a:cs typeface="Roboto"/>
              </a:rPr>
              <a:t>fact</a:t>
            </a:r>
            <a:r>
              <a:rPr sz="1800" spc="80" dirty="0">
                <a:solidFill>
                  <a:srgbClr val="0D0F1A"/>
                </a:solidFill>
                <a:latin typeface="Roboto"/>
                <a:cs typeface="Roboto"/>
              </a:rPr>
              <a:t> </a:t>
            </a:r>
            <a:r>
              <a:rPr sz="1800" dirty="0">
                <a:solidFill>
                  <a:srgbClr val="0D0F1A"/>
                </a:solidFill>
                <a:latin typeface="Roboto"/>
                <a:cs typeface="Roboto"/>
              </a:rPr>
              <a:t>that</a:t>
            </a:r>
            <a:r>
              <a:rPr sz="1800" spc="75" dirty="0">
                <a:solidFill>
                  <a:srgbClr val="0D0F1A"/>
                </a:solidFill>
                <a:latin typeface="Roboto"/>
                <a:cs typeface="Roboto"/>
              </a:rPr>
              <a:t> </a:t>
            </a:r>
            <a:r>
              <a:rPr sz="1800" dirty="0">
                <a:solidFill>
                  <a:srgbClr val="0D0F1A"/>
                </a:solidFill>
                <a:latin typeface="Roboto"/>
                <a:cs typeface="Roboto"/>
              </a:rPr>
              <a:t>I</a:t>
            </a:r>
            <a:r>
              <a:rPr sz="1800" spc="75" dirty="0">
                <a:solidFill>
                  <a:srgbClr val="0D0F1A"/>
                </a:solidFill>
                <a:latin typeface="Roboto"/>
                <a:cs typeface="Roboto"/>
              </a:rPr>
              <a:t> </a:t>
            </a:r>
            <a:r>
              <a:rPr sz="1800" dirty="0">
                <a:solidFill>
                  <a:srgbClr val="0D0F1A"/>
                </a:solidFill>
                <a:latin typeface="Roboto"/>
                <a:cs typeface="Roboto"/>
              </a:rPr>
              <a:t>am</a:t>
            </a:r>
            <a:r>
              <a:rPr sz="1800" spc="80" dirty="0">
                <a:solidFill>
                  <a:srgbClr val="0D0F1A"/>
                </a:solidFill>
                <a:latin typeface="Roboto"/>
                <a:cs typeface="Roboto"/>
              </a:rPr>
              <a:t> </a:t>
            </a:r>
            <a:r>
              <a:rPr sz="1800" dirty="0">
                <a:solidFill>
                  <a:srgbClr val="0D0F1A"/>
                </a:solidFill>
                <a:latin typeface="Roboto"/>
                <a:cs typeface="Roboto"/>
              </a:rPr>
              <a:t>typing</a:t>
            </a:r>
            <a:r>
              <a:rPr sz="1800" spc="85" dirty="0">
                <a:solidFill>
                  <a:srgbClr val="0D0F1A"/>
                </a:solidFill>
                <a:latin typeface="Roboto"/>
                <a:cs typeface="Roboto"/>
              </a:rPr>
              <a:t> </a:t>
            </a:r>
            <a:r>
              <a:rPr sz="1800" dirty="0">
                <a:solidFill>
                  <a:srgbClr val="0D0F1A"/>
                </a:solidFill>
                <a:latin typeface="Roboto"/>
                <a:cs typeface="Roboto"/>
              </a:rPr>
              <a:t>these</a:t>
            </a:r>
            <a:r>
              <a:rPr sz="1800" spc="85" dirty="0">
                <a:solidFill>
                  <a:srgbClr val="0D0F1A"/>
                </a:solidFill>
                <a:latin typeface="Roboto"/>
                <a:cs typeface="Roboto"/>
              </a:rPr>
              <a:t> </a:t>
            </a:r>
            <a:r>
              <a:rPr sz="1800" spc="-10" dirty="0">
                <a:solidFill>
                  <a:srgbClr val="0D0F1A"/>
                </a:solidFill>
                <a:latin typeface="Roboto"/>
                <a:cs typeface="Roboto"/>
              </a:rPr>
              <a:t>words </a:t>
            </a:r>
            <a:r>
              <a:rPr sz="1800" dirty="0">
                <a:solidFill>
                  <a:srgbClr val="0D0F1A"/>
                </a:solidFill>
                <a:latin typeface="Roboto"/>
                <a:cs typeface="Roboto"/>
              </a:rPr>
              <a:t>using</a:t>
            </a:r>
            <a:r>
              <a:rPr sz="1800" spc="370" dirty="0">
                <a:solidFill>
                  <a:srgbClr val="0D0F1A"/>
                </a:solidFill>
                <a:latin typeface="Roboto"/>
                <a:cs typeface="Roboto"/>
              </a:rPr>
              <a:t> </a:t>
            </a:r>
            <a:r>
              <a:rPr sz="1800" dirty="0">
                <a:solidFill>
                  <a:srgbClr val="0D0F1A"/>
                </a:solidFill>
                <a:latin typeface="Roboto"/>
                <a:cs typeface="Roboto"/>
              </a:rPr>
              <a:t>a</a:t>
            </a:r>
            <a:r>
              <a:rPr sz="1800" spc="370" dirty="0">
                <a:solidFill>
                  <a:srgbClr val="0D0F1A"/>
                </a:solidFill>
                <a:latin typeface="Roboto"/>
                <a:cs typeface="Roboto"/>
              </a:rPr>
              <a:t> </a:t>
            </a:r>
            <a:r>
              <a:rPr sz="1800" dirty="0">
                <a:solidFill>
                  <a:srgbClr val="0D0F1A"/>
                </a:solidFill>
                <a:latin typeface="Roboto"/>
                <a:cs typeface="Roboto"/>
              </a:rPr>
              <a:t>machine</a:t>
            </a:r>
            <a:r>
              <a:rPr sz="1800" spc="365" dirty="0">
                <a:solidFill>
                  <a:srgbClr val="0D0F1A"/>
                </a:solidFill>
                <a:latin typeface="Roboto"/>
                <a:cs typeface="Roboto"/>
              </a:rPr>
              <a:t> </a:t>
            </a:r>
            <a:r>
              <a:rPr sz="1800" dirty="0">
                <a:solidFill>
                  <a:srgbClr val="0D0F1A"/>
                </a:solidFill>
                <a:latin typeface="Roboto"/>
                <a:cs typeface="Roboto"/>
              </a:rPr>
              <a:t>and</a:t>
            </a:r>
            <a:r>
              <a:rPr sz="1800" spc="370" dirty="0">
                <a:solidFill>
                  <a:srgbClr val="0D0F1A"/>
                </a:solidFill>
                <a:latin typeface="Roboto"/>
                <a:cs typeface="Roboto"/>
              </a:rPr>
              <a:t> </a:t>
            </a:r>
            <a:r>
              <a:rPr sz="1800" dirty="0">
                <a:solidFill>
                  <a:srgbClr val="0D0F1A"/>
                </a:solidFill>
                <a:latin typeface="Roboto"/>
                <a:cs typeface="Roboto"/>
              </a:rPr>
              <a:t>employing</a:t>
            </a:r>
            <a:r>
              <a:rPr sz="1800" spc="365" dirty="0">
                <a:solidFill>
                  <a:srgbClr val="0D0F1A"/>
                </a:solidFill>
                <a:latin typeface="Roboto"/>
                <a:cs typeface="Roboto"/>
              </a:rPr>
              <a:t> </a:t>
            </a:r>
            <a:r>
              <a:rPr sz="1800" dirty="0">
                <a:solidFill>
                  <a:srgbClr val="0D0F1A"/>
                </a:solidFill>
                <a:latin typeface="Roboto"/>
                <a:cs typeface="Roboto"/>
              </a:rPr>
              <a:t>techniques</a:t>
            </a:r>
            <a:r>
              <a:rPr sz="1800" spc="365" dirty="0">
                <a:solidFill>
                  <a:srgbClr val="0D0F1A"/>
                </a:solidFill>
                <a:latin typeface="Roboto"/>
                <a:cs typeface="Roboto"/>
              </a:rPr>
              <a:t> </a:t>
            </a:r>
            <a:r>
              <a:rPr sz="1800" dirty="0">
                <a:solidFill>
                  <a:srgbClr val="0D0F1A"/>
                </a:solidFill>
                <a:latin typeface="Roboto"/>
                <a:cs typeface="Roboto"/>
              </a:rPr>
              <a:t>and</a:t>
            </a:r>
            <a:r>
              <a:rPr sz="1800" spc="370" dirty="0">
                <a:solidFill>
                  <a:srgbClr val="0D0F1A"/>
                </a:solidFill>
                <a:latin typeface="Roboto"/>
                <a:cs typeface="Roboto"/>
              </a:rPr>
              <a:t> </a:t>
            </a:r>
            <a:r>
              <a:rPr sz="1800" dirty="0">
                <a:solidFill>
                  <a:srgbClr val="0D0F1A"/>
                </a:solidFill>
                <a:latin typeface="Roboto"/>
                <a:cs typeface="Roboto"/>
              </a:rPr>
              <a:t>information</a:t>
            </a:r>
            <a:r>
              <a:rPr sz="1800" spc="375" dirty="0">
                <a:solidFill>
                  <a:srgbClr val="0D0F1A"/>
                </a:solidFill>
                <a:latin typeface="Roboto"/>
                <a:cs typeface="Roboto"/>
              </a:rPr>
              <a:t> </a:t>
            </a:r>
            <a:r>
              <a:rPr sz="1800" dirty="0">
                <a:solidFill>
                  <a:srgbClr val="0D0F1A"/>
                </a:solidFill>
                <a:latin typeface="Roboto"/>
                <a:cs typeface="Roboto"/>
              </a:rPr>
              <a:t>per</a:t>
            </a:r>
            <a:r>
              <a:rPr sz="1800" spc="370" dirty="0">
                <a:solidFill>
                  <a:srgbClr val="0D0F1A"/>
                </a:solidFill>
                <a:latin typeface="Roboto"/>
                <a:cs typeface="Roboto"/>
              </a:rPr>
              <a:t> </a:t>
            </a:r>
            <a:r>
              <a:rPr sz="1800" dirty="0">
                <a:solidFill>
                  <a:srgbClr val="0D0F1A"/>
                </a:solidFill>
                <a:latin typeface="Roboto"/>
                <a:cs typeface="Roboto"/>
              </a:rPr>
              <a:t>the</a:t>
            </a:r>
            <a:r>
              <a:rPr sz="1800" spc="375" dirty="0">
                <a:solidFill>
                  <a:srgbClr val="0D0F1A"/>
                </a:solidFill>
                <a:latin typeface="Roboto"/>
                <a:cs typeface="Roboto"/>
              </a:rPr>
              <a:t> </a:t>
            </a:r>
            <a:r>
              <a:rPr sz="1800" spc="-10" dirty="0">
                <a:solidFill>
                  <a:srgbClr val="0D0F1A"/>
                </a:solidFill>
                <a:latin typeface="Roboto"/>
                <a:cs typeface="Roboto"/>
              </a:rPr>
              <a:t>general </a:t>
            </a:r>
            <a:r>
              <a:rPr sz="1800" spc="-20" dirty="0">
                <a:solidFill>
                  <a:srgbClr val="0D0F1A"/>
                </a:solidFill>
                <a:latin typeface="Roboto"/>
                <a:cs typeface="Roboto"/>
              </a:rPr>
              <a:t>machinery</a:t>
            </a:r>
            <a:r>
              <a:rPr sz="1800" spc="-30" dirty="0">
                <a:solidFill>
                  <a:srgbClr val="0D0F1A"/>
                </a:solidFill>
                <a:latin typeface="Roboto"/>
                <a:cs typeface="Roboto"/>
              </a:rPr>
              <a:t> </a:t>
            </a:r>
            <a:r>
              <a:rPr sz="1800" dirty="0">
                <a:solidFill>
                  <a:srgbClr val="0D0F1A"/>
                </a:solidFill>
                <a:latin typeface="Roboto"/>
                <a:cs typeface="Roboto"/>
              </a:rPr>
              <a:t>of</a:t>
            </a:r>
            <a:r>
              <a:rPr sz="1800" spc="-25" dirty="0">
                <a:solidFill>
                  <a:srgbClr val="0D0F1A"/>
                </a:solidFill>
                <a:latin typeface="Roboto"/>
                <a:cs typeface="Roboto"/>
              </a:rPr>
              <a:t> </a:t>
            </a:r>
            <a:r>
              <a:rPr sz="1800" dirty="0">
                <a:solidFill>
                  <a:srgbClr val="0D0F1A"/>
                </a:solidFill>
                <a:latin typeface="Roboto"/>
                <a:cs typeface="Roboto"/>
              </a:rPr>
              <a:t>the</a:t>
            </a:r>
            <a:r>
              <a:rPr sz="1800" spc="-25" dirty="0">
                <a:solidFill>
                  <a:srgbClr val="0D0F1A"/>
                </a:solidFill>
                <a:latin typeface="Roboto"/>
                <a:cs typeface="Roboto"/>
              </a:rPr>
              <a:t> </a:t>
            </a:r>
            <a:r>
              <a:rPr sz="1800" spc="-10" dirty="0">
                <a:solidFill>
                  <a:srgbClr val="0D0F1A"/>
                </a:solidFill>
                <a:latin typeface="Roboto"/>
                <a:cs typeface="Roboto"/>
              </a:rPr>
              <a:t>Internet.</a:t>
            </a:r>
            <a:endParaRPr sz="1800" dirty="0">
              <a:latin typeface="Roboto"/>
              <a:cs typeface="Roboto"/>
            </a:endParaRPr>
          </a:p>
          <a:p>
            <a:pPr marL="12700" marR="5080" algn="just">
              <a:lnSpc>
                <a:spcPct val="100000"/>
              </a:lnSpc>
              <a:spcBef>
                <a:spcPts val="480"/>
              </a:spcBef>
            </a:pPr>
            <a:r>
              <a:rPr sz="1800" dirty="0">
                <a:solidFill>
                  <a:srgbClr val="0D0F1A"/>
                </a:solidFill>
                <a:latin typeface="Roboto"/>
                <a:cs typeface="Roboto"/>
              </a:rPr>
              <a:t>The</a:t>
            </a:r>
            <a:r>
              <a:rPr sz="1800" spc="240" dirty="0">
                <a:solidFill>
                  <a:srgbClr val="0D0F1A"/>
                </a:solidFill>
                <a:latin typeface="Roboto"/>
                <a:cs typeface="Roboto"/>
              </a:rPr>
              <a:t> </a:t>
            </a:r>
            <a:r>
              <a:rPr sz="1800" dirty="0">
                <a:solidFill>
                  <a:srgbClr val="0D0F1A"/>
                </a:solidFill>
                <a:latin typeface="Roboto"/>
                <a:cs typeface="Roboto"/>
              </a:rPr>
              <a:t>development</a:t>
            </a:r>
            <a:r>
              <a:rPr sz="1800" spc="240" dirty="0">
                <a:solidFill>
                  <a:srgbClr val="0D0F1A"/>
                </a:solidFill>
                <a:latin typeface="Roboto"/>
                <a:cs typeface="Roboto"/>
              </a:rPr>
              <a:t> </a:t>
            </a:r>
            <a:r>
              <a:rPr sz="1800" dirty="0">
                <a:solidFill>
                  <a:srgbClr val="0D0F1A"/>
                </a:solidFill>
                <a:latin typeface="Roboto"/>
                <a:cs typeface="Roboto"/>
              </a:rPr>
              <a:t>and</a:t>
            </a:r>
            <a:r>
              <a:rPr sz="1800" spc="245" dirty="0">
                <a:solidFill>
                  <a:srgbClr val="0D0F1A"/>
                </a:solidFill>
                <a:latin typeface="Roboto"/>
                <a:cs typeface="Roboto"/>
              </a:rPr>
              <a:t> </a:t>
            </a:r>
            <a:r>
              <a:rPr sz="1800" dirty="0">
                <a:solidFill>
                  <a:srgbClr val="0D0F1A"/>
                </a:solidFill>
                <a:latin typeface="Roboto"/>
                <a:cs typeface="Roboto"/>
              </a:rPr>
              <a:t>expansion</a:t>
            </a:r>
            <a:r>
              <a:rPr sz="1800" spc="240" dirty="0">
                <a:solidFill>
                  <a:srgbClr val="0D0F1A"/>
                </a:solidFill>
                <a:latin typeface="Roboto"/>
                <a:cs typeface="Roboto"/>
              </a:rPr>
              <a:t> </a:t>
            </a:r>
            <a:r>
              <a:rPr sz="1800" dirty="0">
                <a:solidFill>
                  <a:srgbClr val="0D0F1A"/>
                </a:solidFill>
                <a:latin typeface="Roboto"/>
                <a:cs typeface="Roboto"/>
              </a:rPr>
              <a:t>of</a:t>
            </a:r>
            <a:r>
              <a:rPr sz="1800" spc="240" dirty="0">
                <a:solidFill>
                  <a:srgbClr val="0D0F1A"/>
                </a:solidFill>
                <a:latin typeface="Roboto"/>
                <a:cs typeface="Roboto"/>
              </a:rPr>
              <a:t> </a:t>
            </a:r>
            <a:r>
              <a:rPr sz="1800" dirty="0">
                <a:solidFill>
                  <a:srgbClr val="0D0F1A"/>
                </a:solidFill>
                <a:latin typeface="Roboto"/>
                <a:cs typeface="Roboto"/>
              </a:rPr>
              <a:t>AI</a:t>
            </a:r>
            <a:r>
              <a:rPr sz="1800" spc="235" dirty="0">
                <a:solidFill>
                  <a:srgbClr val="0D0F1A"/>
                </a:solidFill>
                <a:latin typeface="Roboto"/>
                <a:cs typeface="Roboto"/>
              </a:rPr>
              <a:t> </a:t>
            </a:r>
            <a:r>
              <a:rPr sz="1800" dirty="0">
                <a:solidFill>
                  <a:srgbClr val="0D0F1A"/>
                </a:solidFill>
                <a:latin typeface="Roboto"/>
                <a:cs typeface="Roboto"/>
              </a:rPr>
              <a:t>apps</a:t>
            </a:r>
            <a:r>
              <a:rPr sz="1800" spc="235" dirty="0">
                <a:solidFill>
                  <a:srgbClr val="0D0F1A"/>
                </a:solidFill>
                <a:latin typeface="Roboto"/>
                <a:cs typeface="Roboto"/>
              </a:rPr>
              <a:t> </a:t>
            </a:r>
            <a:r>
              <a:rPr sz="1800" dirty="0">
                <a:solidFill>
                  <a:srgbClr val="0D0F1A"/>
                </a:solidFill>
                <a:latin typeface="Roboto"/>
                <a:cs typeface="Roboto"/>
              </a:rPr>
              <a:t>and</a:t>
            </a:r>
            <a:r>
              <a:rPr sz="1800" spc="229" dirty="0">
                <a:solidFill>
                  <a:srgbClr val="0D0F1A"/>
                </a:solidFill>
                <a:latin typeface="Roboto"/>
                <a:cs typeface="Roboto"/>
              </a:rPr>
              <a:t> </a:t>
            </a:r>
            <a:r>
              <a:rPr sz="1800" dirty="0">
                <a:solidFill>
                  <a:srgbClr val="0D0F1A"/>
                </a:solidFill>
                <a:latin typeface="Roboto"/>
                <a:cs typeface="Roboto"/>
              </a:rPr>
              <a:t>chatbots</a:t>
            </a:r>
            <a:r>
              <a:rPr sz="1800" spc="240" dirty="0">
                <a:solidFill>
                  <a:srgbClr val="0D0F1A"/>
                </a:solidFill>
                <a:latin typeface="Roboto"/>
                <a:cs typeface="Roboto"/>
              </a:rPr>
              <a:t> </a:t>
            </a:r>
            <a:r>
              <a:rPr sz="1800" dirty="0">
                <a:solidFill>
                  <a:srgbClr val="0D0F1A"/>
                </a:solidFill>
                <a:latin typeface="Roboto"/>
                <a:cs typeface="Roboto"/>
              </a:rPr>
              <a:t>have</a:t>
            </a:r>
            <a:r>
              <a:rPr sz="1800" spc="240" dirty="0">
                <a:solidFill>
                  <a:srgbClr val="0D0F1A"/>
                </a:solidFill>
                <a:latin typeface="Roboto"/>
                <a:cs typeface="Roboto"/>
              </a:rPr>
              <a:t> </a:t>
            </a:r>
            <a:r>
              <a:rPr sz="1800" dirty="0">
                <a:solidFill>
                  <a:srgbClr val="0D0F1A"/>
                </a:solidFill>
                <a:latin typeface="Roboto"/>
                <a:cs typeface="Roboto"/>
              </a:rPr>
              <a:t>rendered</a:t>
            </a:r>
            <a:r>
              <a:rPr sz="1800" spc="245" dirty="0">
                <a:solidFill>
                  <a:srgbClr val="0D0F1A"/>
                </a:solidFill>
                <a:latin typeface="Roboto"/>
                <a:cs typeface="Roboto"/>
              </a:rPr>
              <a:t> </a:t>
            </a:r>
            <a:r>
              <a:rPr sz="1800" spc="-20" dirty="0">
                <a:solidFill>
                  <a:srgbClr val="0D0F1A"/>
                </a:solidFill>
                <a:latin typeface="Roboto"/>
                <a:cs typeface="Roboto"/>
              </a:rPr>
              <a:t>both positions</a:t>
            </a:r>
            <a:r>
              <a:rPr sz="1800" spc="-50" dirty="0">
                <a:solidFill>
                  <a:srgbClr val="0D0F1A"/>
                </a:solidFill>
                <a:latin typeface="Roboto"/>
                <a:cs typeface="Roboto"/>
              </a:rPr>
              <a:t> </a:t>
            </a:r>
            <a:r>
              <a:rPr sz="1800" spc="-20" dirty="0">
                <a:solidFill>
                  <a:srgbClr val="0D0F1A"/>
                </a:solidFill>
                <a:latin typeface="Roboto"/>
                <a:cs typeface="Roboto"/>
              </a:rPr>
              <a:t>unattainable.</a:t>
            </a:r>
            <a:r>
              <a:rPr sz="1800" spc="-55" dirty="0">
                <a:solidFill>
                  <a:srgbClr val="0D0F1A"/>
                </a:solidFill>
                <a:latin typeface="Roboto"/>
                <a:cs typeface="Roboto"/>
              </a:rPr>
              <a:t> </a:t>
            </a:r>
            <a:r>
              <a:rPr sz="1800" dirty="0">
                <a:solidFill>
                  <a:srgbClr val="0D0F1A"/>
                </a:solidFill>
                <a:latin typeface="Roboto"/>
                <a:cs typeface="Roboto"/>
              </a:rPr>
              <a:t>I</a:t>
            </a:r>
            <a:r>
              <a:rPr sz="1800" spc="-40" dirty="0">
                <a:solidFill>
                  <a:srgbClr val="0D0F1A"/>
                </a:solidFill>
                <a:latin typeface="Roboto"/>
                <a:cs typeface="Roboto"/>
              </a:rPr>
              <a:t> </a:t>
            </a:r>
            <a:r>
              <a:rPr sz="1800" dirty="0">
                <a:solidFill>
                  <a:srgbClr val="0D0F1A"/>
                </a:solidFill>
                <a:latin typeface="Roboto"/>
                <a:cs typeface="Roboto"/>
              </a:rPr>
              <a:t>propose</a:t>
            </a:r>
            <a:r>
              <a:rPr sz="1800" spc="-60" dirty="0">
                <a:solidFill>
                  <a:srgbClr val="0D0F1A"/>
                </a:solidFill>
                <a:latin typeface="Roboto"/>
                <a:cs typeface="Roboto"/>
              </a:rPr>
              <a:t> </a:t>
            </a:r>
            <a:r>
              <a:rPr sz="1800" dirty="0">
                <a:solidFill>
                  <a:srgbClr val="0D0F1A"/>
                </a:solidFill>
                <a:latin typeface="Roboto"/>
                <a:cs typeface="Roboto"/>
              </a:rPr>
              <a:t>we</a:t>
            </a:r>
            <a:r>
              <a:rPr sz="1800" spc="-50" dirty="0">
                <a:solidFill>
                  <a:srgbClr val="0D0F1A"/>
                </a:solidFill>
                <a:latin typeface="Roboto"/>
                <a:cs typeface="Roboto"/>
              </a:rPr>
              <a:t> </a:t>
            </a:r>
            <a:r>
              <a:rPr sz="1800" spc="-10" dirty="0">
                <a:solidFill>
                  <a:srgbClr val="0D0F1A"/>
                </a:solidFill>
                <a:latin typeface="Roboto"/>
                <a:cs typeface="Roboto"/>
              </a:rPr>
              <a:t>search</a:t>
            </a:r>
            <a:r>
              <a:rPr sz="1800" spc="-50" dirty="0">
                <a:solidFill>
                  <a:srgbClr val="0D0F1A"/>
                </a:solidFill>
                <a:latin typeface="Roboto"/>
                <a:cs typeface="Roboto"/>
              </a:rPr>
              <a:t> </a:t>
            </a:r>
            <a:r>
              <a:rPr sz="1800" dirty="0">
                <a:solidFill>
                  <a:srgbClr val="0D0F1A"/>
                </a:solidFill>
                <a:latin typeface="Roboto"/>
                <a:cs typeface="Roboto"/>
              </a:rPr>
              <a:t>for</a:t>
            </a:r>
            <a:r>
              <a:rPr sz="1800" spc="-40" dirty="0">
                <a:solidFill>
                  <a:srgbClr val="0D0F1A"/>
                </a:solidFill>
                <a:latin typeface="Roboto"/>
                <a:cs typeface="Roboto"/>
              </a:rPr>
              <a:t> </a:t>
            </a:r>
            <a:r>
              <a:rPr sz="1800" dirty="0">
                <a:solidFill>
                  <a:srgbClr val="0D0F1A"/>
                </a:solidFill>
                <a:latin typeface="Roboto"/>
                <a:cs typeface="Roboto"/>
              </a:rPr>
              <a:t>a</a:t>
            </a:r>
            <a:r>
              <a:rPr sz="1800" spc="-55" dirty="0">
                <a:solidFill>
                  <a:srgbClr val="0D0F1A"/>
                </a:solidFill>
                <a:latin typeface="Roboto"/>
                <a:cs typeface="Roboto"/>
              </a:rPr>
              <a:t> </a:t>
            </a:r>
            <a:r>
              <a:rPr sz="1800" dirty="0">
                <a:solidFill>
                  <a:srgbClr val="0D0F1A"/>
                </a:solidFill>
                <a:latin typeface="Roboto"/>
                <a:cs typeface="Roboto"/>
              </a:rPr>
              <a:t>middle</a:t>
            </a:r>
            <a:r>
              <a:rPr sz="1800" spc="-50" dirty="0">
                <a:solidFill>
                  <a:srgbClr val="0D0F1A"/>
                </a:solidFill>
                <a:latin typeface="Roboto"/>
                <a:cs typeface="Roboto"/>
              </a:rPr>
              <a:t> </a:t>
            </a:r>
            <a:r>
              <a:rPr sz="1800" dirty="0">
                <a:solidFill>
                  <a:srgbClr val="0D0F1A"/>
                </a:solidFill>
                <a:latin typeface="Roboto"/>
                <a:cs typeface="Roboto"/>
              </a:rPr>
              <a:t>road,</a:t>
            </a:r>
            <a:r>
              <a:rPr sz="1800" spc="-55" dirty="0">
                <a:solidFill>
                  <a:srgbClr val="0D0F1A"/>
                </a:solidFill>
                <a:latin typeface="Roboto"/>
                <a:cs typeface="Roboto"/>
              </a:rPr>
              <a:t> </a:t>
            </a:r>
            <a:r>
              <a:rPr sz="1800" dirty="0">
                <a:solidFill>
                  <a:srgbClr val="0D0F1A"/>
                </a:solidFill>
                <a:latin typeface="Roboto"/>
                <a:cs typeface="Roboto"/>
              </a:rPr>
              <a:t>based</a:t>
            </a:r>
            <a:r>
              <a:rPr sz="1800" spc="-40" dirty="0">
                <a:solidFill>
                  <a:srgbClr val="0D0F1A"/>
                </a:solidFill>
                <a:latin typeface="Roboto"/>
                <a:cs typeface="Roboto"/>
              </a:rPr>
              <a:t> </a:t>
            </a:r>
            <a:r>
              <a:rPr sz="1800" dirty="0">
                <a:solidFill>
                  <a:srgbClr val="0D0F1A"/>
                </a:solidFill>
                <a:latin typeface="Roboto"/>
                <a:cs typeface="Roboto"/>
              </a:rPr>
              <a:t>on</a:t>
            </a:r>
            <a:r>
              <a:rPr sz="1800" spc="-40" dirty="0">
                <a:solidFill>
                  <a:srgbClr val="0D0F1A"/>
                </a:solidFill>
                <a:latin typeface="Roboto"/>
                <a:cs typeface="Roboto"/>
              </a:rPr>
              <a:t> </a:t>
            </a:r>
            <a:r>
              <a:rPr sz="1800" spc="-10" dirty="0">
                <a:solidFill>
                  <a:srgbClr val="0D0F1A"/>
                </a:solidFill>
                <a:latin typeface="Roboto"/>
                <a:cs typeface="Roboto"/>
              </a:rPr>
              <a:t>reflection </a:t>
            </a:r>
            <a:r>
              <a:rPr sz="1800" dirty="0">
                <a:solidFill>
                  <a:srgbClr val="0D0F1A"/>
                </a:solidFill>
                <a:latin typeface="Roboto"/>
                <a:cs typeface="Roboto"/>
              </a:rPr>
              <a:t>and</a:t>
            </a:r>
            <a:r>
              <a:rPr sz="1800" spc="-45" dirty="0">
                <a:solidFill>
                  <a:srgbClr val="0D0F1A"/>
                </a:solidFill>
                <a:latin typeface="Roboto"/>
                <a:cs typeface="Roboto"/>
              </a:rPr>
              <a:t> </a:t>
            </a:r>
            <a:r>
              <a:rPr sz="1800" spc="-10" dirty="0">
                <a:solidFill>
                  <a:srgbClr val="0D0F1A"/>
                </a:solidFill>
                <a:latin typeface="Roboto"/>
                <a:cs typeface="Roboto"/>
              </a:rPr>
              <a:t>criticism,</a:t>
            </a:r>
            <a:r>
              <a:rPr sz="1800" spc="-40" dirty="0">
                <a:solidFill>
                  <a:srgbClr val="0D0F1A"/>
                </a:solidFill>
                <a:latin typeface="Roboto"/>
                <a:cs typeface="Roboto"/>
              </a:rPr>
              <a:t> </a:t>
            </a:r>
            <a:r>
              <a:rPr sz="1800" spc="-10" dirty="0">
                <a:solidFill>
                  <a:srgbClr val="0D0F1A"/>
                </a:solidFill>
                <a:latin typeface="Roboto"/>
                <a:cs typeface="Roboto"/>
              </a:rPr>
              <a:t>that</a:t>
            </a:r>
            <a:r>
              <a:rPr sz="1800" spc="-45" dirty="0">
                <a:solidFill>
                  <a:srgbClr val="0D0F1A"/>
                </a:solidFill>
                <a:latin typeface="Roboto"/>
                <a:cs typeface="Roboto"/>
              </a:rPr>
              <a:t> </a:t>
            </a:r>
            <a:r>
              <a:rPr sz="1800" dirty="0">
                <a:solidFill>
                  <a:srgbClr val="0D0F1A"/>
                </a:solidFill>
                <a:latin typeface="Roboto"/>
                <a:cs typeface="Roboto"/>
              </a:rPr>
              <a:t>could</a:t>
            </a:r>
            <a:r>
              <a:rPr sz="1800" spc="-45" dirty="0">
                <a:solidFill>
                  <a:srgbClr val="0D0F1A"/>
                </a:solidFill>
                <a:latin typeface="Roboto"/>
                <a:cs typeface="Roboto"/>
              </a:rPr>
              <a:t> </a:t>
            </a:r>
            <a:r>
              <a:rPr sz="1800" dirty="0">
                <a:solidFill>
                  <a:srgbClr val="0D0F1A"/>
                </a:solidFill>
                <a:latin typeface="Roboto"/>
                <a:cs typeface="Roboto"/>
              </a:rPr>
              <a:t>be</a:t>
            </a:r>
            <a:r>
              <a:rPr sz="1800" spc="-50" dirty="0">
                <a:solidFill>
                  <a:srgbClr val="0D0F1A"/>
                </a:solidFill>
                <a:latin typeface="Roboto"/>
                <a:cs typeface="Roboto"/>
              </a:rPr>
              <a:t> </a:t>
            </a:r>
            <a:r>
              <a:rPr sz="1800" spc="-10" dirty="0" smtClean="0">
                <a:solidFill>
                  <a:srgbClr val="0D0F1A"/>
                </a:solidFill>
                <a:latin typeface="Roboto"/>
                <a:cs typeface="Roboto"/>
              </a:rPr>
              <a:t>described</a:t>
            </a:r>
            <a:r>
              <a:rPr sz="1800" spc="-40" dirty="0" smtClean="0">
                <a:solidFill>
                  <a:srgbClr val="0D0F1A"/>
                </a:solidFill>
                <a:latin typeface="Roboto"/>
                <a:cs typeface="Roboto"/>
              </a:rPr>
              <a:t> </a:t>
            </a:r>
            <a:r>
              <a:rPr sz="1800" dirty="0">
                <a:solidFill>
                  <a:srgbClr val="0D0F1A"/>
                </a:solidFill>
                <a:latin typeface="Roboto"/>
                <a:cs typeface="Roboto"/>
              </a:rPr>
              <a:t>as</a:t>
            </a:r>
            <a:r>
              <a:rPr sz="1800" spc="-35" dirty="0">
                <a:solidFill>
                  <a:srgbClr val="0D0F1A"/>
                </a:solidFill>
                <a:latin typeface="Roboto"/>
                <a:cs typeface="Roboto"/>
              </a:rPr>
              <a:t> </a:t>
            </a:r>
            <a:r>
              <a:rPr sz="1800" spc="-10" dirty="0">
                <a:solidFill>
                  <a:srgbClr val="0D0F1A"/>
                </a:solidFill>
                <a:latin typeface="Roboto"/>
                <a:cs typeface="Roboto"/>
              </a:rPr>
              <a:t>technoscepticism.</a:t>
            </a:r>
            <a:endParaRPr sz="1800" dirty="0">
              <a:latin typeface="Roboto"/>
              <a:cs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8</a:t>
            </a:r>
            <a:endParaRPr sz="1100">
              <a:latin typeface="Calibri"/>
              <a:cs typeface="Calibri"/>
            </a:endParaRPr>
          </a:p>
        </p:txBody>
      </p:sp>
      <p:sp>
        <p:nvSpPr>
          <p:cNvPr id="3" name="object 3"/>
          <p:cNvSpPr txBox="1"/>
          <p:nvPr/>
        </p:nvSpPr>
        <p:spPr>
          <a:xfrm>
            <a:off x="901700" y="888238"/>
            <a:ext cx="8255000" cy="5444490"/>
          </a:xfrm>
          <a:prstGeom prst="rect">
            <a:avLst/>
          </a:prstGeom>
        </p:spPr>
        <p:txBody>
          <a:bodyPr vert="horz" wrap="square" lIns="0" tIns="12700" rIns="0" bIns="0" rtlCol="0">
            <a:spAutoFit/>
          </a:bodyPr>
          <a:lstStyle/>
          <a:p>
            <a:pPr marL="12700">
              <a:lnSpc>
                <a:spcPct val="100000"/>
              </a:lnSpc>
              <a:spcBef>
                <a:spcPts val="100"/>
              </a:spcBef>
            </a:pPr>
            <a:r>
              <a:rPr sz="1800" b="1" dirty="0">
                <a:latin typeface="Roboto"/>
                <a:cs typeface="Roboto"/>
              </a:rPr>
              <a:t>Core</a:t>
            </a:r>
            <a:r>
              <a:rPr sz="1800" b="1" spc="20" dirty="0">
                <a:latin typeface="Roboto"/>
                <a:cs typeface="Roboto"/>
              </a:rPr>
              <a:t> </a:t>
            </a:r>
            <a:r>
              <a:rPr sz="1800" b="1" dirty="0">
                <a:latin typeface="Roboto"/>
                <a:cs typeface="Roboto"/>
              </a:rPr>
              <a:t>Principles</a:t>
            </a:r>
            <a:r>
              <a:rPr sz="1800" b="1" spc="15" dirty="0">
                <a:latin typeface="Roboto"/>
                <a:cs typeface="Roboto"/>
              </a:rPr>
              <a:t> </a:t>
            </a:r>
            <a:r>
              <a:rPr sz="1800" b="1" dirty="0">
                <a:latin typeface="Roboto"/>
                <a:cs typeface="Roboto"/>
              </a:rPr>
              <a:t>of</a:t>
            </a:r>
            <a:r>
              <a:rPr sz="1800" b="1" spc="25" dirty="0">
                <a:latin typeface="Roboto"/>
                <a:cs typeface="Roboto"/>
              </a:rPr>
              <a:t> </a:t>
            </a:r>
            <a:r>
              <a:rPr sz="1800" b="1" spc="-10" dirty="0">
                <a:latin typeface="Roboto"/>
                <a:cs typeface="Roboto"/>
              </a:rPr>
              <a:t>Technoscepticism</a:t>
            </a:r>
            <a:endParaRPr sz="1800" dirty="0">
              <a:latin typeface="Roboto"/>
              <a:cs typeface="Roboto"/>
            </a:endParaRPr>
          </a:p>
          <a:p>
            <a:pPr>
              <a:lnSpc>
                <a:spcPct val="100000"/>
              </a:lnSpc>
              <a:spcBef>
                <a:spcPts val="1785"/>
              </a:spcBef>
            </a:pPr>
            <a:endParaRPr sz="1800" dirty="0">
              <a:latin typeface="Roboto"/>
              <a:cs typeface="Roboto"/>
            </a:endParaRPr>
          </a:p>
          <a:p>
            <a:pPr marL="469900" marR="30480" indent="-228600">
              <a:lnSpc>
                <a:spcPct val="107800"/>
              </a:lnSpc>
              <a:buSzPct val="55555"/>
              <a:buFont typeface="Symbol"/>
              <a:buChar char=""/>
              <a:tabLst>
                <a:tab pos="469900" algn="l"/>
              </a:tabLst>
            </a:pPr>
            <a:r>
              <a:rPr sz="1800" b="1" dirty="0">
                <a:latin typeface="Roboto"/>
                <a:cs typeface="Roboto"/>
              </a:rPr>
              <a:t>Critical</a:t>
            </a:r>
            <a:r>
              <a:rPr sz="1800" b="1" spc="-50" dirty="0">
                <a:latin typeface="Roboto"/>
                <a:cs typeface="Roboto"/>
              </a:rPr>
              <a:t> </a:t>
            </a:r>
            <a:r>
              <a:rPr sz="1800" b="1" dirty="0">
                <a:latin typeface="Roboto"/>
                <a:cs typeface="Roboto"/>
              </a:rPr>
              <a:t>Engagement</a:t>
            </a:r>
            <a:r>
              <a:rPr sz="1800" dirty="0">
                <a:latin typeface="Roboto"/>
                <a:cs typeface="Roboto"/>
              </a:rPr>
              <a:t>:</a:t>
            </a:r>
            <a:r>
              <a:rPr sz="1800" spc="-50" dirty="0">
                <a:latin typeface="Roboto"/>
                <a:cs typeface="Roboto"/>
              </a:rPr>
              <a:t> </a:t>
            </a:r>
            <a:r>
              <a:rPr sz="1800" dirty="0">
                <a:latin typeface="Roboto"/>
                <a:cs typeface="Roboto"/>
              </a:rPr>
              <a:t>Instead</a:t>
            </a:r>
            <a:r>
              <a:rPr sz="1800" spc="-40" dirty="0">
                <a:latin typeface="Roboto"/>
                <a:cs typeface="Roboto"/>
              </a:rPr>
              <a:t> </a:t>
            </a:r>
            <a:r>
              <a:rPr sz="1800" dirty="0">
                <a:latin typeface="Roboto"/>
                <a:cs typeface="Roboto"/>
              </a:rPr>
              <a:t>of</a:t>
            </a:r>
            <a:r>
              <a:rPr sz="1800" spc="-50" dirty="0">
                <a:latin typeface="Roboto"/>
                <a:cs typeface="Roboto"/>
              </a:rPr>
              <a:t> </a:t>
            </a:r>
            <a:r>
              <a:rPr sz="1800" spc="-25" dirty="0">
                <a:latin typeface="Roboto"/>
                <a:cs typeface="Roboto"/>
              </a:rPr>
              <a:t>trusting</a:t>
            </a:r>
            <a:r>
              <a:rPr sz="1800" spc="-45" dirty="0">
                <a:latin typeface="Roboto"/>
                <a:cs typeface="Roboto"/>
              </a:rPr>
              <a:t> </a:t>
            </a:r>
            <a:r>
              <a:rPr sz="1800" dirty="0">
                <a:latin typeface="Roboto"/>
                <a:cs typeface="Roboto"/>
              </a:rPr>
              <a:t>tech</a:t>
            </a:r>
            <a:r>
              <a:rPr sz="1800" spc="-50" dirty="0">
                <a:latin typeface="Roboto"/>
                <a:cs typeface="Roboto"/>
              </a:rPr>
              <a:t> </a:t>
            </a:r>
            <a:r>
              <a:rPr sz="1800" dirty="0">
                <a:latin typeface="Roboto"/>
                <a:cs typeface="Roboto"/>
              </a:rPr>
              <a:t>because</a:t>
            </a:r>
            <a:r>
              <a:rPr sz="1800" spc="-55" dirty="0">
                <a:latin typeface="Roboto"/>
                <a:cs typeface="Roboto"/>
              </a:rPr>
              <a:t> </a:t>
            </a:r>
            <a:r>
              <a:rPr sz="1800" spc="-10" dirty="0">
                <a:latin typeface="Roboto"/>
                <a:cs typeface="Roboto"/>
              </a:rPr>
              <a:t>it's</a:t>
            </a:r>
            <a:r>
              <a:rPr sz="1800" spc="-40" dirty="0">
                <a:latin typeface="Roboto"/>
                <a:cs typeface="Roboto"/>
              </a:rPr>
              <a:t> </a:t>
            </a:r>
            <a:r>
              <a:rPr sz="1800" dirty="0">
                <a:latin typeface="Roboto"/>
                <a:cs typeface="Roboto"/>
              </a:rPr>
              <a:t>new</a:t>
            </a:r>
            <a:r>
              <a:rPr sz="1800" spc="-50" dirty="0">
                <a:latin typeface="Roboto"/>
                <a:cs typeface="Roboto"/>
              </a:rPr>
              <a:t> </a:t>
            </a:r>
            <a:r>
              <a:rPr sz="1800" dirty="0">
                <a:latin typeface="Roboto"/>
                <a:cs typeface="Roboto"/>
              </a:rPr>
              <a:t>or</a:t>
            </a:r>
            <a:r>
              <a:rPr sz="1800" spc="-45" dirty="0">
                <a:latin typeface="Roboto"/>
                <a:cs typeface="Roboto"/>
              </a:rPr>
              <a:t> </a:t>
            </a:r>
            <a:r>
              <a:rPr sz="1800" spc="-10" dirty="0">
                <a:latin typeface="Roboto"/>
                <a:cs typeface="Roboto"/>
              </a:rPr>
              <a:t>rejecting</a:t>
            </a:r>
            <a:r>
              <a:rPr sz="1800" spc="-50" dirty="0">
                <a:latin typeface="Roboto"/>
                <a:cs typeface="Roboto"/>
              </a:rPr>
              <a:t> </a:t>
            </a:r>
            <a:r>
              <a:rPr sz="1800" spc="-25" dirty="0">
                <a:latin typeface="Roboto"/>
                <a:cs typeface="Roboto"/>
              </a:rPr>
              <a:t>it </a:t>
            </a:r>
            <a:r>
              <a:rPr sz="1800" dirty="0">
                <a:latin typeface="Roboto"/>
                <a:cs typeface="Roboto"/>
              </a:rPr>
              <a:t>because</a:t>
            </a:r>
            <a:r>
              <a:rPr sz="1800" spc="-70" dirty="0">
                <a:latin typeface="Roboto"/>
                <a:cs typeface="Roboto"/>
              </a:rPr>
              <a:t> </a:t>
            </a:r>
            <a:r>
              <a:rPr sz="1800" spc="-20" dirty="0">
                <a:latin typeface="Roboto"/>
                <a:cs typeface="Roboto"/>
              </a:rPr>
              <a:t>it's</a:t>
            </a:r>
            <a:r>
              <a:rPr sz="1800" spc="-65" dirty="0">
                <a:latin typeface="Roboto"/>
                <a:cs typeface="Roboto"/>
              </a:rPr>
              <a:t> </a:t>
            </a:r>
            <a:r>
              <a:rPr sz="1800" spc="-10" dirty="0">
                <a:latin typeface="Roboto"/>
                <a:cs typeface="Roboto"/>
              </a:rPr>
              <a:t>disruptive,</a:t>
            </a:r>
            <a:r>
              <a:rPr sz="1800" spc="-65" dirty="0">
                <a:latin typeface="Roboto"/>
                <a:cs typeface="Roboto"/>
              </a:rPr>
              <a:t> </a:t>
            </a:r>
            <a:r>
              <a:rPr sz="1800" dirty="0">
                <a:latin typeface="Roboto"/>
                <a:cs typeface="Roboto"/>
              </a:rPr>
              <a:t>we</a:t>
            </a:r>
            <a:r>
              <a:rPr sz="1800" spc="-55" dirty="0">
                <a:latin typeface="Roboto"/>
                <a:cs typeface="Roboto"/>
              </a:rPr>
              <a:t> </a:t>
            </a:r>
            <a:r>
              <a:rPr sz="1800" dirty="0">
                <a:latin typeface="Roboto"/>
                <a:cs typeface="Roboto"/>
              </a:rPr>
              <a:t>may</a:t>
            </a:r>
            <a:r>
              <a:rPr sz="1800" spc="-55" dirty="0">
                <a:latin typeface="Roboto"/>
                <a:cs typeface="Roboto"/>
              </a:rPr>
              <a:t> </a:t>
            </a:r>
            <a:r>
              <a:rPr sz="1800" dirty="0">
                <a:latin typeface="Roboto"/>
                <a:cs typeface="Roboto"/>
              </a:rPr>
              <a:t>ask</a:t>
            </a:r>
            <a:r>
              <a:rPr sz="1800" spc="-60" dirty="0">
                <a:latin typeface="Roboto"/>
                <a:cs typeface="Roboto"/>
              </a:rPr>
              <a:t> </a:t>
            </a:r>
            <a:r>
              <a:rPr sz="1800" dirty="0">
                <a:latin typeface="Roboto"/>
                <a:cs typeface="Roboto"/>
              </a:rPr>
              <a:t>deeper</a:t>
            </a:r>
            <a:r>
              <a:rPr sz="1800" spc="-50" dirty="0">
                <a:latin typeface="Roboto"/>
                <a:cs typeface="Roboto"/>
              </a:rPr>
              <a:t> </a:t>
            </a:r>
            <a:r>
              <a:rPr sz="1800" spc="-10" dirty="0">
                <a:latin typeface="Roboto"/>
                <a:cs typeface="Roboto"/>
              </a:rPr>
              <a:t>questions:</a:t>
            </a:r>
            <a:r>
              <a:rPr sz="1800" spc="-60" dirty="0">
                <a:latin typeface="Roboto"/>
                <a:cs typeface="Roboto"/>
              </a:rPr>
              <a:t> </a:t>
            </a:r>
            <a:r>
              <a:rPr sz="1800" i="1" dirty="0">
                <a:latin typeface="Roboto"/>
                <a:cs typeface="Roboto"/>
              </a:rPr>
              <a:t>Who</a:t>
            </a:r>
            <a:r>
              <a:rPr sz="1800" i="1" spc="-60" dirty="0">
                <a:latin typeface="Roboto"/>
                <a:cs typeface="Roboto"/>
              </a:rPr>
              <a:t> </a:t>
            </a:r>
            <a:r>
              <a:rPr sz="1800" i="1" spc="-20" dirty="0">
                <a:latin typeface="Roboto"/>
                <a:cs typeface="Roboto"/>
              </a:rPr>
              <a:t>benefits</a:t>
            </a:r>
            <a:r>
              <a:rPr sz="1800" i="1" spc="-60" dirty="0">
                <a:latin typeface="Roboto"/>
                <a:cs typeface="Roboto"/>
              </a:rPr>
              <a:t> </a:t>
            </a:r>
            <a:r>
              <a:rPr sz="1800" i="1" dirty="0">
                <a:latin typeface="Roboto"/>
                <a:cs typeface="Roboto"/>
              </a:rPr>
              <a:t>from</a:t>
            </a:r>
            <a:r>
              <a:rPr sz="1800" i="1" spc="-65" dirty="0">
                <a:latin typeface="Roboto"/>
                <a:cs typeface="Roboto"/>
              </a:rPr>
              <a:t> </a:t>
            </a:r>
            <a:r>
              <a:rPr sz="1800" i="1" spc="-20" dirty="0">
                <a:latin typeface="Roboto"/>
                <a:cs typeface="Roboto"/>
              </a:rPr>
              <a:t>this </a:t>
            </a:r>
            <a:r>
              <a:rPr sz="1800" i="1" spc="-35" dirty="0">
                <a:latin typeface="Roboto"/>
                <a:cs typeface="Roboto"/>
              </a:rPr>
              <a:t>application?</a:t>
            </a:r>
            <a:r>
              <a:rPr sz="1800" i="1" spc="-80" dirty="0">
                <a:latin typeface="Roboto"/>
                <a:cs typeface="Roboto"/>
              </a:rPr>
              <a:t> </a:t>
            </a:r>
            <a:r>
              <a:rPr sz="1800" i="1" spc="-10" dirty="0">
                <a:latin typeface="Roboto"/>
                <a:cs typeface="Roboto"/>
              </a:rPr>
              <a:t>What</a:t>
            </a:r>
            <a:r>
              <a:rPr sz="1800" i="1" spc="-60" dirty="0">
                <a:latin typeface="Roboto"/>
                <a:cs typeface="Roboto"/>
              </a:rPr>
              <a:t> </a:t>
            </a:r>
            <a:r>
              <a:rPr sz="1800" i="1" spc="-25" dirty="0">
                <a:latin typeface="Roboto"/>
                <a:cs typeface="Roboto"/>
              </a:rPr>
              <a:t>values</a:t>
            </a:r>
            <a:r>
              <a:rPr sz="1800" i="1" spc="-70" dirty="0">
                <a:latin typeface="Roboto"/>
                <a:cs typeface="Roboto"/>
              </a:rPr>
              <a:t> </a:t>
            </a:r>
            <a:r>
              <a:rPr sz="1800" i="1" spc="-10" dirty="0">
                <a:latin typeface="Roboto"/>
                <a:cs typeface="Roboto"/>
              </a:rPr>
              <a:t>does</a:t>
            </a:r>
            <a:r>
              <a:rPr sz="1800" i="1" spc="-70" dirty="0">
                <a:latin typeface="Roboto"/>
                <a:cs typeface="Roboto"/>
              </a:rPr>
              <a:t> </a:t>
            </a:r>
            <a:r>
              <a:rPr sz="1800" i="1" dirty="0">
                <a:latin typeface="Roboto"/>
                <a:cs typeface="Roboto"/>
              </a:rPr>
              <a:t>it</a:t>
            </a:r>
            <a:r>
              <a:rPr sz="1800" i="1" spc="-70" dirty="0">
                <a:latin typeface="Roboto"/>
                <a:cs typeface="Roboto"/>
              </a:rPr>
              <a:t> </a:t>
            </a:r>
            <a:r>
              <a:rPr sz="1800" i="1" spc="-20" dirty="0">
                <a:latin typeface="Roboto"/>
                <a:cs typeface="Roboto"/>
              </a:rPr>
              <a:t>embed?</a:t>
            </a:r>
            <a:r>
              <a:rPr sz="1800" i="1" spc="-70" dirty="0">
                <a:latin typeface="Roboto"/>
                <a:cs typeface="Roboto"/>
              </a:rPr>
              <a:t> </a:t>
            </a:r>
            <a:r>
              <a:rPr sz="1800" i="1" spc="-10" dirty="0">
                <a:latin typeface="Roboto"/>
                <a:cs typeface="Roboto"/>
              </a:rPr>
              <a:t>What</a:t>
            </a:r>
            <a:r>
              <a:rPr sz="1800" i="1" spc="-75" dirty="0">
                <a:latin typeface="Roboto"/>
                <a:cs typeface="Roboto"/>
              </a:rPr>
              <a:t> </a:t>
            </a:r>
            <a:r>
              <a:rPr sz="1800" i="1" dirty="0">
                <a:latin typeface="Roboto"/>
                <a:cs typeface="Roboto"/>
              </a:rPr>
              <a:t>is</a:t>
            </a:r>
            <a:r>
              <a:rPr sz="1800" i="1" spc="-65" dirty="0">
                <a:latin typeface="Roboto"/>
                <a:cs typeface="Roboto"/>
              </a:rPr>
              <a:t> </a:t>
            </a:r>
            <a:r>
              <a:rPr sz="1800" i="1" spc="-10" dirty="0">
                <a:latin typeface="Roboto"/>
                <a:cs typeface="Roboto"/>
              </a:rPr>
              <a:t>the</a:t>
            </a:r>
            <a:r>
              <a:rPr sz="1800" i="1" spc="-70" dirty="0">
                <a:latin typeface="Roboto"/>
                <a:cs typeface="Roboto"/>
              </a:rPr>
              <a:t> </a:t>
            </a:r>
            <a:r>
              <a:rPr sz="1800" i="1" spc="-20" dirty="0">
                <a:latin typeface="Roboto"/>
                <a:cs typeface="Roboto"/>
              </a:rPr>
              <a:t>overall</a:t>
            </a:r>
            <a:r>
              <a:rPr sz="1800" i="1" spc="-65" dirty="0">
                <a:latin typeface="Roboto"/>
                <a:cs typeface="Roboto"/>
              </a:rPr>
              <a:t> </a:t>
            </a:r>
            <a:r>
              <a:rPr sz="1800" i="1" spc="-10" dirty="0">
                <a:latin typeface="Roboto"/>
                <a:cs typeface="Roboto"/>
              </a:rPr>
              <a:t>cost</a:t>
            </a:r>
            <a:r>
              <a:rPr sz="1800" i="1" spc="-65" dirty="0">
                <a:latin typeface="Roboto"/>
                <a:cs typeface="Roboto"/>
              </a:rPr>
              <a:t> </a:t>
            </a:r>
            <a:r>
              <a:rPr sz="1800" i="1" dirty="0">
                <a:latin typeface="Roboto"/>
                <a:cs typeface="Roboto"/>
              </a:rPr>
              <a:t>for</a:t>
            </a:r>
            <a:r>
              <a:rPr sz="1800" i="1" spc="-75" dirty="0">
                <a:latin typeface="Roboto"/>
                <a:cs typeface="Roboto"/>
              </a:rPr>
              <a:t> </a:t>
            </a:r>
            <a:r>
              <a:rPr sz="1800" i="1" spc="-25" dirty="0">
                <a:latin typeface="Roboto"/>
                <a:cs typeface="Roboto"/>
              </a:rPr>
              <a:t>its </a:t>
            </a:r>
            <a:r>
              <a:rPr sz="1800" i="1" spc="-30" dirty="0">
                <a:latin typeface="Roboto"/>
                <a:cs typeface="Roboto"/>
              </a:rPr>
              <a:t>implementation</a:t>
            </a:r>
            <a:r>
              <a:rPr sz="1800" i="1" spc="-50" dirty="0">
                <a:latin typeface="Roboto"/>
                <a:cs typeface="Roboto"/>
              </a:rPr>
              <a:t> </a:t>
            </a:r>
            <a:r>
              <a:rPr sz="1800" i="1" dirty="0">
                <a:latin typeface="Roboto"/>
                <a:cs typeface="Roboto"/>
              </a:rPr>
              <a:t>on</a:t>
            </a:r>
            <a:r>
              <a:rPr sz="1800" i="1" spc="-50" dirty="0">
                <a:latin typeface="Roboto"/>
                <a:cs typeface="Roboto"/>
              </a:rPr>
              <a:t> </a:t>
            </a:r>
            <a:r>
              <a:rPr sz="1800" i="1" dirty="0">
                <a:latin typeface="Roboto"/>
                <a:cs typeface="Roboto"/>
              </a:rPr>
              <a:t>a</a:t>
            </a:r>
            <a:r>
              <a:rPr sz="1800" i="1" spc="-55" dirty="0">
                <a:latin typeface="Roboto"/>
                <a:cs typeface="Roboto"/>
              </a:rPr>
              <a:t> </a:t>
            </a:r>
            <a:r>
              <a:rPr sz="1800" i="1" spc="-20" dirty="0">
                <a:latin typeface="Roboto"/>
                <a:cs typeface="Roboto"/>
              </a:rPr>
              <a:t>social,</a:t>
            </a:r>
            <a:r>
              <a:rPr sz="1800" i="1" spc="-50" dirty="0">
                <a:latin typeface="Roboto"/>
                <a:cs typeface="Roboto"/>
              </a:rPr>
              <a:t> </a:t>
            </a:r>
            <a:r>
              <a:rPr sz="1800" i="1" spc="-25" dirty="0">
                <a:latin typeface="Roboto"/>
                <a:cs typeface="Roboto"/>
              </a:rPr>
              <a:t>ethical</a:t>
            </a:r>
            <a:r>
              <a:rPr sz="1800" i="1" spc="-50" dirty="0">
                <a:latin typeface="Roboto"/>
                <a:cs typeface="Roboto"/>
              </a:rPr>
              <a:t> </a:t>
            </a:r>
            <a:r>
              <a:rPr sz="1800" i="1" spc="-10" dirty="0">
                <a:latin typeface="Roboto"/>
                <a:cs typeface="Roboto"/>
              </a:rPr>
              <a:t>and</a:t>
            </a:r>
            <a:r>
              <a:rPr sz="1800" i="1" spc="-50" dirty="0">
                <a:latin typeface="Roboto"/>
                <a:cs typeface="Roboto"/>
              </a:rPr>
              <a:t> </a:t>
            </a:r>
            <a:r>
              <a:rPr sz="1800" i="1" spc="-40" dirty="0">
                <a:latin typeface="Roboto"/>
                <a:cs typeface="Roboto"/>
              </a:rPr>
              <a:t>environmental</a:t>
            </a:r>
            <a:r>
              <a:rPr sz="1800" i="1" spc="-55" dirty="0">
                <a:latin typeface="Roboto"/>
                <a:cs typeface="Roboto"/>
              </a:rPr>
              <a:t> </a:t>
            </a:r>
            <a:r>
              <a:rPr sz="1800" i="1" spc="-10" dirty="0">
                <a:latin typeface="Roboto"/>
                <a:cs typeface="Roboto"/>
              </a:rPr>
              <a:t>level?</a:t>
            </a:r>
            <a:endParaRPr sz="1800" dirty="0">
              <a:latin typeface="Roboto"/>
              <a:cs typeface="Roboto"/>
            </a:endParaRPr>
          </a:p>
          <a:p>
            <a:pPr marL="469900" marR="638175" indent="-228600">
              <a:lnSpc>
                <a:spcPct val="107800"/>
              </a:lnSpc>
              <a:spcBef>
                <a:spcPts val="815"/>
              </a:spcBef>
              <a:buSzPct val="55555"/>
              <a:buFont typeface="Symbol"/>
              <a:buChar char=""/>
              <a:tabLst>
                <a:tab pos="469900" algn="l"/>
              </a:tabLst>
            </a:pPr>
            <a:r>
              <a:rPr sz="1800" b="1" dirty="0">
                <a:latin typeface="Roboto"/>
                <a:cs typeface="Roboto"/>
              </a:rPr>
              <a:t>Technology</a:t>
            </a:r>
            <a:r>
              <a:rPr sz="1800" b="1" spc="-30" dirty="0">
                <a:latin typeface="Roboto"/>
                <a:cs typeface="Roboto"/>
              </a:rPr>
              <a:t> </a:t>
            </a:r>
            <a:r>
              <a:rPr sz="1800" b="1" dirty="0">
                <a:latin typeface="Roboto"/>
                <a:cs typeface="Roboto"/>
              </a:rPr>
              <a:t>Is</a:t>
            </a:r>
            <a:r>
              <a:rPr sz="1800" b="1" spc="-40" dirty="0">
                <a:latin typeface="Roboto"/>
                <a:cs typeface="Roboto"/>
              </a:rPr>
              <a:t> </a:t>
            </a:r>
            <a:r>
              <a:rPr sz="1800" b="1" dirty="0">
                <a:latin typeface="Roboto"/>
                <a:cs typeface="Roboto"/>
              </a:rPr>
              <a:t>Not</a:t>
            </a:r>
            <a:r>
              <a:rPr sz="1800" b="1" spc="-25" dirty="0">
                <a:latin typeface="Roboto"/>
                <a:cs typeface="Roboto"/>
              </a:rPr>
              <a:t> </a:t>
            </a:r>
            <a:r>
              <a:rPr sz="1800" b="1" dirty="0">
                <a:latin typeface="Roboto"/>
                <a:cs typeface="Roboto"/>
              </a:rPr>
              <a:t>Neutral:</a:t>
            </a:r>
            <a:r>
              <a:rPr sz="1800" b="1" spc="-35" dirty="0">
                <a:latin typeface="Roboto"/>
                <a:cs typeface="Roboto"/>
              </a:rPr>
              <a:t> </a:t>
            </a:r>
            <a:r>
              <a:rPr sz="1800" spc="-10" dirty="0">
                <a:latin typeface="Roboto"/>
                <a:cs typeface="Roboto"/>
              </a:rPr>
              <a:t>Technology</a:t>
            </a:r>
            <a:r>
              <a:rPr sz="1800" spc="-35" dirty="0">
                <a:latin typeface="Roboto"/>
                <a:cs typeface="Roboto"/>
              </a:rPr>
              <a:t> </a:t>
            </a:r>
            <a:r>
              <a:rPr sz="1800" dirty="0">
                <a:latin typeface="Roboto"/>
                <a:cs typeface="Roboto"/>
              </a:rPr>
              <a:t>reinforces</a:t>
            </a:r>
            <a:r>
              <a:rPr sz="1800" spc="-25" dirty="0">
                <a:latin typeface="Roboto"/>
                <a:cs typeface="Roboto"/>
              </a:rPr>
              <a:t> </a:t>
            </a:r>
            <a:r>
              <a:rPr sz="1800" dirty="0">
                <a:latin typeface="Roboto"/>
                <a:cs typeface="Roboto"/>
              </a:rPr>
              <a:t>power</a:t>
            </a:r>
            <a:r>
              <a:rPr sz="1800" spc="-35" dirty="0">
                <a:latin typeface="Roboto"/>
                <a:cs typeface="Roboto"/>
              </a:rPr>
              <a:t> </a:t>
            </a:r>
            <a:r>
              <a:rPr sz="1800" spc="-20" dirty="0">
                <a:latin typeface="Roboto"/>
                <a:cs typeface="Roboto"/>
              </a:rPr>
              <a:t>structures</a:t>
            </a:r>
            <a:r>
              <a:rPr sz="1800" spc="-35" dirty="0">
                <a:latin typeface="Roboto"/>
                <a:cs typeface="Roboto"/>
              </a:rPr>
              <a:t> </a:t>
            </a:r>
            <a:r>
              <a:rPr sz="1800" spc="-25" dirty="0">
                <a:latin typeface="Roboto"/>
                <a:cs typeface="Roboto"/>
              </a:rPr>
              <a:t>by </a:t>
            </a:r>
            <a:r>
              <a:rPr sz="1800" spc="-10" dirty="0">
                <a:latin typeface="Roboto"/>
                <a:cs typeface="Roboto"/>
              </a:rPr>
              <a:t>embedding</a:t>
            </a:r>
            <a:r>
              <a:rPr sz="1800" spc="-70" dirty="0">
                <a:latin typeface="Roboto"/>
                <a:cs typeface="Roboto"/>
              </a:rPr>
              <a:t> </a:t>
            </a:r>
            <a:r>
              <a:rPr sz="1800" spc="-20" dirty="0">
                <a:latin typeface="Roboto"/>
                <a:cs typeface="Roboto"/>
              </a:rPr>
              <a:t>existing</a:t>
            </a:r>
            <a:r>
              <a:rPr sz="1800" spc="-65" dirty="0">
                <a:latin typeface="Roboto"/>
                <a:cs typeface="Roboto"/>
              </a:rPr>
              <a:t> </a:t>
            </a:r>
            <a:r>
              <a:rPr sz="1800" dirty="0">
                <a:latin typeface="Roboto"/>
                <a:cs typeface="Roboto"/>
              </a:rPr>
              <a:t>social,</a:t>
            </a:r>
            <a:r>
              <a:rPr sz="1800" spc="-60" dirty="0">
                <a:latin typeface="Roboto"/>
                <a:cs typeface="Roboto"/>
              </a:rPr>
              <a:t> </a:t>
            </a:r>
            <a:r>
              <a:rPr sz="1800" dirty="0">
                <a:latin typeface="Roboto"/>
                <a:cs typeface="Roboto"/>
              </a:rPr>
              <a:t>economic,</a:t>
            </a:r>
            <a:r>
              <a:rPr sz="1800" spc="-70"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political</a:t>
            </a:r>
            <a:r>
              <a:rPr sz="1800" spc="-65" dirty="0">
                <a:latin typeface="Roboto"/>
                <a:cs typeface="Roboto"/>
              </a:rPr>
              <a:t> </a:t>
            </a:r>
            <a:r>
              <a:rPr sz="1800" spc="-10" dirty="0">
                <a:latin typeface="Roboto"/>
                <a:cs typeface="Roboto"/>
              </a:rPr>
              <a:t>hierarchies</a:t>
            </a:r>
            <a:r>
              <a:rPr sz="1800" spc="-70" dirty="0">
                <a:latin typeface="Roboto"/>
                <a:cs typeface="Roboto"/>
              </a:rPr>
              <a:t> </a:t>
            </a:r>
            <a:r>
              <a:rPr sz="1800" dirty="0">
                <a:latin typeface="Roboto"/>
                <a:cs typeface="Roboto"/>
              </a:rPr>
              <a:t>into</a:t>
            </a:r>
            <a:r>
              <a:rPr sz="1800" spc="-60" dirty="0">
                <a:latin typeface="Roboto"/>
                <a:cs typeface="Roboto"/>
              </a:rPr>
              <a:t> </a:t>
            </a:r>
            <a:r>
              <a:rPr sz="1800" spc="-25" dirty="0">
                <a:latin typeface="Roboto"/>
                <a:cs typeface="Roboto"/>
              </a:rPr>
              <a:t>its</a:t>
            </a:r>
            <a:endParaRPr sz="1800" dirty="0">
              <a:latin typeface="Roboto"/>
              <a:cs typeface="Roboto"/>
            </a:endParaRPr>
          </a:p>
          <a:p>
            <a:pPr marL="469900" marR="173355">
              <a:lnSpc>
                <a:spcPct val="107800"/>
              </a:lnSpc>
            </a:pPr>
            <a:r>
              <a:rPr sz="1800" spc="-10" dirty="0">
                <a:latin typeface="Roboto"/>
                <a:cs typeface="Roboto"/>
              </a:rPr>
              <a:t>design,</a:t>
            </a:r>
            <a:r>
              <a:rPr sz="1800" spc="-70" dirty="0">
                <a:latin typeface="Roboto"/>
                <a:cs typeface="Roboto"/>
              </a:rPr>
              <a:t> </a:t>
            </a:r>
            <a:r>
              <a:rPr sz="1800" spc="-10" dirty="0">
                <a:latin typeface="Roboto"/>
                <a:cs typeface="Roboto"/>
              </a:rPr>
              <a:t>deployment,</a:t>
            </a:r>
            <a:r>
              <a:rPr sz="1800" spc="-70" dirty="0">
                <a:latin typeface="Roboto"/>
                <a:cs typeface="Roboto"/>
              </a:rPr>
              <a:t> </a:t>
            </a:r>
            <a:r>
              <a:rPr sz="1800" dirty="0">
                <a:latin typeface="Roboto"/>
                <a:cs typeface="Roboto"/>
              </a:rPr>
              <a:t>and</a:t>
            </a:r>
            <a:r>
              <a:rPr sz="1800" spc="-65" dirty="0">
                <a:latin typeface="Roboto"/>
                <a:cs typeface="Roboto"/>
              </a:rPr>
              <a:t> </a:t>
            </a:r>
            <a:r>
              <a:rPr sz="1800" spc="-10" dirty="0">
                <a:latin typeface="Roboto"/>
                <a:cs typeface="Roboto"/>
              </a:rPr>
              <a:t>control.</a:t>
            </a:r>
            <a:r>
              <a:rPr sz="1800" spc="-70" dirty="0">
                <a:latin typeface="Roboto"/>
                <a:cs typeface="Roboto"/>
              </a:rPr>
              <a:t> </a:t>
            </a:r>
            <a:r>
              <a:rPr sz="1800" spc="-20" dirty="0">
                <a:latin typeface="Roboto"/>
                <a:cs typeface="Roboto"/>
              </a:rPr>
              <a:t>It’s</a:t>
            </a:r>
            <a:r>
              <a:rPr sz="1800" spc="-70" dirty="0">
                <a:latin typeface="Roboto"/>
                <a:cs typeface="Roboto"/>
              </a:rPr>
              <a:t> </a:t>
            </a:r>
            <a:r>
              <a:rPr sz="1800" dirty="0">
                <a:latin typeface="Roboto"/>
                <a:cs typeface="Roboto"/>
              </a:rPr>
              <a:t>not</a:t>
            </a:r>
            <a:r>
              <a:rPr sz="1800" spc="-60" dirty="0">
                <a:latin typeface="Roboto"/>
                <a:cs typeface="Roboto"/>
              </a:rPr>
              <a:t> </a:t>
            </a:r>
            <a:r>
              <a:rPr sz="1800" spc="-10" dirty="0">
                <a:latin typeface="Roboto"/>
                <a:cs typeface="Roboto"/>
              </a:rPr>
              <a:t>just</a:t>
            </a:r>
            <a:r>
              <a:rPr sz="1800" spc="-65" dirty="0">
                <a:latin typeface="Roboto"/>
                <a:cs typeface="Roboto"/>
              </a:rPr>
              <a:t> </a:t>
            </a:r>
            <a:r>
              <a:rPr sz="1800" spc="-10" dirty="0">
                <a:latin typeface="Roboto"/>
                <a:cs typeface="Roboto"/>
              </a:rPr>
              <a:t>about</a:t>
            </a:r>
            <a:r>
              <a:rPr sz="1800" spc="-65" dirty="0">
                <a:latin typeface="Roboto"/>
                <a:cs typeface="Roboto"/>
              </a:rPr>
              <a:t> </a:t>
            </a:r>
            <a:r>
              <a:rPr sz="1800" dirty="0">
                <a:latin typeface="Roboto"/>
                <a:cs typeface="Roboto"/>
              </a:rPr>
              <a:t>who</a:t>
            </a:r>
            <a:r>
              <a:rPr sz="1800" spc="-60" dirty="0">
                <a:latin typeface="Roboto"/>
                <a:cs typeface="Roboto"/>
              </a:rPr>
              <a:t> </a:t>
            </a:r>
            <a:r>
              <a:rPr sz="1800" spc="-10" dirty="0">
                <a:latin typeface="Roboto"/>
                <a:cs typeface="Roboto"/>
              </a:rPr>
              <a:t>builds</a:t>
            </a:r>
            <a:r>
              <a:rPr sz="1800" spc="-65" dirty="0">
                <a:latin typeface="Roboto"/>
                <a:cs typeface="Roboto"/>
              </a:rPr>
              <a:t> </a:t>
            </a:r>
            <a:r>
              <a:rPr sz="1800" dirty="0">
                <a:latin typeface="Roboto"/>
                <a:cs typeface="Roboto"/>
              </a:rPr>
              <a:t>the</a:t>
            </a:r>
            <a:r>
              <a:rPr sz="1800" spc="-70" dirty="0">
                <a:latin typeface="Roboto"/>
                <a:cs typeface="Roboto"/>
              </a:rPr>
              <a:t> </a:t>
            </a:r>
            <a:r>
              <a:rPr sz="1800" spc="-20" dirty="0">
                <a:latin typeface="Roboto"/>
                <a:cs typeface="Roboto"/>
              </a:rPr>
              <a:t>tech—it’s </a:t>
            </a:r>
            <a:r>
              <a:rPr sz="1800" dirty="0">
                <a:latin typeface="Roboto"/>
                <a:cs typeface="Roboto"/>
              </a:rPr>
              <a:t>about</a:t>
            </a:r>
            <a:r>
              <a:rPr sz="1800" spc="-65" dirty="0">
                <a:latin typeface="Roboto"/>
                <a:cs typeface="Roboto"/>
              </a:rPr>
              <a:t> </a:t>
            </a:r>
            <a:r>
              <a:rPr sz="1800" dirty="0">
                <a:latin typeface="Roboto"/>
                <a:cs typeface="Roboto"/>
              </a:rPr>
              <a:t>who</a:t>
            </a:r>
            <a:r>
              <a:rPr sz="1800" spc="-65" dirty="0">
                <a:latin typeface="Roboto"/>
                <a:cs typeface="Roboto"/>
              </a:rPr>
              <a:t> </a:t>
            </a:r>
            <a:r>
              <a:rPr sz="1800" dirty="0">
                <a:latin typeface="Roboto"/>
                <a:cs typeface="Roboto"/>
              </a:rPr>
              <a:t>benefits</a:t>
            </a:r>
            <a:r>
              <a:rPr sz="1800" spc="-65" dirty="0">
                <a:latin typeface="Roboto"/>
                <a:cs typeface="Roboto"/>
              </a:rPr>
              <a:t> </a:t>
            </a:r>
            <a:r>
              <a:rPr sz="1800" dirty="0">
                <a:latin typeface="Roboto"/>
                <a:cs typeface="Roboto"/>
              </a:rPr>
              <a:t>from</a:t>
            </a:r>
            <a:r>
              <a:rPr sz="1800" spc="-70" dirty="0">
                <a:latin typeface="Roboto"/>
                <a:cs typeface="Roboto"/>
              </a:rPr>
              <a:t> </a:t>
            </a:r>
            <a:r>
              <a:rPr sz="1800" dirty="0">
                <a:latin typeface="Roboto"/>
                <a:cs typeface="Roboto"/>
              </a:rPr>
              <a:t>it,</a:t>
            </a:r>
            <a:r>
              <a:rPr sz="1800" spc="-70" dirty="0">
                <a:latin typeface="Roboto"/>
                <a:cs typeface="Roboto"/>
              </a:rPr>
              <a:t> </a:t>
            </a:r>
            <a:r>
              <a:rPr sz="1800" dirty="0">
                <a:latin typeface="Roboto"/>
                <a:cs typeface="Roboto"/>
              </a:rPr>
              <a:t>who</a:t>
            </a:r>
            <a:r>
              <a:rPr sz="1800" spc="-55" dirty="0">
                <a:latin typeface="Roboto"/>
                <a:cs typeface="Roboto"/>
              </a:rPr>
              <a:t> </a:t>
            </a:r>
            <a:r>
              <a:rPr sz="1800" spc="-10" dirty="0">
                <a:latin typeface="Roboto"/>
                <a:cs typeface="Roboto"/>
              </a:rPr>
              <a:t>governs</a:t>
            </a:r>
            <a:r>
              <a:rPr sz="1800" spc="-70" dirty="0">
                <a:latin typeface="Roboto"/>
                <a:cs typeface="Roboto"/>
              </a:rPr>
              <a:t> </a:t>
            </a:r>
            <a:r>
              <a:rPr sz="1800" dirty="0">
                <a:latin typeface="Roboto"/>
                <a:cs typeface="Roboto"/>
              </a:rPr>
              <a:t>it,</a:t>
            </a:r>
            <a:r>
              <a:rPr sz="1800" spc="-70" dirty="0">
                <a:latin typeface="Roboto"/>
                <a:cs typeface="Roboto"/>
              </a:rPr>
              <a:t> </a:t>
            </a:r>
            <a:r>
              <a:rPr sz="1800" dirty="0">
                <a:latin typeface="Roboto"/>
                <a:cs typeface="Roboto"/>
              </a:rPr>
              <a:t>and</a:t>
            </a:r>
            <a:r>
              <a:rPr sz="1800" spc="-55" dirty="0">
                <a:latin typeface="Roboto"/>
                <a:cs typeface="Roboto"/>
              </a:rPr>
              <a:t> </a:t>
            </a:r>
            <a:r>
              <a:rPr sz="1800" dirty="0">
                <a:latin typeface="Roboto"/>
                <a:cs typeface="Roboto"/>
              </a:rPr>
              <a:t>whose</a:t>
            </a:r>
            <a:r>
              <a:rPr sz="1800" spc="-75" dirty="0">
                <a:latin typeface="Roboto"/>
                <a:cs typeface="Roboto"/>
              </a:rPr>
              <a:t> </a:t>
            </a:r>
            <a:r>
              <a:rPr sz="1800" dirty="0">
                <a:latin typeface="Roboto"/>
                <a:cs typeface="Roboto"/>
              </a:rPr>
              <a:t>values</a:t>
            </a:r>
            <a:r>
              <a:rPr sz="1800" spc="-70" dirty="0">
                <a:latin typeface="Roboto"/>
                <a:cs typeface="Roboto"/>
              </a:rPr>
              <a:t> </a:t>
            </a:r>
            <a:r>
              <a:rPr sz="1800" dirty="0">
                <a:latin typeface="Roboto"/>
                <a:cs typeface="Roboto"/>
              </a:rPr>
              <a:t>shape</a:t>
            </a:r>
            <a:r>
              <a:rPr sz="1800" spc="-60" dirty="0">
                <a:latin typeface="Roboto"/>
                <a:cs typeface="Roboto"/>
              </a:rPr>
              <a:t> </a:t>
            </a:r>
            <a:r>
              <a:rPr sz="1800" spc="-25" dirty="0">
                <a:latin typeface="Roboto"/>
                <a:cs typeface="Roboto"/>
              </a:rPr>
              <a:t>it.</a:t>
            </a:r>
            <a:endParaRPr sz="1800" dirty="0">
              <a:latin typeface="Roboto"/>
              <a:cs typeface="Roboto"/>
            </a:endParaRPr>
          </a:p>
          <a:p>
            <a:pPr marL="469900" marR="5080" indent="-228600">
              <a:lnSpc>
                <a:spcPct val="107900"/>
              </a:lnSpc>
              <a:spcBef>
                <a:spcPts val="805"/>
              </a:spcBef>
              <a:buSzPct val="55555"/>
              <a:buFont typeface="Symbol"/>
              <a:buChar char=""/>
              <a:tabLst>
                <a:tab pos="469900" algn="l"/>
              </a:tabLst>
            </a:pPr>
            <a:r>
              <a:rPr sz="1800" b="1" dirty="0">
                <a:latin typeface="Roboto"/>
                <a:cs typeface="Roboto"/>
              </a:rPr>
              <a:t>Artificial</a:t>
            </a:r>
            <a:r>
              <a:rPr sz="1800" b="1" spc="-10" dirty="0">
                <a:latin typeface="Roboto"/>
                <a:cs typeface="Roboto"/>
              </a:rPr>
              <a:t> </a:t>
            </a:r>
            <a:r>
              <a:rPr sz="1800" b="1" dirty="0">
                <a:latin typeface="Roboto"/>
                <a:cs typeface="Roboto"/>
              </a:rPr>
              <a:t>“Intelligence”</a:t>
            </a:r>
            <a:r>
              <a:rPr sz="1800" b="1" spc="-15" dirty="0">
                <a:latin typeface="Roboto"/>
                <a:cs typeface="Roboto"/>
              </a:rPr>
              <a:t> </a:t>
            </a:r>
            <a:r>
              <a:rPr sz="1800" b="1" dirty="0">
                <a:latin typeface="Roboto"/>
                <a:cs typeface="Roboto"/>
              </a:rPr>
              <a:t>is</a:t>
            </a:r>
            <a:r>
              <a:rPr sz="1800" b="1" spc="-10" dirty="0">
                <a:latin typeface="Roboto"/>
                <a:cs typeface="Roboto"/>
              </a:rPr>
              <a:t> </a:t>
            </a:r>
            <a:r>
              <a:rPr sz="1800" b="1" dirty="0">
                <a:latin typeface="Roboto"/>
                <a:cs typeface="Roboto"/>
              </a:rPr>
              <a:t>not Intelligence:</a:t>
            </a:r>
            <a:r>
              <a:rPr sz="1800" b="1" spc="-5" dirty="0">
                <a:latin typeface="Roboto"/>
                <a:cs typeface="Roboto"/>
              </a:rPr>
              <a:t> </a:t>
            </a:r>
            <a:r>
              <a:rPr sz="1800" dirty="0">
                <a:latin typeface="Roboto"/>
                <a:cs typeface="Roboto"/>
              </a:rPr>
              <a:t>We</a:t>
            </a:r>
            <a:r>
              <a:rPr sz="1800" spc="-15" dirty="0">
                <a:latin typeface="Roboto"/>
                <a:cs typeface="Roboto"/>
              </a:rPr>
              <a:t> </a:t>
            </a:r>
            <a:r>
              <a:rPr sz="1800" spc="-10" dirty="0">
                <a:latin typeface="Roboto"/>
                <a:cs typeface="Roboto"/>
              </a:rPr>
              <a:t>recognize</a:t>
            </a:r>
            <a:r>
              <a:rPr sz="1800" spc="-5" dirty="0">
                <a:latin typeface="Roboto"/>
                <a:cs typeface="Roboto"/>
              </a:rPr>
              <a:t> </a:t>
            </a:r>
            <a:r>
              <a:rPr sz="1800" spc="-10" dirty="0">
                <a:latin typeface="Roboto"/>
                <a:cs typeface="Roboto"/>
              </a:rPr>
              <a:t>intelligence </a:t>
            </a:r>
            <a:r>
              <a:rPr sz="1800" dirty="0">
                <a:latin typeface="Roboto"/>
                <a:cs typeface="Roboto"/>
              </a:rPr>
              <a:t>as</a:t>
            </a:r>
            <a:r>
              <a:rPr sz="1800" spc="-10" dirty="0">
                <a:latin typeface="Roboto"/>
                <a:cs typeface="Roboto"/>
              </a:rPr>
              <a:t> </a:t>
            </a:r>
            <a:r>
              <a:rPr sz="1800" spc="-50" dirty="0">
                <a:latin typeface="Roboto"/>
                <a:cs typeface="Roboto"/>
              </a:rPr>
              <a:t>a </a:t>
            </a:r>
            <a:r>
              <a:rPr sz="1800" spc="-10" dirty="0">
                <a:latin typeface="Roboto"/>
                <a:cs typeface="Roboto"/>
              </a:rPr>
              <a:t>natural</a:t>
            </a:r>
            <a:r>
              <a:rPr sz="1800" spc="-50" dirty="0">
                <a:latin typeface="Roboto"/>
                <a:cs typeface="Roboto"/>
              </a:rPr>
              <a:t> </a:t>
            </a:r>
            <a:r>
              <a:rPr sz="1800" spc="-20" dirty="0">
                <a:latin typeface="Roboto"/>
                <a:cs typeface="Roboto"/>
              </a:rPr>
              <a:t>property</a:t>
            </a:r>
            <a:r>
              <a:rPr sz="1800" spc="-40" dirty="0">
                <a:latin typeface="Roboto"/>
                <a:cs typeface="Roboto"/>
              </a:rPr>
              <a:t> </a:t>
            </a:r>
            <a:r>
              <a:rPr sz="1800" dirty="0">
                <a:latin typeface="Roboto"/>
                <a:cs typeface="Roboto"/>
              </a:rPr>
              <a:t>that</a:t>
            </a:r>
            <a:r>
              <a:rPr sz="1800" spc="-40" dirty="0">
                <a:latin typeface="Roboto"/>
                <a:cs typeface="Roboto"/>
              </a:rPr>
              <a:t> </a:t>
            </a:r>
            <a:r>
              <a:rPr sz="1800" dirty="0">
                <a:latin typeface="Roboto"/>
                <a:cs typeface="Roboto"/>
              </a:rPr>
              <a:t>defines</a:t>
            </a:r>
            <a:r>
              <a:rPr sz="1800" spc="-45" dirty="0">
                <a:latin typeface="Roboto"/>
                <a:cs typeface="Roboto"/>
              </a:rPr>
              <a:t> </a:t>
            </a:r>
            <a:r>
              <a:rPr sz="1800" spc="-25" dirty="0">
                <a:latin typeface="Roboto"/>
                <a:cs typeface="Roboto"/>
              </a:rPr>
              <a:t>subjectivity,</a:t>
            </a:r>
            <a:r>
              <a:rPr sz="1800" spc="-45" dirty="0">
                <a:latin typeface="Roboto"/>
                <a:cs typeface="Roboto"/>
              </a:rPr>
              <a:t> </a:t>
            </a:r>
            <a:r>
              <a:rPr sz="1800" spc="-25" dirty="0">
                <a:latin typeface="Roboto"/>
                <a:cs typeface="Roboto"/>
              </a:rPr>
              <a:t>intentionality</a:t>
            </a:r>
            <a:r>
              <a:rPr sz="1800" spc="-40" dirty="0">
                <a:latin typeface="Roboto"/>
                <a:cs typeface="Roboto"/>
              </a:rPr>
              <a:t> </a:t>
            </a:r>
            <a:r>
              <a:rPr sz="1800" dirty="0">
                <a:latin typeface="Roboto"/>
                <a:cs typeface="Roboto"/>
              </a:rPr>
              <a:t>and</a:t>
            </a:r>
            <a:r>
              <a:rPr sz="1800" spc="-35" dirty="0">
                <a:latin typeface="Roboto"/>
                <a:cs typeface="Roboto"/>
              </a:rPr>
              <a:t> </a:t>
            </a:r>
            <a:r>
              <a:rPr sz="1800" spc="-10" dirty="0">
                <a:latin typeface="Roboto"/>
                <a:cs typeface="Roboto"/>
              </a:rPr>
              <a:t>rationality. </a:t>
            </a:r>
            <a:r>
              <a:rPr sz="1800" dirty="0">
                <a:latin typeface="Roboto"/>
                <a:cs typeface="Roboto"/>
              </a:rPr>
              <a:t>However,</a:t>
            </a:r>
            <a:r>
              <a:rPr sz="1800" spc="-50" dirty="0">
                <a:latin typeface="Roboto"/>
                <a:cs typeface="Roboto"/>
              </a:rPr>
              <a:t> </a:t>
            </a:r>
            <a:r>
              <a:rPr sz="1800" spc="-20" dirty="0">
                <a:latin typeface="Roboto"/>
                <a:cs typeface="Roboto"/>
              </a:rPr>
              <a:t>subjectivity</a:t>
            </a:r>
            <a:r>
              <a:rPr sz="1800" spc="-45" dirty="0">
                <a:latin typeface="Roboto"/>
                <a:cs typeface="Roboto"/>
              </a:rPr>
              <a:t> </a:t>
            </a:r>
            <a:r>
              <a:rPr sz="1800" dirty="0">
                <a:latin typeface="Roboto"/>
                <a:cs typeface="Roboto"/>
              </a:rPr>
              <a:t>is</a:t>
            </a:r>
            <a:r>
              <a:rPr sz="1800" spc="-45" dirty="0">
                <a:latin typeface="Roboto"/>
                <a:cs typeface="Roboto"/>
              </a:rPr>
              <a:t> </a:t>
            </a:r>
            <a:r>
              <a:rPr sz="1800" dirty="0">
                <a:latin typeface="Roboto"/>
                <a:cs typeface="Roboto"/>
              </a:rPr>
              <a:t>a</a:t>
            </a:r>
            <a:r>
              <a:rPr sz="1800" spc="-45" dirty="0">
                <a:latin typeface="Roboto"/>
                <a:cs typeface="Roboto"/>
              </a:rPr>
              <a:t> </a:t>
            </a:r>
            <a:r>
              <a:rPr sz="1800" spc="-10" dirty="0">
                <a:latin typeface="Roboto"/>
                <a:cs typeface="Roboto"/>
              </a:rPr>
              <a:t>quality</a:t>
            </a:r>
            <a:r>
              <a:rPr sz="1800" spc="-40" dirty="0">
                <a:latin typeface="Roboto"/>
                <a:cs typeface="Roboto"/>
              </a:rPr>
              <a:t> </a:t>
            </a:r>
            <a:r>
              <a:rPr sz="1800" dirty="0">
                <a:latin typeface="Roboto"/>
                <a:cs typeface="Roboto"/>
              </a:rPr>
              <a:t>of</a:t>
            </a:r>
            <a:r>
              <a:rPr sz="1800" spc="-45" dirty="0">
                <a:latin typeface="Roboto"/>
                <a:cs typeface="Roboto"/>
              </a:rPr>
              <a:t> </a:t>
            </a:r>
            <a:r>
              <a:rPr sz="1800" dirty="0">
                <a:latin typeface="Roboto"/>
                <a:cs typeface="Roboto"/>
              </a:rPr>
              <a:t>the</a:t>
            </a:r>
            <a:r>
              <a:rPr sz="1800" spc="-40" dirty="0">
                <a:latin typeface="Roboto"/>
                <a:cs typeface="Roboto"/>
              </a:rPr>
              <a:t> </a:t>
            </a:r>
            <a:r>
              <a:rPr sz="1800" spc="-10" dirty="0">
                <a:latin typeface="Roboto"/>
                <a:cs typeface="Roboto"/>
              </a:rPr>
              <a:t>living</a:t>
            </a:r>
            <a:r>
              <a:rPr sz="1800" spc="-35" dirty="0">
                <a:latin typeface="Roboto"/>
                <a:cs typeface="Roboto"/>
              </a:rPr>
              <a:t> </a:t>
            </a:r>
            <a:r>
              <a:rPr sz="1800" spc="-75" dirty="0">
                <a:latin typeface="Roboto"/>
                <a:cs typeface="Roboto"/>
              </a:rPr>
              <a:t>being-</a:t>
            </a:r>
            <a:r>
              <a:rPr sz="1800" spc="-80" dirty="0">
                <a:latin typeface="Roboto"/>
                <a:cs typeface="Roboto"/>
              </a:rPr>
              <a:t>for-</a:t>
            </a:r>
            <a:r>
              <a:rPr sz="1800" dirty="0">
                <a:latin typeface="Roboto"/>
                <a:cs typeface="Roboto"/>
              </a:rPr>
              <a:t>itself.</a:t>
            </a:r>
            <a:r>
              <a:rPr sz="1800" spc="-40" dirty="0">
                <a:latin typeface="Roboto"/>
                <a:cs typeface="Roboto"/>
              </a:rPr>
              <a:t> </a:t>
            </a:r>
            <a:r>
              <a:rPr sz="1800" dirty="0">
                <a:latin typeface="Roboto"/>
                <a:cs typeface="Roboto"/>
              </a:rPr>
              <a:t>We</a:t>
            </a:r>
            <a:r>
              <a:rPr sz="1800" spc="-45" dirty="0">
                <a:latin typeface="Roboto"/>
                <a:cs typeface="Roboto"/>
              </a:rPr>
              <a:t> </a:t>
            </a:r>
            <a:r>
              <a:rPr sz="1800" dirty="0">
                <a:latin typeface="Roboto"/>
                <a:cs typeface="Roboto"/>
              </a:rPr>
              <a:t>may</a:t>
            </a:r>
            <a:r>
              <a:rPr sz="1800" spc="-40" dirty="0">
                <a:latin typeface="Roboto"/>
                <a:cs typeface="Roboto"/>
              </a:rPr>
              <a:t> </a:t>
            </a:r>
            <a:r>
              <a:rPr sz="1800" spc="-25" dirty="0">
                <a:latin typeface="Roboto"/>
                <a:cs typeface="Roboto"/>
              </a:rPr>
              <a:t>use</a:t>
            </a:r>
            <a:r>
              <a:rPr sz="1800" spc="500" dirty="0">
                <a:latin typeface="Roboto"/>
                <a:cs typeface="Roboto"/>
              </a:rPr>
              <a:t>  </a:t>
            </a:r>
            <a:r>
              <a:rPr sz="1800" dirty="0">
                <a:latin typeface="Roboto"/>
                <a:cs typeface="Roboto"/>
              </a:rPr>
              <a:t>the</a:t>
            </a:r>
            <a:r>
              <a:rPr sz="1800" spc="-40" dirty="0">
                <a:latin typeface="Roboto"/>
                <a:cs typeface="Roboto"/>
              </a:rPr>
              <a:t> </a:t>
            </a:r>
            <a:r>
              <a:rPr sz="1800" spc="-20" dirty="0">
                <a:latin typeface="Roboto"/>
                <a:cs typeface="Roboto"/>
              </a:rPr>
              <a:t>distinction</a:t>
            </a:r>
            <a:r>
              <a:rPr sz="1800" spc="-40" dirty="0">
                <a:latin typeface="Roboto"/>
                <a:cs typeface="Roboto"/>
              </a:rPr>
              <a:t> </a:t>
            </a:r>
            <a:r>
              <a:rPr sz="1800" spc="-10" dirty="0">
                <a:latin typeface="Roboto"/>
                <a:cs typeface="Roboto"/>
              </a:rPr>
              <a:t>proposed</a:t>
            </a:r>
            <a:r>
              <a:rPr sz="1800" spc="-35" dirty="0">
                <a:latin typeface="Roboto"/>
                <a:cs typeface="Roboto"/>
              </a:rPr>
              <a:t> </a:t>
            </a:r>
            <a:r>
              <a:rPr sz="1800" dirty="0">
                <a:latin typeface="Roboto"/>
                <a:cs typeface="Roboto"/>
              </a:rPr>
              <a:t>by</a:t>
            </a:r>
            <a:r>
              <a:rPr sz="1800" spc="-40" dirty="0">
                <a:latin typeface="Roboto"/>
                <a:cs typeface="Roboto"/>
              </a:rPr>
              <a:t> </a:t>
            </a:r>
            <a:r>
              <a:rPr sz="1800" dirty="0">
                <a:latin typeface="Roboto"/>
                <a:cs typeface="Roboto"/>
              </a:rPr>
              <a:t>Hegel</a:t>
            </a:r>
            <a:r>
              <a:rPr sz="1800" spc="-35" dirty="0">
                <a:latin typeface="Roboto"/>
                <a:cs typeface="Roboto"/>
              </a:rPr>
              <a:t> </a:t>
            </a:r>
            <a:r>
              <a:rPr sz="1800" dirty="0">
                <a:latin typeface="Roboto"/>
                <a:cs typeface="Roboto"/>
              </a:rPr>
              <a:t>between</a:t>
            </a:r>
            <a:r>
              <a:rPr sz="1800" spc="-40" dirty="0">
                <a:latin typeface="Roboto"/>
                <a:cs typeface="Roboto"/>
              </a:rPr>
              <a:t> </a:t>
            </a:r>
            <a:r>
              <a:rPr sz="1800" dirty="0">
                <a:latin typeface="Roboto"/>
                <a:cs typeface="Roboto"/>
              </a:rPr>
              <a:t>the</a:t>
            </a:r>
            <a:r>
              <a:rPr sz="1800" spc="-35" dirty="0">
                <a:latin typeface="Roboto"/>
                <a:cs typeface="Roboto"/>
              </a:rPr>
              <a:t> </a:t>
            </a:r>
            <a:r>
              <a:rPr sz="1800" spc="-25" dirty="0">
                <a:latin typeface="Roboto"/>
                <a:cs typeface="Roboto"/>
              </a:rPr>
              <a:t>subjectivity</a:t>
            </a:r>
            <a:r>
              <a:rPr sz="1800" spc="-35"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the</a:t>
            </a:r>
            <a:r>
              <a:rPr sz="1800" spc="-45" dirty="0">
                <a:latin typeface="Roboto"/>
                <a:cs typeface="Roboto"/>
              </a:rPr>
              <a:t> </a:t>
            </a:r>
            <a:r>
              <a:rPr sz="1800" spc="-75" dirty="0">
                <a:latin typeface="Roboto"/>
                <a:cs typeface="Roboto"/>
              </a:rPr>
              <a:t>being-</a:t>
            </a:r>
            <a:r>
              <a:rPr sz="1800" spc="-20" dirty="0">
                <a:latin typeface="Roboto"/>
                <a:cs typeface="Roboto"/>
              </a:rPr>
              <a:t>for- </a:t>
            </a:r>
            <a:r>
              <a:rPr sz="1800" dirty="0">
                <a:latin typeface="Roboto"/>
                <a:cs typeface="Roboto"/>
              </a:rPr>
              <a:t>itself</a:t>
            </a:r>
            <a:r>
              <a:rPr sz="1800" spc="-45" dirty="0">
                <a:latin typeface="Roboto"/>
                <a:cs typeface="Roboto"/>
              </a:rPr>
              <a:t> </a:t>
            </a:r>
            <a:r>
              <a:rPr sz="1800" dirty="0">
                <a:latin typeface="Roboto"/>
                <a:cs typeface="Roboto"/>
              </a:rPr>
              <a:t>as</a:t>
            </a:r>
            <a:r>
              <a:rPr sz="1800" spc="-35" dirty="0">
                <a:latin typeface="Roboto"/>
                <a:cs typeface="Roboto"/>
              </a:rPr>
              <a:t> </a:t>
            </a:r>
            <a:r>
              <a:rPr sz="1800" dirty="0">
                <a:latin typeface="Roboto"/>
                <a:cs typeface="Roboto"/>
              </a:rPr>
              <a:t>opposed</a:t>
            </a:r>
            <a:r>
              <a:rPr sz="1800" spc="-35" dirty="0">
                <a:latin typeface="Roboto"/>
                <a:cs typeface="Roboto"/>
              </a:rPr>
              <a:t> </a:t>
            </a:r>
            <a:r>
              <a:rPr sz="1800" dirty="0">
                <a:latin typeface="Roboto"/>
                <a:cs typeface="Roboto"/>
              </a:rPr>
              <a:t>to</a:t>
            </a:r>
            <a:r>
              <a:rPr sz="1800" spc="-30" dirty="0">
                <a:latin typeface="Roboto"/>
                <a:cs typeface="Roboto"/>
              </a:rPr>
              <a:t> </a:t>
            </a:r>
            <a:r>
              <a:rPr sz="1800" dirty="0">
                <a:latin typeface="Roboto"/>
                <a:cs typeface="Roboto"/>
              </a:rPr>
              <a:t>the</a:t>
            </a:r>
            <a:r>
              <a:rPr sz="1800" spc="-40" dirty="0">
                <a:latin typeface="Roboto"/>
                <a:cs typeface="Roboto"/>
              </a:rPr>
              <a:t> </a:t>
            </a:r>
            <a:r>
              <a:rPr sz="1800" spc="-20" dirty="0">
                <a:latin typeface="Roboto"/>
                <a:cs typeface="Roboto"/>
              </a:rPr>
              <a:t>objectivity</a:t>
            </a:r>
            <a:r>
              <a:rPr sz="1800" spc="-35" dirty="0">
                <a:latin typeface="Roboto"/>
                <a:cs typeface="Roboto"/>
              </a:rPr>
              <a:t> </a:t>
            </a:r>
            <a:r>
              <a:rPr sz="1800" dirty="0">
                <a:latin typeface="Roboto"/>
                <a:cs typeface="Roboto"/>
              </a:rPr>
              <a:t>of</a:t>
            </a:r>
            <a:r>
              <a:rPr sz="1800" spc="-35" dirty="0">
                <a:latin typeface="Roboto"/>
                <a:cs typeface="Roboto"/>
              </a:rPr>
              <a:t> </a:t>
            </a:r>
            <a:r>
              <a:rPr sz="1800" dirty="0">
                <a:latin typeface="Roboto"/>
                <a:cs typeface="Roboto"/>
              </a:rPr>
              <a:t>the</a:t>
            </a:r>
            <a:r>
              <a:rPr sz="1800" spc="-35" dirty="0">
                <a:latin typeface="Roboto"/>
                <a:cs typeface="Roboto"/>
              </a:rPr>
              <a:t> </a:t>
            </a:r>
            <a:r>
              <a:rPr sz="1800" spc="-75" dirty="0">
                <a:latin typeface="Roboto"/>
                <a:cs typeface="Roboto"/>
              </a:rPr>
              <a:t>being-</a:t>
            </a:r>
            <a:r>
              <a:rPr sz="1800" spc="-135" dirty="0">
                <a:latin typeface="Roboto"/>
                <a:cs typeface="Roboto"/>
              </a:rPr>
              <a:t>in-</a:t>
            </a:r>
            <a:r>
              <a:rPr sz="1800" dirty="0">
                <a:latin typeface="Roboto"/>
                <a:cs typeface="Roboto"/>
              </a:rPr>
              <a:t>itself,</a:t>
            </a:r>
            <a:r>
              <a:rPr sz="1800" spc="-45" dirty="0">
                <a:latin typeface="Roboto"/>
                <a:cs typeface="Roboto"/>
              </a:rPr>
              <a:t> </a:t>
            </a:r>
            <a:r>
              <a:rPr sz="1800" dirty="0">
                <a:latin typeface="Roboto"/>
                <a:cs typeface="Roboto"/>
              </a:rPr>
              <a:t>but</a:t>
            </a:r>
            <a:r>
              <a:rPr sz="1800" spc="-25" dirty="0">
                <a:latin typeface="Roboto"/>
                <a:cs typeface="Roboto"/>
              </a:rPr>
              <a:t> </a:t>
            </a:r>
            <a:r>
              <a:rPr sz="1800" dirty="0">
                <a:latin typeface="Roboto"/>
                <a:cs typeface="Roboto"/>
              </a:rPr>
              <a:t>we</a:t>
            </a:r>
            <a:r>
              <a:rPr sz="1800" spc="-35" dirty="0">
                <a:latin typeface="Roboto"/>
                <a:cs typeface="Roboto"/>
              </a:rPr>
              <a:t> </a:t>
            </a:r>
            <a:r>
              <a:rPr sz="1800" dirty="0">
                <a:latin typeface="Roboto"/>
                <a:cs typeface="Roboto"/>
              </a:rPr>
              <a:t>can</a:t>
            </a:r>
            <a:r>
              <a:rPr sz="1800" spc="-40" dirty="0">
                <a:latin typeface="Roboto"/>
                <a:cs typeface="Roboto"/>
              </a:rPr>
              <a:t> </a:t>
            </a:r>
            <a:r>
              <a:rPr sz="1800" dirty="0">
                <a:latin typeface="Roboto"/>
                <a:cs typeface="Roboto"/>
              </a:rPr>
              <a:t>also</a:t>
            </a:r>
            <a:r>
              <a:rPr sz="1800" spc="-30" dirty="0">
                <a:latin typeface="Roboto"/>
                <a:cs typeface="Roboto"/>
              </a:rPr>
              <a:t> </a:t>
            </a:r>
            <a:r>
              <a:rPr sz="1800" spc="-10" dirty="0">
                <a:latin typeface="Roboto"/>
                <a:cs typeface="Roboto"/>
              </a:rPr>
              <a:t>refer </a:t>
            </a:r>
            <a:r>
              <a:rPr sz="1800" dirty="0">
                <a:latin typeface="Roboto"/>
                <a:cs typeface="Roboto"/>
              </a:rPr>
              <a:t>to</a:t>
            </a:r>
            <a:r>
              <a:rPr sz="1800" spc="-60" dirty="0">
                <a:latin typeface="Roboto"/>
                <a:cs typeface="Roboto"/>
              </a:rPr>
              <a:t> </a:t>
            </a:r>
            <a:r>
              <a:rPr sz="1800" dirty="0">
                <a:latin typeface="Roboto"/>
                <a:cs typeface="Roboto"/>
              </a:rPr>
              <a:t>Gilbert</a:t>
            </a:r>
            <a:r>
              <a:rPr sz="1800" spc="-65" dirty="0">
                <a:latin typeface="Roboto"/>
                <a:cs typeface="Roboto"/>
              </a:rPr>
              <a:t> </a:t>
            </a:r>
            <a:r>
              <a:rPr sz="1800" spc="-10" dirty="0" err="1" smtClean="0">
                <a:latin typeface="Roboto"/>
                <a:cs typeface="Roboto"/>
              </a:rPr>
              <a:t>Simondon</a:t>
            </a:r>
            <a:r>
              <a:rPr lang="en-US" sz="1800" spc="-10" dirty="0" err="1" smtClean="0">
                <a:latin typeface="Roboto"/>
                <a:cs typeface="Roboto"/>
              </a:rPr>
              <a:t>‘s</a:t>
            </a:r>
            <a:r>
              <a:rPr sz="1800" spc="-70" dirty="0" smtClean="0">
                <a:latin typeface="Roboto"/>
                <a:cs typeface="Roboto"/>
              </a:rPr>
              <a:t> </a:t>
            </a:r>
            <a:r>
              <a:rPr sz="1800" spc="-20" dirty="0">
                <a:latin typeface="Roboto"/>
                <a:cs typeface="Roboto"/>
              </a:rPr>
              <a:t>distinction</a:t>
            </a:r>
            <a:r>
              <a:rPr sz="1800" spc="-65" dirty="0">
                <a:latin typeface="Roboto"/>
                <a:cs typeface="Roboto"/>
              </a:rPr>
              <a:t> </a:t>
            </a:r>
            <a:r>
              <a:rPr sz="1800" dirty="0">
                <a:latin typeface="Roboto"/>
                <a:cs typeface="Roboto"/>
              </a:rPr>
              <a:t>between</a:t>
            </a:r>
            <a:r>
              <a:rPr sz="1800" spc="-60" dirty="0">
                <a:latin typeface="Roboto"/>
                <a:cs typeface="Roboto"/>
              </a:rPr>
              <a:t> </a:t>
            </a:r>
            <a:r>
              <a:rPr sz="1800" dirty="0">
                <a:latin typeface="Roboto"/>
                <a:cs typeface="Roboto"/>
              </a:rPr>
              <a:t>the</a:t>
            </a:r>
            <a:r>
              <a:rPr sz="1800" spc="-60" dirty="0">
                <a:latin typeface="Roboto"/>
                <a:cs typeface="Roboto"/>
              </a:rPr>
              <a:t> </a:t>
            </a:r>
            <a:r>
              <a:rPr sz="1800" spc="-10" dirty="0">
                <a:latin typeface="Roboto"/>
                <a:cs typeface="Roboto"/>
              </a:rPr>
              <a:t>inanimate</a:t>
            </a:r>
            <a:r>
              <a:rPr sz="1800" spc="-65" dirty="0">
                <a:latin typeface="Roboto"/>
                <a:cs typeface="Roboto"/>
              </a:rPr>
              <a:t> </a:t>
            </a:r>
            <a:r>
              <a:rPr sz="1800" dirty="0">
                <a:latin typeface="Roboto"/>
                <a:cs typeface="Roboto"/>
              </a:rPr>
              <a:t>and</a:t>
            </a:r>
            <a:r>
              <a:rPr sz="1800" spc="-55" dirty="0">
                <a:latin typeface="Roboto"/>
                <a:cs typeface="Roboto"/>
              </a:rPr>
              <a:t> </a:t>
            </a:r>
            <a:r>
              <a:rPr sz="1800" dirty="0">
                <a:latin typeface="Roboto"/>
                <a:cs typeface="Roboto"/>
              </a:rPr>
              <a:t>the</a:t>
            </a:r>
            <a:r>
              <a:rPr sz="1800" spc="-65" dirty="0">
                <a:latin typeface="Roboto"/>
                <a:cs typeface="Roboto"/>
              </a:rPr>
              <a:t> </a:t>
            </a:r>
            <a:r>
              <a:rPr sz="1800" spc="-20" dirty="0">
                <a:latin typeface="Roboto"/>
                <a:cs typeface="Roboto"/>
              </a:rPr>
              <a:t>living</a:t>
            </a:r>
            <a:r>
              <a:rPr sz="1800" spc="-65" dirty="0">
                <a:latin typeface="Roboto"/>
                <a:cs typeface="Roboto"/>
              </a:rPr>
              <a:t> </a:t>
            </a:r>
            <a:r>
              <a:rPr sz="1800" spc="-10" dirty="0">
                <a:latin typeface="Roboto"/>
                <a:cs typeface="Roboto"/>
              </a:rPr>
              <a:t>being </a:t>
            </a:r>
            <a:r>
              <a:rPr sz="1800" dirty="0">
                <a:latin typeface="Roboto"/>
                <a:cs typeface="Roboto"/>
              </a:rPr>
              <a:t>based</a:t>
            </a:r>
            <a:r>
              <a:rPr sz="1800" spc="-45" dirty="0">
                <a:latin typeface="Roboto"/>
                <a:cs typeface="Roboto"/>
              </a:rPr>
              <a:t> </a:t>
            </a:r>
            <a:r>
              <a:rPr sz="1800" dirty="0">
                <a:latin typeface="Roboto"/>
                <a:cs typeface="Roboto"/>
              </a:rPr>
              <a:t>on</a:t>
            </a:r>
            <a:r>
              <a:rPr sz="1800" spc="-45" dirty="0">
                <a:latin typeface="Roboto"/>
                <a:cs typeface="Roboto"/>
              </a:rPr>
              <a:t> </a:t>
            </a:r>
            <a:r>
              <a:rPr sz="1800" dirty="0">
                <a:latin typeface="Roboto"/>
                <a:cs typeface="Roboto"/>
              </a:rPr>
              <a:t>the</a:t>
            </a:r>
            <a:r>
              <a:rPr sz="1800" spc="-45" dirty="0">
                <a:latin typeface="Roboto"/>
                <a:cs typeface="Roboto"/>
              </a:rPr>
              <a:t> </a:t>
            </a:r>
            <a:r>
              <a:rPr sz="1800" spc="-10" dirty="0" smtClean="0">
                <a:latin typeface="Roboto"/>
                <a:cs typeface="Roboto"/>
              </a:rPr>
              <a:t>categor</a:t>
            </a:r>
            <a:r>
              <a:rPr lang="en-US" sz="1800" spc="-10" dirty="0" smtClean="0">
                <a:latin typeface="Roboto"/>
                <a:cs typeface="Roboto"/>
              </a:rPr>
              <a:t>ies</a:t>
            </a:r>
            <a:r>
              <a:rPr sz="1800" spc="-45" dirty="0" smtClean="0">
                <a:latin typeface="Roboto"/>
                <a:cs typeface="Roboto"/>
              </a:rPr>
              <a:t> </a:t>
            </a:r>
            <a:r>
              <a:rPr sz="1800" dirty="0">
                <a:latin typeface="Roboto"/>
                <a:cs typeface="Roboto"/>
              </a:rPr>
              <a:t>of</a:t>
            </a:r>
            <a:r>
              <a:rPr sz="1800" spc="-45" dirty="0">
                <a:latin typeface="Roboto"/>
                <a:cs typeface="Roboto"/>
              </a:rPr>
              <a:t> </a:t>
            </a:r>
            <a:r>
              <a:rPr sz="1800" spc="-10" dirty="0" smtClean="0">
                <a:latin typeface="Roboto"/>
                <a:cs typeface="Roboto"/>
              </a:rPr>
              <a:t>interiority</a:t>
            </a:r>
            <a:r>
              <a:rPr lang="en-US" sz="1800" spc="-10" dirty="0" smtClean="0">
                <a:latin typeface="Roboto"/>
                <a:cs typeface="Roboto"/>
              </a:rPr>
              <a:t> </a:t>
            </a:r>
            <a:r>
              <a:rPr lang="en-US" sz="1800" spc="-10" smtClean="0">
                <a:latin typeface="Roboto"/>
                <a:cs typeface="Roboto"/>
              </a:rPr>
              <a:t>and individuation</a:t>
            </a:r>
            <a:r>
              <a:rPr sz="1800" spc="-10" smtClean="0">
                <a:latin typeface="Roboto"/>
                <a:cs typeface="Roboto"/>
              </a:rPr>
              <a:t>:</a:t>
            </a:r>
            <a:endParaRPr sz="1800">
              <a:latin typeface="Roboto"/>
              <a:cs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0559" y="435356"/>
            <a:ext cx="96520" cy="193675"/>
          </a:xfrm>
          <a:prstGeom prst="rect">
            <a:avLst/>
          </a:prstGeom>
        </p:spPr>
        <p:txBody>
          <a:bodyPr vert="horz" wrap="square" lIns="0" tIns="12700" rIns="0" bIns="0" rtlCol="0">
            <a:spAutoFit/>
          </a:bodyPr>
          <a:lstStyle/>
          <a:p>
            <a:pPr marL="12700">
              <a:lnSpc>
                <a:spcPct val="100000"/>
              </a:lnSpc>
              <a:spcBef>
                <a:spcPts val="100"/>
              </a:spcBef>
            </a:pPr>
            <a:r>
              <a:rPr sz="1100" spc="-50" dirty="0">
                <a:latin typeface="Calibri"/>
                <a:cs typeface="Calibri"/>
              </a:rPr>
              <a:t>9</a:t>
            </a:r>
            <a:endParaRPr sz="1100">
              <a:latin typeface="Calibri"/>
              <a:cs typeface="Calibri"/>
            </a:endParaRPr>
          </a:p>
        </p:txBody>
      </p:sp>
      <p:sp>
        <p:nvSpPr>
          <p:cNvPr id="3" name="object 3"/>
          <p:cNvSpPr txBox="1"/>
          <p:nvPr/>
        </p:nvSpPr>
        <p:spPr>
          <a:xfrm>
            <a:off x="901700" y="868425"/>
            <a:ext cx="8139430" cy="5046894"/>
          </a:xfrm>
          <a:prstGeom prst="rect">
            <a:avLst/>
          </a:prstGeom>
        </p:spPr>
        <p:txBody>
          <a:bodyPr vert="horz" wrap="square" lIns="0" tIns="12700" rIns="0" bIns="0" rtlCol="0">
            <a:spAutoFit/>
          </a:bodyPr>
          <a:lstStyle/>
          <a:p>
            <a:pPr marL="469900" marR="5080" indent="-228600">
              <a:lnSpc>
                <a:spcPct val="107800"/>
              </a:lnSpc>
              <a:spcBef>
                <a:spcPts val="100"/>
              </a:spcBef>
              <a:buClr>
                <a:srgbClr val="000000"/>
              </a:buClr>
              <a:buSzPct val="55555"/>
              <a:buFont typeface="Symbol"/>
              <a:buChar char=""/>
              <a:tabLst>
                <a:tab pos="469900" algn="l"/>
              </a:tabLst>
            </a:pPr>
            <a:r>
              <a:rPr sz="1800" i="1" spc="-25" dirty="0">
                <a:solidFill>
                  <a:srgbClr val="0D0F1A"/>
                </a:solidFill>
                <a:latin typeface="Roboto"/>
                <a:cs typeface="Roboto"/>
              </a:rPr>
              <a:t>"[T]he</a:t>
            </a:r>
            <a:r>
              <a:rPr sz="1800" i="1" spc="-60" dirty="0">
                <a:solidFill>
                  <a:srgbClr val="0D0F1A"/>
                </a:solidFill>
                <a:latin typeface="Roboto"/>
                <a:cs typeface="Roboto"/>
              </a:rPr>
              <a:t> </a:t>
            </a:r>
            <a:r>
              <a:rPr sz="1800" i="1" spc="-30" dirty="0">
                <a:solidFill>
                  <a:srgbClr val="0D0F1A"/>
                </a:solidFill>
                <a:latin typeface="Roboto"/>
                <a:cs typeface="Roboto"/>
              </a:rPr>
              <a:t>living</a:t>
            </a:r>
            <a:r>
              <a:rPr sz="1800" i="1" spc="-65" dirty="0">
                <a:solidFill>
                  <a:srgbClr val="0D0F1A"/>
                </a:solidFill>
                <a:latin typeface="Roboto"/>
                <a:cs typeface="Roboto"/>
              </a:rPr>
              <a:t> </a:t>
            </a:r>
            <a:r>
              <a:rPr sz="1800" i="1" spc="-25" dirty="0">
                <a:solidFill>
                  <a:srgbClr val="0D0F1A"/>
                </a:solidFill>
                <a:latin typeface="Roboto"/>
                <a:cs typeface="Roboto"/>
              </a:rPr>
              <a:t>being</a:t>
            </a:r>
            <a:r>
              <a:rPr sz="1800" i="1" spc="-65" dirty="0">
                <a:solidFill>
                  <a:srgbClr val="0D0F1A"/>
                </a:solidFill>
                <a:latin typeface="Roboto"/>
                <a:cs typeface="Roboto"/>
              </a:rPr>
              <a:t> </a:t>
            </a:r>
            <a:r>
              <a:rPr sz="1800" i="1" spc="-25" dirty="0">
                <a:solidFill>
                  <a:srgbClr val="0D0F1A"/>
                </a:solidFill>
                <a:latin typeface="Roboto"/>
                <a:cs typeface="Roboto"/>
              </a:rPr>
              <a:t>conserves</a:t>
            </a:r>
            <a:r>
              <a:rPr sz="1800" i="1" spc="-55" dirty="0">
                <a:solidFill>
                  <a:srgbClr val="0D0F1A"/>
                </a:solidFill>
                <a:latin typeface="Roboto"/>
                <a:cs typeface="Roboto"/>
              </a:rPr>
              <a:t> </a:t>
            </a:r>
            <a:r>
              <a:rPr sz="1800" i="1" dirty="0">
                <a:solidFill>
                  <a:srgbClr val="0D0F1A"/>
                </a:solidFill>
                <a:latin typeface="Roboto"/>
                <a:cs typeface="Roboto"/>
              </a:rPr>
              <a:t>in</a:t>
            </a:r>
            <a:r>
              <a:rPr sz="1800" i="1" spc="-60" dirty="0">
                <a:solidFill>
                  <a:srgbClr val="0D0F1A"/>
                </a:solidFill>
                <a:latin typeface="Roboto"/>
                <a:cs typeface="Roboto"/>
              </a:rPr>
              <a:t> </a:t>
            </a:r>
            <a:r>
              <a:rPr sz="1800" i="1" dirty="0">
                <a:solidFill>
                  <a:srgbClr val="0D0F1A"/>
                </a:solidFill>
                <a:latin typeface="Roboto"/>
                <a:cs typeface="Roboto"/>
              </a:rPr>
              <a:t>itself</a:t>
            </a:r>
            <a:r>
              <a:rPr sz="1800" i="1" spc="-65" dirty="0">
                <a:solidFill>
                  <a:srgbClr val="0D0F1A"/>
                </a:solidFill>
                <a:latin typeface="Roboto"/>
                <a:cs typeface="Roboto"/>
              </a:rPr>
              <a:t> </a:t>
            </a:r>
            <a:r>
              <a:rPr sz="1800" i="1" dirty="0">
                <a:solidFill>
                  <a:srgbClr val="0D0F1A"/>
                </a:solidFill>
                <a:latin typeface="Roboto"/>
                <a:cs typeface="Roboto"/>
              </a:rPr>
              <a:t>an</a:t>
            </a:r>
            <a:r>
              <a:rPr sz="1800" i="1" spc="-55" dirty="0">
                <a:solidFill>
                  <a:srgbClr val="0D0F1A"/>
                </a:solidFill>
                <a:latin typeface="Roboto"/>
                <a:cs typeface="Roboto"/>
              </a:rPr>
              <a:t> </a:t>
            </a:r>
            <a:r>
              <a:rPr sz="1800" i="1" spc="-30" dirty="0">
                <a:solidFill>
                  <a:srgbClr val="0D0F1A"/>
                </a:solidFill>
                <a:latin typeface="Roboto"/>
                <a:cs typeface="Roboto"/>
              </a:rPr>
              <a:t>activity</a:t>
            </a:r>
            <a:r>
              <a:rPr sz="1800" i="1" spc="-65" dirty="0">
                <a:solidFill>
                  <a:srgbClr val="0D0F1A"/>
                </a:solidFill>
                <a:latin typeface="Roboto"/>
                <a:cs typeface="Roboto"/>
              </a:rPr>
              <a:t> </a:t>
            </a:r>
            <a:r>
              <a:rPr sz="1800" i="1" dirty="0">
                <a:solidFill>
                  <a:srgbClr val="0D0F1A"/>
                </a:solidFill>
                <a:latin typeface="Roboto"/>
                <a:cs typeface="Roboto"/>
              </a:rPr>
              <a:t>of</a:t>
            </a:r>
            <a:r>
              <a:rPr sz="1800" i="1" spc="-60" dirty="0">
                <a:solidFill>
                  <a:srgbClr val="0D0F1A"/>
                </a:solidFill>
                <a:latin typeface="Roboto"/>
                <a:cs typeface="Roboto"/>
              </a:rPr>
              <a:t> </a:t>
            </a:r>
            <a:r>
              <a:rPr sz="1800" i="1" spc="-35" dirty="0">
                <a:solidFill>
                  <a:srgbClr val="0D0F1A"/>
                </a:solidFill>
                <a:latin typeface="Roboto"/>
                <a:cs typeface="Roboto"/>
              </a:rPr>
              <a:t>permanent</a:t>
            </a:r>
            <a:r>
              <a:rPr sz="1800" i="1" spc="-65" dirty="0">
                <a:solidFill>
                  <a:srgbClr val="0D0F1A"/>
                </a:solidFill>
                <a:latin typeface="Roboto"/>
                <a:cs typeface="Roboto"/>
              </a:rPr>
              <a:t> </a:t>
            </a:r>
            <a:r>
              <a:rPr sz="1800" i="1" spc="-45" dirty="0">
                <a:solidFill>
                  <a:srgbClr val="0D0F1A"/>
                </a:solidFill>
                <a:latin typeface="Roboto"/>
                <a:cs typeface="Roboto"/>
              </a:rPr>
              <a:t>individuation.</a:t>
            </a:r>
            <a:r>
              <a:rPr sz="1800" i="1" spc="-60" dirty="0">
                <a:solidFill>
                  <a:srgbClr val="0D0F1A"/>
                </a:solidFill>
                <a:latin typeface="Roboto"/>
                <a:cs typeface="Roboto"/>
              </a:rPr>
              <a:t> </a:t>
            </a:r>
            <a:r>
              <a:rPr sz="1800" i="1" spc="-25" dirty="0">
                <a:solidFill>
                  <a:srgbClr val="0D0F1A"/>
                </a:solidFill>
                <a:latin typeface="Roboto"/>
                <a:cs typeface="Roboto"/>
              </a:rPr>
              <a:t>It </a:t>
            </a:r>
            <a:r>
              <a:rPr sz="1800" i="1" dirty="0">
                <a:solidFill>
                  <a:srgbClr val="0D0F1A"/>
                </a:solidFill>
                <a:latin typeface="Roboto"/>
                <a:cs typeface="Roboto"/>
              </a:rPr>
              <a:t>is</a:t>
            </a:r>
            <a:r>
              <a:rPr sz="1800" i="1" spc="-65" dirty="0">
                <a:solidFill>
                  <a:srgbClr val="0D0F1A"/>
                </a:solidFill>
                <a:latin typeface="Roboto"/>
                <a:cs typeface="Roboto"/>
              </a:rPr>
              <a:t> </a:t>
            </a:r>
            <a:r>
              <a:rPr sz="1800" i="1" spc="-20" dirty="0">
                <a:solidFill>
                  <a:srgbClr val="0D0F1A"/>
                </a:solidFill>
                <a:latin typeface="Roboto"/>
                <a:cs typeface="Roboto"/>
              </a:rPr>
              <a:t>not</a:t>
            </a:r>
            <a:r>
              <a:rPr sz="1800" i="1" spc="-65" dirty="0">
                <a:solidFill>
                  <a:srgbClr val="0D0F1A"/>
                </a:solidFill>
                <a:latin typeface="Roboto"/>
                <a:cs typeface="Roboto"/>
              </a:rPr>
              <a:t> </a:t>
            </a:r>
            <a:r>
              <a:rPr sz="1800" i="1" spc="-25" dirty="0">
                <a:solidFill>
                  <a:srgbClr val="0D0F1A"/>
                </a:solidFill>
                <a:latin typeface="Roboto"/>
                <a:cs typeface="Roboto"/>
              </a:rPr>
              <a:t>only</a:t>
            </a:r>
            <a:r>
              <a:rPr sz="1800" i="1" spc="-65" dirty="0">
                <a:solidFill>
                  <a:srgbClr val="0D0F1A"/>
                </a:solidFill>
                <a:latin typeface="Roboto"/>
                <a:cs typeface="Roboto"/>
              </a:rPr>
              <a:t> </a:t>
            </a:r>
            <a:r>
              <a:rPr sz="1800" i="1" dirty="0">
                <a:solidFill>
                  <a:srgbClr val="0D0F1A"/>
                </a:solidFill>
                <a:latin typeface="Roboto"/>
                <a:cs typeface="Roboto"/>
              </a:rPr>
              <a:t>the</a:t>
            </a:r>
            <a:r>
              <a:rPr sz="1800" i="1" spc="-65" dirty="0">
                <a:solidFill>
                  <a:srgbClr val="0D0F1A"/>
                </a:solidFill>
                <a:latin typeface="Roboto"/>
                <a:cs typeface="Roboto"/>
              </a:rPr>
              <a:t> </a:t>
            </a:r>
            <a:r>
              <a:rPr sz="1800" i="1" spc="-25" dirty="0">
                <a:solidFill>
                  <a:srgbClr val="0D0F1A"/>
                </a:solidFill>
                <a:latin typeface="Roboto"/>
                <a:cs typeface="Roboto"/>
              </a:rPr>
              <a:t>result</a:t>
            </a:r>
            <a:r>
              <a:rPr sz="1800" i="1" spc="-60" dirty="0">
                <a:solidFill>
                  <a:srgbClr val="0D0F1A"/>
                </a:solidFill>
                <a:latin typeface="Roboto"/>
                <a:cs typeface="Roboto"/>
              </a:rPr>
              <a:t> </a:t>
            </a:r>
            <a:r>
              <a:rPr sz="1800" i="1" dirty="0">
                <a:solidFill>
                  <a:srgbClr val="0D0F1A"/>
                </a:solidFill>
                <a:latin typeface="Roboto"/>
                <a:cs typeface="Roboto"/>
              </a:rPr>
              <a:t>of</a:t>
            </a:r>
            <a:r>
              <a:rPr sz="1800" i="1" spc="-65" dirty="0">
                <a:solidFill>
                  <a:srgbClr val="0D0F1A"/>
                </a:solidFill>
                <a:latin typeface="Roboto"/>
                <a:cs typeface="Roboto"/>
              </a:rPr>
              <a:t> </a:t>
            </a:r>
            <a:r>
              <a:rPr sz="1800" i="1" spc="-40" dirty="0">
                <a:solidFill>
                  <a:srgbClr val="0D0F1A"/>
                </a:solidFill>
                <a:latin typeface="Roboto"/>
                <a:cs typeface="Roboto"/>
              </a:rPr>
              <a:t>individuation,</a:t>
            </a:r>
            <a:r>
              <a:rPr sz="1800" i="1" spc="-65" dirty="0">
                <a:solidFill>
                  <a:srgbClr val="0D0F1A"/>
                </a:solidFill>
                <a:latin typeface="Roboto"/>
                <a:cs typeface="Roboto"/>
              </a:rPr>
              <a:t> </a:t>
            </a:r>
            <a:r>
              <a:rPr sz="1800" i="1" dirty="0">
                <a:solidFill>
                  <a:srgbClr val="0D0F1A"/>
                </a:solidFill>
                <a:latin typeface="Roboto"/>
                <a:cs typeface="Roboto"/>
              </a:rPr>
              <a:t>like</a:t>
            </a:r>
            <a:r>
              <a:rPr sz="1800" i="1" spc="-65" dirty="0">
                <a:solidFill>
                  <a:srgbClr val="0D0F1A"/>
                </a:solidFill>
                <a:latin typeface="Roboto"/>
                <a:cs typeface="Roboto"/>
              </a:rPr>
              <a:t> </a:t>
            </a:r>
            <a:r>
              <a:rPr sz="1800" i="1" dirty="0">
                <a:solidFill>
                  <a:srgbClr val="0D0F1A"/>
                </a:solidFill>
                <a:latin typeface="Roboto"/>
                <a:cs typeface="Roboto"/>
              </a:rPr>
              <a:t>the</a:t>
            </a:r>
            <a:r>
              <a:rPr sz="1800" i="1" spc="-65" dirty="0">
                <a:solidFill>
                  <a:srgbClr val="0D0F1A"/>
                </a:solidFill>
                <a:latin typeface="Roboto"/>
                <a:cs typeface="Roboto"/>
              </a:rPr>
              <a:t> </a:t>
            </a:r>
            <a:r>
              <a:rPr sz="1800" i="1" spc="-30" dirty="0">
                <a:solidFill>
                  <a:srgbClr val="0D0F1A"/>
                </a:solidFill>
                <a:latin typeface="Roboto"/>
                <a:cs typeface="Roboto"/>
              </a:rPr>
              <a:t>crystal</a:t>
            </a:r>
            <a:r>
              <a:rPr sz="1800" i="1" spc="-60" dirty="0">
                <a:solidFill>
                  <a:srgbClr val="0D0F1A"/>
                </a:solidFill>
                <a:latin typeface="Roboto"/>
                <a:cs typeface="Roboto"/>
              </a:rPr>
              <a:t> </a:t>
            </a:r>
            <a:r>
              <a:rPr sz="1800" i="1" dirty="0">
                <a:solidFill>
                  <a:srgbClr val="0D0F1A"/>
                </a:solidFill>
                <a:latin typeface="Roboto"/>
                <a:cs typeface="Roboto"/>
              </a:rPr>
              <a:t>or</a:t>
            </a:r>
            <a:r>
              <a:rPr sz="1800" i="1" spc="-65" dirty="0">
                <a:solidFill>
                  <a:srgbClr val="0D0F1A"/>
                </a:solidFill>
                <a:latin typeface="Roboto"/>
                <a:cs typeface="Roboto"/>
              </a:rPr>
              <a:t> </a:t>
            </a:r>
            <a:r>
              <a:rPr sz="1800" i="1" spc="-10" dirty="0">
                <a:solidFill>
                  <a:srgbClr val="0D0F1A"/>
                </a:solidFill>
                <a:latin typeface="Roboto"/>
                <a:cs typeface="Roboto"/>
              </a:rPr>
              <a:t>the</a:t>
            </a:r>
            <a:r>
              <a:rPr sz="1800" i="1" spc="-70" dirty="0">
                <a:solidFill>
                  <a:srgbClr val="0D0F1A"/>
                </a:solidFill>
                <a:latin typeface="Roboto"/>
                <a:cs typeface="Roboto"/>
              </a:rPr>
              <a:t> </a:t>
            </a:r>
            <a:r>
              <a:rPr sz="1800" i="1" spc="-20" dirty="0">
                <a:solidFill>
                  <a:srgbClr val="0D0F1A"/>
                </a:solidFill>
                <a:latin typeface="Roboto"/>
                <a:cs typeface="Roboto"/>
              </a:rPr>
              <a:t>molecule,</a:t>
            </a:r>
            <a:r>
              <a:rPr sz="1800" i="1" spc="-65" dirty="0">
                <a:solidFill>
                  <a:srgbClr val="0D0F1A"/>
                </a:solidFill>
                <a:latin typeface="Roboto"/>
                <a:cs typeface="Roboto"/>
              </a:rPr>
              <a:t> </a:t>
            </a:r>
            <a:r>
              <a:rPr sz="1800" i="1" spc="-20" dirty="0">
                <a:solidFill>
                  <a:srgbClr val="0D0F1A"/>
                </a:solidFill>
                <a:latin typeface="Roboto"/>
                <a:cs typeface="Roboto"/>
              </a:rPr>
              <a:t>but</a:t>
            </a:r>
            <a:r>
              <a:rPr sz="1800" i="1" spc="-70" dirty="0">
                <a:solidFill>
                  <a:srgbClr val="0D0F1A"/>
                </a:solidFill>
                <a:latin typeface="Roboto"/>
                <a:cs typeface="Roboto"/>
              </a:rPr>
              <a:t> </a:t>
            </a:r>
            <a:r>
              <a:rPr sz="1800" i="1" dirty="0">
                <a:solidFill>
                  <a:srgbClr val="0D0F1A"/>
                </a:solidFill>
                <a:latin typeface="Roboto"/>
                <a:cs typeface="Roboto"/>
              </a:rPr>
              <a:t>is</a:t>
            </a:r>
            <a:r>
              <a:rPr sz="1800" i="1" spc="-60" dirty="0">
                <a:solidFill>
                  <a:srgbClr val="0D0F1A"/>
                </a:solidFill>
                <a:latin typeface="Roboto"/>
                <a:cs typeface="Roboto"/>
              </a:rPr>
              <a:t> </a:t>
            </a:r>
            <a:r>
              <a:rPr sz="1800" i="1" spc="-50" dirty="0">
                <a:solidFill>
                  <a:srgbClr val="0D0F1A"/>
                </a:solidFill>
                <a:latin typeface="Roboto"/>
                <a:cs typeface="Roboto"/>
              </a:rPr>
              <a:t>a </a:t>
            </a:r>
            <a:r>
              <a:rPr sz="1800" i="1" spc="-30" dirty="0">
                <a:solidFill>
                  <a:srgbClr val="0D0F1A"/>
                </a:solidFill>
                <a:latin typeface="Roboto"/>
                <a:cs typeface="Roboto"/>
              </a:rPr>
              <a:t>veritable</a:t>
            </a:r>
            <a:r>
              <a:rPr sz="1800" i="1" spc="-35" dirty="0">
                <a:solidFill>
                  <a:srgbClr val="0D0F1A"/>
                </a:solidFill>
                <a:latin typeface="Roboto"/>
                <a:cs typeface="Roboto"/>
              </a:rPr>
              <a:t> </a:t>
            </a:r>
            <a:r>
              <a:rPr sz="1800" i="1" spc="-25" dirty="0">
                <a:solidFill>
                  <a:srgbClr val="0D0F1A"/>
                </a:solidFill>
                <a:latin typeface="Roboto"/>
                <a:cs typeface="Roboto"/>
              </a:rPr>
              <a:t>theatre</a:t>
            </a:r>
            <a:r>
              <a:rPr sz="1800" i="1" spc="-30" dirty="0">
                <a:solidFill>
                  <a:srgbClr val="0D0F1A"/>
                </a:solidFill>
                <a:latin typeface="Roboto"/>
                <a:cs typeface="Roboto"/>
              </a:rPr>
              <a:t> </a:t>
            </a:r>
            <a:r>
              <a:rPr sz="1800" i="1" dirty="0">
                <a:solidFill>
                  <a:srgbClr val="0D0F1A"/>
                </a:solidFill>
                <a:latin typeface="Roboto"/>
                <a:cs typeface="Roboto"/>
              </a:rPr>
              <a:t>of</a:t>
            </a:r>
            <a:r>
              <a:rPr sz="1800" i="1" spc="-35" dirty="0">
                <a:solidFill>
                  <a:srgbClr val="0D0F1A"/>
                </a:solidFill>
                <a:latin typeface="Roboto"/>
                <a:cs typeface="Roboto"/>
              </a:rPr>
              <a:t> </a:t>
            </a:r>
            <a:r>
              <a:rPr sz="1800" i="1" spc="-10" dirty="0">
                <a:solidFill>
                  <a:srgbClr val="0D0F1A"/>
                </a:solidFill>
                <a:latin typeface="Roboto"/>
                <a:cs typeface="Roboto"/>
              </a:rPr>
              <a:t>individuation</a:t>
            </a:r>
            <a:r>
              <a:rPr sz="1800" i="1" spc="-10" dirty="0" smtClean="0">
                <a:solidFill>
                  <a:srgbClr val="0D0F1A"/>
                </a:solidFill>
                <a:latin typeface="Roboto"/>
                <a:cs typeface="Roboto"/>
              </a:rPr>
              <a:t>.”</a:t>
            </a:r>
            <a:r>
              <a:rPr lang="en-US" sz="1800" i="1" spc="-10" dirty="0" smtClean="0">
                <a:solidFill>
                  <a:srgbClr val="0D0F1A"/>
                </a:solidFill>
                <a:latin typeface="Roboto"/>
                <a:cs typeface="Roboto"/>
              </a:rPr>
              <a:t> </a:t>
            </a:r>
            <a:r>
              <a:rPr lang="en-US" sz="1800" spc="-10" dirty="0" smtClean="0">
                <a:solidFill>
                  <a:srgbClr val="0D0F1A"/>
                </a:solidFill>
                <a:latin typeface="Roboto"/>
                <a:cs typeface="Roboto"/>
              </a:rPr>
              <a:t>[Simondon]</a:t>
            </a:r>
            <a:endParaRPr sz="1800" dirty="0">
              <a:latin typeface="Roboto"/>
              <a:cs typeface="Roboto"/>
            </a:endParaRPr>
          </a:p>
          <a:p>
            <a:pPr marL="12700">
              <a:lnSpc>
                <a:spcPct val="100000"/>
              </a:lnSpc>
              <a:spcBef>
                <a:spcPts val="980"/>
              </a:spcBef>
            </a:pPr>
            <a:r>
              <a:rPr sz="1800" dirty="0">
                <a:solidFill>
                  <a:srgbClr val="0D0F1A"/>
                </a:solidFill>
                <a:latin typeface="Roboto"/>
                <a:cs typeface="Roboto"/>
              </a:rPr>
              <a:t>And,</a:t>
            </a:r>
            <a:r>
              <a:rPr sz="1800" spc="-45" dirty="0">
                <a:solidFill>
                  <a:srgbClr val="0D0F1A"/>
                </a:solidFill>
                <a:latin typeface="Roboto"/>
                <a:cs typeface="Roboto"/>
              </a:rPr>
              <a:t> </a:t>
            </a:r>
            <a:r>
              <a:rPr sz="1800" spc="-10" dirty="0">
                <a:solidFill>
                  <a:srgbClr val="0D0F1A"/>
                </a:solidFill>
                <a:latin typeface="Roboto"/>
                <a:cs typeface="Roboto"/>
              </a:rPr>
              <a:t>specifically</a:t>
            </a:r>
            <a:r>
              <a:rPr sz="1800" spc="-35" dirty="0">
                <a:solidFill>
                  <a:srgbClr val="0D0F1A"/>
                </a:solidFill>
                <a:latin typeface="Roboto"/>
                <a:cs typeface="Roboto"/>
              </a:rPr>
              <a:t> </a:t>
            </a:r>
            <a:r>
              <a:rPr sz="1800" spc="-10" dirty="0">
                <a:solidFill>
                  <a:srgbClr val="0D0F1A"/>
                </a:solidFill>
                <a:latin typeface="Roboto"/>
                <a:cs typeface="Roboto"/>
              </a:rPr>
              <a:t>regarding</a:t>
            </a:r>
            <a:r>
              <a:rPr sz="1800" spc="-45" dirty="0">
                <a:solidFill>
                  <a:srgbClr val="0D0F1A"/>
                </a:solidFill>
                <a:latin typeface="Roboto"/>
                <a:cs typeface="Roboto"/>
              </a:rPr>
              <a:t> </a:t>
            </a:r>
            <a:r>
              <a:rPr sz="1800" dirty="0">
                <a:solidFill>
                  <a:srgbClr val="0D0F1A"/>
                </a:solidFill>
                <a:latin typeface="Roboto"/>
                <a:cs typeface="Roboto"/>
              </a:rPr>
              <a:t>the</a:t>
            </a:r>
            <a:r>
              <a:rPr sz="1800" spc="-45" dirty="0">
                <a:solidFill>
                  <a:srgbClr val="0D0F1A"/>
                </a:solidFill>
                <a:latin typeface="Roboto"/>
                <a:cs typeface="Roboto"/>
              </a:rPr>
              <a:t> </a:t>
            </a:r>
            <a:r>
              <a:rPr sz="1800" spc="-20" dirty="0">
                <a:solidFill>
                  <a:srgbClr val="0D0F1A"/>
                </a:solidFill>
                <a:latin typeface="Roboto"/>
                <a:cs typeface="Roboto"/>
              </a:rPr>
              <a:t>human</a:t>
            </a:r>
            <a:r>
              <a:rPr sz="1800" spc="-45" dirty="0">
                <a:solidFill>
                  <a:srgbClr val="0D0F1A"/>
                </a:solidFill>
                <a:latin typeface="Roboto"/>
                <a:cs typeface="Roboto"/>
              </a:rPr>
              <a:t> </a:t>
            </a:r>
            <a:r>
              <a:rPr sz="1800" spc="-10" dirty="0">
                <a:solidFill>
                  <a:srgbClr val="0D0F1A"/>
                </a:solidFill>
                <a:latin typeface="Roboto"/>
                <a:cs typeface="Roboto"/>
              </a:rPr>
              <a:t>subject,</a:t>
            </a:r>
            <a:r>
              <a:rPr sz="1800" spc="-40" dirty="0">
                <a:solidFill>
                  <a:srgbClr val="0D0F1A"/>
                </a:solidFill>
                <a:latin typeface="Roboto"/>
                <a:cs typeface="Roboto"/>
              </a:rPr>
              <a:t> </a:t>
            </a:r>
            <a:r>
              <a:rPr sz="1800" spc="-10" dirty="0">
                <a:solidFill>
                  <a:srgbClr val="0D0F1A"/>
                </a:solidFill>
                <a:latin typeface="Roboto"/>
                <a:cs typeface="Roboto"/>
              </a:rPr>
              <a:t>Cornelius</a:t>
            </a:r>
            <a:r>
              <a:rPr sz="1800" spc="-40" dirty="0">
                <a:solidFill>
                  <a:srgbClr val="0D0F1A"/>
                </a:solidFill>
                <a:latin typeface="Roboto"/>
                <a:cs typeface="Roboto"/>
              </a:rPr>
              <a:t> </a:t>
            </a:r>
            <a:r>
              <a:rPr sz="1800" spc="-10" dirty="0">
                <a:solidFill>
                  <a:srgbClr val="0D0F1A"/>
                </a:solidFill>
                <a:latin typeface="Roboto"/>
                <a:cs typeface="Roboto"/>
              </a:rPr>
              <a:t>Castoriadis</a:t>
            </a:r>
            <a:r>
              <a:rPr sz="1800" spc="-50" dirty="0">
                <a:solidFill>
                  <a:srgbClr val="0D0F1A"/>
                </a:solidFill>
                <a:latin typeface="Roboto"/>
                <a:cs typeface="Roboto"/>
              </a:rPr>
              <a:t> </a:t>
            </a:r>
            <a:r>
              <a:rPr sz="1800" spc="-10" dirty="0">
                <a:solidFill>
                  <a:srgbClr val="0D0F1A"/>
                </a:solidFill>
                <a:latin typeface="Roboto"/>
                <a:cs typeface="Roboto"/>
              </a:rPr>
              <a:t>observes:</a:t>
            </a:r>
            <a:endParaRPr sz="1800" dirty="0">
              <a:latin typeface="Roboto"/>
              <a:cs typeface="Roboto"/>
            </a:endParaRPr>
          </a:p>
          <a:p>
            <a:pPr marL="469900" marR="76200" indent="-228600">
              <a:lnSpc>
                <a:spcPct val="107800"/>
              </a:lnSpc>
              <a:spcBef>
                <a:spcPts val="315"/>
              </a:spcBef>
              <a:buClr>
                <a:srgbClr val="000000"/>
              </a:buClr>
              <a:buSzPct val="55555"/>
              <a:buFont typeface="Symbol"/>
              <a:buChar char=""/>
              <a:tabLst>
                <a:tab pos="469900" algn="l"/>
              </a:tabLst>
            </a:pPr>
            <a:r>
              <a:rPr sz="1800" dirty="0">
                <a:solidFill>
                  <a:srgbClr val="0D0F1A"/>
                </a:solidFill>
                <a:latin typeface="Roboto"/>
                <a:cs typeface="Roboto"/>
              </a:rPr>
              <a:t>"</a:t>
            </a:r>
            <a:r>
              <a:rPr sz="1800" i="1" dirty="0">
                <a:solidFill>
                  <a:srgbClr val="0D0F1A"/>
                </a:solidFill>
                <a:latin typeface="Roboto"/>
                <a:cs typeface="Roboto"/>
              </a:rPr>
              <a:t>We</a:t>
            </a:r>
            <a:r>
              <a:rPr sz="1800" i="1" spc="-60" dirty="0">
                <a:solidFill>
                  <a:srgbClr val="0D0F1A"/>
                </a:solidFill>
                <a:latin typeface="Roboto"/>
                <a:cs typeface="Roboto"/>
              </a:rPr>
              <a:t> </a:t>
            </a:r>
            <a:r>
              <a:rPr sz="1800" i="1" dirty="0">
                <a:solidFill>
                  <a:srgbClr val="0D0F1A"/>
                </a:solidFill>
                <a:latin typeface="Roboto"/>
                <a:cs typeface="Roboto"/>
              </a:rPr>
              <a:t>are</a:t>
            </a:r>
            <a:r>
              <a:rPr sz="1800" i="1" spc="-60" dirty="0">
                <a:solidFill>
                  <a:srgbClr val="0D0F1A"/>
                </a:solidFill>
                <a:latin typeface="Roboto"/>
                <a:cs typeface="Roboto"/>
              </a:rPr>
              <a:t> </a:t>
            </a:r>
            <a:r>
              <a:rPr sz="1800" i="1" spc="-20" dirty="0">
                <a:solidFill>
                  <a:srgbClr val="0D0F1A"/>
                </a:solidFill>
                <a:latin typeface="Roboto"/>
                <a:cs typeface="Roboto"/>
              </a:rPr>
              <a:t>not</a:t>
            </a:r>
            <a:r>
              <a:rPr sz="1800" i="1" spc="-60" dirty="0">
                <a:solidFill>
                  <a:srgbClr val="0D0F1A"/>
                </a:solidFill>
                <a:latin typeface="Roboto"/>
                <a:cs typeface="Roboto"/>
              </a:rPr>
              <a:t> </a:t>
            </a:r>
            <a:r>
              <a:rPr sz="1800" i="1" spc="-35" dirty="0">
                <a:solidFill>
                  <a:srgbClr val="0D0F1A"/>
                </a:solidFill>
                <a:latin typeface="Roboto"/>
                <a:cs typeface="Roboto"/>
              </a:rPr>
              <a:t>speaking</a:t>
            </a:r>
            <a:r>
              <a:rPr sz="1800" i="1" spc="-60" dirty="0">
                <a:solidFill>
                  <a:srgbClr val="0D0F1A"/>
                </a:solidFill>
                <a:latin typeface="Roboto"/>
                <a:cs typeface="Roboto"/>
              </a:rPr>
              <a:t> </a:t>
            </a:r>
            <a:r>
              <a:rPr sz="1800" i="1" dirty="0">
                <a:solidFill>
                  <a:srgbClr val="0D0F1A"/>
                </a:solidFill>
                <a:latin typeface="Roboto"/>
                <a:cs typeface="Roboto"/>
              </a:rPr>
              <a:t>of</a:t>
            </a:r>
            <a:r>
              <a:rPr sz="1800" i="1" spc="-65" dirty="0">
                <a:solidFill>
                  <a:srgbClr val="0D0F1A"/>
                </a:solidFill>
                <a:latin typeface="Roboto"/>
                <a:cs typeface="Roboto"/>
              </a:rPr>
              <a:t> </a:t>
            </a:r>
            <a:r>
              <a:rPr sz="1800" i="1" dirty="0">
                <a:solidFill>
                  <a:srgbClr val="0D0F1A"/>
                </a:solidFill>
                <a:latin typeface="Roboto"/>
                <a:cs typeface="Roboto"/>
              </a:rPr>
              <a:t>a</a:t>
            </a:r>
            <a:r>
              <a:rPr sz="1800" i="1" spc="-55" dirty="0">
                <a:solidFill>
                  <a:srgbClr val="0D0F1A"/>
                </a:solidFill>
                <a:latin typeface="Roboto"/>
                <a:cs typeface="Roboto"/>
              </a:rPr>
              <a:t> </a:t>
            </a:r>
            <a:r>
              <a:rPr sz="1800" i="1" spc="-30" dirty="0">
                <a:solidFill>
                  <a:srgbClr val="0D0F1A"/>
                </a:solidFill>
                <a:latin typeface="Roboto"/>
                <a:cs typeface="Roboto"/>
              </a:rPr>
              <a:t>“Cartesian”</a:t>
            </a:r>
            <a:r>
              <a:rPr sz="1800" i="1" spc="-60" dirty="0">
                <a:solidFill>
                  <a:srgbClr val="0D0F1A"/>
                </a:solidFill>
                <a:latin typeface="Roboto"/>
                <a:cs typeface="Roboto"/>
              </a:rPr>
              <a:t> </a:t>
            </a:r>
            <a:r>
              <a:rPr sz="1800" i="1" spc="-30" dirty="0">
                <a:solidFill>
                  <a:srgbClr val="0D0F1A"/>
                </a:solidFill>
                <a:latin typeface="Roboto"/>
                <a:cs typeface="Roboto"/>
              </a:rPr>
              <a:t>psyche,</a:t>
            </a:r>
            <a:r>
              <a:rPr sz="1800" i="1" spc="-70" dirty="0">
                <a:solidFill>
                  <a:srgbClr val="0D0F1A"/>
                </a:solidFill>
                <a:latin typeface="Roboto"/>
                <a:cs typeface="Roboto"/>
              </a:rPr>
              <a:t> </a:t>
            </a:r>
            <a:r>
              <a:rPr sz="1800" i="1" spc="-25" dirty="0">
                <a:solidFill>
                  <a:srgbClr val="0D0F1A"/>
                </a:solidFill>
                <a:latin typeface="Roboto"/>
                <a:cs typeface="Roboto"/>
              </a:rPr>
              <a:t>external</a:t>
            </a:r>
            <a:r>
              <a:rPr sz="1800" i="1" spc="-60" dirty="0">
                <a:solidFill>
                  <a:srgbClr val="0D0F1A"/>
                </a:solidFill>
                <a:latin typeface="Roboto"/>
                <a:cs typeface="Roboto"/>
              </a:rPr>
              <a:t> </a:t>
            </a:r>
            <a:r>
              <a:rPr sz="1800" i="1" dirty="0">
                <a:solidFill>
                  <a:srgbClr val="0D0F1A"/>
                </a:solidFill>
                <a:latin typeface="Roboto"/>
                <a:cs typeface="Roboto"/>
              </a:rPr>
              <a:t>to</a:t>
            </a:r>
            <a:r>
              <a:rPr sz="1800" i="1" spc="-55" dirty="0">
                <a:solidFill>
                  <a:srgbClr val="0D0F1A"/>
                </a:solidFill>
                <a:latin typeface="Roboto"/>
                <a:cs typeface="Roboto"/>
              </a:rPr>
              <a:t> </a:t>
            </a:r>
            <a:r>
              <a:rPr sz="1800" i="1" spc="-10" dirty="0">
                <a:solidFill>
                  <a:srgbClr val="0D0F1A"/>
                </a:solidFill>
                <a:latin typeface="Roboto"/>
                <a:cs typeface="Roboto"/>
              </a:rPr>
              <a:t>the</a:t>
            </a:r>
            <a:r>
              <a:rPr sz="1800" i="1" spc="-65" dirty="0">
                <a:solidFill>
                  <a:srgbClr val="0D0F1A"/>
                </a:solidFill>
                <a:latin typeface="Roboto"/>
                <a:cs typeface="Roboto"/>
              </a:rPr>
              <a:t> </a:t>
            </a:r>
            <a:r>
              <a:rPr sz="1800" i="1" spc="-20" dirty="0">
                <a:solidFill>
                  <a:srgbClr val="0D0F1A"/>
                </a:solidFill>
                <a:latin typeface="Roboto"/>
                <a:cs typeface="Roboto"/>
              </a:rPr>
              <a:t>body</a:t>
            </a:r>
            <a:r>
              <a:rPr sz="1800" i="1" spc="-60" dirty="0">
                <a:solidFill>
                  <a:srgbClr val="0D0F1A"/>
                </a:solidFill>
                <a:latin typeface="Roboto"/>
                <a:cs typeface="Roboto"/>
              </a:rPr>
              <a:t> </a:t>
            </a:r>
            <a:r>
              <a:rPr sz="1800" i="1" spc="-10" dirty="0">
                <a:solidFill>
                  <a:srgbClr val="0D0F1A"/>
                </a:solidFill>
                <a:latin typeface="Roboto"/>
                <a:cs typeface="Roboto"/>
              </a:rPr>
              <a:t>“within” </a:t>
            </a:r>
            <a:r>
              <a:rPr sz="1800" i="1" spc="-30" dirty="0">
                <a:solidFill>
                  <a:srgbClr val="0D0F1A"/>
                </a:solidFill>
                <a:latin typeface="Roboto"/>
                <a:cs typeface="Roboto"/>
              </a:rPr>
              <a:t>which</a:t>
            </a:r>
            <a:r>
              <a:rPr sz="1800" i="1" spc="-75" dirty="0">
                <a:solidFill>
                  <a:srgbClr val="0D0F1A"/>
                </a:solidFill>
                <a:latin typeface="Roboto"/>
                <a:cs typeface="Roboto"/>
              </a:rPr>
              <a:t> </a:t>
            </a:r>
            <a:r>
              <a:rPr sz="1800" i="1" dirty="0">
                <a:solidFill>
                  <a:srgbClr val="0D0F1A"/>
                </a:solidFill>
                <a:latin typeface="Roboto"/>
                <a:cs typeface="Roboto"/>
              </a:rPr>
              <a:t>it</a:t>
            </a:r>
            <a:r>
              <a:rPr sz="1800" i="1" spc="-80" dirty="0">
                <a:solidFill>
                  <a:srgbClr val="0D0F1A"/>
                </a:solidFill>
                <a:latin typeface="Roboto"/>
                <a:cs typeface="Roboto"/>
              </a:rPr>
              <a:t> </a:t>
            </a:r>
            <a:r>
              <a:rPr sz="1800" i="1" spc="-10" dirty="0">
                <a:solidFill>
                  <a:srgbClr val="0D0F1A"/>
                </a:solidFill>
                <a:latin typeface="Roboto"/>
                <a:cs typeface="Roboto"/>
              </a:rPr>
              <a:t>finds</a:t>
            </a:r>
            <a:r>
              <a:rPr sz="1800" i="1" spc="-80" dirty="0">
                <a:solidFill>
                  <a:srgbClr val="0D0F1A"/>
                </a:solidFill>
                <a:latin typeface="Roboto"/>
                <a:cs typeface="Roboto"/>
              </a:rPr>
              <a:t> </a:t>
            </a:r>
            <a:r>
              <a:rPr sz="1800" i="1" dirty="0">
                <a:solidFill>
                  <a:srgbClr val="0D0F1A"/>
                </a:solidFill>
                <a:latin typeface="Roboto"/>
                <a:cs typeface="Roboto"/>
              </a:rPr>
              <a:t>itself</a:t>
            </a:r>
            <a:r>
              <a:rPr sz="1800" i="1" spc="-75" dirty="0">
                <a:solidFill>
                  <a:srgbClr val="0D0F1A"/>
                </a:solidFill>
                <a:latin typeface="Roboto"/>
                <a:cs typeface="Roboto"/>
              </a:rPr>
              <a:t> </a:t>
            </a:r>
            <a:r>
              <a:rPr sz="1800" i="1" spc="-30" dirty="0">
                <a:solidFill>
                  <a:srgbClr val="0D0F1A"/>
                </a:solidFill>
                <a:latin typeface="Roboto"/>
                <a:cs typeface="Roboto"/>
              </a:rPr>
              <a:t>imprisoned</a:t>
            </a:r>
            <a:r>
              <a:rPr sz="1800" i="1" spc="-85" dirty="0">
                <a:solidFill>
                  <a:srgbClr val="0D0F1A"/>
                </a:solidFill>
                <a:latin typeface="Roboto"/>
                <a:cs typeface="Roboto"/>
              </a:rPr>
              <a:t> </a:t>
            </a:r>
            <a:r>
              <a:rPr sz="1800" i="1" spc="-10" dirty="0">
                <a:solidFill>
                  <a:srgbClr val="0D0F1A"/>
                </a:solidFill>
                <a:latin typeface="Roboto"/>
                <a:cs typeface="Roboto"/>
              </a:rPr>
              <a:t>and</a:t>
            </a:r>
            <a:r>
              <a:rPr sz="1800" i="1" spc="-75" dirty="0">
                <a:solidFill>
                  <a:srgbClr val="0D0F1A"/>
                </a:solidFill>
                <a:latin typeface="Roboto"/>
                <a:cs typeface="Roboto"/>
              </a:rPr>
              <a:t> </a:t>
            </a:r>
            <a:r>
              <a:rPr sz="1800" i="1" spc="-30" dirty="0">
                <a:solidFill>
                  <a:srgbClr val="0D0F1A"/>
                </a:solidFill>
                <a:latin typeface="Roboto"/>
                <a:cs typeface="Roboto"/>
              </a:rPr>
              <a:t>with</a:t>
            </a:r>
            <a:r>
              <a:rPr sz="1800" i="1" spc="-75" dirty="0">
                <a:solidFill>
                  <a:srgbClr val="0D0F1A"/>
                </a:solidFill>
                <a:latin typeface="Roboto"/>
                <a:cs typeface="Roboto"/>
              </a:rPr>
              <a:t> </a:t>
            </a:r>
            <a:r>
              <a:rPr sz="1800" i="1" spc="-30" dirty="0">
                <a:solidFill>
                  <a:srgbClr val="0D0F1A"/>
                </a:solidFill>
                <a:latin typeface="Roboto"/>
                <a:cs typeface="Roboto"/>
              </a:rPr>
              <a:t>which</a:t>
            </a:r>
            <a:r>
              <a:rPr sz="1800" i="1" spc="-85" dirty="0">
                <a:solidFill>
                  <a:srgbClr val="0D0F1A"/>
                </a:solidFill>
                <a:latin typeface="Roboto"/>
                <a:cs typeface="Roboto"/>
              </a:rPr>
              <a:t> </a:t>
            </a:r>
            <a:r>
              <a:rPr sz="1800" i="1" dirty="0">
                <a:solidFill>
                  <a:srgbClr val="0D0F1A"/>
                </a:solidFill>
                <a:latin typeface="Roboto"/>
                <a:cs typeface="Roboto"/>
              </a:rPr>
              <a:t>it</a:t>
            </a:r>
            <a:r>
              <a:rPr sz="1800" i="1" spc="-80" dirty="0">
                <a:solidFill>
                  <a:srgbClr val="0D0F1A"/>
                </a:solidFill>
                <a:latin typeface="Roboto"/>
                <a:cs typeface="Roboto"/>
              </a:rPr>
              <a:t> </a:t>
            </a:r>
            <a:r>
              <a:rPr sz="1800" i="1" spc="-10" dirty="0">
                <a:solidFill>
                  <a:srgbClr val="0D0F1A"/>
                </a:solidFill>
                <a:latin typeface="Roboto"/>
                <a:cs typeface="Roboto"/>
              </a:rPr>
              <a:t>has</a:t>
            </a:r>
            <a:r>
              <a:rPr sz="1800" i="1" spc="-70" dirty="0">
                <a:solidFill>
                  <a:srgbClr val="0D0F1A"/>
                </a:solidFill>
                <a:latin typeface="Roboto"/>
                <a:cs typeface="Roboto"/>
              </a:rPr>
              <a:t> </a:t>
            </a:r>
            <a:r>
              <a:rPr sz="1800" i="1" dirty="0">
                <a:solidFill>
                  <a:srgbClr val="0D0F1A"/>
                </a:solidFill>
                <a:latin typeface="Roboto"/>
                <a:cs typeface="Roboto"/>
              </a:rPr>
              <a:t>the</a:t>
            </a:r>
            <a:r>
              <a:rPr sz="1800" i="1" spc="-75" dirty="0">
                <a:solidFill>
                  <a:srgbClr val="0D0F1A"/>
                </a:solidFill>
                <a:latin typeface="Roboto"/>
                <a:cs typeface="Roboto"/>
              </a:rPr>
              <a:t> </a:t>
            </a:r>
            <a:r>
              <a:rPr sz="1800" i="1" spc="-25" dirty="0">
                <a:solidFill>
                  <a:srgbClr val="0D0F1A"/>
                </a:solidFill>
                <a:latin typeface="Roboto"/>
                <a:cs typeface="Roboto"/>
              </a:rPr>
              <a:t>pineal</a:t>
            </a:r>
            <a:r>
              <a:rPr sz="1800" i="1" spc="-80" dirty="0">
                <a:solidFill>
                  <a:srgbClr val="0D0F1A"/>
                </a:solidFill>
                <a:latin typeface="Roboto"/>
                <a:cs typeface="Roboto"/>
              </a:rPr>
              <a:t> </a:t>
            </a:r>
            <a:r>
              <a:rPr sz="1800" i="1" spc="-25" dirty="0">
                <a:solidFill>
                  <a:srgbClr val="0D0F1A"/>
                </a:solidFill>
                <a:latin typeface="Roboto"/>
                <a:cs typeface="Roboto"/>
              </a:rPr>
              <a:t>gland</a:t>
            </a:r>
            <a:r>
              <a:rPr sz="1800" i="1" spc="-80" dirty="0">
                <a:solidFill>
                  <a:srgbClr val="0D0F1A"/>
                </a:solidFill>
                <a:latin typeface="Roboto"/>
                <a:cs typeface="Roboto"/>
              </a:rPr>
              <a:t> </a:t>
            </a:r>
            <a:r>
              <a:rPr sz="1800" i="1" dirty="0">
                <a:solidFill>
                  <a:srgbClr val="0D0F1A"/>
                </a:solidFill>
                <a:latin typeface="Roboto"/>
                <a:cs typeface="Roboto"/>
              </a:rPr>
              <a:t>as</a:t>
            </a:r>
            <a:r>
              <a:rPr sz="1800" i="1" spc="-70" dirty="0">
                <a:solidFill>
                  <a:srgbClr val="0D0F1A"/>
                </a:solidFill>
                <a:latin typeface="Roboto"/>
                <a:cs typeface="Roboto"/>
              </a:rPr>
              <a:t> </a:t>
            </a:r>
            <a:r>
              <a:rPr sz="1800" i="1" spc="-25" dirty="0">
                <a:solidFill>
                  <a:srgbClr val="0D0F1A"/>
                </a:solidFill>
                <a:latin typeface="Roboto"/>
                <a:cs typeface="Roboto"/>
              </a:rPr>
              <a:t>its </a:t>
            </a:r>
            <a:r>
              <a:rPr sz="1800" i="1" dirty="0">
                <a:solidFill>
                  <a:srgbClr val="0D0F1A"/>
                </a:solidFill>
                <a:latin typeface="Roboto"/>
                <a:cs typeface="Roboto"/>
              </a:rPr>
              <a:t>sole</a:t>
            </a:r>
            <a:r>
              <a:rPr sz="1800" i="1" spc="-50" dirty="0">
                <a:solidFill>
                  <a:srgbClr val="0D0F1A"/>
                </a:solidFill>
                <a:latin typeface="Roboto"/>
                <a:cs typeface="Roboto"/>
              </a:rPr>
              <a:t> </a:t>
            </a:r>
            <a:r>
              <a:rPr sz="1800" i="1" spc="-20" dirty="0">
                <a:solidFill>
                  <a:srgbClr val="0D0F1A"/>
                </a:solidFill>
                <a:latin typeface="Roboto"/>
                <a:cs typeface="Roboto"/>
              </a:rPr>
              <a:t>point</a:t>
            </a:r>
            <a:r>
              <a:rPr sz="1800" i="1" spc="-45" dirty="0">
                <a:solidFill>
                  <a:srgbClr val="0D0F1A"/>
                </a:solidFill>
                <a:latin typeface="Roboto"/>
                <a:cs typeface="Roboto"/>
              </a:rPr>
              <a:t> </a:t>
            </a:r>
            <a:r>
              <a:rPr sz="1800" i="1" dirty="0">
                <a:solidFill>
                  <a:srgbClr val="0D0F1A"/>
                </a:solidFill>
                <a:latin typeface="Roboto"/>
                <a:cs typeface="Roboto"/>
              </a:rPr>
              <a:t>of</a:t>
            </a:r>
            <a:r>
              <a:rPr sz="1800" i="1" spc="-45" dirty="0">
                <a:solidFill>
                  <a:srgbClr val="0D0F1A"/>
                </a:solidFill>
                <a:latin typeface="Roboto"/>
                <a:cs typeface="Roboto"/>
              </a:rPr>
              <a:t> </a:t>
            </a:r>
            <a:r>
              <a:rPr sz="1800" i="1" spc="-25" dirty="0">
                <a:solidFill>
                  <a:srgbClr val="0D0F1A"/>
                </a:solidFill>
                <a:latin typeface="Roboto"/>
                <a:cs typeface="Roboto"/>
              </a:rPr>
              <a:t>contact.</a:t>
            </a:r>
            <a:r>
              <a:rPr sz="1800" i="1" spc="-45" dirty="0">
                <a:solidFill>
                  <a:srgbClr val="0D0F1A"/>
                </a:solidFill>
                <a:latin typeface="Roboto"/>
                <a:cs typeface="Roboto"/>
              </a:rPr>
              <a:t> </a:t>
            </a:r>
            <a:r>
              <a:rPr sz="1800" i="1" dirty="0">
                <a:solidFill>
                  <a:srgbClr val="0D0F1A"/>
                </a:solidFill>
                <a:latin typeface="Roboto"/>
                <a:cs typeface="Roboto"/>
              </a:rPr>
              <a:t>We</a:t>
            </a:r>
            <a:r>
              <a:rPr sz="1800" i="1" spc="-50" dirty="0">
                <a:solidFill>
                  <a:srgbClr val="0D0F1A"/>
                </a:solidFill>
                <a:latin typeface="Roboto"/>
                <a:cs typeface="Roboto"/>
              </a:rPr>
              <a:t> </a:t>
            </a:r>
            <a:r>
              <a:rPr sz="1800" i="1" dirty="0">
                <a:solidFill>
                  <a:srgbClr val="0D0F1A"/>
                </a:solidFill>
                <a:latin typeface="Roboto"/>
                <a:cs typeface="Roboto"/>
              </a:rPr>
              <a:t>are</a:t>
            </a:r>
            <a:r>
              <a:rPr sz="1800" i="1" spc="-40" dirty="0">
                <a:solidFill>
                  <a:srgbClr val="0D0F1A"/>
                </a:solidFill>
                <a:latin typeface="Roboto"/>
                <a:cs typeface="Roboto"/>
              </a:rPr>
              <a:t> </a:t>
            </a:r>
            <a:r>
              <a:rPr sz="1800" i="1" spc="-35" dirty="0">
                <a:solidFill>
                  <a:srgbClr val="0D0F1A"/>
                </a:solidFill>
                <a:latin typeface="Roboto"/>
                <a:cs typeface="Roboto"/>
              </a:rPr>
              <a:t>speaking</a:t>
            </a:r>
            <a:r>
              <a:rPr sz="1800" i="1" spc="-45" dirty="0">
                <a:solidFill>
                  <a:srgbClr val="0D0F1A"/>
                </a:solidFill>
                <a:latin typeface="Roboto"/>
                <a:cs typeface="Roboto"/>
              </a:rPr>
              <a:t> </a:t>
            </a:r>
            <a:r>
              <a:rPr sz="1800" i="1" dirty="0">
                <a:solidFill>
                  <a:srgbClr val="0D0F1A"/>
                </a:solidFill>
                <a:latin typeface="Roboto"/>
                <a:cs typeface="Roboto"/>
              </a:rPr>
              <a:t>of</a:t>
            </a:r>
            <a:r>
              <a:rPr sz="1800" i="1" spc="-45" dirty="0">
                <a:solidFill>
                  <a:srgbClr val="0D0F1A"/>
                </a:solidFill>
                <a:latin typeface="Roboto"/>
                <a:cs typeface="Roboto"/>
              </a:rPr>
              <a:t> </a:t>
            </a:r>
            <a:r>
              <a:rPr sz="1800" i="1" dirty="0">
                <a:solidFill>
                  <a:srgbClr val="0D0F1A"/>
                </a:solidFill>
                <a:latin typeface="Roboto"/>
                <a:cs typeface="Roboto"/>
              </a:rPr>
              <a:t>a</a:t>
            </a:r>
            <a:r>
              <a:rPr sz="1800" i="1" spc="-45" dirty="0">
                <a:solidFill>
                  <a:srgbClr val="0D0F1A"/>
                </a:solidFill>
                <a:latin typeface="Roboto"/>
                <a:cs typeface="Roboto"/>
              </a:rPr>
              <a:t> </a:t>
            </a:r>
            <a:r>
              <a:rPr sz="1800" i="1" spc="-40" dirty="0">
                <a:solidFill>
                  <a:srgbClr val="0D0F1A"/>
                </a:solidFill>
                <a:latin typeface="Roboto"/>
                <a:cs typeface="Roboto"/>
              </a:rPr>
              <a:t>psyche/soma,</a:t>
            </a:r>
            <a:r>
              <a:rPr sz="1800" i="1" spc="-50" dirty="0">
                <a:solidFill>
                  <a:srgbClr val="0D0F1A"/>
                </a:solidFill>
                <a:latin typeface="Roboto"/>
                <a:cs typeface="Roboto"/>
              </a:rPr>
              <a:t> </a:t>
            </a:r>
            <a:r>
              <a:rPr sz="1800" i="1" dirty="0">
                <a:solidFill>
                  <a:srgbClr val="0D0F1A"/>
                </a:solidFill>
                <a:latin typeface="Roboto"/>
                <a:cs typeface="Roboto"/>
              </a:rPr>
              <a:t>of</a:t>
            </a:r>
            <a:r>
              <a:rPr sz="1800" i="1" spc="-55" dirty="0">
                <a:solidFill>
                  <a:srgbClr val="0D0F1A"/>
                </a:solidFill>
                <a:latin typeface="Roboto"/>
                <a:cs typeface="Roboto"/>
              </a:rPr>
              <a:t> </a:t>
            </a:r>
            <a:r>
              <a:rPr sz="1800" i="1" dirty="0">
                <a:solidFill>
                  <a:srgbClr val="0D0F1A"/>
                </a:solidFill>
                <a:latin typeface="Roboto"/>
                <a:cs typeface="Roboto"/>
              </a:rPr>
              <a:t>a</a:t>
            </a:r>
            <a:r>
              <a:rPr sz="1800" i="1" spc="-45" dirty="0">
                <a:solidFill>
                  <a:srgbClr val="0D0F1A"/>
                </a:solidFill>
                <a:latin typeface="Roboto"/>
                <a:cs typeface="Roboto"/>
              </a:rPr>
              <a:t> </a:t>
            </a:r>
            <a:r>
              <a:rPr sz="1800" i="1" spc="-25" dirty="0">
                <a:solidFill>
                  <a:srgbClr val="0D0F1A"/>
                </a:solidFill>
                <a:latin typeface="Roboto"/>
                <a:cs typeface="Roboto"/>
              </a:rPr>
              <a:t>psyche</a:t>
            </a:r>
            <a:r>
              <a:rPr sz="1800" i="1" spc="-40" dirty="0">
                <a:solidFill>
                  <a:srgbClr val="0D0F1A"/>
                </a:solidFill>
                <a:latin typeface="Roboto"/>
                <a:cs typeface="Roboto"/>
              </a:rPr>
              <a:t> </a:t>
            </a:r>
            <a:r>
              <a:rPr sz="1800" i="1" spc="-20" dirty="0">
                <a:solidFill>
                  <a:srgbClr val="0D0F1A"/>
                </a:solidFill>
                <a:latin typeface="Roboto"/>
                <a:cs typeface="Roboto"/>
              </a:rPr>
              <a:t>that</a:t>
            </a:r>
            <a:r>
              <a:rPr sz="1800" i="1" spc="-50" dirty="0">
                <a:solidFill>
                  <a:srgbClr val="0D0F1A"/>
                </a:solidFill>
                <a:latin typeface="Roboto"/>
                <a:cs typeface="Roboto"/>
              </a:rPr>
              <a:t> </a:t>
            </a:r>
            <a:r>
              <a:rPr sz="1800" i="1" spc="-25" dirty="0">
                <a:solidFill>
                  <a:srgbClr val="0D0F1A"/>
                </a:solidFill>
                <a:latin typeface="Roboto"/>
                <a:cs typeface="Roboto"/>
              </a:rPr>
              <a:t>is </a:t>
            </a:r>
            <a:r>
              <a:rPr sz="1800" i="1" spc="-10" dirty="0">
                <a:solidFill>
                  <a:srgbClr val="0D0F1A"/>
                </a:solidFill>
                <a:latin typeface="Roboto"/>
                <a:cs typeface="Roboto"/>
              </a:rPr>
              <a:t>the</a:t>
            </a:r>
            <a:r>
              <a:rPr sz="1800" i="1" spc="-55" dirty="0">
                <a:solidFill>
                  <a:srgbClr val="0D0F1A"/>
                </a:solidFill>
                <a:latin typeface="Roboto"/>
                <a:cs typeface="Roboto"/>
              </a:rPr>
              <a:t> </a:t>
            </a:r>
            <a:r>
              <a:rPr sz="1800" i="1" spc="-35" dirty="0">
                <a:solidFill>
                  <a:srgbClr val="0D0F1A"/>
                </a:solidFill>
                <a:latin typeface="Roboto"/>
                <a:cs typeface="Roboto"/>
              </a:rPr>
              <a:t>“imperceptible”</a:t>
            </a:r>
            <a:r>
              <a:rPr sz="1800" i="1" spc="-45" dirty="0">
                <a:solidFill>
                  <a:srgbClr val="0D0F1A"/>
                </a:solidFill>
                <a:latin typeface="Roboto"/>
                <a:cs typeface="Roboto"/>
              </a:rPr>
              <a:t> </a:t>
            </a:r>
            <a:r>
              <a:rPr sz="1800" i="1" spc="-30" dirty="0">
                <a:solidFill>
                  <a:srgbClr val="0D0F1A"/>
                </a:solidFill>
                <a:latin typeface="Roboto"/>
                <a:cs typeface="Roboto"/>
              </a:rPr>
              <a:t>dimension</a:t>
            </a:r>
            <a:r>
              <a:rPr sz="1800" i="1" spc="-65" dirty="0">
                <a:solidFill>
                  <a:srgbClr val="0D0F1A"/>
                </a:solidFill>
                <a:latin typeface="Roboto"/>
                <a:cs typeface="Roboto"/>
              </a:rPr>
              <a:t> </a:t>
            </a:r>
            <a:r>
              <a:rPr sz="1800" i="1" dirty="0">
                <a:solidFill>
                  <a:srgbClr val="0D0F1A"/>
                </a:solidFill>
                <a:latin typeface="Roboto"/>
                <a:cs typeface="Roboto"/>
              </a:rPr>
              <a:t>of</a:t>
            </a:r>
            <a:r>
              <a:rPr sz="1800" i="1" spc="-50" dirty="0">
                <a:solidFill>
                  <a:srgbClr val="0D0F1A"/>
                </a:solidFill>
                <a:latin typeface="Roboto"/>
                <a:cs typeface="Roboto"/>
              </a:rPr>
              <a:t> </a:t>
            </a:r>
            <a:r>
              <a:rPr sz="1800" i="1" dirty="0">
                <a:solidFill>
                  <a:srgbClr val="0D0F1A"/>
                </a:solidFill>
                <a:latin typeface="Roboto"/>
                <a:cs typeface="Roboto"/>
              </a:rPr>
              <a:t>the</a:t>
            </a:r>
            <a:r>
              <a:rPr sz="1800" i="1" spc="-50" dirty="0">
                <a:solidFill>
                  <a:srgbClr val="0D0F1A"/>
                </a:solidFill>
                <a:latin typeface="Roboto"/>
                <a:cs typeface="Roboto"/>
              </a:rPr>
              <a:t> </a:t>
            </a:r>
            <a:r>
              <a:rPr sz="1800" i="1" spc="-20" dirty="0">
                <a:solidFill>
                  <a:srgbClr val="0D0F1A"/>
                </a:solidFill>
                <a:latin typeface="Roboto"/>
                <a:cs typeface="Roboto"/>
              </a:rPr>
              <a:t>body,</a:t>
            </a:r>
            <a:r>
              <a:rPr sz="1800" i="1" spc="-50" dirty="0">
                <a:solidFill>
                  <a:srgbClr val="0D0F1A"/>
                </a:solidFill>
                <a:latin typeface="Roboto"/>
                <a:cs typeface="Roboto"/>
              </a:rPr>
              <a:t> </a:t>
            </a:r>
            <a:r>
              <a:rPr sz="1800" i="1" spc="-40" dirty="0">
                <a:solidFill>
                  <a:srgbClr val="0D0F1A"/>
                </a:solidFill>
                <a:latin typeface="Roboto"/>
                <a:cs typeface="Roboto"/>
              </a:rPr>
              <a:t>“duplicating”</a:t>
            </a:r>
            <a:r>
              <a:rPr sz="1800" i="1" spc="-50" dirty="0">
                <a:solidFill>
                  <a:srgbClr val="0D0F1A"/>
                </a:solidFill>
                <a:latin typeface="Roboto"/>
                <a:cs typeface="Roboto"/>
              </a:rPr>
              <a:t> </a:t>
            </a:r>
            <a:r>
              <a:rPr sz="1800" i="1" dirty="0">
                <a:solidFill>
                  <a:srgbClr val="0D0F1A"/>
                </a:solidFill>
                <a:latin typeface="Roboto"/>
                <a:cs typeface="Roboto"/>
              </a:rPr>
              <a:t>it</a:t>
            </a:r>
            <a:r>
              <a:rPr sz="1800" i="1" spc="-55" dirty="0">
                <a:solidFill>
                  <a:srgbClr val="0D0F1A"/>
                </a:solidFill>
                <a:latin typeface="Roboto"/>
                <a:cs typeface="Roboto"/>
              </a:rPr>
              <a:t> </a:t>
            </a:r>
            <a:r>
              <a:rPr sz="1800" i="1" spc="-50" dirty="0">
                <a:solidFill>
                  <a:srgbClr val="0D0F1A"/>
                </a:solidFill>
                <a:latin typeface="Roboto"/>
                <a:cs typeface="Roboto"/>
              </a:rPr>
              <a:t>through </a:t>
            </a:r>
            <a:r>
              <a:rPr sz="1800" i="1" dirty="0">
                <a:solidFill>
                  <a:srgbClr val="0D0F1A"/>
                </a:solidFill>
                <a:latin typeface="Roboto"/>
                <a:cs typeface="Roboto"/>
              </a:rPr>
              <a:t>its</a:t>
            </a:r>
            <a:r>
              <a:rPr sz="1800" i="1" spc="-50" dirty="0">
                <a:solidFill>
                  <a:srgbClr val="0D0F1A"/>
                </a:solidFill>
                <a:latin typeface="Roboto"/>
                <a:cs typeface="Roboto"/>
              </a:rPr>
              <a:t> </a:t>
            </a:r>
            <a:r>
              <a:rPr sz="1800" i="1" spc="-10" dirty="0">
                <a:solidFill>
                  <a:srgbClr val="0D0F1A"/>
                </a:solidFill>
                <a:latin typeface="Roboto"/>
                <a:cs typeface="Roboto"/>
              </a:rPr>
              <a:t>entire </a:t>
            </a:r>
            <a:r>
              <a:rPr sz="1800" i="1" spc="-35" dirty="0">
                <a:solidFill>
                  <a:srgbClr val="0D0F1A"/>
                </a:solidFill>
                <a:latin typeface="Roboto"/>
                <a:cs typeface="Roboto"/>
              </a:rPr>
              <a:t>length."</a:t>
            </a:r>
            <a:r>
              <a:rPr sz="1800" i="1" spc="-60" dirty="0">
                <a:solidFill>
                  <a:srgbClr val="0D0F1A"/>
                </a:solidFill>
                <a:latin typeface="Roboto"/>
                <a:cs typeface="Roboto"/>
              </a:rPr>
              <a:t> </a:t>
            </a:r>
            <a:r>
              <a:rPr sz="1800" dirty="0">
                <a:solidFill>
                  <a:srgbClr val="0D0F1A"/>
                </a:solidFill>
                <a:latin typeface="Roboto"/>
                <a:cs typeface="Roboto"/>
              </a:rPr>
              <a:t>[Done</a:t>
            </a:r>
            <a:r>
              <a:rPr sz="1800" spc="-50" dirty="0">
                <a:solidFill>
                  <a:srgbClr val="0D0F1A"/>
                </a:solidFill>
                <a:latin typeface="Roboto"/>
                <a:cs typeface="Roboto"/>
              </a:rPr>
              <a:t> </a:t>
            </a:r>
            <a:r>
              <a:rPr sz="1800" dirty="0">
                <a:solidFill>
                  <a:srgbClr val="0D0F1A"/>
                </a:solidFill>
                <a:latin typeface="Roboto"/>
                <a:cs typeface="Roboto"/>
              </a:rPr>
              <a:t>and</a:t>
            </a:r>
            <a:r>
              <a:rPr sz="1800" spc="-55" dirty="0">
                <a:solidFill>
                  <a:srgbClr val="0D0F1A"/>
                </a:solidFill>
                <a:latin typeface="Roboto"/>
                <a:cs typeface="Roboto"/>
              </a:rPr>
              <a:t> </a:t>
            </a:r>
            <a:r>
              <a:rPr sz="1800" dirty="0">
                <a:solidFill>
                  <a:srgbClr val="0D0F1A"/>
                </a:solidFill>
                <a:latin typeface="Roboto"/>
                <a:cs typeface="Roboto"/>
              </a:rPr>
              <a:t>to</a:t>
            </a:r>
            <a:r>
              <a:rPr sz="1800" spc="-45" dirty="0">
                <a:solidFill>
                  <a:srgbClr val="0D0F1A"/>
                </a:solidFill>
                <a:latin typeface="Roboto"/>
                <a:cs typeface="Roboto"/>
              </a:rPr>
              <a:t> </a:t>
            </a:r>
            <a:r>
              <a:rPr sz="1800" dirty="0">
                <a:solidFill>
                  <a:srgbClr val="0D0F1A"/>
                </a:solidFill>
                <a:latin typeface="Roboto"/>
                <a:cs typeface="Roboto"/>
              </a:rPr>
              <a:t>be</a:t>
            </a:r>
            <a:r>
              <a:rPr sz="1800" spc="-65" dirty="0">
                <a:solidFill>
                  <a:srgbClr val="0D0F1A"/>
                </a:solidFill>
                <a:latin typeface="Roboto"/>
                <a:cs typeface="Roboto"/>
              </a:rPr>
              <a:t> </a:t>
            </a:r>
            <a:r>
              <a:rPr sz="1800" spc="-20" dirty="0" smtClean="0">
                <a:solidFill>
                  <a:srgbClr val="0D0F1A"/>
                </a:solidFill>
                <a:latin typeface="Roboto"/>
                <a:cs typeface="Roboto"/>
              </a:rPr>
              <a:t>done</a:t>
            </a:r>
            <a:r>
              <a:rPr lang="en-US" sz="1800" spc="-20" dirty="0" smtClean="0">
                <a:solidFill>
                  <a:srgbClr val="0D0F1A"/>
                </a:solidFill>
                <a:latin typeface="Roboto"/>
                <a:cs typeface="Roboto"/>
              </a:rPr>
              <a:t>]</a:t>
            </a:r>
            <a:endParaRPr sz="1800" dirty="0">
              <a:latin typeface="Roboto"/>
              <a:cs typeface="Roboto"/>
            </a:endParaRPr>
          </a:p>
          <a:p>
            <a:pPr marL="469900" marR="29845" indent="-228600">
              <a:lnSpc>
                <a:spcPct val="107800"/>
              </a:lnSpc>
              <a:spcBef>
                <a:spcPts val="815"/>
              </a:spcBef>
              <a:buSzPct val="55555"/>
              <a:buFont typeface="Symbol"/>
              <a:buChar char=""/>
              <a:tabLst>
                <a:tab pos="469900" algn="l"/>
              </a:tabLst>
            </a:pPr>
            <a:r>
              <a:rPr sz="1800" dirty="0">
                <a:latin typeface="Roboto"/>
                <a:cs typeface="Roboto"/>
              </a:rPr>
              <a:t>A</a:t>
            </a:r>
            <a:r>
              <a:rPr sz="1800" spc="-45" dirty="0">
                <a:latin typeface="Roboto"/>
                <a:cs typeface="Roboto"/>
              </a:rPr>
              <a:t> </a:t>
            </a:r>
            <a:r>
              <a:rPr sz="1800" spc="-10" dirty="0">
                <a:latin typeface="Roboto"/>
                <a:cs typeface="Roboto"/>
              </a:rPr>
              <a:t>digital</a:t>
            </a:r>
            <a:r>
              <a:rPr sz="1800" spc="-40" dirty="0">
                <a:latin typeface="Roboto"/>
                <a:cs typeface="Roboto"/>
              </a:rPr>
              <a:t> </a:t>
            </a:r>
            <a:r>
              <a:rPr sz="1800" spc="-10" dirty="0">
                <a:latin typeface="Roboto"/>
                <a:cs typeface="Roboto"/>
              </a:rPr>
              <a:t>mechanism</a:t>
            </a:r>
            <a:r>
              <a:rPr sz="1800" spc="-50" dirty="0">
                <a:latin typeface="Roboto"/>
                <a:cs typeface="Roboto"/>
              </a:rPr>
              <a:t> </a:t>
            </a:r>
            <a:r>
              <a:rPr sz="1800" dirty="0">
                <a:latin typeface="Roboto"/>
                <a:cs typeface="Roboto"/>
              </a:rPr>
              <a:t>is,</a:t>
            </a:r>
            <a:r>
              <a:rPr sz="1800" spc="-50" dirty="0">
                <a:latin typeface="Roboto"/>
                <a:cs typeface="Roboto"/>
              </a:rPr>
              <a:t> </a:t>
            </a:r>
            <a:r>
              <a:rPr sz="1800" dirty="0">
                <a:latin typeface="Roboto"/>
                <a:cs typeface="Roboto"/>
              </a:rPr>
              <a:t>by</a:t>
            </a:r>
            <a:r>
              <a:rPr sz="1800" spc="-40" dirty="0">
                <a:latin typeface="Roboto"/>
                <a:cs typeface="Roboto"/>
              </a:rPr>
              <a:t> </a:t>
            </a:r>
            <a:r>
              <a:rPr sz="1800" spc="-10" dirty="0">
                <a:latin typeface="Roboto"/>
                <a:cs typeface="Roboto"/>
              </a:rPr>
              <a:t>definition,</a:t>
            </a:r>
            <a:r>
              <a:rPr sz="1800" spc="-40" dirty="0">
                <a:latin typeface="Roboto"/>
                <a:cs typeface="Roboto"/>
              </a:rPr>
              <a:t> </a:t>
            </a:r>
            <a:r>
              <a:rPr sz="1800" dirty="0">
                <a:latin typeface="Roboto"/>
                <a:cs typeface="Roboto"/>
              </a:rPr>
              <a:t>not</a:t>
            </a:r>
            <a:r>
              <a:rPr sz="1800" spc="-40" dirty="0">
                <a:latin typeface="Roboto"/>
                <a:cs typeface="Roboto"/>
              </a:rPr>
              <a:t> </a:t>
            </a:r>
            <a:r>
              <a:rPr sz="1800" dirty="0">
                <a:latin typeface="Roboto"/>
                <a:cs typeface="Roboto"/>
              </a:rPr>
              <a:t>a</a:t>
            </a:r>
            <a:r>
              <a:rPr sz="1800" spc="-35" dirty="0">
                <a:latin typeface="Roboto"/>
                <a:cs typeface="Roboto"/>
              </a:rPr>
              <a:t> </a:t>
            </a:r>
            <a:r>
              <a:rPr sz="1800" spc="-20" dirty="0">
                <a:latin typeface="Roboto"/>
                <a:cs typeface="Roboto"/>
              </a:rPr>
              <a:t>naturally</a:t>
            </a:r>
            <a:r>
              <a:rPr sz="1800" spc="-45" dirty="0">
                <a:latin typeface="Roboto"/>
                <a:cs typeface="Roboto"/>
              </a:rPr>
              <a:t> </a:t>
            </a:r>
            <a:r>
              <a:rPr sz="1800" spc="-70" dirty="0">
                <a:latin typeface="Roboto"/>
                <a:cs typeface="Roboto"/>
              </a:rPr>
              <a:t>self-</a:t>
            </a:r>
            <a:r>
              <a:rPr sz="1800" spc="-10" dirty="0">
                <a:latin typeface="Roboto"/>
                <a:cs typeface="Roboto"/>
              </a:rPr>
              <a:t>creating</a:t>
            </a:r>
            <a:r>
              <a:rPr sz="1800" spc="-35" dirty="0">
                <a:latin typeface="Roboto"/>
                <a:cs typeface="Roboto"/>
              </a:rPr>
              <a:t> </a:t>
            </a:r>
            <a:r>
              <a:rPr sz="1800" spc="-10" dirty="0">
                <a:latin typeface="Roboto"/>
                <a:cs typeface="Roboto"/>
              </a:rPr>
              <a:t>individual </a:t>
            </a:r>
            <a:r>
              <a:rPr sz="1800" dirty="0">
                <a:latin typeface="Roboto"/>
                <a:cs typeface="Roboto"/>
              </a:rPr>
              <a:t>but</a:t>
            </a:r>
            <a:r>
              <a:rPr sz="1800" spc="-65" dirty="0">
                <a:latin typeface="Roboto"/>
                <a:cs typeface="Roboto"/>
              </a:rPr>
              <a:t> </a:t>
            </a:r>
            <a:r>
              <a:rPr sz="1800" dirty="0">
                <a:latin typeface="Roboto"/>
                <a:cs typeface="Roboto"/>
              </a:rPr>
              <a:t>a</a:t>
            </a:r>
            <a:r>
              <a:rPr sz="1800" spc="-60" dirty="0">
                <a:latin typeface="Roboto"/>
                <a:cs typeface="Roboto"/>
              </a:rPr>
              <a:t> </a:t>
            </a:r>
            <a:r>
              <a:rPr sz="1800" spc="-10" dirty="0">
                <a:latin typeface="Roboto"/>
                <a:cs typeface="Roboto"/>
              </a:rPr>
              <a:t>modular</a:t>
            </a:r>
            <a:r>
              <a:rPr sz="1800" spc="-55" dirty="0">
                <a:latin typeface="Roboto"/>
                <a:cs typeface="Roboto"/>
              </a:rPr>
              <a:t> </a:t>
            </a:r>
            <a:r>
              <a:rPr sz="1800" spc="-10" dirty="0">
                <a:latin typeface="Roboto"/>
                <a:cs typeface="Roboto"/>
              </a:rPr>
              <a:t>inanimate</a:t>
            </a:r>
            <a:r>
              <a:rPr sz="1800" spc="-60" dirty="0">
                <a:latin typeface="Roboto"/>
                <a:cs typeface="Roboto"/>
              </a:rPr>
              <a:t> </a:t>
            </a:r>
            <a:r>
              <a:rPr sz="1800" dirty="0">
                <a:latin typeface="Roboto"/>
                <a:cs typeface="Roboto"/>
              </a:rPr>
              <a:t>object,</a:t>
            </a:r>
            <a:r>
              <a:rPr sz="1800" spc="-65" dirty="0">
                <a:latin typeface="Roboto"/>
                <a:cs typeface="Roboto"/>
              </a:rPr>
              <a:t> </a:t>
            </a:r>
            <a:r>
              <a:rPr sz="1800" spc="-75" dirty="0">
                <a:latin typeface="Roboto"/>
                <a:cs typeface="Roboto"/>
              </a:rPr>
              <a:t>being-</a:t>
            </a:r>
            <a:r>
              <a:rPr sz="1800" spc="-135" dirty="0">
                <a:latin typeface="Roboto"/>
                <a:cs typeface="Roboto"/>
              </a:rPr>
              <a:t>in-</a:t>
            </a:r>
            <a:r>
              <a:rPr sz="1800" dirty="0">
                <a:latin typeface="Roboto"/>
                <a:cs typeface="Roboto"/>
              </a:rPr>
              <a:t>itself,</a:t>
            </a:r>
            <a:r>
              <a:rPr sz="1800" spc="-65" dirty="0">
                <a:latin typeface="Roboto"/>
                <a:cs typeface="Roboto"/>
              </a:rPr>
              <a:t> </a:t>
            </a:r>
            <a:r>
              <a:rPr sz="1800" dirty="0">
                <a:latin typeface="Roboto"/>
                <a:cs typeface="Roboto"/>
              </a:rPr>
              <a:t>with</a:t>
            </a:r>
            <a:r>
              <a:rPr sz="1800" spc="-65" dirty="0">
                <a:latin typeface="Roboto"/>
                <a:cs typeface="Roboto"/>
              </a:rPr>
              <a:t> </a:t>
            </a:r>
            <a:r>
              <a:rPr sz="1800" dirty="0">
                <a:latin typeface="Roboto"/>
                <a:cs typeface="Roboto"/>
              </a:rPr>
              <a:t>no</a:t>
            </a:r>
            <a:r>
              <a:rPr sz="1800" spc="-55" dirty="0">
                <a:latin typeface="Roboto"/>
                <a:cs typeface="Roboto"/>
              </a:rPr>
              <a:t> </a:t>
            </a:r>
            <a:r>
              <a:rPr sz="1800" spc="-10" dirty="0">
                <a:latin typeface="Roboto"/>
                <a:cs typeface="Roboto"/>
              </a:rPr>
              <a:t>subjective</a:t>
            </a:r>
            <a:r>
              <a:rPr sz="1800" spc="-60" dirty="0">
                <a:latin typeface="Roboto"/>
                <a:cs typeface="Roboto"/>
              </a:rPr>
              <a:t> </a:t>
            </a:r>
            <a:r>
              <a:rPr sz="1800" spc="-10" dirty="0">
                <a:latin typeface="Roboto"/>
                <a:cs typeface="Roboto"/>
              </a:rPr>
              <a:t>interiority. </a:t>
            </a:r>
            <a:r>
              <a:rPr sz="1800" dirty="0">
                <a:latin typeface="Roboto"/>
                <a:cs typeface="Roboto"/>
              </a:rPr>
              <a:t>Current</a:t>
            </a:r>
            <a:r>
              <a:rPr sz="1800" spc="-45" dirty="0">
                <a:latin typeface="Roboto"/>
                <a:cs typeface="Roboto"/>
              </a:rPr>
              <a:t> </a:t>
            </a:r>
            <a:r>
              <a:rPr sz="1800" dirty="0">
                <a:latin typeface="Roboto"/>
                <a:cs typeface="Roboto"/>
              </a:rPr>
              <a:t>AI</a:t>
            </a:r>
            <a:r>
              <a:rPr sz="1800" spc="-45" dirty="0">
                <a:latin typeface="Roboto"/>
                <a:cs typeface="Roboto"/>
              </a:rPr>
              <a:t> </a:t>
            </a:r>
            <a:r>
              <a:rPr sz="1800" dirty="0">
                <a:latin typeface="Roboto"/>
                <a:cs typeface="Roboto"/>
              </a:rPr>
              <a:t>models</a:t>
            </a:r>
            <a:r>
              <a:rPr sz="1800" spc="-45" dirty="0">
                <a:latin typeface="Roboto"/>
                <a:cs typeface="Roboto"/>
              </a:rPr>
              <a:t> </a:t>
            </a:r>
            <a:r>
              <a:rPr sz="1800" dirty="0">
                <a:latin typeface="Roboto"/>
                <a:cs typeface="Roboto"/>
              </a:rPr>
              <a:t>based</a:t>
            </a:r>
            <a:r>
              <a:rPr sz="1800" spc="-45" dirty="0">
                <a:latin typeface="Roboto"/>
                <a:cs typeface="Roboto"/>
              </a:rPr>
              <a:t> </a:t>
            </a:r>
            <a:r>
              <a:rPr sz="1800" dirty="0">
                <a:latin typeface="Roboto"/>
                <a:cs typeface="Roboto"/>
              </a:rPr>
              <a:t>on</a:t>
            </a:r>
            <a:r>
              <a:rPr sz="1800" spc="-45" dirty="0">
                <a:latin typeface="Roboto"/>
                <a:cs typeface="Roboto"/>
              </a:rPr>
              <a:t> </a:t>
            </a:r>
            <a:r>
              <a:rPr sz="1800" dirty="0">
                <a:latin typeface="Roboto"/>
                <a:cs typeface="Roboto"/>
              </a:rPr>
              <a:t>LLM</a:t>
            </a:r>
            <a:r>
              <a:rPr sz="1800" spc="-45" dirty="0">
                <a:latin typeface="Roboto"/>
                <a:cs typeface="Roboto"/>
              </a:rPr>
              <a:t> </a:t>
            </a:r>
            <a:r>
              <a:rPr sz="1800" spc="-10" dirty="0">
                <a:latin typeface="Roboto"/>
                <a:cs typeface="Roboto"/>
              </a:rPr>
              <a:t>architecture</a:t>
            </a:r>
            <a:r>
              <a:rPr sz="1800" spc="-55" dirty="0">
                <a:latin typeface="Roboto"/>
                <a:cs typeface="Roboto"/>
              </a:rPr>
              <a:t> </a:t>
            </a:r>
            <a:r>
              <a:rPr sz="1800" dirty="0">
                <a:latin typeface="Roboto"/>
                <a:cs typeface="Roboto"/>
              </a:rPr>
              <a:t>are</a:t>
            </a:r>
            <a:r>
              <a:rPr sz="1800" spc="-45" dirty="0">
                <a:latin typeface="Roboto"/>
                <a:cs typeface="Roboto"/>
              </a:rPr>
              <a:t> </a:t>
            </a:r>
            <a:r>
              <a:rPr sz="1800" spc="-20" dirty="0">
                <a:latin typeface="Roboto"/>
                <a:cs typeface="Roboto"/>
              </a:rPr>
              <a:t>statistical</a:t>
            </a:r>
            <a:r>
              <a:rPr sz="1800" spc="-45" dirty="0">
                <a:latin typeface="Roboto"/>
                <a:cs typeface="Roboto"/>
              </a:rPr>
              <a:t> </a:t>
            </a:r>
            <a:r>
              <a:rPr sz="1800" spc="-10" dirty="0">
                <a:latin typeface="Roboto"/>
                <a:cs typeface="Roboto"/>
              </a:rPr>
              <a:t>pattern recognition</a:t>
            </a:r>
            <a:r>
              <a:rPr sz="1800" spc="-55" dirty="0">
                <a:latin typeface="Roboto"/>
                <a:cs typeface="Roboto"/>
              </a:rPr>
              <a:t> </a:t>
            </a:r>
            <a:r>
              <a:rPr sz="1800" spc="-10" dirty="0">
                <a:latin typeface="Roboto"/>
                <a:cs typeface="Roboto"/>
              </a:rPr>
              <a:t>machines.</a:t>
            </a:r>
            <a:r>
              <a:rPr sz="1800" spc="-55" dirty="0">
                <a:latin typeface="Roboto"/>
                <a:cs typeface="Roboto"/>
              </a:rPr>
              <a:t> </a:t>
            </a:r>
            <a:r>
              <a:rPr sz="1800" spc="-10" dirty="0">
                <a:latin typeface="Roboto"/>
                <a:cs typeface="Roboto"/>
              </a:rPr>
              <a:t>But</a:t>
            </a:r>
            <a:r>
              <a:rPr sz="1800" spc="-50" dirty="0">
                <a:latin typeface="Roboto"/>
                <a:cs typeface="Roboto"/>
              </a:rPr>
              <a:t> </a:t>
            </a:r>
            <a:r>
              <a:rPr sz="1800" dirty="0">
                <a:latin typeface="Roboto"/>
                <a:cs typeface="Roboto"/>
              </a:rPr>
              <a:t>even</a:t>
            </a:r>
            <a:r>
              <a:rPr sz="1800" spc="-50" dirty="0">
                <a:latin typeface="Roboto"/>
                <a:cs typeface="Roboto"/>
              </a:rPr>
              <a:t> </a:t>
            </a:r>
            <a:r>
              <a:rPr sz="1800" dirty="0">
                <a:latin typeface="Roboto"/>
                <a:cs typeface="Roboto"/>
              </a:rPr>
              <a:t>the</a:t>
            </a:r>
            <a:r>
              <a:rPr sz="1800" spc="-50" dirty="0">
                <a:latin typeface="Roboto"/>
                <a:cs typeface="Roboto"/>
              </a:rPr>
              <a:t> </a:t>
            </a:r>
            <a:r>
              <a:rPr sz="1800" spc="-20" dirty="0">
                <a:latin typeface="Roboto"/>
                <a:cs typeface="Roboto"/>
              </a:rPr>
              <a:t>alternative,</a:t>
            </a:r>
            <a:r>
              <a:rPr sz="1800" spc="-55" dirty="0">
                <a:latin typeface="Roboto"/>
                <a:cs typeface="Roboto"/>
              </a:rPr>
              <a:t> </a:t>
            </a:r>
            <a:r>
              <a:rPr sz="1800" spc="-70" dirty="0">
                <a:latin typeface="Roboto"/>
                <a:cs typeface="Roboto"/>
              </a:rPr>
              <a:t>neuro-</a:t>
            </a:r>
            <a:r>
              <a:rPr sz="1800" spc="-10" dirty="0">
                <a:latin typeface="Roboto"/>
                <a:cs typeface="Roboto"/>
              </a:rPr>
              <a:t>symbolic</a:t>
            </a:r>
            <a:r>
              <a:rPr sz="1800" spc="-45" dirty="0">
                <a:latin typeface="Roboto"/>
                <a:cs typeface="Roboto"/>
              </a:rPr>
              <a:t> </a:t>
            </a:r>
            <a:r>
              <a:rPr sz="1800" spc="-25" dirty="0">
                <a:latin typeface="Roboto"/>
                <a:cs typeface="Roboto"/>
              </a:rPr>
              <a:t>AI </a:t>
            </a:r>
            <a:r>
              <a:rPr sz="1800" spc="-10" dirty="0">
                <a:latin typeface="Roboto"/>
                <a:cs typeface="Roboto"/>
              </a:rPr>
              <a:t>architecture,</a:t>
            </a:r>
            <a:r>
              <a:rPr sz="1800" spc="-85" dirty="0">
                <a:latin typeface="Roboto"/>
                <a:cs typeface="Roboto"/>
              </a:rPr>
              <a:t> </a:t>
            </a:r>
            <a:r>
              <a:rPr sz="1800" spc="-10" dirty="0">
                <a:latin typeface="Roboto"/>
                <a:cs typeface="Roboto"/>
              </a:rPr>
              <a:t>suggested</a:t>
            </a:r>
            <a:r>
              <a:rPr sz="1800" spc="-75" dirty="0">
                <a:latin typeface="Roboto"/>
                <a:cs typeface="Roboto"/>
              </a:rPr>
              <a:t> </a:t>
            </a:r>
            <a:r>
              <a:rPr sz="1800" dirty="0">
                <a:latin typeface="Roboto"/>
                <a:cs typeface="Roboto"/>
              </a:rPr>
              <a:t>by</a:t>
            </a:r>
            <a:r>
              <a:rPr sz="1800" spc="-75" dirty="0">
                <a:latin typeface="Roboto"/>
                <a:cs typeface="Roboto"/>
              </a:rPr>
              <a:t> </a:t>
            </a:r>
            <a:r>
              <a:rPr sz="1800" dirty="0">
                <a:latin typeface="Roboto"/>
                <a:cs typeface="Roboto"/>
              </a:rPr>
              <a:t>prof.</a:t>
            </a:r>
            <a:r>
              <a:rPr sz="1800" spc="-80" dirty="0">
                <a:latin typeface="Roboto"/>
                <a:cs typeface="Roboto"/>
              </a:rPr>
              <a:t> </a:t>
            </a:r>
            <a:r>
              <a:rPr sz="1800" dirty="0">
                <a:latin typeface="Roboto"/>
                <a:cs typeface="Roboto"/>
              </a:rPr>
              <a:t>Gary</a:t>
            </a:r>
            <a:r>
              <a:rPr sz="1800" spc="-75" dirty="0">
                <a:latin typeface="Roboto"/>
                <a:cs typeface="Roboto"/>
              </a:rPr>
              <a:t> </a:t>
            </a:r>
            <a:r>
              <a:rPr sz="1800" dirty="0">
                <a:latin typeface="Roboto"/>
                <a:cs typeface="Roboto"/>
              </a:rPr>
              <a:t>Marcus,</a:t>
            </a:r>
            <a:r>
              <a:rPr sz="1800" spc="-80" dirty="0">
                <a:latin typeface="Roboto"/>
                <a:cs typeface="Roboto"/>
              </a:rPr>
              <a:t> </a:t>
            </a:r>
            <a:r>
              <a:rPr sz="1800" dirty="0">
                <a:latin typeface="Roboto"/>
                <a:cs typeface="Roboto"/>
              </a:rPr>
              <a:t>would</a:t>
            </a:r>
            <a:r>
              <a:rPr sz="1800" spc="-75" dirty="0">
                <a:latin typeface="Roboto"/>
                <a:cs typeface="Roboto"/>
              </a:rPr>
              <a:t> </a:t>
            </a:r>
            <a:r>
              <a:rPr sz="1800" dirty="0">
                <a:latin typeface="Roboto"/>
                <a:cs typeface="Roboto"/>
              </a:rPr>
              <a:t>produce</a:t>
            </a:r>
            <a:r>
              <a:rPr sz="1800" spc="-75" dirty="0">
                <a:latin typeface="Roboto"/>
                <a:cs typeface="Roboto"/>
              </a:rPr>
              <a:t> </a:t>
            </a:r>
            <a:r>
              <a:rPr sz="1800" spc="-10" dirty="0">
                <a:latin typeface="Roboto"/>
                <a:cs typeface="Roboto"/>
              </a:rPr>
              <a:t>logistical algorithmic</a:t>
            </a:r>
            <a:r>
              <a:rPr sz="1800" spc="-45" dirty="0">
                <a:latin typeface="Roboto"/>
                <a:cs typeface="Roboto"/>
              </a:rPr>
              <a:t> </a:t>
            </a:r>
            <a:r>
              <a:rPr sz="1800" spc="-20" dirty="0">
                <a:latin typeface="Roboto"/>
                <a:cs typeface="Roboto"/>
              </a:rPr>
              <a:t>reasoning</a:t>
            </a:r>
            <a:r>
              <a:rPr sz="1800" spc="-50" dirty="0">
                <a:latin typeface="Roboto"/>
                <a:cs typeface="Roboto"/>
              </a:rPr>
              <a:t> </a:t>
            </a:r>
            <a:r>
              <a:rPr sz="1800" spc="-10" dirty="0">
                <a:latin typeface="Roboto"/>
                <a:cs typeface="Roboto"/>
              </a:rPr>
              <a:t>machines</a:t>
            </a:r>
            <a:r>
              <a:rPr sz="1800" spc="-40" dirty="0">
                <a:latin typeface="Roboto"/>
                <a:cs typeface="Roboto"/>
              </a:rPr>
              <a:t> </a:t>
            </a:r>
            <a:r>
              <a:rPr sz="1800" dirty="0">
                <a:latin typeface="Roboto"/>
                <a:cs typeface="Roboto"/>
              </a:rPr>
              <a:t>–</a:t>
            </a:r>
            <a:r>
              <a:rPr sz="1800" spc="-45" dirty="0">
                <a:latin typeface="Roboto"/>
                <a:cs typeface="Roboto"/>
              </a:rPr>
              <a:t> </a:t>
            </a:r>
            <a:r>
              <a:rPr sz="1800" dirty="0">
                <a:latin typeface="Roboto"/>
                <a:cs typeface="Roboto"/>
              </a:rPr>
              <a:t>in</a:t>
            </a:r>
            <a:r>
              <a:rPr sz="1800" spc="-50" dirty="0">
                <a:latin typeface="Roboto"/>
                <a:cs typeface="Roboto"/>
              </a:rPr>
              <a:t> </a:t>
            </a:r>
            <a:r>
              <a:rPr sz="1800" spc="-10" dirty="0">
                <a:latin typeface="Roboto"/>
                <a:cs typeface="Roboto"/>
              </a:rPr>
              <a:t>neither</a:t>
            </a:r>
            <a:r>
              <a:rPr sz="1800" spc="-45" dirty="0">
                <a:latin typeface="Roboto"/>
                <a:cs typeface="Roboto"/>
              </a:rPr>
              <a:t> </a:t>
            </a:r>
            <a:r>
              <a:rPr sz="1800" dirty="0">
                <a:latin typeface="Roboto"/>
                <a:cs typeface="Roboto"/>
              </a:rPr>
              <a:t>case</a:t>
            </a:r>
            <a:r>
              <a:rPr sz="1800" spc="-60" dirty="0">
                <a:latin typeface="Roboto"/>
                <a:cs typeface="Roboto"/>
              </a:rPr>
              <a:t> </a:t>
            </a:r>
            <a:r>
              <a:rPr sz="1800" dirty="0">
                <a:latin typeface="Roboto"/>
                <a:cs typeface="Roboto"/>
              </a:rPr>
              <a:t>a</a:t>
            </a:r>
            <a:r>
              <a:rPr sz="1800" spc="-45" dirty="0">
                <a:latin typeface="Roboto"/>
                <a:cs typeface="Roboto"/>
              </a:rPr>
              <a:t> </a:t>
            </a:r>
            <a:r>
              <a:rPr sz="1800" spc="-10" dirty="0">
                <a:latin typeface="Roboto"/>
                <a:cs typeface="Roboto"/>
              </a:rPr>
              <a:t>sentient</a:t>
            </a:r>
            <a:r>
              <a:rPr sz="1800" spc="-35" dirty="0">
                <a:latin typeface="Roboto"/>
                <a:cs typeface="Roboto"/>
              </a:rPr>
              <a:t> </a:t>
            </a:r>
            <a:r>
              <a:rPr sz="1800" spc="-70" dirty="0">
                <a:latin typeface="Roboto"/>
                <a:cs typeface="Roboto"/>
              </a:rPr>
              <a:t>self-</a:t>
            </a:r>
            <a:r>
              <a:rPr sz="1800" spc="-10" dirty="0">
                <a:latin typeface="Roboto"/>
                <a:cs typeface="Roboto"/>
              </a:rPr>
              <a:t>referential semantic</a:t>
            </a:r>
            <a:r>
              <a:rPr sz="1800" spc="-80" dirty="0">
                <a:latin typeface="Roboto"/>
                <a:cs typeface="Roboto"/>
              </a:rPr>
              <a:t> </a:t>
            </a:r>
            <a:r>
              <a:rPr sz="1800" spc="-10" dirty="0">
                <a:latin typeface="Roboto"/>
                <a:cs typeface="Roboto"/>
              </a:rPr>
              <a:t>being</a:t>
            </a:r>
            <a:r>
              <a:rPr sz="1800" spc="-10" dirty="0" smtClean="0">
                <a:latin typeface="Roboto"/>
                <a:cs typeface="Roboto"/>
              </a:rPr>
              <a:t>.</a:t>
            </a:r>
            <a:endParaRPr sz="1800" dirty="0">
              <a:latin typeface="Roboto"/>
              <a:cs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4763</Words>
  <Application>Microsoft Office PowerPoint</Application>
  <PresentationFormat>Custom</PresentationFormat>
  <Paragraphs>285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MT</vt:lpstr>
      <vt:lpstr>Calibri</vt:lpstr>
      <vt:lpstr>Roboto</vt:lpstr>
      <vt:lpstr>Segoe UI Symbol</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2025-07-23T15:43:54Z</dcterms:created>
  <dcterms:modified xsi:type="dcterms:W3CDTF">2025-07-26T11:22:37Z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2025-07-23T00:00:00Z</vt:filetime>
  </property>
  <property fmtid="{D5CDD505-2E9C-101B-9397-08002B2CF9AE}" pid="3" name="Creator">
    <vt:lpwstr>Microsoft® Word 2016</vt:lpwstr>
  </property>
  <property fmtid="{D5CDD505-2E9C-101B-9397-08002B2CF9AE}" pid="4" name="LastSaved">
    <vt:filetime>2025-07-23T00:00:00Z</vt:filetime>
  </property>
  <property fmtid="{D5CDD505-2E9C-101B-9397-08002B2CF9AE}" pid="5" name="Producer">
    <vt:lpwstr>Microsoft® Word 2016</vt:lpwstr>
  </property>
</Properties>
</file>