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27"/>
  </p:notesMasterIdLst>
  <p:handoutMasterIdLst>
    <p:handoutMasterId r:id="rId28"/>
  </p:handoutMasterIdLst>
  <p:sldIdLst>
    <p:sldId id="265" r:id="rId5"/>
    <p:sldId id="272" r:id="rId6"/>
    <p:sldId id="313" r:id="rId7"/>
    <p:sldId id="314" r:id="rId8"/>
    <p:sldId id="316" r:id="rId9"/>
    <p:sldId id="315" r:id="rId10"/>
    <p:sldId id="318" r:id="rId11"/>
    <p:sldId id="330" r:id="rId12"/>
    <p:sldId id="317" r:id="rId13"/>
    <p:sldId id="319" r:id="rId14"/>
    <p:sldId id="320" r:id="rId15"/>
    <p:sldId id="331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4A4E52"/>
    <a:srgbClr val="DC5D2A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16"/>
            <a:ext cx="9078686" cy="449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7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681842" y="2555421"/>
            <a:ext cx="2592143" cy="2140417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6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8135771" cy="397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3091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893"/>
            <a:ext cx="8349420" cy="41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33678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1" y="4073979"/>
            <a:ext cx="2715871" cy="2784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  <p:sp>
        <p:nvSpPr>
          <p:cNvPr id="2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3" y="4041321"/>
            <a:ext cx="2707216" cy="2816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9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7907621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19"/>
          <p:cNvSpPr txBox="1"/>
          <p:nvPr userDrawn="1"/>
        </p:nvSpPr>
        <p:spPr>
          <a:xfrm>
            <a:off x="4407549" y="3275112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802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20491" y="1518558"/>
            <a:ext cx="3894858" cy="4710793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625725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814725" indent="-257175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0000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2900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518558"/>
            <a:ext cx="3894858" cy="4710793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540000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72900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72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20491" y="1620348"/>
            <a:ext cx="3894858" cy="4396731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942975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3894858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4A4E52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53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25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picture – full slide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44447" y="4523016"/>
            <a:ext cx="4363478" cy="1428748"/>
          </a:xfrm>
          <a:solidFill>
            <a:schemeClr val="bg1">
              <a:alpha val="56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2250" b="1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2250" b="1" baseline="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0574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001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writing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 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Bad way</a:t>
            </a:r>
          </a:p>
          <a:p>
            <a:pPr lvl="1"/>
            <a:r>
              <a:rPr lang="en-US" dirty="0" smtClean="0"/>
              <a:t>Subsequent to the passage of subject legislation, it is incumbent upon you to advise your organization to comply with it.</a:t>
            </a:r>
          </a:p>
          <a:p>
            <a:r>
              <a:rPr lang="en-US" dirty="0" smtClean="0"/>
              <a:t>Good way</a:t>
            </a:r>
          </a:p>
          <a:p>
            <a:pPr lvl="1"/>
            <a:r>
              <a:rPr lang="en-US" dirty="0" smtClean="0"/>
              <a:t>After the law passes, you must tell your people to comply with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95" y="2895600"/>
            <a:ext cx="2675553" cy="31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 often business writers use only periods and commas.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speak in a monotone on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make your audience try to figure out what is important in your sentence and what should be carried over to the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33" y="2489063"/>
            <a:ext cx="3469216" cy="35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9" y="659925"/>
            <a:ext cx="7748871" cy="57399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95" y="2895600"/>
            <a:ext cx="2675553" cy="3121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Bad way</a:t>
            </a:r>
          </a:p>
          <a:p>
            <a:pPr lvl="1"/>
            <a:r>
              <a:rPr lang="en-US" dirty="0" smtClean="0"/>
              <a:t>The main point is that the defective computer disks are not responsibility of the manufacturer, as we first suspected, but of the wholesaler, who stored them at a 130 degree temperature.</a:t>
            </a:r>
          </a:p>
          <a:p>
            <a:r>
              <a:rPr lang="en-US" dirty="0" smtClean="0"/>
              <a:t>Good way</a:t>
            </a:r>
          </a:p>
          <a:p>
            <a:pPr lvl="1"/>
            <a:r>
              <a:rPr lang="en-US" dirty="0" smtClean="0"/>
              <a:t>Just who’s responsible for the defective computer disks?</a:t>
            </a:r>
            <a:br>
              <a:rPr lang="en-US" dirty="0" smtClean="0"/>
            </a:br>
            <a:r>
              <a:rPr lang="en-US" dirty="0" smtClean="0"/>
              <a:t>Is it the manufacturer as we first suspected ?</a:t>
            </a:r>
          </a:p>
          <a:p>
            <a:pPr lvl="1"/>
            <a:r>
              <a:rPr lang="en-US" dirty="0" smtClean="0"/>
              <a:t>No. the wholesaler is responsible, he stored them at 130 degree temperature.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5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personal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of us learned at some time not to use personal pronouns. This idea come partly from the outdated notion that important business writing must be 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the notion of what makes good writing s changing, and a</a:t>
            </a:r>
            <a:r>
              <a:rPr lang="en-US" dirty="0"/>
              <a:t> </a:t>
            </a:r>
            <a:r>
              <a:rPr lang="en-US" dirty="0" smtClean="0"/>
              <a:t>more personal, informal tone is gaining wide acceptance for all kind of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" y="3212924"/>
            <a:ext cx="703043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Old way</a:t>
            </a:r>
          </a:p>
          <a:p>
            <a:pPr lvl="1"/>
            <a:r>
              <a:rPr lang="en-US" dirty="0" smtClean="0"/>
              <a:t>The monitor must be first turned on and then the computer must be turned on. A menu with the..</a:t>
            </a:r>
          </a:p>
          <a:p>
            <a:r>
              <a:rPr lang="en-US" dirty="0" smtClean="0"/>
              <a:t>New way</a:t>
            </a:r>
          </a:p>
          <a:p>
            <a:pPr lvl="1"/>
            <a:r>
              <a:rPr lang="en-US" dirty="0" smtClean="0"/>
              <a:t>First, turn on the monitor. Then turn on the computer.</a:t>
            </a:r>
          </a:p>
          <a:p>
            <a:pPr lvl="1"/>
            <a:r>
              <a:rPr lang="en-US" dirty="0" smtClean="0"/>
              <a:t>You’ll see a menu with…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95" y="2895600"/>
            <a:ext cx="2675553" cy="31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3" y="3285067"/>
            <a:ext cx="5012866" cy="2732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look of a page is important.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the reader the underlying structure of your writing by using headings, lists and other good techniques of white 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the reader your organization and helps him be organized.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three layout techniques:</a:t>
            </a:r>
          </a:p>
          <a:p>
            <a:pPr marL="1228725" lvl="2" indent="-285750"/>
            <a:r>
              <a:rPr lang="en-US" dirty="0" smtClean="0"/>
              <a:t>Use short paragraphs</a:t>
            </a:r>
          </a:p>
          <a:p>
            <a:pPr marL="1228725" lvl="2" indent="-285750"/>
            <a:r>
              <a:rPr lang="en-US" dirty="0" smtClean="0"/>
              <a:t>Use headings</a:t>
            </a:r>
          </a:p>
          <a:p>
            <a:pPr marL="1228725" lvl="2" indent="-285750"/>
            <a:r>
              <a:rPr lang="en-US" dirty="0" smtClean="0"/>
              <a:t>Use bullets and other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2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Bad way</a:t>
            </a:r>
          </a:p>
          <a:p>
            <a:pPr lvl="1"/>
            <a:r>
              <a:rPr lang="en-US" dirty="0" smtClean="0"/>
              <a:t>Three satellites are in geosynchronous orbit at 23,000 miles over the equator: Satellite I is at 55 degrees west longitude, Satellite II is at 70 degrees west longitude, and Satellite III is at 140 degrees west longitude.</a:t>
            </a:r>
          </a:p>
          <a:p>
            <a:r>
              <a:rPr lang="en-US" dirty="0" smtClean="0"/>
              <a:t>Good way</a:t>
            </a:r>
          </a:p>
          <a:p>
            <a:pPr lvl="1"/>
            <a:r>
              <a:rPr lang="en-US" dirty="0" smtClean="0"/>
              <a:t>Three satellites are in geosynchronous orbit at 23,000 miles over the equator: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Satellite I at 55 degrees west longitude.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Satellite II is at 70 degrees west longitude.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Satellite III is at 140 degrees west longitude.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95" y="2895600"/>
            <a:ext cx="2675553" cy="31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time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Never</a:t>
            </a:r>
            <a:r>
              <a:rPr lang="en-US" dirty="0" smtClean="0"/>
              <a:t> begin a sentence with and or 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Never</a:t>
            </a:r>
            <a:r>
              <a:rPr lang="en-US" dirty="0" smtClean="0"/>
              <a:t> use contractions.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Never</a:t>
            </a:r>
            <a:r>
              <a:rPr lang="en-US" dirty="0" smtClean="0"/>
              <a:t> refer to the reader as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Never</a:t>
            </a:r>
            <a:r>
              <a:rPr lang="en-US" dirty="0" smtClean="0"/>
              <a:t> use the first person pronoun 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Never</a:t>
            </a:r>
            <a:r>
              <a:rPr lang="en-US" dirty="0" smtClean="0"/>
              <a:t> end a sentence with a preposition.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Never</a:t>
            </a:r>
            <a:r>
              <a:rPr lang="en-US" dirty="0" smtClean="0"/>
              <a:t> split an infinitive.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Never</a:t>
            </a:r>
            <a:r>
              <a:rPr lang="en-US" dirty="0" smtClean="0"/>
              <a:t> write a paragraph containing only a single sentence.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6" y="1324948"/>
            <a:ext cx="3541183" cy="440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with the main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sure your lists are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creative layout for your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highlighted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the object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2855969"/>
            <a:ext cx="5619749" cy="31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1481"/>
            <a:ext cx="3532911" cy="1158010"/>
          </a:xfrm>
        </p:spPr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3532912" y="1825626"/>
            <a:ext cx="4982438" cy="42306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plain English ?</a:t>
            </a:r>
          </a:p>
          <a:p>
            <a:r>
              <a:rPr lang="en-US" sz="2800" dirty="0" smtClean="0"/>
              <a:t>Writing a readable sentence</a:t>
            </a:r>
          </a:p>
          <a:p>
            <a:r>
              <a:rPr lang="en-US" sz="2800" dirty="0" smtClean="0"/>
              <a:t>Organization</a:t>
            </a:r>
          </a:p>
          <a:p>
            <a:r>
              <a:rPr lang="en-US" sz="2800" dirty="0" smtClean="0"/>
              <a:t>Layout</a:t>
            </a:r>
          </a:p>
          <a:p>
            <a:r>
              <a:rPr lang="en-US" sz="2800" dirty="0" smtClean="0"/>
              <a:t>A model for writing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6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time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Prewriting</a:t>
            </a:r>
          </a:p>
          <a:p>
            <a:pPr marL="1285875" lvl="2" indent="-342900">
              <a:buFont typeface="+mj-lt"/>
              <a:buAutoNum type="arabicPeriod"/>
            </a:pPr>
            <a:r>
              <a:rPr lang="en-US" dirty="0" smtClean="0"/>
              <a:t>Think hard</a:t>
            </a:r>
          </a:p>
          <a:p>
            <a:pPr marL="1285875" lvl="2" indent="-342900">
              <a:buFont typeface="+mj-lt"/>
              <a:buAutoNum type="arabicPeriod"/>
            </a:pPr>
            <a:r>
              <a:rPr lang="en-US" dirty="0" smtClean="0"/>
              <a:t>Write an outline</a:t>
            </a:r>
          </a:p>
          <a:p>
            <a:r>
              <a:rPr lang="en-US" dirty="0" smtClean="0"/>
              <a:t>Writing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Follow your outline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Write quickly without worrying about revisions.</a:t>
            </a:r>
          </a:p>
          <a:p>
            <a:pPr indent="-257175"/>
            <a:r>
              <a:rPr lang="en-US" dirty="0" smtClean="0"/>
              <a:t>Rewriting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Make sure you followed your outline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Fix any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6" y="1324948"/>
            <a:ext cx="3541183" cy="440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time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At times plain English does approach art. A clean, straightforward document can be beautiful in its simplicity and efficiency.</a:t>
            </a:r>
          </a:p>
          <a:p>
            <a:pPr algn="ctr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50" y="2683329"/>
            <a:ext cx="2543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94165" y="2479966"/>
            <a:ext cx="4100947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Papuc	Eugen</a:t>
            </a:r>
          </a:p>
          <a:p>
            <a:pPr lvl="1"/>
            <a:r>
              <a:rPr lang="en-US" sz="2000" dirty="0" smtClean="0"/>
              <a:t>AM Engineer</a:t>
            </a:r>
          </a:p>
        </p:txBody>
      </p:sp>
    </p:spTree>
    <p:extLst>
      <p:ext uri="{BB962C8B-B14F-4D97-AF65-F5344CB8AC3E}">
        <p14:creationId xmlns:p14="http://schemas.microsoft.com/office/powerpoint/2010/main" val="28305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29" y="3014133"/>
            <a:ext cx="3872220" cy="30029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plain English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Plain English, to put simply, is a way of expressing your ideas clearly in writing and speaking. </a:t>
            </a:r>
          </a:p>
          <a:p>
            <a:r>
              <a:rPr lang="en-US" sz="1800" dirty="0" smtClean="0"/>
              <a:t>We think of it as having three parts.</a:t>
            </a:r>
          </a:p>
          <a:p>
            <a:pPr marL="1228725" lvl="2" indent="-285750"/>
            <a:r>
              <a:rPr lang="en-US" sz="1650" dirty="0" smtClean="0"/>
              <a:t>Style - how to write clear</a:t>
            </a:r>
            <a:endParaRPr lang="en-US" sz="1500" dirty="0" smtClean="0"/>
          </a:p>
          <a:p>
            <a:pPr marL="1228725" lvl="2" indent="-285750"/>
            <a:r>
              <a:rPr lang="en-US" sz="1650" dirty="0" smtClean="0"/>
              <a:t>Organization - start with your main point</a:t>
            </a:r>
          </a:p>
          <a:p>
            <a:pPr marL="1228725" lvl="2" indent="-285750"/>
            <a:r>
              <a:rPr lang="en-US" sz="1650" dirty="0" smtClean="0"/>
              <a:t>Layout – use white space techniques.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8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95" y="2895600"/>
            <a:ext cx="2675553" cy="3121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Bad way </a:t>
            </a:r>
          </a:p>
          <a:p>
            <a:pPr lvl="1"/>
            <a:r>
              <a:rPr lang="en-US" dirty="0" smtClean="0"/>
              <a:t>Each application shall be supported by a comprehensive letter of explanation in duplicate. This letter shall be supported by a comprehensive letter of explanation in duplicate. This letter shall set forth all the facts required to present to this office a complete disclosure of the transaction.</a:t>
            </a:r>
          </a:p>
          <a:p>
            <a:endParaRPr lang="en-US" dirty="0"/>
          </a:p>
          <a:p>
            <a:r>
              <a:rPr lang="en-US" dirty="0" smtClean="0"/>
              <a:t>Good way</a:t>
            </a:r>
          </a:p>
          <a:p>
            <a:pPr lvl="1"/>
            <a:r>
              <a:rPr lang="en-US" dirty="0" smtClean="0"/>
              <a:t>You must send us the following: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copy of your application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copies of a letter explaining the complete details of your transaction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1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time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Psycholinguists have learned that we all take longer to read less familiar words (like commence) than familiar ones (like begin). The difference is only a few milliseconds in time, but a lot less </a:t>
            </a:r>
            <a:r>
              <a:rPr lang="en-US"/>
              <a:t>strain </a:t>
            </a:r>
            <a:r>
              <a:rPr lang="en-US" smtClean="0"/>
              <a:t>on </a:t>
            </a:r>
            <a:r>
              <a:rPr lang="en-US" dirty="0"/>
              <a:t>the short term memory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Many large organizations today are endorsing plain English: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Federal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U.S military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Scientific and engineering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even lawyers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31" y="2150648"/>
            <a:ext cx="2543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29" y="3293496"/>
            <a:ext cx="4082520" cy="2723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readable sentence.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Write more the way you talk, with ordinary words, a variety of punctuation, personal pronouns and contractions.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Talk to your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Talk on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be afraid to keep it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the way you 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Inspire yourself from magazines, newspapers, books,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3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a bureaucratic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ordinary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variety of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more personal pronouns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7" y="842106"/>
            <a:ext cx="4747682" cy="51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45" y="779107"/>
            <a:ext cx="7207005" cy="57656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7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Don’t					Do</a:t>
            </a:r>
          </a:p>
          <a:p>
            <a:pPr lvl="1"/>
            <a:r>
              <a:rPr lang="en-US" dirty="0" smtClean="0"/>
              <a:t>initiate, commence			begin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erminate				end</a:t>
            </a:r>
          </a:p>
          <a:p>
            <a:pPr lvl="1"/>
            <a:r>
              <a:rPr lang="en-US" dirty="0" smtClean="0"/>
              <a:t>utilize					use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of the fact that			since(because)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 your attention to the fact that		remind you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the period of				for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many cases				often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fact that he had not succeeded		his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9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standard_2013" id="{A7503AA6-F6A9-497E-BBA6-20EBC0273E99}" vid="{9E51C122-CA0A-426C-A74D-A3E609FDD4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7D86D4-C084-43C8-A7F4-710EA1DAC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12EDD5-4EB7-480E-9E13-869E8F2F06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4204BF-0159-4066-B586-BC70B3E6AA6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966</Words>
  <Application>Microsoft Office PowerPoint</Application>
  <PresentationFormat>On-screen Show (4:3)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Symbol</vt:lpstr>
      <vt:lpstr>1_Office Theme</vt:lpstr>
      <vt:lpstr>Good writing in a nutshell</vt:lpstr>
      <vt:lpstr>Agenda</vt:lpstr>
      <vt:lpstr>What is plain English ?</vt:lpstr>
      <vt:lpstr>Example time !</vt:lpstr>
      <vt:lpstr>Conclusion time !</vt:lpstr>
      <vt:lpstr>Writing a readable sentence.</vt:lpstr>
      <vt:lpstr>Don’t be a bureaucratic writer</vt:lpstr>
      <vt:lpstr>PowerPoint Presentation</vt:lpstr>
      <vt:lpstr>Ordinary words</vt:lpstr>
      <vt:lpstr>Example time ! </vt:lpstr>
      <vt:lpstr>Variety of punctuation</vt:lpstr>
      <vt:lpstr>PowerPoint Presentation</vt:lpstr>
      <vt:lpstr>Example time !</vt:lpstr>
      <vt:lpstr>More personal pronouns</vt:lpstr>
      <vt:lpstr>Example time !</vt:lpstr>
      <vt:lpstr>Layout</vt:lpstr>
      <vt:lpstr>Example time !</vt:lpstr>
      <vt:lpstr>Tip time !</vt:lpstr>
      <vt:lpstr>Organization</vt:lpstr>
      <vt:lpstr>Tip time !</vt:lpstr>
      <vt:lpstr>Conclusion time !</vt:lpstr>
      <vt:lpstr>Thank you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Oana Nistor (Bunau)</dc:creator>
  <cp:lastModifiedBy>Eugen Papuc</cp:lastModifiedBy>
  <cp:revision>166</cp:revision>
  <dcterms:created xsi:type="dcterms:W3CDTF">2013-07-25T13:17:56Z</dcterms:created>
  <dcterms:modified xsi:type="dcterms:W3CDTF">2016-03-22T10:16:56Z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