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5"/>
  </p:sldMasterIdLst>
  <p:notesMasterIdLst>
    <p:notesMasterId r:id="rId25"/>
  </p:notesMasterIdLst>
  <p:handoutMasterIdLst>
    <p:handoutMasterId r:id="rId26"/>
  </p:handoutMasterIdLst>
  <p:sldIdLst>
    <p:sldId id="281" r:id="rId6"/>
    <p:sldId id="291" r:id="rId7"/>
    <p:sldId id="303" r:id="rId8"/>
    <p:sldId id="302" r:id="rId9"/>
    <p:sldId id="296" r:id="rId10"/>
    <p:sldId id="304" r:id="rId11"/>
    <p:sldId id="305" r:id="rId12"/>
    <p:sldId id="306" r:id="rId13"/>
    <p:sldId id="307" r:id="rId14"/>
    <p:sldId id="308" r:id="rId15"/>
    <p:sldId id="309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0" r:id="rId24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urzon" initials="RC" lastIdx="1" clrIdx="0">
    <p:extLst/>
  </p:cmAuthor>
  <p:cmAuthor id="2" name="Cristina Roman" initials="CR" lastIdx="1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11B"/>
    <a:srgbClr val="DF411C"/>
    <a:srgbClr val="DC5D2A"/>
    <a:srgbClr val="7F8781"/>
    <a:srgbClr val="EEEEEE"/>
    <a:srgbClr val="000000"/>
    <a:srgbClr val="DE412F"/>
    <a:srgbClr val="4A4E52"/>
    <a:srgbClr val="E3E8EB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6" autoAdjust="0"/>
    <p:restoredTop sz="80172" autoAdjust="0"/>
  </p:normalViewPr>
  <p:slideViewPr>
    <p:cSldViewPr snapToGrid="0">
      <p:cViewPr varScale="1">
        <p:scale>
          <a:sx n="87" d="100"/>
          <a:sy n="87" d="100"/>
        </p:scale>
        <p:origin x="1064" y="184"/>
      </p:cViewPr>
      <p:guideLst>
        <p:guide orient="horz" pos="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985468-EA09-47E3-8036-5BF84197CAEF}" type="datetimeFigureOut">
              <a:rPr lang="en-GB" smtClean="0"/>
              <a:t>27/03/2017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3BD5E-F603-431C-B79D-697385AE35AF}" type="datetimeFigureOut">
              <a:rPr lang="en-GB" smtClean="0"/>
              <a:t>27/03/2017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446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До</a:t>
            </a:r>
            <a:r>
              <a:rPr lang="ru-RU" baseline="0" dirty="0" smtClean="0"/>
              <a:t> этого этапа мы создали наш первый компонент и модуль, теперь осталось подключить его. Где и как мы будем его подключать? Начнём с первого вопроса. В принципе всё логично, так как в названии присутствует слово </a:t>
            </a:r>
            <a:r>
              <a:rPr lang="en-US" baseline="0" dirty="0" smtClean="0"/>
              <a:t>Application</a:t>
            </a:r>
            <a:r>
              <a:rPr lang="ru-RU" baseline="0" dirty="0" smtClean="0"/>
              <a:t>, то можно догадаться что подключать мы его будем в </a:t>
            </a:r>
            <a:r>
              <a:rPr lang="en-US" baseline="0" dirty="0" smtClean="0"/>
              <a:t>Application </a:t>
            </a:r>
            <a:r>
              <a:rPr lang="ru-RU" baseline="0" dirty="0" smtClean="0"/>
              <a:t>классе. Это </a:t>
            </a:r>
            <a:r>
              <a:rPr lang="en-US" baseline="0" dirty="0" smtClean="0"/>
              <a:t>Singleton </a:t>
            </a:r>
            <a:r>
              <a:rPr lang="ru-RU" baseline="0" dirty="0" smtClean="0"/>
              <a:t>класс, в нашем </a:t>
            </a:r>
            <a:r>
              <a:rPr lang="ru-RU" baseline="0" dirty="0" err="1" smtClean="0"/>
              <a:t>Андройд</a:t>
            </a:r>
            <a:r>
              <a:rPr lang="ru-RU" baseline="0" dirty="0" smtClean="0"/>
              <a:t> приложении, его жизненный цикл почти идентичен с жизненным циклом </a:t>
            </a:r>
            <a:r>
              <a:rPr lang="ru-RU" baseline="0" dirty="0" err="1" smtClean="0"/>
              <a:t>Активити</a:t>
            </a:r>
            <a:r>
              <a:rPr lang="ru-RU" baseline="0" dirty="0" smtClean="0"/>
              <a:t>. Этого класса поначалу нет в проекте, так что нам придётся самим создать его в корневой директории, а так же подключить его в Манифест файле.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1727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Теперь</a:t>
            </a:r>
            <a:r>
              <a:rPr lang="ru-RU" baseline="0" dirty="0" smtClean="0"/>
              <a:t> поговорим о том как подключать, созданные нами компоненты. Вариаций очень много, и каждый разработчик сам решает как это делать. В своё время мой ментор показал мне один очень удобный способ, который используется во многих проектах.  Для реализации данного способа нам понадобится </a:t>
            </a:r>
            <a:r>
              <a:rPr lang="en-US" baseline="0" dirty="0" smtClean="0"/>
              <a:t>ENUM</a:t>
            </a:r>
            <a:r>
              <a:rPr lang="ru-RU" baseline="0" dirty="0" smtClean="0"/>
              <a:t> ( назовём его </a:t>
            </a:r>
            <a:r>
              <a:rPr lang="en-US" baseline="0" dirty="0" smtClean="0"/>
              <a:t>Injector )</a:t>
            </a:r>
            <a:r>
              <a:rPr lang="ru-RU" baseline="0" dirty="0" smtClean="0"/>
              <a:t> и будет он выглядеть следующим образом. В данном </a:t>
            </a:r>
            <a:r>
              <a:rPr lang="en-US" baseline="0" dirty="0" smtClean="0"/>
              <a:t>Injector-e </a:t>
            </a:r>
            <a:r>
              <a:rPr lang="ru-RU" baseline="0" dirty="0" smtClean="0"/>
              <a:t>у нас будут находиться все компоненты, а так же будет происходить их инициализация. Инициализация очень проста, она происходить с помощью </a:t>
            </a:r>
            <a:r>
              <a:rPr lang="ru-RU" baseline="0" dirty="0" err="1" smtClean="0"/>
              <a:t>Билдер</a:t>
            </a:r>
            <a:r>
              <a:rPr lang="ru-RU" baseline="0" dirty="0" smtClean="0"/>
              <a:t> Паттерна, мы просто указывает из каких модулей состоит компонент, а затем </a:t>
            </a:r>
            <a:r>
              <a:rPr lang="ru-RU" baseline="0" dirty="0" err="1" smtClean="0"/>
              <a:t>билдим</a:t>
            </a:r>
            <a:r>
              <a:rPr lang="ru-RU" baseline="0" dirty="0" smtClean="0"/>
              <a:t> его, вот и всё. Теперь осталось только проинициализировать компонент в нашем </a:t>
            </a:r>
            <a:r>
              <a:rPr lang="en-US" baseline="0" dirty="0" smtClean="0"/>
              <a:t>Application </a:t>
            </a:r>
            <a:r>
              <a:rPr lang="ru-RU" baseline="0" dirty="0" smtClean="0"/>
              <a:t>классе. В принципе всё, мы проинициализировали компонент и теперь можем спокойно использовать объекты которые он предоставляет.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066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Давайте быстренько создадим ещё один компонент с Модулем,</a:t>
            </a:r>
            <a:r>
              <a:rPr lang="ru-RU" baseline="0" dirty="0" smtClean="0"/>
              <a:t> только на этот раз подключим его к нашей </a:t>
            </a:r>
            <a:r>
              <a:rPr lang="ru-RU" baseline="0" dirty="0" err="1" smtClean="0"/>
              <a:t>Активити</a:t>
            </a:r>
            <a:r>
              <a:rPr lang="ru-RU" baseline="0" dirty="0" smtClean="0"/>
              <a:t>. ( Импровизация по </a:t>
            </a:r>
            <a:r>
              <a:rPr lang="ru-RU" baseline="0" dirty="0" err="1" smtClean="0"/>
              <a:t>скринам</a:t>
            </a:r>
            <a:r>
              <a:rPr lang="ru-RU" baseline="0" dirty="0" smtClean="0"/>
              <a:t> ). На скриншоте вы можете заметить интерфейс под название </a:t>
            </a:r>
            <a:r>
              <a:rPr lang="en-US" baseline="0" dirty="0" smtClean="0"/>
              <a:t>@</a:t>
            </a:r>
            <a:r>
              <a:rPr lang="en-US" baseline="0" dirty="0" err="1" smtClean="0"/>
              <a:t>MainScope</a:t>
            </a:r>
            <a:r>
              <a:rPr lang="en-US" baseline="0" dirty="0" smtClean="0"/>
              <a:t>. </a:t>
            </a:r>
            <a:r>
              <a:rPr lang="ru-RU" baseline="0" dirty="0" smtClean="0"/>
              <a:t>Что из себя представляет </a:t>
            </a:r>
            <a:r>
              <a:rPr lang="en-US" baseline="0" dirty="0" smtClean="0"/>
              <a:t>@Scope</a:t>
            </a:r>
            <a:r>
              <a:rPr lang="ru-RU" baseline="0" dirty="0" smtClean="0"/>
              <a:t>, это своего рода пометка</a:t>
            </a:r>
            <a:r>
              <a:rPr lang="en-US" baseline="0" dirty="0" smtClean="0"/>
              <a:t> </a:t>
            </a:r>
            <a:r>
              <a:rPr lang="ru-RU" baseline="0" dirty="0" smtClean="0"/>
              <a:t>которая помогает определить область видимости  для создаваемого модуля и объектов в нём. Мы можем создать свой собственный </a:t>
            </a:r>
            <a:r>
              <a:rPr lang="en-US" baseline="0" dirty="0" smtClean="0"/>
              <a:t>@Scope </a:t>
            </a:r>
            <a:r>
              <a:rPr lang="ru-RU" baseline="0" dirty="0" smtClean="0"/>
              <a:t>или использовать </a:t>
            </a:r>
            <a:r>
              <a:rPr lang="en-US" baseline="0" dirty="0" smtClean="0"/>
              <a:t>@Singleton </a:t>
            </a:r>
            <a:r>
              <a:rPr lang="ru-RU" baseline="0" dirty="0" err="1" smtClean="0"/>
              <a:t>Скоуп</a:t>
            </a:r>
            <a:r>
              <a:rPr lang="ru-RU" baseline="0" dirty="0" smtClean="0"/>
              <a:t>. То есть объект помеченный данным </a:t>
            </a:r>
            <a:r>
              <a:rPr lang="ru-RU" baseline="0" dirty="0" err="1" smtClean="0"/>
              <a:t>скоупом</a:t>
            </a:r>
            <a:r>
              <a:rPr lang="ru-RU" baseline="0" dirty="0" smtClean="0"/>
              <a:t> будет только один во всём приложении.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947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Как я и сказал давайте создадим</a:t>
            </a:r>
            <a:r>
              <a:rPr lang="ru-RU" baseline="0" dirty="0" smtClean="0"/>
              <a:t> ещё один модуль и компонент, который будет подключаться только к нашей </a:t>
            </a:r>
            <a:r>
              <a:rPr lang="en-US" baseline="0" dirty="0" err="1" smtClean="0"/>
              <a:t>MainActivity</a:t>
            </a:r>
            <a:r>
              <a:rPr lang="en-US" baseline="0" dirty="0" smtClean="0"/>
              <a:t> ( </a:t>
            </a:r>
            <a:r>
              <a:rPr lang="ru-RU" baseline="0" dirty="0" smtClean="0"/>
              <a:t>Импровизация ) В данном модуле мы хотим  создать  объект 2 классов, </a:t>
            </a:r>
            <a:r>
              <a:rPr lang="en-US" baseline="0" dirty="0" err="1" smtClean="0"/>
              <a:t>DataBaseHelper</a:t>
            </a:r>
            <a:r>
              <a:rPr lang="en-US" baseline="0" dirty="0" smtClean="0"/>
              <a:t>  (</a:t>
            </a:r>
            <a:r>
              <a:rPr lang="ru-RU" baseline="0" dirty="0" smtClean="0"/>
              <a:t>для создания БД</a:t>
            </a:r>
            <a:r>
              <a:rPr lang="en-US" baseline="0" dirty="0" smtClean="0"/>
              <a:t>)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DataBaseMabager</a:t>
            </a:r>
            <a:r>
              <a:rPr lang="ru-RU" baseline="0" dirty="0" smtClean="0"/>
              <a:t> ( для управления БД ). Давайте глянем на эти 2 класса.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3172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Эти 2 класса просто имитируют работу с базой данных.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992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Данный</a:t>
            </a:r>
            <a:r>
              <a:rPr lang="ru-RU" baseline="0" dirty="0" smtClean="0"/>
              <a:t> интерфейс очень маленький, так как в нём мы только указываем, куда мы хотим </a:t>
            </a:r>
            <a:r>
              <a:rPr lang="ru-RU" baseline="0" dirty="0" err="1" smtClean="0"/>
              <a:t>инжектить</a:t>
            </a:r>
            <a:r>
              <a:rPr lang="ru-RU" baseline="0" dirty="0" smtClean="0"/>
              <a:t> наш компонент, в нашем случае  это </a:t>
            </a:r>
            <a:r>
              <a:rPr lang="en-US" baseline="0" dirty="0" err="1" smtClean="0"/>
              <a:t>MainActivity</a:t>
            </a:r>
            <a:r>
              <a:rPr lang="ru-RU" baseline="0" dirty="0" smtClean="0"/>
              <a:t>, но так же это может быть и любая другая </a:t>
            </a:r>
            <a:r>
              <a:rPr lang="ru-RU" baseline="0" dirty="0" err="1" smtClean="0"/>
              <a:t>Активити</a:t>
            </a:r>
            <a:r>
              <a:rPr lang="ru-RU" baseline="0" dirty="0" smtClean="0"/>
              <a:t> или Фрагмент. Так же стоит обратить внимание на  аннотацию </a:t>
            </a:r>
            <a:r>
              <a:rPr lang="en-US" baseline="0" dirty="0" smtClean="0"/>
              <a:t>@Component </a:t>
            </a:r>
            <a:r>
              <a:rPr lang="ru-RU" baseline="0" dirty="0" smtClean="0"/>
              <a:t>в ней мы видим следующую строчку, </a:t>
            </a:r>
            <a:r>
              <a:rPr lang="en-US" baseline="0" dirty="0" smtClean="0"/>
              <a:t>dependencies = </a:t>
            </a:r>
            <a:r>
              <a:rPr lang="en-US" baseline="0" dirty="0" err="1" smtClean="0"/>
              <a:t>ApplicationComponent.class</a:t>
            </a:r>
            <a:r>
              <a:rPr lang="en-US" baseline="0" dirty="0" smtClean="0"/>
              <a:t>. C</a:t>
            </a:r>
            <a:r>
              <a:rPr lang="ru-RU" baseline="0" dirty="0" err="1" smtClean="0"/>
              <a:t>десь</a:t>
            </a:r>
            <a:r>
              <a:rPr lang="ru-RU" baseline="0" dirty="0" smtClean="0"/>
              <a:t> мы указываем родительский компонент, для текущего компонента. Если вы не помните то наш </a:t>
            </a:r>
            <a:r>
              <a:rPr lang="en-US" baseline="0" dirty="0" err="1" smtClean="0"/>
              <a:t>ApplicationComponent</a:t>
            </a:r>
            <a:r>
              <a:rPr lang="en-US" baseline="0" dirty="0" smtClean="0"/>
              <a:t> </a:t>
            </a:r>
            <a:r>
              <a:rPr lang="ru-RU" baseline="0" dirty="0" smtClean="0"/>
              <a:t>предоставляет своим потомкам </a:t>
            </a:r>
            <a:r>
              <a:rPr lang="en-US" baseline="0" dirty="0" smtClean="0"/>
              <a:t>Context</a:t>
            </a:r>
            <a:r>
              <a:rPr lang="ru-RU" baseline="0" dirty="0" smtClean="0"/>
              <a:t> и </a:t>
            </a:r>
            <a:r>
              <a:rPr lang="en-US" baseline="0" dirty="0" smtClean="0"/>
              <a:t>Picasso</a:t>
            </a:r>
            <a:r>
              <a:rPr lang="ru-RU" baseline="0" dirty="0" smtClean="0"/>
              <a:t>, так что теперь </a:t>
            </a:r>
            <a:r>
              <a:rPr lang="en-US" baseline="0" dirty="0" smtClean="0"/>
              <a:t>Context </a:t>
            </a:r>
            <a:r>
              <a:rPr lang="ru-RU" baseline="0" dirty="0" smtClean="0"/>
              <a:t>и </a:t>
            </a:r>
            <a:r>
              <a:rPr lang="en-US" b="0" baseline="0" dirty="0" smtClean="0"/>
              <a:t>Picasso </a:t>
            </a:r>
            <a:r>
              <a:rPr lang="ru-RU" b="0" baseline="0" dirty="0" smtClean="0"/>
              <a:t>есть и у </a:t>
            </a:r>
            <a:r>
              <a:rPr lang="en-US" b="0" baseline="0" dirty="0" err="1" smtClean="0"/>
              <a:t>MainComponent</a:t>
            </a:r>
            <a:r>
              <a:rPr lang="en-US" b="0" baseline="0" dirty="0" smtClean="0"/>
              <a:t>.</a:t>
            </a:r>
            <a:r>
              <a:rPr lang="ru-RU" b="0" baseline="0" dirty="0" smtClean="0"/>
              <a:t> </a:t>
            </a:r>
            <a:endParaRPr lang="ru-R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165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Теперь осталось добавить наш новый компонент в </a:t>
            </a:r>
            <a:r>
              <a:rPr lang="en-US" dirty="0" smtClean="0"/>
              <a:t>Injector </a:t>
            </a:r>
            <a:r>
              <a:rPr lang="ru-RU" dirty="0" smtClean="0"/>
              <a:t>и можно будет его использовать. Принцип добавления почти тот</a:t>
            </a:r>
            <a:r>
              <a:rPr lang="ru-RU" baseline="0" dirty="0" smtClean="0"/>
              <a:t> же. </a:t>
            </a:r>
            <a:r>
              <a:rPr lang="en-US" baseline="0" dirty="0" smtClean="0"/>
              <a:t> </a:t>
            </a:r>
            <a:r>
              <a:rPr lang="ru-RU" baseline="0" dirty="0" smtClean="0"/>
              <a:t>Только теперь при создании </a:t>
            </a:r>
            <a:r>
              <a:rPr lang="en-US" baseline="0" dirty="0" err="1" smtClean="0"/>
              <a:t>MainComponent</a:t>
            </a:r>
            <a:r>
              <a:rPr lang="en-US" baseline="0" dirty="0" smtClean="0"/>
              <a:t> </a:t>
            </a:r>
            <a:r>
              <a:rPr lang="ru-RU" baseline="0" dirty="0" smtClean="0"/>
              <a:t>в </a:t>
            </a:r>
            <a:r>
              <a:rPr lang="ru-RU" baseline="0" dirty="0" err="1" smtClean="0"/>
              <a:t>билдер</a:t>
            </a:r>
            <a:r>
              <a:rPr lang="ru-RU" baseline="0" dirty="0" smtClean="0"/>
              <a:t> нам надо передать так же и компонент от которого зависит наш создаваем компонент, </a:t>
            </a:r>
            <a:r>
              <a:rPr lang="ru-RU" baseline="0" dirty="0" err="1" smtClean="0"/>
              <a:t>тоесть</a:t>
            </a:r>
            <a:r>
              <a:rPr lang="ru-RU" baseline="0" dirty="0" smtClean="0"/>
              <a:t> при создании </a:t>
            </a:r>
            <a:r>
              <a:rPr lang="en-US" baseline="0" dirty="0" err="1" smtClean="0"/>
              <a:t>MainComponent</a:t>
            </a:r>
            <a:r>
              <a:rPr lang="en-US" baseline="0" dirty="0" smtClean="0"/>
              <a:t> </a:t>
            </a:r>
            <a:r>
              <a:rPr lang="ru-RU" baseline="0" dirty="0" smtClean="0"/>
              <a:t>мы должны в </a:t>
            </a:r>
            <a:r>
              <a:rPr lang="ru-RU" baseline="0" dirty="0" err="1" smtClean="0"/>
              <a:t>билдер</a:t>
            </a:r>
            <a:r>
              <a:rPr lang="ru-RU" baseline="0" dirty="0" smtClean="0"/>
              <a:t> передать </a:t>
            </a:r>
            <a:r>
              <a:rPr lang="en-US" baseline="0" dirty="0" err="1" smtClean="0"/>
              <a:t>ApplicationComponent</a:t>
            </a:r>
            <a:r>
              <a:rPr lang="ru-RU" baseline="0" dirty="0" smtClean="0"/>
              <a:t>, ну а так же не</a:t>
            </a:r>
            <a:r>
              <a:rPr lang="en-US" baseline="0" dirty="0" smtClean="0"/>
              <a:t> </a:t>
            </a:r>
            <a:r>
              <a:rPr lang="ru-RU" baseline="0" dirty="0" smtClean="0"/>
              <a:t>забыть модули которые использует </a:t>
            </a:r>
            <a:r>
              <a:rPr lang="en-US" baseline="0" dirty="0" err="1" smtClean="0"/>
              <a:t>MainComponent</a:t>
            </a:r>
            <a:r>
              <a:rPr lang="en-US" baseline="0" dirty="0" smtClean="0"/>
              <a:t>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801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Ну теперь мы добрались до самого интересного, для чего же мы это всё</a:t>
            </a:r>
            <a:r>
              <a:rPr lang="ru-RU" baseline="0" dirty="0" smtClean="0"/>
              <a:t> делали, а всё ради того что бы использовать наши объекты в </a:t>
            </a:r>
            <a:r>
              <a:rPr lang="en-US" baseline="0" dirty="0" err="1" smtClean="0"/>
              <a:t>MainActivity</a:t>
            </a:r>
            <a:r>
              <a:rPr lang="ru-RU" baseline="0" dirty="0" smtClean="0"/>
              <a:t>, а всё это делается следующим образом. Для добавления нашего объекта нам всего лишь надо использовать аннотацию </a:t>
            </a:r>
            <a:r>
              <a:rPr lang="en-US" baseline="0" dirty="0" smtClean="0"/>
              <a:t>@Inject </a:t>
            </a:r>
            <a:r>
              <a:rPr lang="ru-RU" baseline="0" dirty="0" smtClean="0"/>
              <a:t>и </a:t>
            </a:r>
            <a:r>
              <a:rPr lang="ru-RU" baseline="0" dirty="0" err="1" smtClean="0"/>
              <a:t>вуаля</a:t>
            </a:r>
            <a:r>
              <a:rPr lang="ru-RU" baseline="0" dirty="0" smtClean="0"/>
              <a:t>, наш объект магическим образом добавляется в нашу </a:t>
            </a:r>
            <a:r>
              <a:rPr lang="ru-RU" baseline="0" dirty="0" err="1" smtClean="0"/>
              <a:t>Активити</a:t>
            </a:r>
            <a:r>
              <a:rPr lang="ru-RU" baseline="0" dirty="0" smtClean="0"/>
              <a:t>, без всяких операторов </a:t>
            </a:r>
            <a:r>
              <a:rPr lang="en-US" baseline="0" dirty="0" smtClean="0"/>
              <a:t>New. </a:t>
            </a:r>
            <a:r>
              <a:rPr lang="ru-RU" baseline="0" dirty="0" smtClean="0"/>
              <a:t>Далее мы можем передавать эти объекты в качестве параметра в </a:t>
            </a:r>
            <a:r>
              <a:rPr lang="ru-RU" baseline="0" dirty="0" err="1" smtClean="0"/>
              <a:t>констурктор</a:t>
            </a:r>
            <a:r>
              <a:rPr lang="ru-RU" baseline="0" dirty="0" smtClean="0"/>
              <a:t> к примеру в </a:t>
            </a:r>
            <a:r>
              <a:rPr lang="ru-RU" baseline="0" dirty="0" err="1" smtClean="0"/>
              <a:t>презентер</a:t>
            </a:r>
            <a:r>
              <a:rPr lang="ru-RU" baseline="0" dirty="0" smtClean="0"/>
              <a:t>, и так же написать на него метод, который </a:t>
            </a:r>
            <a:r>
              <a:rPr lang="ru-RU" baseline="0" dirty="0" err="1" smtClean="0"/>
              <a:t>провайдит</a:t>
            </a:r>
            <a:r>
              <a:rPr lang="ru-RU" baseline="0" dirty="0" smtClean="0"/>
              <a:t> наш </a:t>
            </a:r>
            <a:r>
              <a:rPr lang="ru-RU" baseline="0" dirty="0" err="1" smtClean="0"/>
              <a:t>презентер</a:t>
            </a:r>
            <a:r>
              <a:rPr lang="ru-RU" baseline="0" dirty="0" smtClean="0"/>
              <a:t>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7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 принципе</a:t>
            </a:r>
            <a:r>
              <a:rPr lang="ru-RU" baseline="0" dirty="0" smtClean="0"/>
              <a:t> для этой презентации я написал проект, в котором есть ещё одно </a:t>
            </a:r>
            <a:r>
              <a:rPr lang="ru-RU" baseline="0" dirty="0" err="1" smtClean="0"/>
              <a:t>активити</a:t>
            </a:r>
            <a:r>
              <a:rPr lang="ru-RU" baseline="0" dirty="0" smtClean="0"/>
              <a:t> со своим компонентом и модулем. Его модуль предоставляет нам  объекты необходимые для работы с </a:t>
            </a:r>
            <a:r>
              <a:rPr lang="en-US" baseline="0" dirty="0" smtClean="0"/>
              <a:t>Networking</a:t>
            </a:r>
            <a:r>
              <a:rPr lang="ru-RU" baseline="0" dirty="0" smtClean="0"/>
              <a:t>, </a:t>
            </a:r>
            <a:r>
              <a:rPr lang="en-US" baseline="0" dirty="0" smtClean="0"/>
              <a:t>Retrofit, </a:t>
            </a:r>
            <a:r>
              <a:rPr lang="en-US" baseline="0" dirty="0" err="1" smtClean="0"/>
              <a:t>OkHttpClient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Gson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NetworkManager</a:t>
            </a:r>
            <a:r>
              <a:rPr lang="en-US" baseline="0" dirty="0" smtClean="0"/>
              <a:t>. </a:t>
            </a:r>
            <a:r>
              <a:rPr lang="ru-RU" baseline="0" dirty="0" smtClean="0"/>
              <a:t>Если вы знаете как работать с </a:t>
            </a:r>
            <a:r>
              <a:rPr lang="en-US" baseline="0" dirty="0" smtClean="0"/>
              <a:t>Retrofit </a:t>
            </a:r>
            <a:r>
              <a:rPr lang="ru-RU" baseline="0" dirty="0" smtClean="0"/>
              <a:t>то я могу вам в </a:t>
            </a:r>
            <a:r>
              <a:rPr lang="en-US" baseline="0" dirty="0" smtClean="0"/>
              <a:t>Android Studio </a:t>
            </a:r>
            <a:r>
              <a:rPr lang="ru-RU" baseline="0" dirty="0" smtClean="0"/>
              <a:t>показать как всё это реализовано.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24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Начнём</a:t>
            </a:r>
            <a:r>
              <a:rPr lang="ru-RU" baseline="0" dirty="0" smtClean="0"/>
              <a:t> из далека. Наверняка вы слышали такую аббревиатуру как </a:t>
            </a:r>
            <a:r>
              <a:rPr lang="en-US" baseline="0" dirty="0" smtClean="0"/>
              <a:t>SOLID. </a:t>
            </a:r>
            <a:r>
              <a:rPr lang="ru-RU" baseline="0" dirty="0" smtClean="0"/>
              <a:t>В данной аббревиатуре зашифрованы 5 основных принципов объектно-ориентированного программирования и проектирования. На самом деле их гораздо больше, но соблюдение именно этих 5 принципов помогает хорошему программисту создать систему, которую будет легко поддерживать и расширять в течение долгого времени. Про все принципы мы конечно рассказывать не будем, так как на это уйдёт много времени, а конкретно сейчас хотим затронуть 5-ый принцип</a:t>
            </a:r>
            <a:r>
              <a:rPr lang="en-US" baseline="0" dirty="0" smtClean="0"/>
              <a:t>: </a:t>
            </a:r>
            <a:r>
              <a:rPr lang="ru-RU" baseline="0" dirty="0" smtClean="0"/>
              <a:t>принцип инверсии зависимостей. 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451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Данный</a:t>
            </a:r>
            <a:r>
              <a:rPr lang="ru-RU" baseline="0" dirty="0" smtClean="0"/>
              <a:t> принцип используется для уменьшения связанности классов в вашей программе. Если взять более научное описание, то описание этого принципа звучит следующим образом. </a:t>
            </a:r>
            <a:r>
              <a:rPr lang="en-US" baseline="0" dirty="0" smtClean="0"/>
              <a:t>“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Модули верхних уровней не должны зависеть от модулей нижних уровней. Оба типа модулей должны зависеть от абстракций.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Абстракции не должны зависеть от деталей. Детали должны зависеть от абстракций.</a:t>
            </a:r>
            <a:r>
              <a:rPr lang="en-US" baseline="0" dirty="0" smtClean="0"/>
              <a:t> “</a:t>
            </a:r>
            <a:endParaRPr lang="ru-RU" baseline="0" dirty="0" smtClean="0"/>
          </a:p>
          <a:p>
            <a:pPr algn="just"/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algn="just"/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из себя представляет модуль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 модулем я имею ввиду любую функционально связанную часть системы.  Например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Retrofit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2 )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можем поместить как отдельный независимый модуль, а логику работы 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запросами — в другой. Модуль может включать в себя другие модули, формируя что-то вроде дерева. Соответственно можно выделить модули разных уровней.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стрелочки между модулями показывают кто что использует. Соответственно эти же стрелочки будут показывать нам направления зависимостей между нашими модулями. </a:t>
            </a:r>
          </a:p>
          <a:p>
            <a:pPr algn="just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just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вот пришло время добавить "еще одну кнопочку". И мы понимаем что функционал этой кнопки реализован в модуле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Мы не раздумывая полезли добавлять то что нам надо, и нам пришлось поменять интерфейс взаимодействия с нашим модулем.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уже хотели закрыть задачу,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закоммитить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код… но мы же что-то поменяли… пойдем смотреть не сломали ли мы кого. И тут оказывается что из-за наших изменений сломался модуль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Окей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Починили. А вдруг кто-то кто использует модуль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тоже сломался?</a:t>
            </a:r>
          </a:p>
          <a:p>
            <a:pPr algn="just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just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чем мы сталкиваемся? Правильно  это проблемы !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just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4619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Итак, мы уже поняли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модуль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все ломает.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как же нам сделать так, что бы не приходилось постоянно менять кучу модулей, а в них кучу классов, из-за изменения всего одного класса.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этого в модуле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нужно просто  создать интерфейс, и написать простенький адаптер, который принимает зависимость из нужного модуля и предоставляет доступ только к нужному методу. Теперь если вы что-то поправите — исправить "поломку" можно будет в одном месте. Модуль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только 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использует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интерфейс, а сама его реализация написана в модуле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199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 Injection -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шаблон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проектирования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позволяющий динамически описывать зависимости в коде, разделяя бизнес-логику на более мелкие блоки. Это удобно в первую очередь тем, что впоследствии можно эти самые блоки подменять тестовыми, тем самым ограничивая зону тестирования.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Думаю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стоит много говорить, а сразу показать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пример.Посомтрите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картинку ту, что слева. У нас есть класс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JustExample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него есть одно поле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в конструкторе класса мы сами создаём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интстанс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класса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задаём ему значение. Этот пример не использует шаблон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Dependancy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Injection.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  посмотрите на другую. Единственная разница между ними  находится в конструкторе, теперь мы не вызываем оператор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мы не создаём новый объект, а получаем наш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через конструктор. В первом случаем мы сами создаём зависимость и используем её, а во втором случае  мы получаем эту зависимость как параметр.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 сразу  расскажу о самом огромном плюсе, который мы получаем  при реализации шаблона на небольшом примере. Почти все современные мобильные приложения используют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Client 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отправки запросов на сервер, установления соединения и кеширование полученных данных.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Client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хранит всю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захешированную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информацию, а также информацию о соединении, поэтому важно иметь только один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Client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всё приложение и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переиспользовать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его, а не создавать каждый раз заново как на первой картинке. Это был самый простой вариант реализации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Dependancy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Injection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Но мы же не хотим останавливаться на простом, так что пойдём дальше.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991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</a:t>
            </a:r>
            <a:r>
              <a:rPr lang="ru-RU" baseline="0" dirty="0" smtClean="0"/>
              <a:t> так давно компания </a:t>
            </a:r>
            <a:r>
              <a:rPr lang="en-US" baseline="0" dirty="0" smtClean="0"/>
              <a:t>Google </a:t>
            </a:r>
            <a:r>
              <a:rPr lang="ru-RU" baseline="0" dirty="0" smtClean="0"/>
              <a:t>предоставила разработчикам такую замечательную </a:t>
            </a:r>
            <a:r>
              <a:rPr lang="en-US" baseline="0" dirty="0" smtClean="0"/>
              <a:t>,</a:t>
            </a:r>
            <a:r>
              <a:rPr lang="ru-RU" baseline="0" dirty="0" smtClean="0"/>
              <a:t>библиотеку как </a:t>
            </a:r>
            <a:r>
              <a:rPr lang="en-US" baseline="0" dirty="0" smtClean="0"/>
              <a:t>Dagger 2</a:t>
            </a:r>
            <a:r>
              <a:rPr lang="ru-RU" baseline="0" dirty="0" smtClean="0"/>
              <a:t>, и всё это для того что бы разработчик смог </a:t>
            </a:r>
            <a:r>
              <a:rPr lang="en-US" baseline="0" dirty="0" smtClean="0"/>
              <a:t>“</a:t>
            </a:r>
            <a:r>
              <a:rPr lang="ru-RU" baseline="0" dirty="0" smtClean="0"/>
              <a:t>вылечить</a:t>
            </a:r>
            <a:r>
              <a:rPr lang="en-US" baseline="0" dirty="0" smtClean="0"/>
              <a:t>”</a:t>
            </a:r>
            <a:r>
              <a:rPr lang="ru-RU" baseline="0" dirty="0" smtClean="0"/>
              <a:t> свой код от зависимостей. Вы наверное спросите почему сразу </a:t>
            </a:r>
            <a:r>
              <a:rPr lang="en-US" baseline="0" dirty="0" smtClean="0"/>
              <a:t>Dagger 2</a:t>
            </a:r>
            <a:r>
              <a:rPr lang="ru-RU" baseline="0" dirty="0" smtClean="0"/>
              <a:t>, где </a:t>
            </a:r>
            <a:r>
              <a:rPr lang="en-US" baseline="0" dirty="0" smtClean="0"/>
              <a:t>Dagger 1 ? </a:t>
            </a:r>
            <a:r>
              <a:rPr lang="ru-RU" baseline="0" dirty="0" smtClean="0"/>
              <a:t>Так вот, </a:t>
            </a:r>
            <a:r>
              <a:rPr lang="en-US" baseline="0" dirty="0" smtClean="0"/>
              <a:t>Dagger 1 </a:t>
            </a:r>
            <a:r>
              <a:rPr lang="ru-RU" baseline="0" dirty="0" smtClean="0"/>
              <a:t>есть, но сейчас  почти все его методы и классы </a:t>
            </a:r>
            <a:r>
              <a:rPr lang="en-US" baseline="0" dirty="0" smtClean="0"/>
              <a:t>Deprecated</a:t>
            </a:r>
            <a:r>
              <a:rPr lang="ru-RU" baseline="0" dirty="0" smtClean="0"/>
              <a:t>, и </a:t>
            </a:r>
            <a:r>
              <a:rPr lang="en-US" baseline="0" dirty="0" smtClean="0"/>
              <a:t>Google </a:t>
            </a:r>
            <a:r>
              <a:rPr lang="ru-RU" baseline="0" dirty="0" smtClean="0"/>
              <a:t>настоятельно рекомендует переводить все ваши проекты на </a:t>
            </a:r>
            <a:r>
              <a:rPr lang="en-US" baseline="0" dirty="0" smtClean="0"/>
              <a:t>Dagger 2</a:t>
            </a:r>
            <a:r>
              <a:rPr lang="ru-RU" baseline="0" dirty="0" smtClean="0"/>
              <a:t>, а лучше изначально использовать </a:t>
            </a:r>
            <a:r>
              <a:rPr lang="en-US" baseline="0" dirty="0" smtClean="0"/>
              <a:t>Dagger 2.</a:t>
            </a:r>
            <a:r>
              <a:rPr lang="ru-RU" baseline="0" dirty="0" smtClean="0"/>
              <a:t> Есть один большой нюанс, который стоит упомянуть сразу же, данная библиотека работает в </a:t>
            </a:r>
            <a:r>
              <a:rPr lang="en-US" baseline="0" dirty="0" smtClean="0"/>
              <a:t>Compile Time</a:t>
            </a:r>
            <a:r>
              <a:rPr lang="ru-RU" baseline="0" dirty="0" smtClean="0"/>
              <a:t>, а не в </a:t>
            </a:r>
            <a:r>
              <a:rPr lang="en-US" baseline="0" dirty="0" smtClean="0"/>
              <a:t>Run Time </a:t>
            </a:r>
            <a:r>
              <a:rPr lang="ru-RU" baseline="0" dirty="0" smtClean="0"/>
              <a:t>как мы все привыкли. То есть при компиляции у вас автоматически генерируются специальные классы, который необходимы для реализации независимых компонентов и модулей. Так что перед тем как иди рыться в </a:t>
            </a:r>
            <a:r>
              <a:rPr lang="en-US" baseline="0" dirty="0" err="1" smtClean="0"/>
              <a:t>Googl</a:t>
            </a:r>
            <a:r>
              <a:rPr lang="ru-RU" baseline="0" dirty="0" smtClean="0"/>
              <a:t>е и искать почему же я не могу найти данный класс, стоит сначала скомпилировать проект, а уже потом идти смотреть что же я сделал не так. Сделать всё с первого раза очень сложно.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Я тут выделил несколько терминов или фраз, по которым мы пройдёмся.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Dagger 2 Configurations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@Component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@Module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@Scope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@Inject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Injector</a:t>
            </a:r>
          </a:p>
          <a:p>
            <a:endParaRPr lang="ru-RU" dirty="0" smtClean="0"/>
          </a:p>
          <a:p>
            <a:r>
              <a:rPr lang="ru-RU" dirty="0" smtClean="0"/>
              <a:t>Знак </a:t>
            </a:r>
            <a:r>
              <a:rPr lang="en-US" dirty="0" smtClean="0"/>
              <a:t>@</a:t>
            </a:r>
            <a:r>
              <a:rPr lang="en-US" baseline="0" dirty="0" smtClean="0"/>
              <a:t> </a:t>
            </a:r>
            <a:r>
              <a:rPr lang="ru-RU" baseline="0" dirty="0" smtClean="0"/>
              <a:t>- это простая </a:t>
            </a:r>
            <a:r>
              <a:rPr lang="en-US" baseline="0" dirty="0" smtClean="0"/>
              <a:t>Java</a:t>
            </a:r>
            <a:r>
              <a:rPr lang="ru-RU" baseline="0" dirty="0" smtClean="0"/>
              <a:t> аннотация.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67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Подключение библиотеки </a:t>
            </a:r>
            <a:r>
              <a:rPr lang="en-US" dirty="0" smtClean="0"/>
              <a:t>Dagger 2 </a:t>
            </a:r>
            <a:r>
              <a:rPr lang="ru-RU" dirty="0" smtClean="0"/>
              <a:t>к проекту.</a:t>
            </a:r>
            <a:r>
              <a:rPr lang="ru-RU" baseline="0" dirty="0" smtClean="0"/>
              <a:t> Помимо самой библиотеке </a:t>
            </a:r>
            <a:r>
              <a:rPr lang="en-US" baseline="0" dirty="0" smtClean="0"/>
              <a:t>Dagger 2 </a:t>
            </a:r>
            <a:r>
              <a:rPr lang="ru-RU" baseline="0" dirty="0" smtClean="0"/>
              <a:t>нуждается в специальном </a:t>
            </a:r>
            <a:r>
              <a:rPr lang="en-US" baseline="0" dirty="0" smtClean="0"/>
              <a:t>Dagger Compiler.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028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Нашей</a:t>
            </a:r>
            <a:r>
              <a:rPr lang="ru-RU" baseline="0" dirty="0" smtClean="0"/>
              <a:t> задачей является разделить приложение на некие модули и компоненты. И всё это для того что бы объекты можно было создавать только в одном месте в конкретном модуле, вместо того, что бы создавать их где не попадя. Для этого нам нужно создать специальный класс, и пометить его специальной аннотацией </a:t>
            </a:r>
            <a:r>
              <a:rPr lang="en-US" baseline="0" dirty="0" smtClean="0"/>
              <a:t>@Module. </a:t>
            </a:r>
            <a:r>
              <a:rPr lang="ru-RU" baseline="0" dirty="0" smtClean="0"/>
              <a:t>На скриншоте вы можете видеть пример такого класса. Я назвал его </a:t>
            </a:r>
            <a:r>
              <a:rPr lang="en-US" baseline="0" dirty="0" err="1" smtClean="0"/>
              <a:t>ApplicationModule</a:t>
            </a:r>
            <a:r>
              <a:rPr lang="en-US" baseline="0" dirty="0" smtClean="0"/>
              <a:t>. ”</a:t>
            </a:r>
            <a:r>
              <a:rPr lang="ru-RU" baseline="0" dirty="0" smtClean="0"/>
              <a:t>Дальше импровизация по скриншоту, так будет легче, рассказать про каждый метод, и для чего он нужен</a:t>
            </a:r>
            <a:r>
              <a:rPr lang="en-US" baseline="0" dirty="0" smtClean="0"/>
              <a:t>”</a:t>
            </a:r>
            <a:r>
              <a:rPr lang="ru-RU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3040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Следующая аннотация</a:t>
            </a:r>
            <a:r>
              <a:rPr lang="ru-RU" baseline="0" dirty="0" smtClean="0"/>
              <a:t> это </a:t>
            </a:r>
            <a:r>
              <a:rPr lang="en-US" baseline="0" dirty="0" smtClean="0"/>
              <a:t>@Component. </a:t>
            </a:r>
            <a:r>
              <a:rPr lang="ru-RU" baseline="0" dirty="0" smtClean="0"/>
              <a:t>Если вспомнить граф, который был на первых слайдах, то компонент можно сравнить с вершиной этого графа. К примеру </a:t>
            </a:r>
            <a:r>
              <a:rPr lang="en-US" baseline="0" dirty="0" smtClean="0"/>
              <a:t>Application Component </a:t>
            </a:r>
            <a:r>
              <a:rPr lang="ru-RU" baseline="0" dirty="0" smtClean="0"/>
              <a:t>это самая первая вершина, от которой будут наследоваться другие вершины ( по желанию ), в данном интерфейсе нам необходимо написать методы, объекты которых мы хотим передать наследникам. В аннотации </a:t>
            </a:r>
            <a:r>
              <a:rPr lang="en-US" baseline="0" dirty="0" smtClean="0"/>
              <a:t>@Component </a:t>
            </a:r>
            <a:r>
              <a:rPr lang="ru-RU" baseline="0" dirty="0" smtClean="0"/>
              <a:t>мы подключаем модуль который создали на предыдущем слайде, это позволяет данному компоненту инжектировать созданные объекты. Подключаемых модулей может быть сколько угодно, но главное не перегибать палку. ( Дальше импровизация по </a:t>
            </a:r>
            <a:r>
              <a:rPr lang="ru-RU" baseline="0" dirty="0" err="1" smtClean="0"/>
              <a:t>скрину</a:t>
            </a:r>
            <a:r>
              <a:rPr lang="ru-RU" baseline="0" dirty="0" smtClean="0"/>
              <a:t> 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249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TITLE GOES HERE. It may stretch to two lines.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337995" y="26655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06824" y="996707"/>
            <a:ext cx="4186165" cy="660738"/>
          </a:xfrm>
        </p:spPr>
        <p:txBody>
          <a:bodyPr wrap="square" lIns="0" anchor="t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28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9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6824" y="2016874"/>
            <a:ext cx="9682333" cy="3934346"/>
          </a:xfrm>
        </p:spPr>
        <p:txBody>
          <a:bodyPr wrap="none" lIns="0"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Tx/>
              <a:buFont typeface="Wingdings" panose="05000000000000000000" pitchFamily="2" charset="2"/>
              <a:buChar char="§"/>
              <a:tabLst/>
              <a:defRPr lang="en-US" sz="33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First topics on the agenda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Text Placeholder 1"/>
          <p:cNvSpPr txBox="1">
            <a:spLocks/>
          </p:cNvSpPr>
          <p:nvPr userDrawn="1"/>
        </p:nvSpPr>
        <p:spPr>
          <a:xfrm flipH="1">
            <a:off x="806824" y="1708920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8690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1218690" y="3360613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ct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600200" indent="-228600" algn="ctr"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1218690" y="25955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3021340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r">
              <a:buFontTx/>
              <a:buNone/>
              <a:defRPr>
                <a:solidFill>
                  <a:schemeClr val="tx1"/>
                </a:solidFill>
              </a:defRPr>
            </a:lvl5pPr>
            <a:lvl6pPr algn="r">
              <a:defRPr sz="1200"/>
            </a:lvl6pPr>
            <a:lvl8pPr algn="r">
              <a:defRPr sz="120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and possibly second row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3028387"/>
            <a:ext cx="6401554" cy="1347548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34559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46564" y="2568629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19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46564" y="2191023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398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 smtClean="0"/>
              <a:t>Insert text here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 smtClean="0"/>
              <a:t>Insert text here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2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399541" y="2575061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2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093355" y="2586006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711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80985" y="1539089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647761" y="2337460"/>
            <a:ext cx="7982533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66126" y="1647185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6824" y="2321982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6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54106" y="3166616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ontent Placeholder 2"/>
          <p:cNvSpPr>
            <a:spLocks noGrp="1"/>
          </p:cNvSpPr>
          <p:nvPr>
            <p:ph idx="25" hasCustomPrompt="1"/>
          </p:nvPr>
        </p:nvSpPr>
        <p:spPr>
          <a:xfrm>
            <a:off x="1066126" y="3274712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6" name="Content Placeholder 2"/>
          <p:cNvSpPr>
            <a:spLocks noGrp="1"/>
          </p:cNvSpPr>
          <p:nvPr>
            <p:ph idx="26" hasCustomPrompt="1"/>
          </p:nvPr>
        </p:nvSpPr>
        <p:spPr>
          <a:xfrm>
            <a:off x="806824" y="3949509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0" name="Rectangle 39"/>
          <p:cNvSpPr/>
          <p:nvPr userDrawn="1"/>
        </p:nvSpPr>
        <p:spPr>
          <a:xfrm>
            <a:off x="854106" y="4794143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1066126" y="4902239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2" name="Content Placeholder 2"/>
          <p:cNvSpPr>
            <a:spLocks noGrp="1"/>
          </p:cNvSpPr>
          <p:nvPr>
            <p:ph idx="28" hasCustomPrompt="1"/>
          </p:nvPr>
        </p:nvSpPr>
        <p:spPr>
          <a:xfrm>
            <a:off x="806824" y="5577036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9" hasCustomPrompt="1"/>
          </p:nvPr>
        </p:nvSpPr>
        <p:spPr>
          <a:xfrm>
            <a:off x="3647761" y="1539089"/>
            <a:ext cx="7982533" cy="742791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E411B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copy here insert copy here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647761" y="159908"/>
            <a:ext cx="7395049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30" hasCustomPrompt="1"/>
          </p:nvPr>
        </p:nvSpPr>
        <p:spPr>
          <a:xfrm>
            <a:off x="880985" y="648708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tx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logo or icons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050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16528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2" r:id="rId2"/>
    <p:sldLayoutId id="2147483718" r:id="rId3"/>
    <p:sldLayoutId id="2147483715" r:id="rId4"/>
    <p:sldLayoutId id="2147483716" r:id="rId5"/>
    <p:sldLayoutId id="2147483717" r:id="rId6"/>
    <p:sldLayoutId id="2147483683" r:id="rId7"/>
    <p:sldLayoutId id="2147483714" r:id="rId8"/>
    <p:sldLayoutId id="214748368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E411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gif"/><Relationship Id="rId3" Type="http://schemas.openxmlformats.org/officeDocument/2006/relationships/hyperlink" Target="mailto:alexandru.iachimov@endava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59" y="3404110"/>
            <a:ext cx="10000372" cy="10633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Dependency Inversion and  Injection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Dagger 2</a:t>
            </a:r>
            <a:endParaRPr lang="en-GB" dirty="0">
              <a:solidFill>
                <a:srgbClr val="DE411B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99385" y="5169877"/>
            <a:ext cx="4647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Alexandr</a:t>
            </a:r>
            <a:r>
              <a:rPr lang="en-US" dirty="0"/>
              <a:t> Iachimov  - AM Android Developer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Where?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94" y="1518948"/>
            <a:ext cx="4424646" cy="4601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95" y="1518947"/>
            <a:ext cx="7495305" cy="46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?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6446"/>
            <a:ext cx="6417733" cy="34213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3" y="2521450"/>
            <a:ext cx="5774267" cy="28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3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@Scope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2120900"/>
            <a:ext cx="3031067" cy="44823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252919"/>
            <a:ext cx="3987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7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MainModule</a:t>
            </a:r>
            <a:r>
              <a:rPr lang="en-US" dirty="0"/>
              <a:t> &amp; </a:t>
            </a:r>
            <a:r>
              <a:rPr lang="en-US" dirty="0" err="1"/>
              <a:t>MainComponent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85" y="2339394"/>
            <a:ext cx="7806440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2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DataBaseHelper</a:t>
            </a:r>
            <a:r>
              <a:rPr lang="en-US" dirty="0"/>
              <a:t> &amp; </a:t>
            </a:r>
            <a:r>
              <a:rPr lang="en-US" dirty="0" err="1"/>
              <a:t>DataBaseManager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0321"/>
            <a:ext cx="6214533" cy="2432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33" y="4011463"/>
            <a:ext cx="6688667" cy="216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3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MainComponent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67" y="2828131"/>
            <a:ext cx="10172270" cy="218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Component in Injector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787" y="1313016"/>
            <a:ext cx="4914068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@Inject. In </a:t>
            </a:r>
            <a:r>
              <a:rPr lang="en-US" dirty="0" err="1"/>
              <a:t>MainActivity.java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413" y="1368186"/>
            <a:ext cx="5397057" cy="485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Dagger 2 ?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818712" y="2610465"/>
            <a:ext cx="10554574" cy="1356851"/>
          </a:xfrm>
          <a:prstGeom prst="rect">
            <a:avLst/>
          </a:prstGeom>
        </p:spPr>
        <p:txBody>
          <a:bodyPr/>
          <a:lstStyle/>
          <a:p>
            <a:pPr algn="ctr" defTabSz="914400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500" b="1" dirty="0" smtClean="0"/>
              <a:t>Decrease dependency between objects</a:t>
            </a:r>
          </a:p>
          <a:p>
            <a:pPr algn="ctr" defTabSz="914400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500" b="1" dirty="0" smtClean="0"/>
              <a:t>Make your code more readable</a:t>
            </a:r>
          </a:p>
          <a:p>
            <a:pPr algn="ctr" defTabSz="914400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500" b="1" dirty="0" smtClean="0"/>
              <a:t>Help you to make test for your project easier </a:t>
            </a:r>
            <a:endParaRPr lang="ru-RU" sz="2500" b="1" dirty="0" smtClean="0"/>
          </a:p>
          <a:p>
            <a:pPr algn="ctr" defTabSz="914400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500" b="1" dirty="0" smtClean="0"/>
              <a:t>Be in trend </a:t>
            </a:r>
            <a:r>
              <a:rPr lang="mr-IN" sz="2500" b="1" dirty="0" smtClean="0"/>
              <a:t>…</a:t>
            </a:r>
            <a:r>
              <a:rPr lang="en-US" sz="2500" b="1" dirty="0" smtClean="0"/>
              <a:t>.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7552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01" y="1905230"/>
            <a:ext cx="8354484" cy="31329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86585" y="5507796"/>
            <a:ext cx="7548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Alexandru Iachimov     e-mail:  </a:t>
            </a:r>
            <a:r>
              <a:rPr lang="en-US" dirty="0" smtClean="0">
                <a:hlinkClick r:id="rId3"/>
              </a:rPr>
              <a:t>alexandru.iachimov@endava.com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/>
              <a:t> repository 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AlexIach</a:t>
            </a:r>
            <a:r>
              <a:rPr lang="en-US" dirty="0"/>
              <a:t>/</a:t>
            </a:r>
            <a:r>
              <a:rPr lang="en-US" dirty="0" err="1"/>
              <a:t>DependencyInjection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3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4" y="996707"/>
            <a:ext cx="8665422" cy="660738"/>
          </a:xfrm>
        </p:spPr>
        <p:txBody>
          <a:bodyPr>
            <a:normAutofit fontScale="90000"/>
          </a:bodyPr>
          <a:lstStyle/>
          <a:p>
            <a:r>
              <a:rPr lang="en-US"/>
              <a:t>What is Dependency Inversion?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3600" dirty="0"/>
              <a:t>S.O.L.I.D Principles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3600" dirty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3600" dirty="0"/>
              <a:t>S </a:t>
            </a:r>
            <a:r>
              <a:rPr lang="mr-IN" sz="3600" dirty="0"/>
              <a:t>–</a:t>
            </a:r>
            <a:r>
              <a:rPr lang="en-US" sz="3600" dirty="0"/>
              <a:t> Single responsibility principle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3600" dirty="0"/>
              <a:t>O </a:t>
            </a:r>
            <a:r>
              <a:rPr lang="mr-IN" sz="3600" dirty="0"/>
              <a:t>–</a:t>
            </a:r>
            <a:r>
              <a:rPr lang="en-US" sz="3600" dirty="0"/>
              <a:t> Open/Closed principle 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3600" dirty="0"/>
              <a:t>L </a:t>
            </a:r>
            <a:r>
              <a:rPr lang="mr-IN" sz="3600" dirty="0"/>
              <a:t>–</a:t>
            </a:r>
            <a:r>
              <a:rPr lang="en-US" sz="3600" dirty="0"/>
              <a:t> </a:t>
            </a:r>
            <a:r>
              <a:rPr lang="en-US" sz="3600" dirty="0" err="1"/>
              <a:t>Liskov</a:t>
            </a:r>
            <a:r>
              <a:rPr lang="en-US" sz="3600" dirty="0"/>
              <a:t> substitution principle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3600" dirty="0"/>
              <a:t>I </a:t>
            </a:r>
            <a:r>
              <a:rPr lang="mr-IN" sz="3600" dirty="0"/>
              <a:t>–</a:t>
            </a:r>
            <a:r>
              <a:rPr lang="en-US" sz="3600" dirty="0"/>
              <a:t> Interface segregation principle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3600" dirty="0">
                <a:solidFill>
                  <a:srgbClr val="FF0000"/>
                </a:solidFill>
              </a:rPr>
              <a:t>D </a:t>
            </a:r>
            <a:r>
              <a:rPr lang="mr-IN" sz="3600" dirty="0">
                <a:solidFill>
                  <a:srgbClr val="FF0000"/>
                </a:solidFill>
              </a:rPr>
              <a:t>–</a:t>
            </a:r>
            <a:r>
              <a:rPr lang="en-US" sz="3600" dirty="0">
                <a:solidFill>
                  <a:srgbClr val="FF0000"/>
                </a:solidFill>
              </a:rPr>
              <a:t> Dependency Inversion principle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3600" dirty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8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4" y="996707"/>
            <a:ext cx="10372453" cy="6607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Dependency Inversion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480998"/>
            <a:ext cx="4394200" cy="359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665" y="2480998"/>
            <a:ext cx="43942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0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6824" y="465765"/>
            <a:ext cx="10372453" cy="660738"/>
          </a:xfrm>
        </p:spPr>
        <p:txBody>
          <a:bodyPr>
            <a:normAutofit/>
          </a:bodyPr>
          <a:lstStyle/>
          <a:p>
            <a:r>
              <a:rPr lang="en-US" dirty="0"/>
              <a:t>The power of Dependency Inversion </a:t>
            </a:r>
            <a:endParaRPr lang="en-US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685" y="2222500"/>
            <a:ext cx="4474630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en-US" b="0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7" y="1603068"/>
            <a:ext cx="4517247" cy="4635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753" y="1603067"/>
            <a:ext cx="5130801" cy="458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1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Injections with Dagger 2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2" y="2290233"/>
            <a:ext cx="8832624" cy="3636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54446" y="2878667"/>
            <a:ext cx="3215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Dagger 2 Configurations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@Component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@Module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@Scope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@Inject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Injector ENUM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8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dependency to </a:t>
            </a:r>
            <a:r>
              <a:rPr lang="en-US" dirty="0" err="1"/>
              <a:t>gradle</a:t>
            </a:r>
            <a:r>
              <a:rPr lang="en-US" dirty="0"/>
              <a:t> file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270932" y="2895601"/>
            <a:ext cx="3025153" cy="2116531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build.gradle</a:t>
            </a:r>
            <a:r>
              <a:rPr lang="en-US" dirty="0" smtClean="0"/>
              <a:t>  -  Module level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85" y="1391401"/>
            <a:ext cx="8624982" cy="484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@Module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30" y="1603068"/>
            <a:ext cx="9570781" cy="450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@Component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33" y="2927406"/>
            <a:ext cx="9610105" cy="25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-August2016" id="{8759937A-5D00-4C83-80D3-05A5A75A846C}" vid="{73A0825B-A9DC-4B49-80BD-44022E3E56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4e7e4dd7-87a7-44ed-a117-880e36b8a711">WMENFUZ2NZA5-1797567310-45</_dlc_DocId>
    <_dlc_DocIdUrl xmlns="4e7e4dd7-87a7-44ed-a117-880e36b8a711">
      <Url>https://one.endava.com/_layouts/15/DocIdRedir.aspx?ID=WMENFUZ2NZA5-1797567310-45</Url>
      <Description>WMENFUZ2NZA5-1797567310-45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7B0B388261A548BB43937D0E23C9CA" ma:contentTypeVersion="1" ma:contentTypeDescription="Create a new document." ma:contentTypeScope="" ma:versionID="266ddc6e05eeb944c89b989d109a4b2e">
  <xsd:schema xmlns:xsd="http://www.w3.org/2001/XMLSchema" xmlns:xs="http://www.w3.org/2001/XMLSchema" xmlns:p="http://schemas.microsoft.com/office/2006/metadata/properties" xmlns:ns1="http://schemas.microsoft.com/sharepoint/v3" xmlns:ns2="4e7e4dd7-87a7-44ed-a117-880e36b8a711" targetNamespace="http://schemas.microsoft.com/office/2006/metadata/properties" ma:root="true" ma:fieldsID="a7e291b1b0de00298a65fd94704b4171" ns1:_="" ns2:_="">
    <xsd:import namespace="http://schemas.microsoft.com/sharepoint/v3"/>
    <xsd:import namespace="4e7e4dd7-87a7-44ed-a117-880e36b8a711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e4dd7-87a7-44ed-a117-880e36b8a711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2C2D96-7AE6-498C-A65A-58BFE51032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E70423-9FE9-4B65-9BE2-E34FCE1BD5F6}">
  <ds:schemaRefs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schemas.microsoft.com/sharepoint/v3"/>
    <ds:schemaRef ds:uri="http://schemas.microsoft.com/office/2006/metadata/properties"/>
    <ds:schemaRef ds:uri="http://schemas.openxmlformats.org/package/2006/metadata/core-properties"/>
    <ds:schemaRef ds:uri="4e7e4dd7-87a7-44ed-a117-880e36b8a711"/>
  </ds:schemaRefs>
</ds:datastoreItem>
</file>

<file path=customXml/itemProps3.xml><?xml version="1.0" encoding="utf-8"?>
<ds:datastoreItem xmlns:ds="http://schemas.openxmlformats.org/officeDocument/2006/customXml" ds:itemID="{78C213C9-2885-4F77-B7F7-57BF6964866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30A8BD5-6BA2-4091-81F0-81F8D4E3B1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e7e4dd7-87a7-44ed-a117-880e36b8a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PPT-template-August2016</Template>
  <TotalTime>392</TotalTime>
  <Words>1780</Words>
  <Application>Microsoft Macintosh PowerPoint</Application>
  <PresentationFormat>Widescreen</PresentationFormat>
  <Paragraphs>95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 Narrow</vt:lpstr>
      <vt:lpstr>Arial Narrow Bold</vt:lpstr>
      <vt:lpstr>Calibri</vt:lpstr>
      <vt:lpstr>Helvetica Neue Light</vt:lpstr>
      <vt:lpstr>Wingdings</vt:lpstr>
      <vt:lpstr>Arial</vt:lpstr>
      <vt:lpstr>Endava PPT slides</vt:lpstr>
      <vt:lpstr>Dependency Inversion and  Injection Dagger 2</vt:lpstr>
      <vt:lpstr>What is Dependency Inversion?</vt:lpstr>
      <vt:lpstr>Dependency Inversion</vt:lpstr>
      <vt:lpstr>The power of Dependency Inversion </vt:lpstr>
      <vt:lpstr>Dependency Injection</vt:lpstr>
      <vt:lpstr>Injections with Dagger 2</vt:lpstr>
      <vt:lpstr>Add dependency to gradle file</vt:lpstr>
      <vt:lpstr>@Module</vt:lpstr>
      <vt:lpstr>@Component</vt:lpstr>
      <vt:lpstr>Where?</vt:lpstr>
      <vt:lpstr>How ?</vt:lpstr>
      <vt:lpstr>@Scope</vt:lpstr>
      <vt:lpstr>MainModule &amp; MainComponent</vt:lpstr>
      <vt:lpstr>DataBaseHelper &amp; DataBaseManager</vt:lpstr>
      <vt:lpstr>MainComponent</vt:lpstr>
      <vt:lpstr>Add new Component in Injector</vt:lpstr>
      <vt:lpstr>@Inject. In MainActivity.java</vt:lpstr>
      <vt:lpstr>Why Dagger 2 ?</vt:lpstr>
      <vt:lpstr>The end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Resources</dc:title>
  <dc:creator>Vladimir Placinta</dc:creator>
  <cp:lastModifiedBy>Microsoft Office User</cp:lastModifiedBy>
  <cp:revision>24</cp:revision>
  <cp:lastPrinted>2015-07-09T12:46:33Z</cp:lastPrinted>
  <dcterms:created xsi:type="dcterms:W3CDTF">2017-03-15T12:54:15Z</dcterms:created>
  <dcterms:modified xsi:type="dcterms:W3CDTF">2017-03-27T14:40:03Z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0x010100707B0B388261A548BB43937D0E23C9CA</vt:lpwstr>
  </property>
  <property fmtid="{D5CDD505-2E9C-101B-9397-08002B2CF9AE}" pid="3" name="_dlc_DocIdItemGuid">
    <vt:lpwstr>e39615cc-0761-49c7-bbbb-685b863a765c</vt:lpwstr>
  </property>
</Properties>
</file>