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9" r:id="rId5"/>
    <p:sldId id="265" r:id="rId6"/>
    <p:sldId id="270" r:id="rId7"/>
    <p:sldId id="271" r:id="rId8"/>
    <p:sldId id="272" r:id="rId9"/>
    <p:sldId id="275" r:id="rId10"/>
    <p:sldId id="276" r:id="rId11"/>
    <p:sldId id="280" r:id="rId12"/>
    <p:sldId id="274" r:id="rId13"/>
    <p:sldId id="277" r:id="rId14"/>
    <p:sldId id="279"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D2A"/>
    <a:srgbClr val="4A4E52"/>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707" autoAdjust="0"/>
  </p:normalViewPr>
  <p:slideViewPr>
    <p:cSldViewPr snapToGrid="0">
      <p:cViewPr varScale="1">
        <p:scale>
          <a:sx n="92" d="100"/>
          <a:sy n="92" d="100"/>
        </p:scale>
        <p:origin x="808"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22/03/2017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22/03/2017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a:t>
            </a:r>
            <a:endParaRPr lang="en-US" dirty="0"/>
          </a:p>
        </p:txBody>
      </p:sp>
    </p:spTree>
    <p:extLst>
      <p:ext uri="{BB962C8B-B14F-4D97-AF65-F5344CB8AC3E}">
        <p14:creationId xmlns:p14="http://schemas.microsoft.com/office/powerpoint/2010/main" val="258283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706892"/>
          </a:xfrm>
        </p:spPr>
        <p:txBody>
          <a:bodyPr/>
          <a:lstStyle/>
          <a:p>
            <a:r>
              <a:rPr lang="en-US" dirty="0" smtClean="0"/>
              <a:t>Assertions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940160"/>
            <a:ext cx="10543495" cy="5076920"/>
          </a:xfrm>
        </p:spPr>
        <p:txBody>
          <a:bodyPr/>
          <a:lstStyle/>
          <a:p>
            <a:pPr lvl="1" algn="just">
              <a:spcBef>
                <a:spcPts val="1000"/>
              </a:spcBef>
            </a:pPr>
            <a:r>
              <a:rPr lang="en-GB" sz="2000" dirty="0"/>
              <a:t>	</a:t>
            </a:r>
            <a:r>
              <a:rPr lang="en-GB" sz="2000" dirty="0" smtClean="0"/>
              <a:t>An </a:t>
            </a:r>
            <a:r>
              <a:rPr lang="en-GB" sz="2000" i="1" dirty="0" smtClean="0"/>
              <a:t>assertion</a:t>
            </a:r>
            <a:r>
              <a:rPr lang="en-GB" sz="2000" dirty="0" smtClean="0"/>
              <a:t> is a statement in Java that enables us to test our assumptions about our program. Assertion offers several benefits:</a:t>
            </a:r>
          </a:p>
          <a:p>
            <a:pPr marL="548640" lvl="3" algn="just"/>
            <a:r>
              <a:rPr lang="en-GB" sz="2000" dirty="0" smtClean="0"/>
              <a:t>Assertion is great for </a:t>
            </a:r>
            <a:r>
              <a:rPr lang="en-GB" sz="2000" b="1" i="1" dirty="0" smtClean="0"/>
              <a:t>data validation</a:t>
            </a:r>
            <a:r>
              <a:rPr lang="en-GB" sz="2000" dirty="0" smtClean="0"/>
              <a:t>. We can use Java </a:t>
            </a:r>
            <a:r>
              <a:rPr lang="en-GB" sz="2000" i="1" dirty="0" smtClean="0"/>
              <a:t>assert</a:t>
            </a:r>
            <a:r>
              <a:rPr lang="en-GB" sz="2000" dirty="0" smtClean="0"/>
              <a:t> keyword to validate data passed to method, classic example is method which calculates interest rates; we know that amount and time can not be less than zero and by using assert keyword in java we can validate this data at runtime and if by any chance our function is getting incorrect data our program will fail with </a:t>
            </a:r>
            <a:r>
              <a:rPr lang="en-GB" sz="2000" i="1" dirty="0" smtClean="0"/>
              <a:t>AssertionError</a:t>
            </a:r>
            <a:r>
              <a:rPr lang="en-GB" sz="2000" dirty="0" smtClean="0"/>
              <a:t>.</a:t>
            </a:r>
            <a:endParaRPr lang="en-GB" sz="2000" dirty="0"/>
          </a:p>
          <a:p>
            <a:pPr marL="548640" lvl="3" algn="just"/>
            <a:r>
              <a:rPr lang="en-GB" sz="2000" dirty="0" smtClean="0"/>
              <a:t>Assertion in Java guarantees that at certain point on function our assumption or certain condition is true otherwise it </a:t>
            </a:r>
            <a:r>
              <a:rPr lang="en-GB" sz="2000" b="1" dirty="0" smtClean="0"/>
              <a:t>would not have come to that point </a:t>
            </a:r>
            <a:r>
              <a:rPr lang="en-GB" sz="2000" dirty="0" smtClean="0"/>
              <a:t>and would have been terminated with AssertionError, this makes debugging in Java a lot easier</a:t>
            </a:r>
          </a:p>
          <a:p>
            <a:pPr marL="548640" lvl="3" algn="just"/>
            <a:r>
              <a:rPr lang="en-GB" sz="2000" dirty="0" smtClean="0"/>
              <a:t>Using Java assert keyword helps to detect bug early in development cycle which is very cost effective. It also </a:t>
            </a:r>
            <a:r>
              <a:rPr lang="en-GB" sz="2000" b="1" dirty="0" smtClean="0"/>
              <a:t>makes debugging  easier</a:t>
            </a:r>
            <a:r>
              <a:rPr lang="en-GB" sz="2000" dirty="0" smtClean="0"/>
              <a:t>, because AssertionError clearly tells source and reason of error.</a:t>
            </a:r>
            <a:endParaRPr lang="en-GB" sz="2000" b="1" dirty="0" smtClean="0"/>
          </a:p>
          <a:p>
            <a:pPr marL="548640" lvl="3" algn="just"/>
            <a:r>
              <a:rPr lang="en-GB" sz="2000" b="1" dirty="0" smtClean="0"/>
              <a:t>Writing code with assert statement will help us to be better programmer and improve quality of code</a:t>
            </a:r>
            <a:r>
              <a:rPr lang="en-GB" sz="2000" dirty="0" smtClean="0"/>
              <a:t>. This is true because when we write code using assert statement we think about possible input to a function, we think about boundary condition which eventually result in better discipline and quality code.</a:t>
            </a:r>
            <a:endParaRPr lang="en-GB" sz="2000" dirty="0"/>
          </a:p>
          <a:p>
            <a:pPr lvl="1" algn="just">
              <a:spcBef>
                <a:spcPts val="1000"/>
              </a:spcBef>
            </a:pPr>
            <a:endParaRPr lang="en-GB" sz="2000" dirty="0"/>
          </a:p>
          <a:p>
            <a:pPr algn="just"/>
            <a:endParaRPr lang="en-US" dirty="0"/>
          </a:p>
        </p:txBody>
      </p:sp>
    </p:spTree>
    <p:extLst>
      <p:ext uri="{BB962C8B-B14F-4D97-AF65-F5344CB8AC3E}">
        <p14:creationId xmlns:p14="http://schemas.microsoft.com/office/powerpoint/2010/main" val="680740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617968"/>
            <a:ext cx="10543495" cy="3031305"/>
          </a:xfrm>
        </p:spPr>
        <p:txBody>
          <a:bodyPr/>
          <a:lstStyle/>
          <a:p>
            <a:pPr lvl="1">
              <a:spcBef>
                <a:spcPts val="1000"/>
              </a:spcBef>
            </a:pPr>
            <a:r>
              <a:rPr lang="en-GB" sz="2000" i="1" dirty="0"/>
              <a:t>	</a:t>
            </a:r>
            <a:r>
              <a:rPr lang="en-GB" sz="2000" i="1" dirty="0" smtClean="0"/>
              <a:t>assert</a:t>
            </a:r>
            <a:r>
              <a:rPr lang="en-GB" sz="2000" dirty="0" smtClean="0"/>
              <a:t> keyword is used to implement assertion in Java. We can use </a:t>
            </a:r>
            <a:r>
              <a:rPr lang="en-GB" sz="2000" i="1" dirty="0" smtClean="0"/>
              <a:t>assert</a:t>
            </a:r>
            <a:r>
              <a:rPr lang="en-GB" sz="2000" dirty="0" smtClean="0"/>
              <a:t> keyword in two format:</a:t>
            </a:r>
          </a:p>
          <a:p>
            <a:pPr lvl="1">
              <a:spcBef>
                <a:spcPts val="1000"/>
              </a:spcBef>
            </a:pPr>
            <a:r>
              <a:rPr lang="en-GB" sz="2000" i="1" dirty="0"/>
              <a:t>	</a:t>
            </a:r>
            <a:r>
              <a:rPr lang="en-US" altLang="en-US" sz="2000" dirty="0">
                <a:solidFill>
                  <a:srgbClr val="000088"/>
                </a:solidFill>
                <a:latin typeface="Arial Unicode MS" panose="020B0604020202020204" pitchFamily="34" charset="-128"/>
              </a:rPr>
              <a:t> </a:t>
            </a:r>
            <a:r>
              <a:rPr lang="en-US" altLang="en-US" sz="2000" dirty="0" smtClean="0">
                <a:solidFill>
                  <a:srgbClr val="000088"/>
                </a:solidFill>
                <a:latin typeface="Arial Unicode MS" panose="020B0604020202020204" pitchFamily="34" charset="-128"/>
              </a:rPr>
              <a:t>assert </a:t>
            </a:r>
            <a:r>
              <a:rPr lang="en-US" altLang="en-US" sz="2000" dirty="0" smtClean="0">
                <a:solidFill>
                  <a:srgbClr val="000000"/>
                </a:solidFill>
                <a:latin typeface="Arial Unicode MS" panose="020B0604020202020204" pitchFamily="34" charset="-128"/>
              </a:rPr>
              <a:t>booleanExpresion</a:t>
            </a:r>
            <a:r>
              <a:rPr lang="en-US" altLang="en-US" sz="2000" dirty="0" smtClean="0">
                <a:solidFill>
                  <a:srgbClr val="666600"/>
                </a:solidFill>
                <a:latin typeface="Arial Unicode MS" panose="020B0604020202020204" pitchFamily="34" charset="-128"/>
              </a:rPr>
              <a:t>;</a:t>
            </a:r>
          </a:p>
          <a:p>
            <a:pPr lvl="1">
              <a:spcBef>
                <a:spcPts val="1000"/>
              </a:spcBef>
            </a:pPr>
            <a:r>
              <a:rPr lang="en-GB" sz="2000" i="1" dirty="0"/>
              <a:t>	</a:t>
            </a:r>
            <a:r>
              <a:rPr lang="en-US" altLang="en-US" sz="2000" dirty="0">
                <a:solidFill>
                  <a:srgbClr val="000088"/>
                </a:solidFill>
                <a:latin typeface="Arial Unicode MS" panose="020B0604020202020204" pitchFamily="34" charset="-128"/>
              </a:rPr>
              <a:t> assert </a:t>
            </a:r>
            <a:r>
              <a:rPr lang="en-US" altLang="en-US" sz="2000" dirty="0" smtClean="0">
                <a:solidFill>
                  <a:srgbClr val="000000"/>
                </a:solidFill>
                <a:latin typeface="Arial Unicode MS" panose="020B0604020202020204" pitchFamily="34" charset="-128"/>
              </a:rPr>
              <a:t>booleanExpresion </a:t>
            </a:r>
            <a:r>
              <a:rPr lang="en-US" altLang="en-US" sz="2000" dirty="0" smtClean="0">
                <a:solidFill>
                  <a:srgbClr val="666600"/>
                </a:solidFill>
                <a:latin typeface="Arial Unicode MS" panose="020B0604020202020204" pitchFamily="34" charset="-128"/>
              </a:rPr>
              <a:t>: </a:t>
            </a:r>
            <a:r>
              <a:rPr lang="en-US" altLang="en-US" sz="2000" dirty="0" smtClean="0">
                <a:solidFill>
                  <a:srgbClr val="008800"/>
                </a:solidFill>
                <a:latin typeface="Arial Unicode MS" panose="020B0604020202020204" pitchFamily="34" charset="-128"/>
              </a:rPr>
              <a:t>errorMessage</a:t>
            </a:r>
          </a:p>
          <a:p>
            <a:pPr lvl="1">
              <a:spcBef>
                <a:spcPts val="1000"/>
              </a:spcBef>
            </a:pPr>
            <a:r>
              <a:rPr lang="en-GB" sz="2000" dirty="0" smtClean="0"/>
              <a:t>As shown above assert keyword in java has two forms. First form </a:t>
            </a:r>
            <a:r>
              <a:rPr lang="en-GB" sz="2000" i="1" dirty="0" smtClean="0"/>
              <a:t>assert booleanExpression</a:t>
            </a:r>
            <a:r>
              <a:rPr lang="en-GB" sz="2000" dirty="0" smtClean="0"/>
              <a:t> is used to test the </a:t>
            </a:r>
            <a:r>
              <a:rPr lang="en-GB" sz="2000" dirty="0"/>
              <a:t>b</a:t>
            </a:r>
            <a:r>
              <a:rPr lang="en-GB" sz="2000" dirty="0" smtClean="0"/>
              <a:t>oolean expression and if boolean expression is false then Java throws </a:t>
            </a:r>
            <a:r>
              <a:rPr lang="en-GB" sz="2000" i="1" dirty="0" smtClean="0"/>
              <a:t>AssertionError</a:t>
            </a:r>
            <a:r>
              <a:rPr lang="en-GB" sz="2000" dirty="0" smtClean="0"/>
              <a:t> and our program terminates. Second form of assert keyword </a:t>
            </a:r>
            <a:r>
              <a:rPr lang="en-GB" sz="2000" i="1" dirty="0"/>
              <a:t>assert </a:t>
            </a:r>
            <a:r>
              <a:rPr lang="en-GB" sz="2000" i="1" dirty="0" smtClean="0"/>
              <a:t>booleanExpression : errorMessage</a:t>
            </a:r>
            <a:r>
              <a:rPr lang="en-GB" sz="2000" dirty="0"/>
              <a:t> </a:t>
            </a:r>
            <a:r>
              <a:rPr lang="en-GB" sz="2000" dirty="0" smtClean="0"/>
              <a:t>is more useful and provides a mechanism to pass additional data when Java assertion fails and Java throws </a:t>
            </a:r>
            <a:r>
              <a:rPr lang="en-GB" sz="2000" i="1" dirty="0" smtClean="0"/>
              <a:t>AssertionError.</a:t>
            </a:r>
            <a:endParaRPr lang="en-GB" sz="2000" dirty="0"/>
          </a:p>
          <a:p>
            <a:pPr lvl="1">
              <a:spcBef>
                <a:spcPts val="1000"/>
              </a:spcBef>
            </a:pPr>
            <a:endParaRPr lang="en-GB" sz="2000" dirty="0"/>
          </a:p>
          <a:p>
            <a:pPr lvl="1">
              <a:spcBef>
                <a:spcPts val="1000"/>
              </a:spcBef>
            </a:pPr>
            <a:endParaRPr lang="en-GB" sz="2000" i="1" dirty="0"/>
          </a:p>
          <a:p>
            <a:endParaRPr lang="en-US" dirty="0"/>
          </a:p>
        </p:txBody>
      </p:sp>
    </p:spTree>
    <p:extLst>
      <p:ext uri="{BB962C8B-B14F-4D97-AF65-F5344CB8AC3E}">
        <p14:creationId xmlns:p14="http://schemas.microsoft.com/office/powerpoint/2010/main" val="2244363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Iunona Panasenco</a:t>
            </a:r>
          </a:p>
          <a:p>
            <a:pPr lvl="1"/>
            <a:r>
              <a:rPr lang="en-US" dirty="0" smtClean="0"/>
              <a:t>AM Engineer</a:t>
            </a:r>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err="1" smtClean="0"/>
              <a:t>iunona.panasenco@endava.com</a:t>
            </a:r>
            <a:endParaRPr lang="en-US" sz="2400" dirty="0" smtClean="0"/>
          </a:p>
          <a:p>
            <a:pPr lvl="1"/>
            <a:r>
              <a:rPr lang="en-US" sz="2400" dirty="0" smtClean="0"/>
              <a:t>079877558</a:t>
            </a:r>
          </a:p>
          <a:p>
            <a:pPr lvl="1"/>
            <a:endParaRPr lang="en-US" sz="24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633" y="4102007"/>
            <a:ext cx="323850" cy="323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spTree>
    <p:extLst>
      <p:ext uri="{BB962C8B-B14F-4D97-AF65-F5344CB8AC3E}">
        <p14:creationId xmlns:p14="http://schemas.microsoft.com/office/powerpoint/2010/main" val="3636686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r>
              <a:rPr lang="en-US" dirty="0" smtClean="0"/>
              <a:t>Exceptions and Errors</a:t>
            </a:r>
          </a:p>
          <a:p>
            <a:r>
              <a:rPr lang="en-US" dirty="0" smtClean="0"/>
              <a:t>Class Throwable</a:t>
            </a:r>
          </a:p>
          <a:p>
            <a:r>
              <a:rPr lang="en-US" dirty="0" smtClean="0"/>
              <a:t>Exceptions types</a:t>
            </a:r>
          </a:p>
          <a:p>
            <a:r>
              <a:rPr lang="en-US" dirty="0" smtClean="0"/>
              <a:t>Handling exceptions</a:t>
            </a:r>
          </a:p>
          <a:p>
            <a:r>
              <a:rPr lang="en-US" dirty="0" smtClean="0"/>
              <a:t>Assertions</a:t>
            </a:r>
            <a:endParaRPr lang="en-US" dirty="0"/>
          </a:p>
        </p:txBody>
      </p:sp>
      <p:sp>
        <p:nvSpPr>
          <p:cNvPr id="5" name="Slide Number Placeholder 4"/>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and Errors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p:txBody>
          <a:bodyPr>
            <a:normAutofit lnSpcReduction="10000"/>
          </a:bodyPr>
          <a:lstStyle/>
          <a:p>
            <a:pPr lvl="1">
              <a:spcBef>
                <a:spcPts val="1000"/>
              </a:spcBef>
            </a:pPr>
            <a:r>
              <a:rPr lang="en-GB" sz="2000" i="1" dirty="0" smtClean="0"/>
              <a:t>Errors</a:t>
            </a:r>
            <a:r>
              <a:rPr lang="en-GB" sz="2000" dirty="0" smtClean="0"/>
              <a:t> and </a:t>
            </a:r>
            <a:r>
              <a:rPr lang="en-GB" sz="2000" i="1" dirty="0" smtClean="0"/>
              <a:t>Exceptions</a:t>
            </a:r>
            <a:r>
              <a:rPr lang="en-GB" sz="2000" dirty="0" smtClean="0"/>
              <a:t> represent problems that arise during the execution of a program. They can occur for many different reasons, for example:</a:t>
            </a:r>
          </a:p>
          <a:p>
            <a:pPr marL="548640" lvl="3" algn="just"/>
            <a:r>
              <a:rPr lang="en-GB" sz="2000" dirty="0" smtClean="0"/>
              <a:t>failure of an input/output operation</a:t>
            </a:r>
            <a:endParaRPr lang="en-GB" sz="2000" dirty="0"/>
          </a:p>
          <a:p>
            <a:pPr marL="548640" lvl="3" algn="just"/>
            <a:r>
              <a:rPr lang="en-GB" sz="2000" dirty="0" smtClean="0"/>
              <a:t>a user has entered invalid data</a:t>
            </a:r>
          </a:p>
          <a:p>
            <a:pPr marL="548640" lvl="3" algn="just"/>
            <a:r>
              <a:rPr lang="en-GB" sz="2000" dirty="0" smtClean="0"/>
              <a:t>a file that needs to be opened cannot be found</a:t>
            </a:r>
          </a:p>
          <a:p>
            <a:pPr marL="548640" lvl="3" algn="just"/>
            <a:r>
              <a:rPr lang="en-GB" sz="2000" dirty="0" smtClean="0"/>
              <a:t>a network connection has been lost in the middle of communications or the JVM has run out of memory</a:t>
            </a:r>
          </a:p>
          <a:p>
            <a:pPr marL="548640" lvl="3" algn="just"/>
            <a:r>
              <a:rPr lang="en-GB" sz="2000" dirty="0" smtClean="0"/>
              <a:t>inability to cast from one type to another</a:t>
            </a:r>
          </a:p>
          <a:p>
            <a:pPr marL="548640" lvl="3" algn="just"/>
            <a:r>
              <a:rPr lang="en-GB" sz="2000" dirty="0" smtClean="0"/>
              <a:t>printing failed</a:t>
            </a:r>
          </a:p>
          <a:p>
            <a:pPr marL="0" lvl="3" indent="0" algn="just">
              <a:buNone/>
            </a:pPr>
            <a:r>
              <a:rPr lang="en-GB" sz="2000" i="1" dirty="0" smtClean="0"/>
              <a:t>Exceptions</a:t>
            </a:r>
            <a:r>
              <a:rPr lang="en-GB" sz="2000" dirty="0" smtClean="0"/>
              <a:t> are situations that might appear frequently and, usually, the ,problems that appeared can be repaired</a:t>
            </a:r>
            <a:r>
              <a:rPr lang="en-GB" sz="2000" dirty="0" smtClean="0"/>
              <a:t>.</a:t>
            </a:r>
            <a:endParaRPr lang="ru-RU" sz="2000" dirty="0" smtClean="0"/>
          </a:p>
          <a:p>
            <a:pPr marL="0" lvl="3" indent="0" algn="just">
              <a:buNone/>
            </a:pPr>
            <a:r>
              <a:rPr lang="en-GB" sz="2000" dirty="0" smtClean="0"/>
              <a:t> </a:t>
            </a:r>
            <a:r>
              <a:rPr lang="en-GB" sz="2000" i="1" dirty="0" smtClean="0"/>
              <a:t>Errors</a:t>
            </a:r>
            <a:r>
              <a:rPr lang="en-GB" sz="2000" dirty="0" smtClean="0"/>
              <a:t> </a:t>
            </a:r>
            <a:r>
              <a:rPr lang="en-GB" sz="2000" dirty="0" smtClean="0"/>
              <a:t>are problems that arise beyond the control of the user or the programmer. Errors are typically ignored in your code because we can rarely do anything about an error. For example, if a stack overflow occurs, an error will arise.</a:t>
            </a:r>
            <a:endParaRPr lang="en-GB" sz="2000" i="1" dirty="0"/>
          </a:p>
          <a:p>
            <a:pPr lvl="1">
              <a:spcBef>
                <a:spcPts val="1000"/>
              </a:spcBef>
            </a:pPr>
            <a:endParaRPr lang="en-GB" sz="2000" dirty="0"/>
          </a:p>
          <a:p>
            <a:endParaRPr lang="en-US" dirty="0"/>
          </a:p>
        </p:txBody>
      </p:sp>
    </p:spTree>
    <p:extLst>
      <p:ext uri="{BB962C8B-B14F-4D97-AF65-F5344CB8AC3E}">
        <p14:creationId xmlns:p14="http://schemas.microsoft.com/office/powerpoint/2010/main" val="1985909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00" y="182649"/>
            <a:ext cx="7015020" cy="6160032"/>
          </a:xfrm>
          <a:prstGeom prst="rect">
            <a:avLst/>
          </a:prstGeom>
        </p:spPr>
      </p:pic>
    </p:spTree>
    <p:extLst>
      <p:ext uri="{BB962C8B-B14F-4D97-AF65-F5344CB8AC3E}">
        <p14:creationId xmlns:p14="http://schemas.microsoft.com/office/powerpoint/2010/main" val="1153066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81134"/>
          </a:xfrm>
        </p:spPr>
        <p:txBody>
          <a:bodyPr/>
          <a:lstStyle/>
          <a:p>
            <a:r>
              <a:rPr lang="en-US" dirty="0"/>
              <a:t>Exceptions and Errors</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3" y="886492"/>
            <a:ext cx="7186412" cy="5468545"/>
          </a:xfrm>
          <a:prstGeom prst="rect">
            <a:avLst/>
          </a:prstGeom>
        </p:spPr>
      </p:pic>
    </p:spTree>
    <p:extLst>
      <p:ext uri="{BB962C8B-B14F-4D97-AF65-F5344CB8AC3E}">
        <p14:creationId xmlns:p14="http://schemas.microsoft.com/office/powerpoint/2010/main" val="1558822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668255"/>
          </a:xfrm>
        </p:spPr>
        <p:txBody>
          <a:bodyPr/>
          <a:lstStyle/>
          <a:p>
            <a:r>
              <a:rPr lang="en-US" dirty="0" smtClean="0"/>
              <a:t>Exceptions types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073499"/>
            <a:ext cx="10543495" cy="2897746"/>
          </a:xfrm>
        </p:spPr>
        <p:txBody>
          <a:bodyPr/>
          <a:lstStyle/>
          <a:p>
            <a:pPr lvl="1">
              <a:spcBef>
                <a:spcPts val="1000"/>
              </a:spcBef>
            </a:pPr>
            <a:r>
              <a:rPr lang="en-GB" sz="2000" dirty="0" smtClean="0"/>
              <a:t>To understand how exception handling works in Java, we need to understand different exception types:</a:t>
            </a:r>
            <a:endParaRPr lang="en-GB" sz="2000" dirty="0"/>
          </a:p>
          <a:p>
            <a:pPr marL="320040" lvl="3" indent="0" algn="just">
              <a:buNone/>
            </a:pPr>
            <a:r>
              <a:rPr lang="en-GB" sz="2000" b="1" i="1" dirty="0" smtClean="0"/>
              <a:t>Checked exceptions</a:t>
            </a:r>
            <a:r>
              <a:rPr lang="en-GB" sz="2000" dirty="0" smtClean="0"/>
              <a:t> – a checked exception is an exception that is typically a user error or a problem that cannot be foreseen by the programmer by the programmer. For example, if a file is to be opened, but the file cannot be found, an exception occurs. These exceptions cannot simply be ignored at the time of compilation</a:t>
            </a:r>
          </a:p>
          <a:p>
            <a:pPr marL="320040" lvl="3" indent="0" algn="just">
              <a:buNone/>
            </a:pPr>
            <a:r>
              <a:rPr lang="en-GB" sz="2000" b="1" i="1" dirty="0" smtClean="0"/>
              <a:t>Runtime exceptions</a:t>
            </a:r>
            <a:r>
              <a:rPr lang="en-GB" sz="2000" dirty="0" smtClean="0"/>
              <a:t> – </a:t>
            </a:r>
            <a:r>
              <a:rPr lang="en-GB" sz="2000" dirty="0"/>
              <a:t>a</a:t>
            </a:r>
            <a:r>
              <a:rPr lang="en-GB" sz="2000" dirty="0" smtClean="0"/>
              <a:t> runtime exception is an exception that occurs that probably could have been avoided by the programmer. As opposed to checked exceptions, runtime exceptions are ignored at the time of compilation</a:t>
            </a:r>
            <a:endParaRPr lang="en-GB" sz="2000" b="1" i="1" dirty="0"/>
          </a:p>
        </p:txBody>
      </p:sp>
    </p:spTree>
    <p:extLst>
      <p:ext uri="{BB962C8B-B14F-4D97-AF65-F5344CB8AC3E}">
        <p14:creationId xmlns:p14="http://schemas.microsoft.com/office/powerpoint/2010/main" val="3484084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997527"/>
            <a:ext cx="10543495" cy="1967346"/>
          </a:xfrm>
        </p:spPr>
        <p:txBody>
          <a:bodyPr>
            <a:normAutofit lnSpcReduction="10000"/>
          </a:bodyPr>
          <a:lstStyle/>
          <a:p>
            <a:pPr lvl="1" algn="just">
              <a:spcBef>
                <a:spcPts val="1000"/>
              </a:spcBef>
            </a:pPr>
            <a:r>
              <a:rPr lang="en-GB" sz="2000" dirty="0" smtClean="0"/>
              <a:t>	Java being an object oriented programming language, whenever an exception occurs while executing a statement, creates an </a:t>
            </a:r>
            <a:r>
              <a:rPr lang="en-GB" sz="2000" i="1" dirty="0" smtClean="0"/>
              <a:t>exception object</a:t>
            </a:r>
            <a:r>
              <a:rPr lang="en-GB" sz="2000" dirty="0" smtClean="0"/>
              <a:t> and then the normal flow of the program halts and JRE tries to find someone that can handle the raised exception. The exception object contains a lot of debugging information such as method hierarchy, line number where the exception occurred, type of exception etc. When the exception occurs in a method, the process of creating the exception object and handing it over to runtime environment is called </a:t>
            </a:r>
            <a:r>
              <a:rPr lang="en-GB" sz="2000" i="1" dirty="0" smtClean="0"/>
              <a:t>throwing the exception</a:t>
            </a:r>
            <a:r>
              <a:rPr lang="en-GB" sz="2000" dirty="0" smtClean="0"/>
              <a:t>.</a:t>
            </a:r>
            <a:endParaRPr lang="en-GB" sz="2000" dirty="0"/>
          </a:p>
          <a:p>
            <a:pPr marL="0" lvl="3" indent="0" algn="just">
              <a:buNone/>
            </a:pPr>
            <a:r>
              <a:rPr lang="ru-RU" sz="2000" dirty="0" smtClean="0"/>
              <a:t>	</a:t>
            </a:r>
            <a:r>
              <a:rPr lang="en-GB" sz="2000" dirty="0" smtClean="0"/>
              <a:t>The </a:t>
            </a:r>
            <a:r>
              <a:rPr lang="en-GB" sz="2000" dirty="0"/>
              <a:t>core advantage of exception handling is </a:t>
            </a:r>
            <a:r>
              <a:rPr lang="en-GB" sz="2000" b="1" dirty="0"/>
              <a:t>to maintain the normal flow of the </a:t>
            </a:r>
            <a:r>
              <a:rPr lang="en-GB" sz="2000" b="1" dirty="0" smtClean="0"/>
              <a:t>application</a:t>
            </a:r>
            <a:r>
              <a:rPr lang="en-US" sz="2000" b="1" dirty="0" smtClean="0"/>
              <a:t>.</a:t>
            </a:r>
          </a:p>
          <a:p>
            <a:endParaRPr lang="en-US" dirty="0" smtClean="0"/>
          </a:p>
          <a:p>
            <a:pPr marL="0" lvl="3" indent="0" algn="just">
              <a:buNone/>
            </a:pPr>
            <a:endParaRPr lang="en-GB" sz="2000" dirty="0"/>
          </a:p>
          <a:p>
            <a:pPr lvl="1" algn="just">
              <a:spcBef>
                <a:spcPts val="1000"/>
              </a:spcBef>
            </a:pPr>
            <a:endParaRPr lang="en-GB" sz="2000" dirty="0"/>
          </a:p>
        </p:txBody>
      </p:sp>
      <p:sp>
        <p:nvSpPr>
          <p:cNvPr id="5" name="TextBox 4"/>
          <p:cNvSpPr txBox="1"/>
          <p:nvPr/>
        </p:nvSpPr>
        <p:spPr>
          <a:xfrm>
            <a:off x="637309" y="2867892"/>
            <a:ext cx="10598727" cy="7294305"/>
          </a:xfrm>
          <a:prstGeom prst="rect">
            <a:avLst/>
          </a:prstGeom>
          <a:noFill/>
        </p:spPr>
        <p:txBody>
          <a:bodyPr wrap="square" numCol="2" rtlCol="0">
            <a:spAutoFit/>
          </a:bodyPr>
          <a:lstStyle/>
          <a:p>
            <a:pPr>
              <a:lnSpc>
                <a:spcPct val="150000"/>
              </a:lnSpc>
            </a:pPr>
            <a:r>
              <a:rPr lang="en-US" dirty="0" smtClean="0">
                <a:solidFill>
                  <a:srgbClr val="DC5D2A"/>
                </a:solidFill>
              </a:rPr>
              <a:t>public</a:t>
            </a:r>
            <a:r>
              <a:rPr lang="en-US" dirty="0">
                <a:solidFill>
                  <a:srgbClr val="DC5D2A"/>
                </a:solidFill>
              </a:rPr>
              <a:t> class Testtrycatch1{  </a:t>
            </a:r>
          </a:p>
          <a:p>
            <a:pPr>
              <a:lnSpc>
                <a:spcPct val="150000"/>
              </a:lnSpc>
            </a:pPr>
            <a:r>
              <a:rPr lang="en-US" dirty="0">
                <a:solidFill>
                  <a:srgbClr val="DC5D2A"/>
                </a:solidFill>
              </a:rPr>
              <a:t>  public static void main(String </a:t>
            </a:r>
            <a:r>
              <a:rPr lang="en-US" dirty="0" err="1">
                <a:solidFill>
                  <a:srgbClr val="DC5D2A"/>
                </a:solidFill>
              </a:rPr>
              <a:t>args</a:t>
            </a:r>
            <a:r>
              <a:rPr lang="en-US" dirty="0">
                <a:solidFill>
                  <a:srgbClr val="DC5D2A"/>
                </a:solidFill>
              </a:rPr>
              <a:t>[]){  </a:t>
            </a:r>
          </a:p>
          <a:p>
            <a:pPr>
              <a:lnSpc>
                <a:spcPct val="150000"/>
              </a:lnSpc>
            </a:pPr>
            <a:r>
              <a:rPr lang="en-US" dirty="0">
                <a:solidFill>
                  <a:srgbClr val="DC5D2A"/>
                </a:solidFill>
              </a:rPr>
              <a:t>      </a:t>
            </a:r>
            <a:r>
              <a:rPr lang="en-US" dirty="0" err="1">
                <a:solidFill>
                  <a:srgbClr val="DC5D2A"/>
                </a:solidFill>
              </a:rPr>
              <a:t>int</a:t>
            </a:r>
            <a:r>
              <a:rPr lang="en-US" dirty="0">
                <a:solidFill>
                  <a:srgbClr val="DC5D2A"/>
                </a:solidFill>
              </a:rPr>
              <a:t> data=50/0;//may throw exception  </a:t>
            </a:r>
          </a:p>
          <a:p>
            <a:pPr>
              <a:lnSpc>
                <a:spcPct val="150000"/>
              </a:lnSpc>
            </a:pPr>
            <a:r>
              <a:rPr lang="en-US" dirty="0">
                <a:solidFill>
                  <a:srgbClr val="DC5D2A"/>
                </a:solidFill>
              </a:rPr>
              <a:t>      </a:t>
            </a:r>
            <a:r>
              <a:rPr lang="en-US" dirty="0" err="1">
                <a:solidFill>
                  <a:srgbClr val="DC5D2A"/>
                </a:solidFill>
              </a:rPr>
              <a:t>System.out.println</a:t>
            </a:r>
            <a:r>
              <a:rPr lang="en-US" dirty="0">
                <a:solidFill>
                  <a:srgbClr val="DC5D2A"/>
                </a:solidFill>
              </a:rPr>
              <a:t>("rest of the code...");  </a:t>
            </a:r>
          </a:p>
          <a:p>
            <a:pPr>
              <a:lnSpc>
                <a:spcPct val="150000"/>
              </a:lnSpc>
            </a:pPr>
            <a:r>
              <a:rPr lang="en-US" dirty="0">
                <a:solidFill>
                  <a:srgbClr val="DC5D2A"/>
                </a:solidFill>
              </a:rPr>
              <a:t>}  </a:t>
            </a:r>
          </a:p>
          <a:p>
            <a:pPr>
              <a:lnSpc>
                <a:spcPct val="150000"/>
              </a:lnSpc>
            </a:pPr>
            <a:r>
              <a:rPr lang="en-US" dirty="0">
                <a:solidFill>
                  <a:srgbClr val="DC5D2A"/>
                </a:solidFill>
              </a:rPr>
              <a:t>} </a:t>
            </a:r>
            <a:endParaRPr lang="en-US" dirty="0" smtClean="0">
              <a:solidFill>
                <a:srgbClr val="DC5D2A"/>
              </a:solidFill>
            </a:endParaRPr>
          </a:p>
          <a:p>
            <a:pPr>
              <a:lnSpc>
                <a:spcPct val="150000"/>
              </a:lnSpc>
            </a:pPr>
            <a:endParaRPr lang="en-US" dirty="0" smtClean="0">
              <a:solidFill>
                <a:srgbClr val="DC5D2A"/>
              </a:solidFill>
            </a:endParaRPr>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solidFill>
                  <a:srgbClr val="DC5D2A"/>
                </a:solidFill>
              </a:rPr>
              <a:t>public class Testtrycatch2{  </a:t>
            </a:r>
          </a:p>
          <a:p>
            <a:pPr>
              <a:lnSpc>
                <a:spcPct val="150000"/>
              </a:lnSpc>
            </a:pPr>
            <a:r>
              <a:rPr lang="en-US" dirty="0">
                <a:solidFill>
                  <a:srgbClr val="DC5D2A"/>
                </a:solidFill>
              </a:rPr>
              <a:t>  public static void main(String </a:t>
            </a:r>
            <a:r>
              <a:rPr lang="en-US" dirty="0" err="1">
                <a:solidFill>
                  <a:srgbClr val="DC5D2A"/>
                </a:solidFill>
              </a:rPr>
              <a:t>args</a:t>
            </a:r>
            <a:r>
              <a:rPr lang="en-US" dirty="0">
                <a:solidFill>
                  <a:srgbClr val="DC5D2A"/>
                </a:solidFill>
              </a:rPr>
              <a:t>[]){  </a:t>
            </a:r>
          </a:p>
          <a:p>
            <a:pPr>
              <a:lnSpc>
                <a:spcPct val="150000"/>
              </a:lnSpc>
            </a:pPr>
            <a:r>
              <a:rPr lang="en-US" dirty="0">
                <a:solidFill>
                  <a:srgbClr val="DC5D2A"/>
                </a:solidFill>
              </a:rPr>
              <a:t>   try{  </a:t>
            </a:r>
          </a:p>
          <a:p>
            <a:pPr>
              <a:lnSpc>
                <a:spcPct val="150000"/>
              </a:lnSpc>
            </a:pPr>
            <a:r>
              <a:rPr lang="en-US" dirty="0">
                <a:solidFill>
                  <a:srgbClr val="DC5D2A"/>
                </a:solidFill>
              </a:rPr>
              <a:t>      </a:t>
            </a:r>
            <a:r>
              <a:rPr lang="en-US" dirty="0" err="1">
                <a:solidFill>
                  <a:srgbClr val="DC5D2A"/>
                </a:solidFill>
              </a:rPr>
              <a:t>int</a:t>
            </a:r>
            <a:r>
              <a:rPr lang="en-US" dirty="0">
                <a:solidFill>
                  <a:srgbClr val="DC5D2A"/>
                </a:solidFill>
              </a:rPr>
              <a:t> data=50/0;  </a:t>
            </a:r>
          </a:p>
          <a:p>
            <a:pPr>
              <a:lnSpc>
                <a:spcPct val="150000"/>
              </a:lnSpc>
            </a:pPr>
            <a:r>
              <a:rPr lang="en-US" dirty="0">
                <a:solidFill>
                  <a:srgbClr val="DC5D2A"/>
                </a:solidFill>
              </a:rPr>
              <a:t>   }catch(</a:t>
            </a:r>
            <a:r>
              <a:rPr lang="en-US" dirty="0" err="1">
                <a:solidFill>
                  <a:srgbClr val="DC5D2A"/>
                </a:solidFill>
              </a:rPr>
              <a:t>ArithmeticException</a:t>
            </a:r>
            <a:r>
              <a:rPr lang="en-US" dirty="0">
                <a:solidFill>
                  <a:srgbClr val="DC5D2A"/>
                </a:solidFill>
              </a:rPr>
              <a:t> e){</a:t>
            </a:r>
            <a:r>
              <a:rPr lang="en-US" dirty="0" err="1">
                <a:solidFill>
                  <a:srgbClr val="DC5D2A"/>
                </a:solidFill>
              </a:rPr>
              <a:t>System.out.println</a:t>
            </a:r>
            <a:r>
              <a:rPr lang="en-US" dirty="0">
                <a:solidFill>
                  <a:srgbClr val="DC5D2A"/>
                </a:solidFill>
              </a:rPr>
              <a:t>(e);}  </a:t>
            </a:r>
          </a:p>
          <a:p>
            <a:pPr>
              <a:lnSpc>
                <a:spcPct val="150000"/>
              </a:lnSpc>
            </a:pPr>
            <a:r>
              <a:rPr lang="en-US" dirty="0">
                <a:solidFill>
                  <a:srgbClr val="DC5D2A"/>
                </a:solidFill>
              </a:rPr>
              <a:t>   </a:t>
            </a:r>
            <a:r>
              <a:rPr lang="en-US" dirty="0" err="1">
                <a:solidFill>
                  <a:srgbClr val="DC5D2A"/>
                </a:solidFill>
              </a:rPr>
              <a:t>System.out.println</a:t>
            </a:r>
            <a:r>
              <a:rPr lang="en-US" dirty="0">
                <a:solidFill>
                  <a:srgbClr val="DC5D2A"/>
                </a:solidFill>
              </a:rPr>
              <a:t>("rest of the code...");  </a:t>
            </a:r>
          </a:p>
          <a:p>
            <a:pPr>
              <a:lnSpc>
                <a:spcPct val="150000"/>
              </a:lnSpc>
            </a:pPr>
            <a:r>
              <a:rPr lang="en-US" dirty="0">
                <a:solidFill>
                  <a:srgbClr val="DC5D2A"/>
                </a:solidFill>
              </a:rPr>
              <a:t>}  </a:t>
            </a:r>
          </a:p>
          <a:p>
            <a:pPr>
              <a:lnSpc>
                <a:spcPct val="150000"/>
              </a:lnSpc>
            </a:pPr>
            <a:r>
              <a:rPr lang="en-US" dirty="0">
                <a:solidFill>
                  <a:srgbClr val="DC5D2A"/>
                </a:solidFill>
              </a:rPr>
              <a:t>} </a:t>
            </a:r>
            <a:endParaRPr lang="en-US" dirty="0">
              <a:solidFill>
                <a:srgbClr val="DC5D2A"/>
              </a:solidFill>
            </a:endParaRPr>
          </a:p>
        </p:txBody>
      </p:sp>
    </p:spTree>
    <p:extLst>
      <p:ext uri="{BB962C8B-B14F-4D97-AF65-F5344CB8AC3E}">
        <p14:creationId xmlns:p14="http://schemas.microsoft.com/office/powerpoint/2010/main" val="1312252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Exception? </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5" y="1108364"/>
            <a:ext cx="4108059" cy="4908715"/>
          </a:xfrm>
        </p:spPr>
        <p:txBody>
          <a:bodyPr/>
          <a:lstStyle/>
          <a:p>
            <a:r>
              <a:rPr lang="en-US" dirty="0" smtClean="0"/>
              <a:t>There are 5 key words for exception handling:</a:t>
            </a:r>
          </a:p>
          <a:p>
            <a:endParaRPr lang="en-US" dirty="0"/>
          </a:p>
          <a:p>
            <a:pPr marL="342900" indent="-342900">
              <a:buAutoNum type="arabicParenR"/>
            </a:pPr>
            <a:r>
              <a:rPr lang="en-US" dirty="0" smtClean="0"/>
              <a:t>TRY</a:t>
            </a:r>
          </a:p>
          <a:p>
            <a:pPr marL="342900" indent="-342900">
              <a:buAutoNum type="arabicParenR"/>
            </a:pPr>
            <a:r>
              <a:rPr lang="en-US" dirty="0" smtClean="0"/>
              <a:t>CATCH</a:t>
            </a:r>
          </a:p>
          <a:p>
            <a:pPr marL="342900" indent="-342900">
              <a:buAutoNum type="arabicParenR"/>
            </a:pPr>
            <a:r>
              <a:rPr lang="en-US" dirty="0" smtClean="0"/>
              <a:t>FINALLY</a:t>
            </a:r>
          </a:p>
          <a:p>
            <a:pPr marL="342900" indent="-342900">
              <a:buAutoNum type="arabicParenR"/>
            </a:pPr>
            <a:r>
              <a:rPr lang="en-US" dirty="0" smtClean="0"/>
              <a:t>THROW</a:t>
            </a:r>
          </a:p>
          <a:p>
            <a:pPr marL="342900" indent="-342900">
              <a:buAutoNum type="arabicParenR"/>
            </a:pPr>
            <a:r>
              <a:rPr lang="en-US" dirty="0" smtClean="0"/>
              <a:t>THROWS</a:t>
            </a:r>
          </a:p>
          <a:p>
            <a:endParaRPr lang="en-US" dirty="0"/>
          </a:p>
          <a:p>
            <a:r>
              <a:rPr lang="ru-RU" dirty="0" smtClean="0"/>
              <a:t>* </a:t>
            </a:r>
            <a:r>
              <a:rPr lang="en-US" dirty="0" smtClean="0"/>
              <a:t>Many catches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609" y="2144500"/>
            <a:ext cx="4378037" cy="4165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565" y="1978479"/>
            <a:ext cx="4610100" cy="4038600"/>
          </a:xfrm>
          <a:prstGeom prst="rect">
            <a:avLst/>
          </a:prstGeom>
        </p:spPr>
      </p:pic>
    </p:spTree>
    <p:extLst>
      <p:ext uri="{BB962C8B-B14F-4D97-AF65-F5344CB8AC3E}">
        <p14:creationId xmlns:p14="http://schemas.microsoft.com/office/powerpoint/2010/main" val="1675112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8"/>
            <a:ext cx="8513310" cy="449312"/>
          </a:xfrm>
        </p:spPr>
        <p:txBody>
          <a:bodyPr>
            <a:noAutofit/>
          </a:bodyPr>
          <a:lstStyle/>
          <a:p>
            <a:r>
              <a:rPr lang="en-GB" sz="2800" dirty="0"/>
              <a:t>Class Throwable</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062890565"/>
              </p:ext>
            </p:extLst>
          </p:nvPr>
        </p:nvGraphicFramePr>
        <p:xfrm>
          <a:off x="895922" y="2420525"/>
          <a:ext cx="10457877" cy="3618872"/>
        </p:xfrm>
        <a:graphic>
          <a:graphicData uri="http://schemas.openxmlformats.org/drawingml/2006/table">
            <a:tbl>
              <a:tblPr firstRow="1" bandRow="1">
                <a:tableStyleId>{5C22544A-7EE6-4342-B048-85BDC9FD1C3A}</a:tableStyleId>
              </a:tblPr>
              <a:tblGrid>
                <a:gridCol w="3997492"/>
                <a:gridCol w="6460385"/>
              </a:tblGrid>
              <a:tr h="477221">
                <a:tc>
                  <a:txBody>
                    <a:bodyPr/>
                    <a:lstStyle/>
                    <a:p>
                      <a:r>
                        <a:rPr lang="en-US" sz="2000" dirty="0" smtClean="0"/>
                        <a:t>Method prototype</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Method 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public</a:t>
                      </a:r>
                      <a:r>
                        <a:rPr lang="en-US" sz="1800" baseline="0" dirty="0" smtClean="0"/>
                        <a:t> Throwable </a:t>
                      </a:r>
                      <a:r>
                        <a:rPr lang="en-US" sz="1800" b="1" baseline="0" dirty="0" smtClean="0"/>
                        <a:t>getCause ()</a:t>
                      </a:r>
                      <a:r>
                        <a:rPr lang="ro-RO"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US" sz="1800" dirty="0" smtClean="0"/>
                        <a:t>Returns the cause of this throwable or </a:t>
                      </a:r>
                      <a:r>
                        <a:rPr lang="en-US" sz="1800" i="1" dirty="0" smtClean="0"/>
                        <a:t>null</a:t>
                      </a:r>
                      <a:r>
                        <a:rPr lang="en-US" sz="1800" i="0" dirty="0" smtClean="0"/>
                        <a:t> if the cause is nonexistent</a:t>
                      </a:r>
                      <a:r>
                        <a:rPr lang="en-US" sz="1800" i="0" baseline="0" dirty="0" smtClean="0"/>
                        <a:t> or unknown</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String </a:t>
                      </a:r>
                      <a:r>
                        <a:rPr lang="en-GB" sz="1800" b="1" dirty="0" smtClean="0"/>
                        <a:t>getMessage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GB" sz="1800" dirty="0" smtClean="0"/>
                        <a:t>Returns the detail message string of this throwable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Throwable </a:t>
                      </a:r>
                      <a:r>
                        <a:rPr lang="en-GB" sz="1800" b="1" dirty="0" smtClean="0"/>
                        <a:t>initCause</a:t>
                      </a:r>
                      <a:r>
                        <a:rPr lang="en-GB" sz="1800" b="1" baseline="0" dirty="0" smtClean="0"/>
                        <a:t> </a:t>
                      </a:r>
                      <a:r>
                        <a:rPr lang="en-GB" sz="1800" b="0" baseline="0" dirty="0" smtClean="0"/>
                        <a:t>(Throwable cause)</a:t>
                      </a:r>
                      <a:endParaRPr lang="en-GB" sz="18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GB" sz="1800" dirty="0" smtClean="0"/>
                        <a:t>Initializes the cause of this throwable to the specified value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void </a:t>
                      </a:r>
                      <a:r>
                        <a:rPr lang="en-GB" sz="1800" b="1" dirty="0" smtClean="0"/>
                        <a:t>printStackTrace</a:t>
                      </a:r>
                      <a:r>
                        <a:rPr lang="en-GB" sz="1800" b="1" baseline="0" dirty="0" smtClean="0"/>
                        <a:t> </a:t>
                      </a:r>
                      <a:r>
                        <a:rPr lang="en-GB" sz="1800" b="0" baseline="0" dirty="0" smtClean="0"/>
                        <a:t>()</a:t>
                      </a:r>
                      <a:endParaRPr lang="en-GB" sz="18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GB" sz="1800" dirty="0" smtClean="0"/>
                        <a:t>This method prints a stack trace for this Throwable object on the error output stream that is the value of the field </a:t>
                      </a:r>
                      <a:r>
                        <a:rPr lang="en-GB" sz="1800" i="1" dirty="0" smtClean="0"/>
                        <a:t>System.err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void </a:t>
                      </a:r>
                      <a:r>
                        <a:rPr lang="en-GB" sz="1800" b="1" dirty="0" smtClean="0"/>
                        <a:t>printStackTrace</a:t>
                      </a:r>
                      <a:r>
                        <a:rPr lang="en-GB" sz="1800" b="1" baseline="0" dirty="0" smtClean="0"/>
                        <a:t> </a:t>
                      </a:r>
                      <a:r>
                        <a:rPr lang="en-GB" sz="1800" b="0" baseline="0" dirty="0" smtClean="0"/>
                        <a:t>(PrintStream s)</a:t>
                      </a:r>
                      <a:endParaRPr lang="en-GB" sz="18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GB" sz="1800" dirty="0" smtClean="0"/>
                        <a:t>Prints this throwable and its backtrace</a:t>
                      </a:r>
                      <a:r>
                        <a:rPr lang="en-GB" sz="1800" baseline="0" dirty="0" smtClean="0"/>
                        <a:t> to the specified print stream</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void </a:t>
                      </a:r>
                      <a:r>
                        <a:rPr lang="en-GB" sz="1800" b="1" dirty="0" smtClean="0"/>
                        <a:t>printStackTrace</a:t>
                      </a:r>
                      <a:r>
                        <a:rPr lang="en-GB" sz="1800" b="1" baseline="0" dirty="0" smtClean="0"/>
                        <a:t> </a:t>
                      </a:r>
                      <a:r>
                        <a:rPr lang="en-GB" sz="1800" b="0" baseline="0" dirty="0" smtClean="0"/>
                        <a:t>(PrintWriter s)</a:t>
                      </a:r>
                      <a:endParaRPr lang="en-GB" sz="1800" b="0" dirty="0" smtClean="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Prints this throwable and its backtrace</a:t>
                      </a:r>
                      <a:r>
                        <a:rPr lang="en-GB" sz="1800" baseline="0" dirty="0" smtClean="0"/>
                        <a:t> to the specified print writer</a:t>
                      </a:r>
                      <a:endParaRPr lang="en-GB" sz="1800" dirty="0" smtClean="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
        <p:nvSpPr>
          <p:cNvPr id="6" name="TextBox 5"/>
          <p:cNvSpPr txBox="1"/>
          <p:nvPr/>
        </p:nvSpPr>
        <p:spPr>
          <a:xfrm>
            <a:off x="905164" y="1957071"/>
            <a:ext cx="2807855" cy="307777"/>
          </a:xfrm>
          <a:prstGeom prst="rect">
            <a:avLst/>
          </a:prstGeom>
          <a:noFill/>
        </p:spPr>
        <p:txBody>
          <a:bodyPr wrap="square" lIns="0" tIns="0" rIns="0" bIns="0" rtlCol="0">
            <a:spAutoFit/>
          </a:bodyPr>
          <a:lstStyle/>
          <a:p>
            <a:r>
              <a:rPr lang="en-US" sz="2000" dirty="0" smtClean="0">
                <a:solidFill>
                  <a:srgbClr val="DC5D2A"/>
                </a:solidFill>
              </a:rPr>
              <a:t>Method Summary</a:t>
            </a:r>
            <a:endParaRPr lang="en-GB" sz="2000" dirty="0">
              <a:solidFill>
                <a:srgbClr val="DC5D2A"/>
              </a:solidFill>
            </a:endParaRPr>
          </a:p>
        </p:txBody>
      </p:sp>
      <p:sp>
        <p:nvSpPr>
          <p:cNvPr id="4" name="Rectangle 3"/>
          <p:cNvSpPr/>
          <p:nvPr/>
        </p:nvSpPr>
        <p:spPr>
          <a:xfrm>
            <a:off x="905164" y="850028"/>
            <a:ext cx="10247939" cy="923330"/>
          </a:xfrm>
          <a:prstGeom prst="rect">
            <a:avLst/>
          </a:prstGeom>
        </p:spPr>
        <p:txBody>
          <a:bodyPr wrap="square">
            <a:spAutoFit/>
          </a:bodyPr>
          <a:lstStyle/>
          <a:p>
            <a:pPr marL="0" lvl="1" algn="just">
              <a:spcBef>
                <a:spcPts val="1000"/>
              </a:spcBef>
            </a:pPr>
            <a:r>
              <a:rPr lang="en-GB" sz="2000" dirty="0" smtClean="0"/>
              <a:t>	</a:t>
            </a:r>
            <a:r>
              <a:rPr lang="en-GB" sz="1700" dirty="0" smtClean="0"/>
              <a:t>The </a:t>
            </a:r>
            <a:r>
              <a:rPr lang="en-GB" sz="1700" i="1" dirty="0" smtClean="0"/>
              <a:t>Throwable</a:t>
            </a:r>
            <a:r>
              <a:rPr lang="en-GB" sz="1700" dirty="0" smtClean="0"/>
              <a:t> class is the superclass of all errors and exceptions in the Java language. Only objects that are instances of this class (or one of its subclasses) are thrown by the Java Virtual Machine or can be thrown by the Java </a:t>
            </a:r>
            <a:r>
              <a:rPr lang="en-GB" sz="1700" i="1" dirty="0" smtClean="0"/>
              <a:t>throw</a:t>
            </a:r>
            <a:r>
              <a:rPr lang="en-GB" sz="1700" dirty="0" smtClean="0"/>
              <a:t> statement. Similarly, only this class or one of its subclasses can be the argument type in a </a:t>
            </a:r>
            <a:r>
              <a:rPr lang="en-GB" sz="1700" i="1" dirty="0" smtClean="0"/>
              <a:t>catch</a:t>
            </a:r>
            <a:r>
              <a:rPr lang="en-GB" sz="1700" dirty="0" smtClean="0"/>
              <a:t> clause.</a:t>
            </a:r>
            <a:endParaRPr lang="en-GB" sz="1700" dirty="0"/>
          </a:p>
        </p:txBody>
      </p:sp>
    </p:spTree>
    <p:extLst>
      <p:ext uri="{BB962C8B-B14F-4D97-AF65-F5344CB8AC3E}">
        <p14:creationId xmlns:p14="http://schemas.microsoft.com/office/powerpoint/2010/main" val="10553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FE1F9A2C-BC1B-4A94-ACD5-8B819B602136}" vid="{3E7519DC-5C3B-412A-B974-E729F4038F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2.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6226498-ED1E-45D6-B445-B5C935F9287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PPT_template_wide_16-9_2013</Template>
  <TotalTime>1084</TotalTime>
  <Words>489</Words>
  <Application>Microsoft Macintosh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Unicode MS</vt:lpstr>
      <vt:lpstr>Calibri</vt:lpstr>
      <vt:lpstr>Symbol</vt:lpstr>
      <vt:lpstr>Arial</vt:lpstr>
      <vt:lpstr>Office Theme</vt:lpstr>
      <vt:lpstr>Exception handling</vt:lpstr>
      <vt:lpstr>PowerPoint Presentation</vt:lpstr>
      <vt:lpstr>Exceptions and Errors</vt:lpstr>
      <vt:lpstr>PowerPoint Presentation</vt:lpstr>
      <vt:lpstr>Exceptions and Errors</vt:lpstr>
      <vt:lpstr>Exceptions types</vt:lpstr>
      <vt:lpstr>Handling Exceptions</vt:lpstr>
      <vt:lpstr>How To Exception? </vt:lpstr>
      <vt:lpstr>Class Throwable</vt:lpstr>
      <vt:lpstr>Assertions</vt:lpstr>
      <vt:lpstr>Assertions</vt:lpstr>
      <vt:lpstr>PowerPoint Presentation</vt:lpstr>
    </vt:vector>
  </TitlesOfParts>
  <Company>Endava</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Radu Baroncea</dc:creator>
  <cp:lastModifiedBy>Iunona Panasenco</cp:lastModifiedBy>
  <cp:revision>109</cp:revision>
  <dcterms:created xsi:type="dcterms:W3CDTF">2014-09-24T14:01:26Z</dcterms:created>
  <dcterms:modified xsi:type="dcterms:W3CDTF">2017-03-22T15:04:58Z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