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91" r:id="rId6"/>
    <p:sldId id="297" r:id="rId7"/>
    <p:sldId id="299" r:id="rId8"/>
    <p:sldId id="300" r:id="rId9"/>
    <p:sldId id="301" r:id="rId10"/>
    <p:sldId id="302" r:id="rId11"/>
    <p:sldId id="303" r:id="rId12"/>
    <p:sldId id="305" r:id="rId13"/>
    <p:sldId id="314" r:id="rId14"/>
    <p:sldId id="311" r:id="rId15"/>
    <p:sldId id="309" r:id="rId16"/>
    <p:sldId id="313" r:id="rId17"/>
    <p:sldId id="298" r:id="rId1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  <p:cmAuthor id="3" name="Roman Tudvasev" initials="RT" lastIdx="2" clrIdx="2">
    <p:extLst>
      <p:ext uri="{19B8F6BF-5375-455C-9EA6-DF929625EA0E}">
        <p15:presenceInfo xmlns:p15="http://schemas.microsoft.com/office/powerpoint/2012/main" userId="S-1-5-21-399871292-1067541598-702843834-29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000000"/>
    <a:srgbClr val="DC5D2A"/>
    <a:srgbClr val="DF411C"/>
    <a:srgbClr val="7F8781"/>
    <a:srgbClr val="EEEEEE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68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Git</c:v>
                </c:pt>
                <c:pt idx="1">
                  <c:v>SVN</c:v>
                </c:pt>
                <c:pt idx="2">
                  <c:v>TFS</c:v>
                </c:pt>
                <c:pt idx="3">
                  <c:v>Mercurial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1.4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1-12T18:42:43.149" idx="2">
    <p:pos x="10" y="10"/>
    <p:text>git config --global alias.it \
'!git init &amp;&amp; git commit -m “root” --allow-empty'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1-12T18:40:51.530" idx="1">
    <p:pos x="10" y="10"/>
    <p:text>git config --global alias.please 'push --force-with-lease'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22/03/2017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22/03/2017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sourceforge.net/projects/kdiff3/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://www.tutorialspoint.com/git/" TargetMode="External"/><Relationship Id="rId12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owto.com/" TargetMode="External"/><Relationship Id="rId11" Type="http://schemas.openxmlformats.org/officeDocument/2006/relationships/hyperlink" Target="http://zeroturnaround.com/rebellabs/git-commands-and-best-practices-cheat-sheet/" TargetMode="External"/><Relationship Id="rId5" Type="http://schemas.openxmlformats.org/officeDocument/2006/relationships/hyperlink" Target="https://try.github.io/levels/1/challenges/1" TargetMode="External"/><Relationship Id="rId15" Type="http://schemas.openxmlformats.org/officeDocument/2006/relationships/hyperlink" Target="https://www.youtube.com/playlist?list=PLDshL1Z581YYxLsjYwM25HkIYrymXb7H_" TargetMode="External"/><Relationship Id="rId10" Type="http://schemas.openxmlformats.org/officeDocument/2006/relationships/hyperlink" Target="http://zeroturnaround.com/wp-content/uploads/2016/02/Git-Cheat-Sheet.png" TargetMode="External"/><Relationship Id="rId4" Type="http://schemas.openxmlformats.org/officeDocument/2006/relationships/hyperlink" Target="https://www.atlassian.com/git/tutorials/learn-git-with-bitbucket-cloud" TargetMode="External"/><Relationship Id="rId9" Type="http://schemas.openxmlformats.org/officeDocument/2006/relationships/hyperlink" Target="https://biz30.timedoctor.com/git-mecurial-and-cvs-comparison-of-svn-software/" TargetMode="External"/><Relationship Id="rId14" Type="http://schemas.openxmlformats.org/officeDocument/2006/relationships/hyperlink" Target="https://habrahabr.ru/company/mailru/blog/318508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Using and Maintaining </a:t>
            </a:r>
            <a:r>
              <a:rPr lang="en-US" sz="4400" dirty="0" smtClean="0">
                <a:solidFill>
                  <a:srgbClr val="DE411B"/>
                </a:solidFill>
              </a:rPr>
              <a:t>GIT</a:t>
            </a:r>
            <a:endParaRPr lang="en-GB" sz="4400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 </a:t>
            </a:r>
            <a:r>
              <a:rPr lang="en-US" dirty="0" err="1" smtClean="0"/>
              <a:t>DevOPS</a:t>
            </a:r>
            <a:r>
              <a:rPr lang="en-US" dirty="0" smtClean="0"/>
              <a:t> Internship, </a:t>
            </a:r>
            <a:r>
              <a:rPr lang="en-US" dirty="0" smtClean="0"/>
              <a:t>MARCH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resolving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Conflicts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761067" y="2691445"/>
            <a:ext cx="2314832" cy="780350"/>
          </a:xfrm>
        </p:spPr>
        <p:txBody>
          <a:bodyPr/>
          <a:lstStyle/>
          <a:p>
            <a:pPr algn="l"/>
            <a:r>
              <a:rPr lang="ru-RU" dirty="0" smtClean="0"/>
              <a:t>- </a:t>
            </a:r>
            <a:r>
              <a:rPr lang="en-US" dirty="0" smtClean="0"/>
              <a:t>Edit collision</a:t>
            </a:r>
            <a:endParaRPr lang="ru-RU" dirty="0" smtClean="0"/>
          </a:p>
          <a:p>
            <a:pPr algn="l"/>
            <a:r>
              <a:rPr lang="ru-RU" dirty="0" smtClean="0"/>
              <a:t>-</a:t>
            </a:r>
            <a:r>
              <a:rPr lang="en-US" dirty="0" smtClean="0"/>
              <a:t> Remove file collision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2267191"/>
            <a:ext cx="5140540" cy="424732"/>
          </a:xfrm>
        </p:spPr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dirty="0" smtClean="0">
                <a:solidFill>
                  <a:srgbClr val="DE411B"/>
                </a:solidFill>
              </a:rPr>
              <a:t>does cause </a:t>
            </a:r>
            <a:r>
              <a:rPr lang="en-US" dirty="0" smtClean="0"/>
              <a:t>the conflicts ?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10832" y="3542377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How </a:t>
            </a:r>
            <a:r>
              <a:rPr lang="en-US" dirty="0" smtClean="0">
                <a:solidFill>
                  <a:srgbClr val="DE411B"/>
                </a:solidFill>
              </a:rPr>
              <a:t>to solve </a:t>
            </a:r>
            <a:r>
              <a:rPr lang="en-US" dirty="0" smtClean="0"/>
              <a:t>the conflicts ?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761067" y="3971818"/>
            <a:ext cx="5479991" cy="1708024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the problem</a:t>
            </a:r>
          </a:p>
          <a:p>
            <a:pPr algn="l">
              <a:lnSpc>
                <a:spcPct val="100000"/>
              </a:lnSpc>
            </a:pPr>
            <a:r>
              <a:rPr lang="en-US" dirty="0" smtClean="0"/>
              <a:t> 2) Solve it by choosing the correct path.</a:t>
            </a:r>
            <a:br>
              <a:rPr lang="en-US" dirty="0" smtClean="0"/>
            </a:br>
            <a:r>
              <a:rPr lang="en-US" dirty="0" smtClean="0"/>
              <a:t>	A) </a:t>
            </a:r>
            <a:r>
              <a:rPr lang="en-US" dirty="0" smtClean="0">
                <a:solidFill>
                  <a:srgbClr val="FF0000"/>
                </a:solidFill>
              </a:rPr>
              <a:t>Choose the correct </a:t>
            </a:r>
            <a:r>
              <a:rPr lang="en-US" dirty="0" smtClean="0"/>
              <a:t>piece of code to save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smtClean="0"/>
              <a:t>B)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the file</a:t>
            </a:r>
          </a:p>
          <a:p>
            <a:pPr algn="l"/>
            <a:r>
              <a:rPr lang="en-US" dirty="0" smtClean="0"/>
              <a:t> 3)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8690" y="1422860"/>
            <a:ext cx="3831105" cy="424732"/>
          </a:xfrm>
        </p:spPr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>
                <a:solidFill>
                  <a:srgbClr val="DE411B"/>
                </a:solidFill>
              </a:rPr>
              <a:t>Conflict</a:t>
            </a:r>
            <a:r>
              <a:rPr lang="en-US" dirty="0" smtClean="0"/>
              <a:t> in GIT?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02" y="1422860"/>
            <a:ext cx="4181475" cy="487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72145" y="2720630"/>
            <a:ext cx="23931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=&gt; </a:t>
            </a:r>
            <a:r>
              <a:rPr lang="en-US" sz="3200" dirty="0" smtClean="0">
                <a:solidFill>
                  <a:srgbClr val="DE411B"/>
                </a:solidFill>
              </a:rPr>
              <a:t>MERGE</a:t>
            </a:r>
            <a:endParaRPr lang="en-US" sz="3200" dirty="0">
              <a:solidFill>
                <a:srgbClr val="DE411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832" y="5686516"/>
            <a:ext cx="549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E411B"/>
                </a:solidFill>
              </a:rPr>
              <a:t>DON`T FORGET ABOUT MERGE TOOLS!</a:t>
            </a:r>
            <a:endParaRPr lang="en-US" sz="2000" b="1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git </a:t>
            </a:r>
            <a:r>
              <a:rPr lang="en-US" dirty="0">
                <a:solidFill>
                  <a:srgbClr val="DE411B"/>
                </a:solidFill>
              </a:rPr>
              <a:t>better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9"/>
          </p:nvPr>
        </p:nvSpPr>
        <p:spPr>
          <a:xfrm>
            <a:off x="1647662" y="2045812"/>
            <a:ext cx="2039013" cy="448637"/>
          </a:xfrm>
        </p:spPr>
        <p:txBody>
          <a:bodyPr>
            <a:noAutofit/>
          </a:bodyPr>
          <a:lstStyle/>
          <a:p>
            <a:r>
              <a:rPr lang="en-US" sz="2000" dirty="0"/>
              <a:t>Git </a:t>
            </a:r>
            <a:r>
              <a:rPr lang="en-US" sz="2000" dirty="0" err="1"/>
              <a:t>gui</a:t>
            </a:r>
            <a:r>
              <a:rPr lang="en-US" sz="2000" dirty="0"/>
              <a:t> </a:t>
            </a:r>
            <a:r>
              <a:rPr lang="en-US" sz="2000" dirty="0" smtClean="0"/>
              <a:t>clients</a:t>
            </a:r>
            <a:endParaRPr lang="en-US" sz="2000" dirty="0"/>
          </a:p>
        </p:txBody>
      </p:sp>
      <p:sp>
        <p:nvSpPr>
          <p:cNvPr id="20" name="Content Placeholder 19"/>
          <p:cNvSpPr>
            <a:spLocks noGrp="1"/>
          </p:cNvSpPr>
          <p:nvPr>
            <p:ph idx="21"/>
          </p:nvPr>
        </p:nvSpPr>
        <p:spPr>
          <a:xfrm>
            <a:off x="4151961" y="2045812"/>
            <a:ext cx="2731440" cy="448637"/>
          </a:xfrm>
        </p:spPr>
        <p:txBody>
          <a:bodyPr>
            <a:normAutofit/>
          </a:bodyPr>
          <a:lstStyle/>
          <a:p>
            <a:r>
              <a:rPr lang="en-US" sz="2000" dirty="0"/>
              <a:t>Additional git </a:t>
            </a:r>
            <a:r>
              <a:rPr lang="en-US" sz="2000" dirty="0" err="1" smtClean="0"/>
              <a:t>utils</a:t>
            </a:r>
            <a:endParaRPr lang="en-US" sz="20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23"/>
          </p:nvPr>
        </p:nvSpPr>
        <p:spPr>
          <a:xfrm>
            <a:off x="7219603" y="2045814"/>
            <a:ext cx="3267235" cy="4486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 Best practices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3"/>
          </p:nvPr>
        </p:nvSpPr>
        <p:spPr>
          <a:xfrm>
            <a:off x="1956245" y="2561848"/>
            <a:ext cx="1919900" cy="15850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Git Extensions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Source Tree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Smart Git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Tower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24"/>
          </p:nvPr>
        </p:nvSpPr>
        <p:spPr>
          <a:xfrm>
            <a:off x="4657006" y="2566341"/>
            <a:ext cx="2091875" cy="314445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 err="1"/>
              <a:t>Kdiff</a:t>
            </a:r>
            <a:r>
              <a:rPr lang="en-US" sz="1800" dirty="0"/>
              <a:t> 3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p4merge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Svn2git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git-</a:t>
            </a:r>
            <a:r>
              <a:rPr lang="en-US" sz="1800" dirty="0" err="1"/>
              <a:t>svn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git-hg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git-</a:t>
            </a:r>
            <a:r>
              <a:rPr lang="en-US" sz="1800" dirty="0" err="1" smtClean="0"/>
              <a:t>tfs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/>
              <a:t>g</a:t>
            </a:r>
            <a:r>
              <a:rPr lang="en-US" sz="1800" dirty="0" smtClean="0"/>
              <a:t>it LFS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25"/>
          </p:nvPr>
        </p:nvSpPr>
        <p:spPr>
          <a:xfrm>
            <a:off x="7623798" y="2566341"/>
            <a:ext cx="3958602" cy="376000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 smtClean="0"/>
              <a:t>Commit </a:t>
            </a:r>
            <a:r>
              <a:rPr lang="en-US" sz="1800" dirty="0" smtClean="0">
                <a:solidFill>
                  <a:srgbClr val="DE411B"/>
                </a:solidFill>
              </a:rPr>
              <a:t>often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</a:t>
            </a:r>
            <a:r>
              <a:rPr lang="en-US" sz="1800" dirty="0" smtClean="0">
                <a:solidFill>
                  <a:srgbClr val="DE411B"/>
                </a:solidFill>
              </a:rPr>
              <a:t>think</a:t>
            </a:r>
            <a:r>
              <a:rPr lang="en-US" sz="1800" dirty="0" smtClean="0"/>
              <a:t> what you commit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make </a:t>
            </a:r>
            <a:r>
              <a:rPr lang="en-US" sz="1800" dirty="0" smtClean="0">
                <a:solidFill>
                  <a:srgbClr val="DE411B"/>
                </a:solidFill>
              </a:rPr>
              <a:t>useful</a:t>
            </a:r>
            <a:r>
              <a:rPr lang="en-US" sz="1800" dirty="0" smtClean="0"/>
              <a:t> commit messages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</a:t>
            </a:r>
            <a:r>
              <a:rPr lang="en-US" sz="1800" dirty="0" smtClean="0">
                <a:solidFill>
                  <a:srgbClr val="DE411B"/>
                </a:solidFill>
              </a:rPr>
              <a:t>keep up to date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</a:t>
            </a:r>
            <a:r>
              <a:rPr lang="en-US" sz="1800" dirty="0" smtClean="0">
                <a:solidFill>
                  <a:srgbClr val="DE411B"/>
                </a:solidFill>
              </a:rPr>
              <a:t>use branches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think on </a:t>
            </a:r>
            <a:r>
              <a:rPr lang="en-US" sz="1800" dirty="0" smtClean="0">
                <a:solidFill>
                  <a:srgbClr val="DE411B"/>
                </a:solidFill>
              </a:rPr>
              <a:t>workflow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DE411B"/>
                </a:solidFill>
              </a:rPr>
              <a:t>branching strategy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Do </a:t>
            </a:r>
            <a:r>
              <a:rPr lang="en-US" sz="1800" dirty="0" smtClean="0">
                <a:solidFill>
                  <a:srgbClr val="DE411B"/>
                </a:solidFill>
              </a:rPr>
              <a:t>read</a:t>
            </a:r>
            <a:r>
              <a:rPr lang="en-US" sz="1800" dirty="0" smtClean="0"/>
              <a:t> about Git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rgbClr val="DE411B"/>
                </a:solidFill>
              </a:rPr>
              <a:t>DO NOT PANIC</a:t>
            </a:r>
            <a:endParaRPr lang="en-US" sz="18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2" y="1831598"/>
            <a:ext cx="8007179" cy="28651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Git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server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2" y="1410566"/>
            <a:ext cx="9831977" cy="480131"/>
          </a:xfrm>
        </p:spPr>
        <p:txBody>
          <a:bodyPr/>
          <a:lstStyle/>
          <a:p>
            <a:r>
              <a:rPr lang="en-US" sz="2800" dirty="0" smtClean="0"/>
              <a:t>GitHub vs gitlab vs bitbucket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82" y="1890697"/>
            <a:ext cx="5341196" cy="446105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9" y="3734083"/>
            <a:ext cx="9168714" cy="24988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68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Useful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218690" y="1482810"/>
            <a:ext cx="9831977" cy="462142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https://git-scm.com/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https://about.gitlab.com/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https://www.atlassian.com/git/tutorials/learn-git-with-bitbucket-cloud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https://try.github.io/levels/1/challenges/1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https://githowto.com/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http://www.tutorialspoint.com/git/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https://git-scm.com/book/en/v2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https://biz30.timedoctor.com/git-mecurial-and-cvs-comparison-of-svn-software/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http://zeroturnaround.com/wp-content/uploads/2016/02/Git-Cheat-Sheet.png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1"/>
              </a:rPr>
              <a:t>http://zeroturnaround.com/rebellabs/git-commands-and-best-practices-cheat-sheet/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2"/>
              </a:rPr>
              <a:t>https://sourceforge.net/projects/gitextensions/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3"/>
              </a:rPr>
              <a:t>https://sourceforge.net/projects/kdiff3</a:t>
            </a:r>
            <a:r>
              <a:rPr lang="en-US" sz="1600" dirty="0" smtClean="0">
                <a:hlinkClick r:id="rId13"/>
              </a:rPr>
              <a:t>/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4"/>
              </a:rPr>
              <a:t>https://habrahabr.ru/company/mailru/blog/318508</a:t>
            </a:r>
            <a:r>
              <a:rPr lang="en-US" sz="1600" dirty="0" smtClean="0">
                <a:hlinkClick r:id="rId14"/>
              </a:rPr>
              <a:t>/</a:t>
            </a:r>
            <a:endParaRPr lang="ru-R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15"/>
              </a:rPr>
              <a:t>https://www.youtube.com/playlist?list=PLDshL1Z581YYxLsjYwM25HkIYrymXb7H_</a:t>
            </a:r>
            <a:endParaRPr lang="ru-R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Roman Tudvasev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Roman.Tudvasev@endava.com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AM </a:t>
            </a:r>
            <a:r>
              <a:rPr lang="en-GB" dirty="0" err="1" smtClean="0"/>
              <a:t>Engeneer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456297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43" y="3206036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30" y="4596713"/>
            <a:ext cx="1713936" cy="1713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 smtClean="0"/>
              <a:t>Intro in VCS</a:t>
            </a:r>
          </a:p>
          <a:p>
            <a:r>
              <a:rPr lang="en-US" sz="2800" dirty="0" smtClean="0"/>
              <a:t>Git – starter-pack</a:t>
            </a:r>
          </a:p>
          <a:p>
            <a:r>
              <a:rPr lang="en-US" sz="2800" dirty="0" smtClean="0"/>
              <a:t>Making Commit</a:t>
            </a:r>
          </a:p>
          <a:p>
            <a:r>
              <a:rPr lang="en-US" sz="2800" dirty="0" smtClean="0"/>
              <a:t>Understanding Branches</a:t>
            </a:r>
          </a:p>
          <a:p>
            <a:r>
              <a:rPr lang="en-US" sz="2800" dirty="0" smtClean="0"/>
              <a:t>Fixing your commits</a:t>
            </a:r>
          </a:p>
          <a:p>
            <a:r>
              <a:rPr lang="en-US" sz="2800" dirty="0"/>
              <a:t>resolving Conflicts</a:t>
            </a:r>
            <a:endParaRPr lang="en-US" sz="2800" dirty="0" smtClean="0"/>
          </a:p>
          <a:p>
            <a:r>
              <a:rPr lang="en-US" sz="2800" dirty="0" smtClean="0"/>
              <a:t>MAKE your git better</a:t>
            </a:r>
          </a:p>
          <a:p>
            <a:r>
              <a:rPr lang="en-US" sz="2800" dirty="0" smtClean="0"/>
              <a:t>Git servers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91" y="1808156"/>
            <a:ext cx="2329119" cy="232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43" y="4430046"/>
            <a:ext cx="1754081" cy="15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4952246" y="2498178"/>
            <a:ext cx="6401554" cy="743793"/>
          </a:xfrm>
        </p:spPr>
        <p:txBody>
          <a:bodyPr/>
          <a:lstStyle/>
          <a:p>
            <a:r>
              <a:rPr lang="en-US" sz="1800" dirty="0" smtClean="0">
                <a:solidFill>
                  <a:srgbClr val="DE411B"/>
                </a:solidFill>
              </a:rPr>
              <a:t>VCS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DE411B"/>
                </a:solidFill>
              </a:rPr>
              <a:t>V</a:t>
            </a:r>
            <a:r>
              <a:rPr lang="en-US" sz="1800" dirty="0" smtClean="0"/>
              <a:t>ersion </a:t>
            </a:r>
            <a:r>
              <a:rPr lang="en-US" sz="1800" dirty="0" smtClean="0">
                <a:solidFill>
                  <a:srgbClr val="DE411B"/>
                </a:solidFill>
              </a:rPr>
              <a:t>C</a:t>
            </a:r>
            <a:r>
              <a:rPr lang="en-US" sz="1800" dirty="0" smtClean="0"/>
              <a:t>ontrol </a:t>
            </a:r>
            <a:r>
              <a:rPr lang="en-US" sz="1800" dirty="0" smtClean="0">
                <a:solidFill>
                  <a:srgbClr val="DE411B"/>
                </a:solidFill>
              </a:rPr>
              <a:t>S</a:t>
            </a:r>
            <a:r>
              <a:rPr lang="en-US" sz="1800" dirty="0" smtClean="0"/>
              <a:t>ystem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389771470"/>
              </p:ext>
            </p:extLst>
          </p:nvPr>
        </p:nvGraphicFramePr>
        <p:xfrm>
          <a:off x="326617" y="1910280"/>
          <a:ext cx="5060929" cy="349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4952246" y="2110380"/>
            <a:ext cx="6401554" cy="3877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smtClean="0">
                <a:solidFill>
                  <a:srgbClr val="DE411B"/>
                </a:solidFill>
              </a:rPr>
              <a:t>VCS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in </a:t>
            </a:r>
            <a:r>
              <a:rPr lang="en-US" dirty="0" err="1" smtClean="0"/>
              <a:t>vcs</a:t>
            </a:r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52246" y="3415804"/>
            <a:ext cx="6401554" cy="387798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Why </a:t>
            </a:r>
            <a:r>
              <a:rPr lang="en-US" dirty="0" smtClean="0">
                <a:solidFill>
                  <a:srgbClr val="DE411B"/>
                </a:solidFill>
              </a:rPr>
              <a:t>must</a:t>
            </a:r>
            <a:r>
              <a:rPr lang="en-US" dirty="0" smtClean="0">
                <a:solidFill>
                  <a:schemeClr val="tx1"/>
                </a:solidFill>
              </a:rPr>
              <a:t> we </a:t>
            </a:r>
            <a:r>
              <a:rPr lang="en-US" dirty="0" smtClean="0">
                <a:solidFill>
                  <a:srgbClr val="DE411B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them?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952246" y="3892555"/>
            <a:ext cx="6401554" cy="1020792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DE411B"/>
                </a:solidFill>
              </a:rPr>
              <a:t>B</a:t>
            </a:r>
            <a:r>
              <a:rPr lang="en-US" sz="1800" dirty="0" smtClean="0"/>
              <a:t>acktrack.</a:t>
            </a:r>
            <a:r>
              <a:rPr lang="en-US" sz="1800" dirty="0" smtClean="0">
                <a:solidFill>
                  <a:srgbClr val="DE411B"/>
                </a:solidFill>
              </a:rPr>
              <a:t> R</a:t>
            </a:r>
            <a:r>
              <a:rPr lang="en-US" sz="1800" dirty="0" smtClean="0"/>
              <a:t>everse a change. </a:t>
            </a:r>
            <a:r>
              <a:rPr lang="en-US" sz="1800" dirty="0" smtClean="0">
                <a:solidFill>
                  <a:srgbClr val="DE411B"/>
                </a:solidFill>
              </a:rPr>
              <a:t>S</a:t>
            </a:r>
            <a:r>
              <a:rPr lang="en-US" sz="1800" dirty="0" smtClean="0"/>
              <a:t>ave all copies in </a:t>
            </a:r>
            <a:r>
              <a:rPr lang="en-US" sz="1800" dirty="0" smtClean="0">
                <a:solidFill>
                  <a:srgbClr val="DE411B"/>
                </a:solidFill>
              </a:rPr>
              <a:t>1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DE411B"/>
                </a:solidFill>
              </a:rPr>
              <a:t> E</a:t>
            </a:r>
            <a:r>
              <a:rPr lang="en-US" sz="1800" dirty="0" smtClean="0"/>
              <a:t>asy share.</a:t>
            </a:r>
            <a:r>
              <a:rPr lang="en-US" sz="1800" dirty="0" smtClean="0">
                <a:solidFill>
                  <a:srgbClr val="DE411B"/>
                </a:solidFill>
              </a:rPr>
              <a:t> C</a:t>
            </a:r>
            <a:r>
              <a:rPr lang="en-US" sz="1800" dirty="0" smtClean="0"/>
              <a:t>entralized project storing.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GIT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en-US" dirty="0" smtClean="0"/>
              <a:t> starter-pack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861751" y="2060883"/>
            <a:ext cx="9181059" cy="147409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git </a:t>
            </a:r>
            <a:r>
              <a:rPr lang="en-US" dirty="0" err="1" smtClean="0">
                <a:solidFill>
                  <a:srgbClr val="DE411B"/>
                </a:solidFill>
              </a:rPr>
              <a:t>config</a:t>
            </a:r>
            <a:r>
              <a:rPr lang="en-US" dirty="0" smtClean="0">
                <a:solidFill>
                  <a:srgbClr val="DE411B"/>
                </a:solidFill>
              </a:rPr>
              <a:t> -l</a:t>
            </a:r>
            <a:r>
              <a:rPr lang="en-US" dirty="0" smtClean="0"/>
              <a:t>   -  show your current 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DE411B"/>
                </a:solidFill>
              </a:rPr>
              <a:t>git </a:t>
            </a:r>
            <a:r>
              <a:rPr lang="en-US" dirty="0" err="1" smtClean="0">
                <a:solidFill>
                  <a:srgbClr val="DE411B"/>
                </a:solidFill>
              </a:rPr>
              <a:t>config</a:t>
            </a:r>
            <a:r>
              <a:rPr lang="en-US" dirty="0" smtClean="0">
                <a:solidFill>
                  <a:srgbClr val="DE411B"/>
                </a:solidFill>
              </a:rPr>
              <a:t> [--global] user.name “John Doe”   </a:t>
            </a:r>
            <a:r>
              <a:rPr lang="en-US" dirty="0" smtClean="0"/>
              <a:t>- set up the user name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git </a:t>
            </a:r>
            <a:r>
              <a:rPr lang="en-US" dirty="0" err="1" smtClean="0">
                <a:solidFill>
                  <a:srgbClr val="DE411B"/>
                </a:solidFill>
              </a:rPr>
              <a:t>config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[--global] </a:t>
            </a:r>
            <a:r>
              <a:rPr lang="en-US" dirty="0" err="1" smtClean="0">
                <a:solidFill>
                  <a:srgbClr val="DE411B"/>
                </a:solidFill>
              </a:rPr>
              <a:t>user.email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r>
              <a:rPr lang="en-US" dirty="0" smtClean="0">
                <a:hlinkClick r:id="rId2"/>
              </a:rPr>
              <a:t>john.doe@example.com</a:t>
            </a:r>
            <a:r>
              <a:rPr lang="en-US" dirty="0" smtClean="0"/>
              <a:t>  - set up user email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use --global parameter if you want to configure </a:t>
            </a:r>
            <a:r>
              <a:rPr lang="en-US" dirty="0" smtClean="0">
                <a:solidFill>
                  <a:srgbClr val="DE411B"/>
                </a:solidFill>
              </a:rPr>
              <a:t>all</a:t>
            </a:r>
            <a:r>
              <a:rPr lang="en-US" dirty="0" smtClean="0"/>
              <a:t> repos on your local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2" y="1636151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BEFORE YOU START – CONFIGURE </a:t>
            </a:r>
            <a:r>
              <a:rPr lang="en-US" dirty="0" err="1" smtClean="0">
                <a:solidFill>
                  <a:srgbClr val="DE411B"/>
                </a:solidFill>
              </a:rPr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23"/>
          </p:nvPr>
        </p:nvSpPr>
        <p:spPr>
          <a:xfrm>
            <a:off x="1210832" y="3944170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Repository creating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22"/>
          </p:nvPr>
        </p:nvSpPr>
        <p:spPr>
          <a:xfrm>
            <a:off x="1861751" y="4384894"/>
            <a:ext cx="9181059" cy="149692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git </a:t>
            </a:r>
            <a:r>
              <a:rPr lang="en-US" dirty="0" err="1" smtClean="0">
                <a:solidFill>
                  <a:srgbClr val="DE411B"/>
                </a:solidFill>
              </a:rPr>
              <a:t>init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initialize a local git repo in current directory</a:t>
            </a:r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rgbClr val="DE411B"/>
                </a:solidFill>
              </a:rPr>
              <a:t>git clone &lt;remote repo link&gt; </a:t>
            </a:r>
            <a:r>
              <a:rPr lang="en-US" dirty="0" smtClean="0">
                <a:solidFill>
                  <a:srgbClr val="000000"/>
                </a:solidFill>
              </a:rPr>
              <a:t>– clone the repository from the remote 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status</a:t>
            </a:r>
            <a:r>
              <a:rPr lang="en-US" dirty="0" smtClean="0">
                <a:solidFill>
                  <a:srgbClr val="000000"/>
                </a:solidFill>
              </a:rPr>
              <a:t> – show status of current 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7" y="1424032"/>
            <a:ext cx="5236528" cy="305735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99" y="2952708"/>
            <a:ext cx="6131671" cy="33327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starter-pack</a:t>
            </a:r>
          </a:p>
        </p:txBody>
      </p:sp>
    </p:spTree>
    <p:extLst>
      <p:ext uri="{BB962C8B-B14F-4D97-AF65-F5344CB8AC3E}">
        <p14:creationId xmlns:p14="http://schemas.microsoft.com/office/powerpoint/2010/main" val="5098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solidFill>
                  <a:srgbClr val="DE411B"/>
                </a:solidFill>
              </a:rPr>
              <a:t>commit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696995" y="1949320"/>
            <a:ext cx="9168713" cy="4053441"/>
          </a:xfrm>
        </p:spPr>
        <p:txBody>
          <a:bodyPr/>
          <a:lstStyle/>
          <a:p>
            <a:pPr algn="l"/>
            <a:r>
              <a:rPr lang="en-US" dirty="0" smtClean="0"/>
              <a:t>The standard git flow is very simple :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Checking remote for new commits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olidFill>
                  <a:srgbClr val="DE411B"/>
                </a:solidFill>
              </a:rPr>
              <a:t>git pull &lt;remote&gt; &lt;branch&gt;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	</a:t>
            </a:r>
            <a:r>
              <a:rPr lang="en-US" dirty="0" smtClean="0">
                <a:solidFill>
                  <a:srgbClr val="DE411B"/>
                </a:solidFill>
              </a:rPr>
              <a:t>git fetch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Making changes</a:t>
            </a:r>
          </a:p>
          <a:p>
            <a:pPr marL="285750" indent="-285750" algn="l">
              <a:buFontTx/>
              <a:buChar char="-"/>
            </a:pPr>
            <a:r>
              <a:rPr lang="en-US" dirty="0" smtClean="0">
                <a:solidFill>
                  <a:srgbClr val="DE411B"/>
                </a:solidFill>
              </a:rPr>
              <a:t>Add</a:t>
            </a:r>
            <a:r>
              <a:rPr lang="en-US" dirty="0" smtClean="0"/>
              <a:t> changed files into stage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solidFill>
                  <a:srgbClr val="DE411B"/>
                </a:solidFill>
              </a:rPr>
              <a:t>git add &lt;files&gt;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Performing </a:t>
            </a:r>
            <a:r>
              <a:rPr lang="en-US" dirty="0" smtClean="0">
                <a:solidFill>
                  <a:srgbClr val="DE411B"/>
                </a:solidFill>
              </a:rPr>
              <a:t>commit</a:t>
            </a:r>
            <a:r>
              <a:rPr lang="en-US" dirty="0" smtClean="0"/>
              <a:t> on local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solidFill>
                  <a:srgbClr val="DE411B"/>
                </a:solidFill>
              </a:rPr>
              <a:t>git commit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solidFill>
                  <a:srgbClr val="DE411B"/>
                </a:solidFill>
              </a:rPr>
              <a:t>git commit –m “&lt;commit message&gt;”</a:t>
            </a:r>
          </a:p>
          <a:p>
            <a:pPr marL="285750" indent="-285750" algn="l">
              <a:buFontTx/>
              <a:buChar char="-"/>
            </a:pPr>
            <a:r>
              <a:rPr lang="en-US" dirty="0" smtClean="0">
                <a:solidFill>
                  <a:srgbClr val="DE411B"/>
                </a:solidFill>
              </a:rPr>
              <a:t>Push</a:t>
            </a:r>
            <a:r>
              <a:rPr lang="en-US" dirty="0" smtClean="0"/>
              <a:t>ing your commit to server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>
                <a:solidFill>
                  <a:srgbClr val="DE411B"/>
                </a:solidFill>
              </a:rPr>
              <a:t>git push &lt;remote&gt; &lt;branch&gt;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8690" y="1524588"/>
            <a:ext cx="9831977" cy="424732"/>
          </a:xfrm>
        </p:spPr>
        <p:txBody>
          <a:bodyPr/>
          <a:lstStyle/>
          <a:p>
            <a:pPr algn="l"/>
            <a:r>
              <a:rPr lang="en-US" dirty="0" smtClean="0"/>
              <a:t>Understanding git 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02" y="2400235"/>
            <a:ext cx="4912482" cy="40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6" y="1408670"/>
            <a:ext cx="4817065" cy="23395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66" y="1408670"/>
            <a:ext cx="4917897" cy="4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>
                <a:solidFill>
                  <a:srgbClr val="DE411B"/>
                </a:solidFill>
              </a:rPr>
              <a:t>branch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179431" y="1543361"/>
            <a:ext cx="6368359" cy="424732"/>
          </a:xfrm>
        </p:spPr>
        <p:txBody>
          <a:bodyPr/>
          <a:lstStyle/>
          <a:p>
            <a:pPr algn="l"/>
            <a:r>
              <a:rPr lang="en-US" dirty="0" smtClean="0"/>
              <a:t>What is branch 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40" y="1377524"/>
            <a:ext cx="3682178" cy="4915124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23"/>
          </p:nvPr>
        </p:nvSpPr>
        <p:spPr>
          <a:xfrm>
            <a:off x="1179431" y="2503744"/>
            <a:ext cx="6368359" cy="424732"/>
          </a:xfrm>
        </p:spPr>
        <p:txBody>
          <a:bodyPr/>
          <a:lstStyle/>
          <a:p>
            <a:pPr algn="l"/>
            <a:r>
              <a:rPr lang="en-US" dirty="0" smtClean="0"/>
              <a:t>Working with branch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23"/>
          </p:nvPr>
        </p:nvSpPr>
        <p:spPr>
          <a:xfrm>
            <a:off x="1179431" y="3741684"/>
            <a:ext cx="6368359" cy="424732"/>
          </a:xfrm>
        </p:spPr>
        <p:txBody>
          <a:bodyPr/>
          <a:lstStyle/>
          <a:p>
            <a:pPr algn="l"/>
            <a:r>
              <a:rPr lang="en-US" dirty="0" smtClean="0"/>
              <a:t>Updating tree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22"/>
          </p:nvPr>
        </p:nvSpPr>
        <p:spPr>
          <a:xfrm>
            <a:off x="1927654" y="2841383"/>
            <a:ext cx="5461687" cy="775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branch &lt;name&gt;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git checkout &lt;name&gt;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idx="22"/>
          </p:nvPr>
        </p:nvSpPr>
        <p:spPr>
          <a:xfrm>
            <a:off x="1927653" y="4284512"/>
            <a:ext cx="5461687" cy="155611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git rebase &lt;</a:t>
            </a:r>
            <a:r>
              <a:rPr lang="en-US" dirty="0" err="1" smtClean="0">
                <a:solidFill>
                  <a:srgbClr val="DE411B"/>
                </a:solidFill>
              </a:rPr>
              <a:t>src</a:t>
            </a:r>
            <a:r>
              <a:rPr lang="en-US" dirty="0" smtClean="0">
                <a:solidFill>
                  <a:srgbClr val="DE411B"/>
                </a:solidFill>
              </a:rPr>
              <a:t>&gt; &lt;</a:t>
            </a:r>
            <a:r>
              <a:rPr lang="en-US" dirty="0" err="1" smtClean="0">
                <a:solidFill>
                  <a:srgbClr val="DE411B"/>
                </a:solidFill>
              </a:rPr>
              <a:t>dest</a:t>
            </a:r>
            <a:r>
              <a:rPr lang="en-US" dirty="0" smtClean="0">
                <a:solidFill>
                  <a:srgbClr val="DE411B"/>
                </a:solidFill>
              </a:rPr>
              <a:t>&gt;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git merge [-s &lt;strategy&gt;] [&lt;</a:t>
            </a:r>
            <a:r>
              <a:rPr lang="en-US" dirty="0" err="1" smtClean="0">
                <a:solidFill>
                  <a:srgbClr val="DE411B"/>
                </a:solidFill>
              </a:rPr>
              <a:t>src</a:t>
            </a:r>
            <a:r>
              <a:rPr lang="en-US" dirty="0" smtClean="0">
                <a:solidFill>
                  <a:srgbClr val="DE411B"/>
                </a:solidFill>
              </a:rPr>
              <a:t>&gt;] &lt;</a:t>
            </a:r>
            <a:r>
              <a:rPr lang="en-US" dirty="0" err="1" smtClean="0">
                <a:solidFill>
                  <a:srgbClr val="DE411B"/>
                </a:solidFill>
              </a:rPr>
              <a:t>dest</a:t>
            </a:r>
            <a:r>
              <a:rPr lang="en-US" dirty="0" smtClean="0">
                <a:solidFill>
                  <a:srgbClr val="DE411B"/>
                </a:solidFill>
              </a:rPr>
              <a:t>&gt; 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git cherry-pick &lt;commit&gt;  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tag [&lt;commit&gt;] &lt;name&gt; </a:t>
            </a:r>
            <a:endParaRPr lang="en-US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Fix</a:t>
            </a:r>
            <a:r>
              <a:rPr lang="en-US" dirty="0" smtClean="0"/>
              <a:t>ing your commits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2042984" y="2928895"/>
            <a:ext cx="9007683" cy="72473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reset [--soft | --hard] &lt;commit&gt; [&lt;filename&gt;] </a:t>
            </a:r>
            <a:r>
              <a:rPr lang="en-US" dirty="0" smtClean="0"/>
              <a:t>– resetting repo without creating new commit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revert &lt;commit&gt; </a:t>
            </a:r>
            <a:r>
              <a:rPr lang="en-US" dirty="0" smtClean="0"/>
              <a:t>- resetting repo with new commit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2571312"/>
            <a:ext cx="3180315" cy="424732"/>
          </a:xfrm>
        </p:spPr>
        <p:txBody>
          <a:bodyPr/>
          <a:lstStyle/>
          <a:p>
            <a:pPr algn="l"/>
            <a:r>
              <a:rPr lang="en-US" dirty="0" smtClean="0"/>
              <a:t>Reset vs revert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18690" y="3935055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2042984" y="4375411"/>
            <a:ext cx="9082203" cy="42371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git checkout &lt;commit&gt; [&lt;filename&gt;] </a:t>
            </a:r>
            <a:r>
              <a:rPr lang="en-US" dirty="0" smtClean="0"/>
              <a:t>– changes HEAD of repo to certain commit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218690" y="4869198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Stashing your changes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22"/>
          </p:nvPr>
        </p:nvSpPr>
        <p:spPr>
          <a:xfrm>
            <a:off x="2042984" y="5223856"/>
            <a:ext cx="9082203" cy="7765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 smtClean="0">
                <a:solidFill>
                  <a:srgbClr val="DE411B"/>
                </a:solidFill>
              </a:rPr>
              <a:t>it stash </a:t>
            </a:r>
            <a:r>
              <a:rPr lang="en-US" dirty="0" smtClean="0"/>
              <a:t>– stashes all of the changes you haven`t committed yet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git stash pop </a:t>
            </a:r>
            <a:r>
              <a:rPr lang="en-US" dirty="0" smtClean="0"/>
              <a:t>– apply the last stash on top of current branch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8690" y="1424803"/>
            <a:ext cx="3180315" cy="424732"/>
          </a:xfrm>
        </p:spPr>
        <p:txBody>
          <a:bodyPr/>
          <a:lstStyle/>
          <a:p>
            <a:pPr algn="l"/>
            <a:r>
              <a:rPr lang="en-US" dirty="0" smtClean="0"/>
              <a:t>Finding your bad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22"/>
          </p:nvPr>
        </p:nvSpPr>
        <p:spPr>
          <a:xfrm>
            <a:off x="2042984" y="1847592"/>
            <a:ext cx="8999825" cy="65851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git log </a:t>
            </a:r>
            <a:r>
              <a:rPr lang="en-US" dirty="0" smtClean="0"/>
              <a:t>– displays the history of the repo. There are a lot of options that allows you to specify search criteria.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4820</TotalTime>
  <Words>469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Using and Maintaining GIT</vt:lpstr>
      <vt:lpstr>agenda</vt:lpstr>
      <vt:lpstr>Intro in vcs</vt:lpstr>
      <vt:lpstr>GIT – starter-pack</vt:lpstr>
      <vt:lpstr>GiT – starter-pack</vt:lpstr>
      <vt:lpstr>Making commit</vt:lpstr>
      <vt:lpstr>Making commit</vt:lpstr>
      <vt:lpstr>Understanding branches</vt:lpstr>
      <vt:lpstr>Fixing your commits</vt:lpstr>
      <vt:lpstr>resolving Conflicts</vt:lpstr>
      <vt:lpstr>Make your git better</vt:lpstr>
      <vt:lpstr>Git servers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Maintaining GIT</dc:title>
  <dc:creator>Roman Tudvasev</dc:creator>
  <cp:lastModifiedBy>Roman Tudvasev</cp:lastModifiedBy>
  <cp:revision>75</cp:revision>
  <cp:lastPrinted>2015-07-09T12:46:33Z</cp:lastPrinted>
  <dcterms:created xsi:type="dcterms:W3CDTF">2016-09-13T13:31:08Z</dcterms:created>
  <dcterms:modified xsi:type="dcterms:W3CDTF">2017-03-22T10:16:21Z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