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9" r:id="rId5"/>
    <p:sldId id="265" r:id="rId6"/>
    <p:sldId id="28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32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52"/>
    <a:srgbClr val="DC5D2A"/>
    <a:srgbClr val="AA0B19"/>
    <a:srgbClr val="81ADB5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 snapToGrid="0">
      <p:cViewPr varScale="1">
        <p:scale>
          <a:sx n="116" d="100"/>
          <a:sy n="11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85468-EA09-47E3-8036-5BF84197CAEF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3BD5E-F603-431C-B79D-697385AE35AF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36814"/>
            <a:ext cx="11253829" cy="56269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kern="1200" dirty="0">
                <a:solidFill>
                  <a:srgbClr val="AA0B1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o-RO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6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Ag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7543"/>
            <a:ext cx="9351386" cy="4675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56"/>
            <a:ext cx="10847694" cy="54238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7221" y="2212521"/>
            <a:ext cx="5798683" cy="1387249"/>
          </a:xfrm>
        </p:spPr>
        <p:txBody>
          <a:bodyPr rIns="0" anchor="b">
            <a:noAutofit/>
          </a:bodyPr>
          <a:lstStyle>
            <a:lvl1pPr algn="r">
              <a:defRPr sz="4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0557" y="3626534"/>
            <a:ext cx="5817799" cy="1655762"/>
          </a:xfrm>
        </p:spPr>
        <p:txBody>
          <a:bodyPr rIns="0">
            <a:normAutofit/>
          </a:bodyPr>
          <a:lstStyle>
            <a:lvl1pPr marL="0" indent="0" algn="r">
              <a:buNone/>
              <a:defRPr sz="38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554" y="329862"/>
            <a:ext cx="2038350" cy="6762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256603"/>
            <a:ext cx="12192000" cy="0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4268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endava.com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314489"/>
            <a:ext cx="4588329" cy="8125"/>
          </a:xfrm>
          <a:prstGeom prst="line">
            <a:avLst/>
          </a:prstGeom>
          <a:ln>
            <a:solidFill>
              <a:srgbClr val="4A4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31208" y="969671"/>
            <a:ext cx="3551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4A4E52"/>
                </a:solidFill>
              </a:rPr>
              <a:t>QUALITY. PRODUCTIVITY. INNOVATION.</a:t>
            </a:r>
            <a:endParaRPr lang="en-GB" sz="1600" dirty="0">
              <a:solidFill>
                <a:srgbClr val="4A4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008" y="1495425"/>
            <a:ext cx="4710548" cy="1158010"/>
          </a:xfrm>
        </p:spPr>
        <p:txBody>
          <a:bodyPr anchor="b">
            <a:noAutofit/>
          </a:bodyPr>
          <a:lstStyle>
            <a:lvl1pPr algn="r">
              <a:defRPr sz="3800" b="1">
                <a:solidFill>
                  <a:srgbClr val="AA0B19"/>
                </a:solidFill>
                <a:latin typeface="+mn-lt"/>
              </a:defRPr>
            </a:lvl1pPr>
          </a:lstStyle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008" y="2653435"/>
            <a:ext cx="4716449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4A4E5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589155" y="1495425"/>
            <a:ext cx="5764644" cy="4230689"/>
          </a:xfrm>
        </p:spPr>
        <p:txBody>
          <a:bodyPr/>
          <a:lstStyle>
            <a:lvl1pPr marL="457200" indent="-457200">
              <a:buClr>
                <a:srgbClr val="81ADB5"/>
              </a:buClr>
              <a:buFont typeface="Symbol" panose="05050102010706020507" pitchFamily="18" charset="2"/>
              <a:buChar char=""/>
              <a:defRPr sz="26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2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Section name</a:t>
            </a:r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61" y="3674029"/>
            <a:ext cx="3137694" cy="318397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DC5D2A"/>
                </a:solidFill>
              </a:defRPr>
            </a:lvl1pPr>
          </a:lstStyle>
          <a:p>
            <a:r>
              <a:rPr lang="en-GB" dirty="0" smtClean="0"/>
              <a:t>QUALITY. PRODUCTIVITY. INNOVATION.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3" y="1617968"/>
            <a:ext cx="10543495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8" name="TextBox 19"/>
          <p:cNvSpPr txBox="1"/>
          <p:nvPr userDrawn="1"/>
        </p:nvSpPr>
        <p:spPr>
          <a:xfrm>
            <a:off x="5876731" y="3275112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60655" y="1518557"/>
            <a:ext cx="5193144" cy="47107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834300" indent="-4572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086300" indent="-3429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200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20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</a:pPr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518557"/>
            <a:ext cx="5193144" cy="4710793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7200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500">
                <a:solidFill>
                  <a:srgbClr val="4A4E52"/>
                </a:solidFill>
              </a:defRPr>
            </a:lvl3pPr>
            <a:lvl4pPr marL="972000" indent="-228600">
              <a:buFont typeface="Calibri" panose="020F0502020204030204" pitchFamily="34" charset="0"/>
              <a:buChar char="-"/>
              <a:defRPr sz="1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17" y="302079"/>
            <a:ext cx="1116682" cy="370488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9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_on_th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60655" y="1620348"/>
            <a:ext cx="5193144" cy="4396731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lang="en-US" sz="15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Font typeface="Calibri" panose="020F0502020204030204" pitchFamily="34" charset="0"/>
              <a:buChar char="-"/>
              <a:defRPr lang="en-US" sz="1400" kern="1200" dirty="0" smtClean="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Headline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2573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0304" y="1617968"/>
            <a:ext cx="5193144" cy="4399111"/>
          </a:xfrm>
        </p:spPr>
        <p:txBody>
          <a:bodyPr lIns="0"/>
          <a:lstStyle>
            <a:lvl1pPr marL="0" indent="0">
              <a:buNone/>
              <a:defRPr sz="1600" b="1">
                <a:solidFill>
                  <a:srgbClr val="AA0B19"/>
                </a:solidFill>
              </a:defRPr>
            </a:lvl1pPr>
            <a:lvl2pPr marL="0" indent="0" algn="l">
              <a:buNone/>
              <a:defRPr sz="24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chart/ graphic here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Slide Title</a:t>
            </a:r>
            <a:endParaRPr lang="en-GB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4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00" b="1" baseline="0">
                <a:solidFill>
                  <a:srgbClr val="AA0B19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picture – full slide – from picture gallery \\rocjfs03\Public\Marketing\Pictures_for_collateral\2013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262" y="4523014"/>
            <a:ext cx="5817971" cy="1768247"/>
          </a:xfrm>
          <a:solidFill>
            <a:schemeClr val="bg1">
              <a:alpha val="65000"/>
            </a:schemeClr>
          </a:solidFill>
        </p:spPr>
        <p:txBody>
          <a:bodyPr lIns="180000" tIns="180000" rIns="180000" bIns="180000"/>
          <a:lstStyle>
            <a:lvl1pPr marL="0" indent="0">
              <a:buNone/>
              <a:defRPr sz="3000" b="1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0" indent="0">
              <a:buClr>
                <a:srgbClr val="81ADB5"/>
              </a:buClr>
              <a:buFont typeface="Arial" panose="020B0604020202020204" pitchFamily="34" charset="0"/>
              <a:buNone/>
              <a:defRPr sz="3000" b="1" baseline="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274320" lvl="2">
              <a:buSzPct val="175000"/>
            </a:pPr>
            <a:r>
              <a:rPr lang="en-US" dirty="0" smtClean="0"/>
              <a:t>Headline here. Remember that the audience should listen to you, not read the screen. </a:t>
            </a:r>
          </a:p>
        </p:txBody>
      </p:sp>
    </p:spTree>
    <p:extLst>
      <p:ext uri="{BB962C8B-B14F-4D97-AF65-F5344CB8AC3E}">
        <p14:creationId xmlns:p14="http://schemas.microsoft.com/office/powerpoint/2010/main" val="18875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7644" y="2400299"/>
            <a:ext cx="2775856" cy="2426041"/>
          </a:xfrm>
        </p:spPr>
        <p:txBody>
          <a:bodyPr>
            <a:normAutofit/>
          </a:bodyPr>
          <a:lstStyle>
            <a:lvl1pPr marL="0" indent="0">
              <a:buNone/>
              <a:defRPr sz="2000" b="1" baseline="0">
                <a:solidFill>
                  <a:srgbClr val="4A4E52"/>
                </a:solidFill>
              </a:defRPr>
            </a:lvl1pPr>
            <a:lvl2pPr marL="0" indent="0" algn="l">
              <a:buNone/>
              <a:defRPr sz="30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30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24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lvl="0"/>
            <a:r>
              <a:rPr lang="en-US" dirty="0" smtClean="0"/>
              <a:t>Insert your picture -</a:t>
            </a:r>
          </a:p>
          <a:p>
            <a:pPr lvl="0"/>
            <a:r>
              <a:rPr lang="en-US" dirty="0" smtClean="0"/>
              <a:t>preferably with background in light color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0305" y="233266"/>
            <a:ext cx="8513310" cy="1091681"/>
          </a:xfrm>
        </p:spPr>
        <p:txBody>
          <a:bodyPr lIns="0" anchor="t" anchorCtr="0">
            <a:normAutofit/>
          </a:bodyPr>
          <a:lstStyle>
            <a:lvl1pPr>
              <a:defRPr sz="3600" b="1">
                <a:solidFill>
                  <a:srgbClr val="4A4E52"/>
                </a:solidFill>
                <a:latin typeface="+mn-lt"/>
              </a:defRPr>
            </a:lvl1pPr>
          </a:lstStyle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382239"/>
            <a:ext cx="337457" cy="467827"/>
          </a:xfrm>
          <a:prstGeom prst="rect">
            <a:avLst/>
          </a:prstGeom>
          <a:solidFill>
            <a:srgbClr val="DC5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8" y="268590"/>
            <a:ext cx="1217621" cy="40397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2441" y="6342681"/>
            <a:ext cx="3721359" cy="365125"/>
          </a:xfrm>
        </p:spPr>
        <p:txBody>
          <a:bodyPr lIns="0" tIns="0" rIns="0" bIns="0"/>
          <a:lstStyle>
            <a:lvl1pPr>
              <a:defRPr sz="1400" b="0">
                <a:solidFill>
                  <a:srgbClr val="4A4E52"/>
                </a:solidFill>
              </a:defRPr>
            </a:lvl1pPr>
          </a:lstStyle>
          <a:p>
            <a:r>
              <a:rPr lang="en-GB" dirty="0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13" name="TextBox 19"/>
          <p:cNvSpPr txBox="1"/>
          <p:nvPr userDrawn="1"/>
        </p:nvSpPr>
        <p:spPr>
          <a:xfrm>
            <a:off x="781920" y="6400029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7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79" r:id="rId3"/>
    <p:sldLayoutId id="2147483674" r:id="rId4"/>
    <p:sldLayoutId id="2147483671" r:id="rId5"/>
    <p:sldLayoutId id="2147483665" r:id="rId6"/>
    <p:sldLayoutId id="2147483672" r:id="rId7"/>
    <p:sldLayoutId id="2147483660" r:id="rId8"/>
    <p:sldLayoutId id="214748367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5" y="1521462"/>
            <a:ext cx="10543495" cy="4343554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 smtClean="0"/>
              <a:t>Functions</a:t>
            </a:r>
            <a:r>
              <a:rPr lang="en-GB" dirty="0" smtClean="0"/>
              <a:t> are blocks of instructions, which can be called when needed. </a:t>
            </a:r>
          </a:p>
          <a:p>
            <a:pPr lvl="1"/>
            <a:endParaRPr lang="en-GB" dirty="0"/>
          </a:p>
          <a:p>
            <a:pPr lvl="1"/>
            <a:r>
              <a:rPr lang="en-GB" i="1" dirty="0" smtClean="0"/>
              <a:t>function </a:t>
            </a:r>
            <a:r>
              <a:rPr lang="en-GB" i="1" dirty="0" err="1" smtClean="0"/>
              <a:t>funcName</a:t>
            </a:r>
            <a:r>
              <a:rPr lang="en-GB" i="1" dirty="0" smtClean="0"/>
              <a:t>(value){</a:t>
            </a:r>
          </a:p>
          <a:p>
            <a:pPr lvl="1"/>
            <a:r>
              <a:rPr lang="en-GB" i="1" dirty="0" smtClean="0"/>
              <a:t>	return value;</a:t>
            </a:r>
            <a:endParaRPr lang="en-GB" i="1" dirty="0"/>
          </a:p>
          <a:p>
            <a:pPr lvl="1"/>
            <a:r>
              <a:rPr lang="en-GB" i="1" dirty="0" smtClean="0"/>
              <a:t>}</a:t>
            </a:r>
          </a:p>
          <a:p>
            <a:pPr lvl="1"/>
            <a:endParaRPr lang="en-GB" i="1" dirty="0"/>
          </a:p>
          <a:p>
            <a:pPr lvl="1"/>
            <a:r>
              <a:rPr lang="en-US" i="1" dirty="0" err="1"/>
              <a:t>var</a:t>
            </a:r>
            <a:r>
              <a:rPr lang="en-US" i="1" dirty="0"/>
              <a:t> square = function(number) { </a:t>
            </a:r>
            <a:endParaRPr lang="en-US" i="1" dirty="0" smtClean="0"/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	return </a:t>
            </a:r>
            <a:r>
              <a:rPr lang="en-US" i="1" dirty="0"/>
              <a:t>number * </a:t>
            </a:r>
            <a:r>
              <a:rPr lang="en-US" i="1" dirty="0" smtClean="0"/>
              <a:t>number;</a:t>
            </a:r>
          </a:p>
          <a:p>
            <a:pPr lvl="1"/>
            <a:r>
              <a:rPr lang="en-US" i="1" dirty="0"/>
              <a:t>	</a:t>
            </a:r>
            <a:r>
              <a:rPr lang="en-US" i="1" dirty="0" smtClean="0"/>
              <a:t>};</a:t>
            </a:r>
            <a:endParaRPr lang="en-US" i="1" dirty="0"/>
          </a:p>
          <a:p>
            <a:pPr lvl="1"/>
            <a:r>
              <a:rPr lang="en-US" i="1" dirty="0" err="1"/>
              <a:t>var</a:t>
            </a:r>
            <a:r>
              <a:rPr lang="en-US" i="1" dirty="0"/>
              <a:t> x = square(4</a:t>
            </a:r>
            <a:r>
              <a:rPr lang="en-US" i="1" dirty="0" smtClean="0"/>
              <a:t>);</a:t>
            </a:r>
            <a:endParaRPr lang="en-GB" i="1" dirty="0" smtClean="0"/>
          </a:p>
          <a:p>
            <a:pPr lvl="1"/>
            <a:endParaRPr lang="en-GB" dirty="0" smtClean="0"/>
          </a:p>
          <a:p>
            <a:pPr lvl="1"/>
            <a:r>
              <a:rPr lang="en-GB" u="sng" dirty="0" smtClean="0"/>
              <a:t>Functions can be called if they are in scope, even if it is declared lower</a:t>
            </a:r>
            <a:r>
              <a:rPr lang="en-GB" dirty="0" smtClean="0"/>
              <a:t>:</a:t>
            </a:r>
          </a:p>
          <a:p>
            <a:pPr lvl="1"/>
            <a:endParaRPr lang="en-GB" dirty="0"/>
          </a:p>
          <a:p>
            <a:pPr lvl="1"/>
            <a:r>
              <a:rPr lang="en-US" i="1" dirty="0" smtClean="0"/>
              <a:t>square(5);</a:t>
            </a:r>
            <a:endParaRPr lang="en-US" i="1" dirty="0"/>
          </a:p>
          <a:p>
            <a:pPr lvl="1"/>
            <a:r>
              <a:rPr lang="en-US" i="1" dirty="0"/>
              <a:t>/* </a:t>
            </a:r>
            <a:r>
              <a:rPr lang="en-US" i="1" dirty="0" smtClean="0"/>
              <a:t>code*/</a:t>
            </a:r>
            <a:endParaRPr lang="en-US" i="1" dirty="0"/>
          </a:p>
          <a:p>
            <a:pPr lvl="1"/>
            <a:r>
              <a:rPr lang="en-US" i="1" dirty="0"/>
              <a:t>function square(n) { return n*n </a:t>
            </a:r>
            <a:r>
              <a:rPr lang="en-US" i="1" dirty="0" smtClean="0"/>
              <a:t>};</a:t>
            </a:r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533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Flow control &amp;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If</a:t>
            </a:r>
            <a:r>
              <a:rPr lang="en-GB" dirty="0" smtClean="0"/>
              <a:t> – allows the execution of instructions based on a condition.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US" i="1" dirty="0"/>
              <a:t>if (condition_1) {</a:t>
            </a:r>
          </a:p>
          <a:p>
            <a:pPr lvl="1"/>
            <a:r>
              <a:rPr lang="en-US" i="1" dirty="0"/>
              <a:t>  statement_1;</a:t>
            </a:r>
          </a:p>
          <a:p>
            <a:pPr lvl="1"/>
            <a:r>
              <a:rPr lang="en-US" i="1" dirty="0"/>
              <a:t>} else if (condition_2) {</a:t>
            </a:r>
          </a:p>
          <a:p>
            <a:pPr lvl="1"/>
            <a:r>
              <a:rPr lang="en-US" i="1" dirty="0"/>
              <a:t>  statement_2;</a:t>
            </a:r>
          </a:p>
          <a:p>
            <a:pPr lvl="1"/>
            <a:r>
              <a:rPr lang="en-US" i="1" dirty="0"/>
              <a:t>} else if (</a:t>
            </a:r>
            <a:r>
              <a:rPr lang="en-US" i="1" dirty="0" err="1"/>
              <a:t>condition_n</a:t>
            </a:r>
            <a:r>
              <a:rPr lang="en-US" i="1" dirty="0"/>
              <a:t>) {</a:t>
            </a:r>
          </a:p>
          <a:p>
            <a:pPr lvl="1"/>
            <a:r>
              <a:rPr lang="en-US" i="1" dirty="0"/>
              <a:t>  </a:t>
            </a:r>
            <a:r>
              <a:rPr lang="en-US" i="1" dirty="0" err="1"/>
              <a:t>statement_n</a:t>
            </a:r>
            <a:r>
              <a:rPr lang="en-US" i="1" dirty="0"/>
              <a:t>;</a:t>
            </a:r>
          </a:p>
          <a:p>
            <a:pPr lvl="1"/>
            <a:r>
              <a:rPr lang="en-US" i="1" dirty="0"/>
              <a:t>} else {</a:t>
            </a:r>
          </a:p>
          <a:p>
            <a:pPr lvl="1"/>
            <a:r>
              <a:rPr lang="en-US" i="1" dirty="0"/>
              <a:t>  </a:t>
            </a:r>
            <a:r>
              <a:rPr lang="en-US" i="1" dirty="0" err="1"/>
              <a:t>statement_last</a:t>
            </a:r>
            <a:r>
              <a:rPr lang="en-US" i="1" dirty="0"/>
              <a:t>;</a:t>
            </a:r>
          </a:p>
          <a:p>
            <a:pPr lvl="1"/>
            <a:r>
              <a:rPr lang="en-US" i="1" dirty="0"/>
              <a:t>} 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9567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Switch</a:t>
            </a:r>
            <a:r>
              <a:rPr lang="en-GB" dirty="0" smtClean="0"/>
              <a:t> – this statement allows an expression to be evaluated, and to match the value to a case label.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US" i="1" dirty="0"/>
              <a:t>switch (expression) {</a:t>
            </a:r>
          </a:p>
          <a:p>
            <a:pPr lvl="1"/>
            <a:r>
              <a:rPr lang="en-US" i="1" dirty="0"/>
              <a:t>  case label_1:</a:t>
            </a:r>
          </a:p>
          <a:p>
            <a:pPr lvl="1"/>
            <a:r>
              <a:rPr lang="en-US" i="1" dirty="0"/>
              <a:t>    statements_1</a:t>
            </a:r>
          </a:p>
          <a:p>
            <a:pPr lvl="1"/>
            <a:r>
              <a:rPr lang="en-US" i="1" dirty="0"/>
              <a:t>    [break;]</a:t>
            </a:r>
          </a:p>
          <a:p>
            <a:pPr lvl="1"/>
            <a:r>
              <a:rPr lang="en-US" i="1" dirty="0"/>
              <a:t>  case label_2:</a:t>
            </a:r>
          </a:p>
          <a:p>
            <a:pPr lvl="1"/>
            <a:r>
              <a:rPr lang="en-US" i="1" dirty="0"/>
              <a:t>    statements_2</a:t>
            </a:r>
          </a:p>
          <a:p>
            <a:pPr lvl="1"/>
            <a:r>
              <a:rPr lang="en-US" i="1" dirty="0"/>
              <a:t>    [break;]</a:t>
            </a:r>
          </a:p>
          <a:p>
            <a:pPr lvl="1"/>
            <a:r>
              <a:rPr lang="en-US" i="1" dirty="0"/>
              <a:t>    ...</a:t>
            </a:r>
          </a:p>
          <a:p>
            <a:pPr lvl="1"/>
            <a:r>
              <a:rPr lang="en-US" i="1" dirty="0"/>
              <a:t>  default:</a:t>
            </a:r>
          </a:p>
          <a:p>
            <a:pPr lvl="1"/>
            <a:r>
              <a:rPr lang="en-US" i="1" dirty="0"/>
              <a:t>    </a:t>
            </a:r>
            <a:r>
              <a:rPr lang="en-US" i="1" dirty="0" err="1"/>
              <a:t>statements_def</a:t>
            </a:r>
            <a:endParaRPr lang="en-US" i="1" dirty="0"/>
          </a:p>
          <a:p>
            <a:pPr lvl="1"/>
            <a:r>
              <a:rPr lang="en-US" i="1" dirty="0"/>
              <a:t>    [break;]</a:t>
            </a:r>
          </a:p>
          <a:p>
            <a:pPr lvl="1"/>
            <a:r>
              <a:rPr lang="en-US" i="1" dirty="0"/>
              <a:t>}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4475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38013" y="1665288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For </a:t>
            </a:r>
            <a:r>
              <a:rPr lang="en-GB" dirty="0" smtClean="0"/>
              <a:t>–allows the repeated execution of a block of instructions.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US" i="1" dirty="0"/>
              <a:t>for </a:t>
            </a:r>
            <a:r>
              <a:rPr lang="en-US" i="1" dirty="0" smtClean="0"/>
              <a:t>(</a:t>
            </a:r>
            <a:r>
              <a:rPr lang="en-US" i="1" dirty="0" err="1" smtClean="0"/>
              <a:t>var</a:t>
            </a:r>
            <a:r>
              <a:rPr lang="en-US" i="1" dirty="0" smtClean="0"/>
              <a:t> step </a:t>
            </a:r>
            <a:r>
              <a:rPr lang="en-US" i="1" dirty="0"/>
              <a:t>= 0; step &lt; 5; step++) {</a:t>
            </a:r>
          </a:p>
          <a:p>
            <a:pPr lvl="1"/>
            <a:r>
              <a:rPr lang="en-US" i="1" dirty="0" smtClean="0"/>
              <a:t>    console.log</a:t>
            </a:r>
            <a:r>
              <a:rPr lang="en-US" i="1" dirty="0"/>
              <a:t>('Walking east one step');</a:t>
            </a:r>
          </a:p>
          <a:p>
            <a:pPr lvl="1"/>
            <a:r>
              <a:rPr lang="en-US" i="1" dirty="0"/>
              <a:t>}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425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Do .. while </a:t>
            </a:r>
            <a:r>
              <a:rPr lang="en-GB" dirty="0" smtClean="0"/>
              <a:t>– allows the repeated execution of instructions based on a evaluation. The statement executes the block then checks for the expression.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nn-NO" i="1" dirty="0"/>
              <a:t>var i = 0;</a:t>
            </a:r>
          </a:p>
          <a:p>
            <a:pPr lvl="1"/>
            <a:r>
              <a:rPr lang="nn-NO" i="1" dirty="0"/>
              <a:t>do {</a:t>
            </a:r>
          </a:p>
          <a:p>
            <a:pPr lvl="1"/>
            <a:r>
              <a:rPr lang="nn-NO" i="1" dirty="0"/>
              <a:t>  i += 1;</a:t>
            </a:r>
          </a:p>
          <a:p>
            <a:pPr lvl="1"/>
            <a:r>
              <a:rPr lang="nn-NO" i="1" dirty="0"/>
              <a:t>  console.log(i);</a:t>
            </a:r>
          </a:p>
          <a:p>
            <a:pPr lvl="1"/>
            <a:r>
              <a:rPr lang="nn-NO" i="1" dirty="0"/>
              <a:t>} while (i &lt; 5);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7858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while</a:t>
            </a:r>
            <a:r>
              <a:rPr lang="en-GB" dirty="0" smtClean="0"/>
              <a:t> – allows the repeated execution of instructions based on a evaluation. First the expression is evaluated, then the block is executed, if it’s  the case.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pt-BR" i="1" dirty="0"/>
              <a:t>var n = 0;</a:t>
            </a:r>
          </a:p>
          <a:p>
            <a:pPr lvl="1"/>
            <a:r>
              <a:rPr lang="pt-BR" i="1" dirty="0" smtClean="0"/>
              <a:t>while </a:t>
            </a:r>
            <a:r>
              <a:rPr lang="pt-BR" i="1" dirty="0"/>
              <a:t>(n &lt; 3) {</a:t>
            </a:r>
          </a:p>
          <a:p>
            <a:pPr lvl="1"/>
            <a:r>
              <a:rPr lang="pt-BR" i="1" dirty="0"/>
              <a:t>  n++;</a:t>
            </a:r>
          </a:p>
          <a:p>
            <a:pPr lvl="1"/>
            <a:r>
              <a:rPr lang="pt-BR" i="1" dirty="0"/>
              <a:t> </a:t>
            </a:r>
            <a:r>
              <a:rPr lang="pt-BR" i="1" dirty="0" smtClean="0"/>
              <a:t> console.log(n);</a:t>
            </a:r>
            <a:endParaRPr lang="pt-BR" i="1" dirty="0"/>
          </a:p>
          <a:p>
            <a:pPr lvl="1"/>
            <a:r>
              <a:rPr lang="pt-BR" i="1" dirty="0"/>
              <a:t>}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6814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21538" y="1665288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for .. in </a:t>
            </a:r>
            <a:r>
              <a:rPr lang="en-GB" dirty="0" smtClean="0"/>
              <a:t>– iterates through an object’s property names and numeric indexes. Can be used to iterate over an array.</a:t>
            </a:r>
          </a:p>
          <a:p>
            <a:pPr lvl="1"/>
            <a:endParaRPr lang="en-GB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for (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in </a:t>
            </a:r>
            <a:r>
              <a:rPr lang="en-US" i="1" dirty="0" smtClean="0"/>
              <a:t>array) </a:t>
            </a:r>
            <a:r>
              <a:rPr lang="en-US" i="1" dirty="0"/>
              <a:t>{</a:t>
            </a:r>
          </a:p>
          <a:p>
            <a:pPr lvl="1"/>
            <a:r>
              <a:rPr lang="en-US" i="1" dirty="0"/>
              <a:t>    </a:t>
            </a:r>
            <a:r>
              <a:rPr lang="en-US" i="1" dirty="0" smtClean="0"/>
              <a:t>console.log(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i="1" dirty="0"/>
              <a:t>+ " </a:t>
            </a:r>
            <a:r>
              <a:rPr lang="en-US" i="1" dirty="0" smtClean="0"/>
              <a:t>: </a:t>
            </a:r>
            <a:r>
              <a:rPr lang="en-US" i="1" dirty="0"/>
              <a:t>" + </a:t>
            </a:r>
            <a:r>
              <a:rPr lang="en-US" i="1" dirty="0" smtClean="0"/>
              <a:t>array[</a:t>
            </a:r>
            <a:r>
              <a:rPr lang="en-US" i="1" dirty="0" err="1" smtClean="0"/>
              <a:t>i</a:t>
            </a:r>
            <a:r>
              <a:rPr lang="en-US" i="1" dirty="0" smtClean="0"/>
              <a:t>] +” ”);</a:t>
            </a:r>
            <a:endParaRPr lang="en-US" i="1" dirty="0"/>
          </a:p>
          <a:p>
            <a:pPr lvl="1"/>
            <a:r>
              <a:rPr lang="en-US" i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309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for .. in– iterates through an object’s properties and method name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for </a:t>
            </a:r>
            <a:r>
              <a:rPr lang="en-US" i="1" dirty="0"/>
              <a:t>(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smtClean="0"/>
              <a:t>in </a:t>
            </a:r>
            <a:r>
              <a:rPr lang="en-US" i="1" dirty="0" err="1"/>
              <a:t>obj</a:t>
            </a:r>
            <a:r>
              <a:rPr lang="en-US" i="1" dirty="0"/>
              <a:t>) {</a:t>
            </a:r>
          </a:p>
          <a:p>
            <a:pPr lvl="1"/>
            <a:r>
              <a:rPr lang="en-US" i="1" dirty="0"/>
              <a:t>    </a:t>
            </a:r>
            <a:r>
              <a:rPr lang="en-US" i="1" dirty="0" smtClean="0"/>
              <a:t>console.log(</a:t>
            </a:r>
            <a:r>
              <a:rPr lang="en-US" i="1" dirty="0" err="1" smtClean="0"/>
              <a:t>i</a:t>
            </a:r>
            <a:r>
              <a:rPr lang="en-US" i="1" dirty="0" smtClean="0"/>
              <a:t> + ” ”);</a:t>
            </a:r>
            <a:endParaRPr lang="en-US" i="1" dirty="0"/>
          </a:p>
          <a:p>
            <a:pPr lvl="1"/>
            <a:r>
              <a:rPr lang="en-US" i="1" dirty="0"/>
              <a:t>  </a:t>
            </a:r>
            <a:r>
              <a:rPr lang="en-US" i="1" dirty="0" smtClean="0"/>
              <a:t>}</a:t>
            </a:r>
          </a:p>
          <a:p>
            <a:pPr lvl="1"/>
            <a:endParaRPr lang="en-US" i="1" dirty="0"/>
          </a:p>
          <a:p>
            <a:pPr lvl="1"/>
            <a:r>
              <a:rPr lang="en-US" dirty="0" smtClean="0"/>
              <a:t>and values (or method declaration):</a:t>
            </a:r>
          </a:p>
          <a:p>
            <a:pPr lvl="1"/>
            <a:r>
              <a:rPr lang="en-US" i="1" dirty="0" smtClean="0"/>
              <a:t>for </a:t>
            </a:r>
            <a:r>
              <a:rPr lang="en-US" i="1" dirty="0"/>
              <a:t>(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in </a:t>
            </a:r>
            <a:r>
              <a:rPr lang="en-US" i="1" dirty="0" err="1"/>
              <a:t>obj</a:t>
            </a:r>
            <a:r>
              <a:rPr lang="en-US" i="1" dirty="0"/>
              <a:t>) {</a:t>
            </a:r>
          </a:p>
          <a:p>
            <a:pPr lvl="1"/>
            <a:r>
              <a:rPr lang="en-US" i="1" dirty="0"/>
              <a:t>    </a:t>
            </a:r>
            <a:r>
              <a:rPr lang="en-US" i="1" dirty="0" smtClean="0"/>
              <a:t>console.log(</a:t>
            </a:r>
            <a:r>
              <a:rPr lang="en-US" i="1" dirty="0" err="1" smtClean="0"/>
              <a:t>obj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 </a:t>
            </a:r>
            <a:r>
              <a:rPr lang="en-US" i="1" dirty="0"/>
              <a:t>+ ” ”);</a:t>
            </a:r>
          </a:p>
          <a:p>
            <a:pPr lvl="1"/>
            <a:r>
              <a:rPr lang="en-US" i="1" dirty="0"/>
              <a:t> 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Datatypes</a:t>
            </a:r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Flow control &amp;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break</a:t>
            </a:r>
            <a:r>
              <a:rPr lang="en-GB" dirty="0" smtClean="0"/>
              <a:t> – used to terminate the execution of while, </a:t>
            </a:r>
            <a:r>
              <a:rPr lang="en-GB" dirty="0" err="1" smtClean="0"/>
              <a:t>do..while</a:t>
            </a:r>
            <a:r>
              <a:rPr lang="en-GB" dirty="0" smtClean="0"/>
              <a:t>, for, switch, or when calling a </a:t>
            </a:r>
            <a:r>
              <a:rPr lang="en-GB" dirty="0" err="1" smtClean="0"/>
              <a:t>lael</a:t>
            </a:r>
            <a:r>
              <a:rPr lang="en-GB" dirty="0" smtClean="0"/>
              <a:t> statement, it terminates that label.</a:t>
            </a:r>
          </a:p>
          <a:p>
            <a:pPr lvl="1"/>
            <a:endParaRPr lang="en-GB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for (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</a:t>
            </a:r>
            <a:r>
              <a:rPr lang="en-US" i="1" dirty="0" err="1"/>
              <a:t>a.length</a:t>
            </a:r>
            <a:r>
              <a:rPr lang="en-US" i="1" dirty="0"/>
              <a:t>; </a:t>
            </a:r>
            <a:r>
              <a:rPr lang="en-US" i="1" dirty="0" err="1"/>
              <a:t>i</a:t>
            </a:r>
            <a:r>
              <a:rPr lang="en-US" i="1" dirty="0"/>
              <a:t>++) {</a:t>
            </a:r>
          </a:p>
          <a:p>
            <a:pPr lvl="1"/>
            <a:r>
              <a:rPr lang="en-US" i="1" dirty="0"/>
              <a:t>  if (a[</a:t>
            </a:r>
            <a:r>
              <a:rPr lang="en-US" i="1" dirty="0" err="1"/>
              <a:t>i</a:t>
            </a:r>
            <a:r>
              <a:rPr lang="en-US" i="1" dirty="0"/>
              <a:t>] </a:t>
            </a:r>
            <a:r>
              <a:rPr lang="en-US" i="1" dirty="0" smtClean="0"/>
              <a:t>== 0) </a:t>
            </a:r>
            <a:r>
              <a:rPr lang="en-US" i="1" dirty="0"/>
              <a:t>{</a:t>
            </a:r>
          </a:p>
          <a:p>
            <a:pPr lvl="1"/>
            <a:r>
              <a:rPr lang="en-US" i="1" dirty="0"/>
              <a:t>    break;</a:t>
            </a:r>
          </a:p>
          <a:p>
            <a:pPr lvl="1"/>
            <a:r>
              <a:rPr lang="en-US" i="1" dirty="0"/>
              <a:t>  }</a:t>
            </a:r>
          </a:p>
          <a:p>
            <a:pPr lvl="1"/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1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b="1" dirty="0" smtClean="0"/>
              <a:t>continue </a:t>
            </a:r>
            <a:r>
              <a:rPr lang="en-GB" dirty="0" smtClean="0"/>
              <a:t>– used to “jump” to the next iteration in a loop, or in a label statement.</a:t>
            </a:r>
          </a:p>
          <a:p>
            <a:pPr lvl="1"/>
            <a:endParaRPr lang="en-GB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for (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= 0; </a:t>
            </a:r>
            <a:r>
              <a:rPr lang="en-US" i="1" dirty="0" err="1"/>
              <a:t>i</a:t>
            </a:r>
            <a:r>
              <a:rPr lang="en-US" i="1" dirty="0"/>
              <a:t> &lt; </a:t>
            </a:r>
            <a:r>
              <a:rPr lang="en-US" i="1" dirty="0" err="1"/>
              <a:t>a.length</a:t>
            </a:r>
            <a:r>
              <a:rPr lang="en-US" i="1" dirty="0"/>
              <a:t>; </a:t>
            </a:r>
            <a:r>
              <a:rPr lang="en-US" i="1" dirty="0" err="1"/>
              <a:t>i</a:t>
            </a:r>
            <a:r>
              <a:rPr lang="en-US" i="1" dirty="0"/>
              <a:t>++) {</a:t>
            </a:r>
          </a:p>
          <a:p>
            <a:pPr lvl="1"/>
            <a:r>
              <a:rPr lang="en-US" i="1" dirty="0"/>
              <a:t>  if </a:t>
            </a:r>
            <a:r>
              <a:rPr lang="en-US" i="1" dirty="0" smtClean="0"/>
              <a:t>((</a:t>
            </a:r>
            <a:r>
              <a:rPr lang="en-US" i="1" dirty="0" err="1" smtClean="0"/>
              <a:t>i</a:t>
            </a:r>
            <a:r>
              <a:rPr lang="en-US" i="1" dirty="0" smtClean="0"/>
              <a:t>  % 2) &gt; 0 ) </a:t>
            </a:r>
            <a:r>
              <a:rPr lang="en-US" i="1" dirty="0"/>
              <a:t>{</a:t>
            </a:r>
          </a:p>
          <a:p>
            <a:pPr lvl="1"/>
            <a:r>
              <a:rPr lang="en-US" i="1" dirty="0"/>
              <a:t>    </a:t>
            </a:r>
            <a:r>
              <a:rPr lang="en-US" i="1" dirty="0" smtClean="0"/>
              <a:t>continue;</a:t>
            </a:r>
            <a:endParaRPr lang="en-US" i="1" dirty="0"/>
          </a:p>
          <a:p>
            <a:pPr lvl="1"/>
            <a:r>
              <a:rPr lang="en-US" i="1" dirty="0"/>
              <a:t>  </a:t>
            </a:r>
            <a:r>
              <a:rPr lang="en-US" i="1" dirty="0" smtClean="0"/>
              <a:t>};</a:t>
            </a:r>
          </a:p>
          <a:p>
            <a:pPr lvl="1"/>
            <a:r>
              <a:rPr lang="en-US" i="1" dirty="0" smtClean="0"/>
              <a:t>  console.log(</a:t>
            </a:r>
            <a:r>
              <a:rPr lang="en-US" i="1" dirty="0" err="1" smtClean="0"/>
              <a:t>i</a:t>
            </a:r>
            <a:r>
              <a:rPr lang="en-US" i="1" dirty="0" smtClean="0"/>
              <a:t>);</a:t>
            </a:r>
            <a:endParaRPr lang="en-US" i="1" dirty="0"/>
          </a:p>
          <a:p>
            <a:pPr lvl="1"/>
            <a:r>
              <a:rPr lang="en-US" i="1" dirty="0" smtClean="0"/>
              <a:t>};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2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198" y="2315142"/>
            <a:ext cx="5193144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Gasper Mihai</a:t>
            </a:r>
            <a:endParaRPr lang="en-US" dirty="0" smtClean="0"/>
          </a:p>
          <a:p>
            <a:pPr lvl="1"/>
            <a:r>
              <a:rPr lang="en-US" dirty="0" smtClean="0"/>
              <a:t>AM Engineer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4542" y="3653907"/>
            <a:ext cx="4749799" cy="1426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2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22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mihai</a:t>
            </a:r>
            <a:r>
              <a:rPr lang="en-US" sz="2400" dirty="0" smtClean="0"/>
              <a:t>.gasper</a:t>
            </a:r>
            <a:r>
              <a:rPr lang="en-US" sz="2400" dirty="0" smtClean="0"/>
              <a:t>@endava.com</a:t>
            </a:r>
            <a:endParaRPr lang="en-US" sz="2400" dirty="0" smtClean="0"/>
          </a:p>
          <a:p>
            <a:pPr lvl="1"/>
            <a:r>
              <a:rPr lang="en-US" sz="2400" dirty="0" smtClean="0"/>
              <a:t>+373 </a:t>
            </a:r>
            <a:r>
              <a:rPr lang="en-US" sz="2400" dirty="0" smtClean="0"/>
              <a:t>61 029 700</a:t>
            </a:r>
            <a:endParaRPr lang="en-US" sz="2400" dirty="0" smtClean="0"/>
          </a:p>
          <a:p>
            <a:pPr lvl="1"/>
            <a:r>
              <a:rPr lang="en-US" sz="2400" smtClean="0"/>
              <a:t>en_mgasper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102007"/>
            <a:ext cx="32385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3689329"/>
            <a:ext cx="323850" cy="323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633" y="450249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917395" y="1607624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Variables – identifies used to store values. The name </a:t>
            </a:r>
            <a:r>
              <a:rPr lang="en-US" dirty="0"/>
              <a:t>must start with a letter, underscore (_), or dollar sign ($); subsequent characters can also be digits (0-9). Because JavaScript is case sensitive, letters include the characters "A" through "Z" (uppercase) and the characters "a" through "z" (lowercase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GB" i="1" dirty="0" err="1" smtClean="0"/>
              <a:t>var</a:t>
            </a:r>
            <a:r>
              <a:rPr lang="en-GB" i="1" dirty="0" smtClean="0"/>
              <a:t> z = 10;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z = 10; // working, but will fail in “strict mode”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Variables have scope of visibility, so when declaring it in the main/global scope, it will be global, when declaring it inside a function, it will be local.</a:t>
            </a:r>
          </a:p>
          <a:p>
            <a:pPr lvl="1"/>
            <a:endParaRPr lang="en-GB" dirty="0"/>
          </a:p>
          <a:p>
            <a:pPr lvl="1"/>
            <a:r>
              <a:rPr lang="en-GB" i="1" dirty="0" err="1" smtClean="0"/>
              <a:t>var</a:t>
            </a:r>
            <a:r>
              <a:rPr lang="en-GB" i="1" dirty="0" smtClean="0"/>
              <a:t> z; // undefined variable</a:t>
            </a:r>
          </a:p>
          <a:p>
            <a:pPr lvl="1"/>
            <a:r>
              <a:rPr lang="en-GB" i="1" dirty="0" smtClean="0"/>
              <a:t>if(z === undefined){</a:t>
            </a:r>
          </a:p>
          <a:p>
            <a:pPr lvl="1"/>
            <a:r>
              <a:rPr lang="en-GB" i="1" dirty="0" smtClean="0"/>
              <a:t>	console.log(z);</a:t>
            </a:r>
          </a:p>
          <a:p>
            <a:pPr lvl="1"/>
            <a:r>
              <a:rPr lang="en-GB" i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Global variables are properties of the global object, which is </a:t>
            </a:r>
            <a:r>
              <a:rPr lang="en-GB" i="1" dirty="0" smtClean="0"/>
              <a:t>window</a:t>
            </a:r>
            <a:r>
              <a:rPr lang="en-GB" dirty="0" smtClean="0"/>
              <a:t>, so they can be called like </a:t>
            </a:r>
            <a:r>
              <a:rPr lang="en-GB" i="1" dirty="0" err="1" smtClean="0"/>
              <a:t>window.varName</a:t>
            </a:r>
            <a:r>
              <a:rPr lang="en-GB" dirty="0" smtClean="0"/>
              <a:t>. Also, they can be called from a parent window by calling </a:t>
            </a:r>
            <a:r>
              <a:rPr lang="en-GB" i="1" dirty="0" err="1" smtClean="0"/>
              <a:t>parent.varName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You can declare constants, which preserve their value and can not be re-declared or changed. Also, their name must not conflict with other variables or functions.</a:t>
            </a:r>
          </a:p>
          <a:p>
            <a:pPr lvl="1"/>
            <a:r>
              <a:rPr lang="en-GB" i="1" dirty="0" err="1" smtClean="0"/>
              <a:t>const</a:t>
            </a:r>
            <a:r>
              <a:rPr lang="en-GB" i="1" dirty="0" smtClean="0"/>
              <a:t> </a:t>
            </a:r>
            <a:r>
              <a:rPr lang="en-GB" i="1" dirty="0" err="1" smtClean="0"/>
              <a:t>varPi</a:t>
            </a:r>
            <a:r>
              <a:rPr lang="en-GB" i="1" dirty="0" smtClean="0"/>
              <a:t> = 3.14;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945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rgbClr val="DC5D2A"/>
                </a:solidFill>
              </a:rPr>
              <a:t>QUALITY. PRODUCTIVITY. INNOVATION.</a:t>
            </a:r>
            <a:endParaRPr lang="en-GB" dirty="0">
              <a:solidFill>
                <a:srgbClr val="DC5D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Data types &amp; structures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You can encounter and use the following data types in JS: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Boolean – true or false;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null – a null value, please note: null is not Null, NULL, </a:t>
            </a:r>
            <a:r>
              <a:rPr lang="en-GB" dirty="0" err="1" smtClean="0"/>
              <a:t>etc</a:t>
            </a:r>
            <a:r>
              <a:rPr lang="en-GB" dirty="0" smtClean="0"/>
              <a:t>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undefined – an undefined variable;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number – double precision floating point numbers, </a:t>
            </a:r>
            <a:r>
              <a:rPr lang="en-US" dirty="0"/>
              <a:t>-(</a:t>
            </a:r>
            <a:r>
              <a:rPr lang="en-US" dirty="0" smtClean="0"/>
              <a:t>2^53 </a:t>
            </a:r>
            <a:r>
              <a:rPr lang="en-US" dirty="0"/>
              <a:t>-1) and </a:t>
            </a:r>
            <a:r>
              <a:rPr lang="en-US" dirty="0" smtClean="0"/>
              <a:t>2^53 </a:t>
            </a:r>
            <a:r>
              <a:rPr lang="en-US" dirty="0"/>
              <a:t>-</a:t>
            </a:r>
            <a:r>
              <a:rPr lang="en-US" dirty="0" smtClean="0"/>
              <a:t>1</a:t>
            </a:r>
            <a:r>
              <a:rPr lang="en-GB" dirty="0" smtClean="0"/>
              <a:t>; no specific type for int.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The number type can also store values like </a:t>
            </a:r>
            <a:r>
              <a:rPr lang="en-GB" i="1" dirty="0" smtClean="0"/>
              <a:t>-Infinity</a:t>
            </a:r>
            <a:r>
              <a:rPr lang="en-GB" dirty="0" smtClean="0"/>
              <a:t>, </a:t>
            </a:r>
            <a:r>
              <a:rPr lang="en-GB" i="1" dirty="0" smtClean="0"/>
              <a:t>+Infinity</a:t>
            </a:r>
            <a:r>
              <a:rPr lang="en-GB" dirty="0" smtClean="0"/>
              <a:t>, </a:t>
            </a:r>
            <a:r>
              <a:rPr lang="en-GB" i="1" dirty="0" smtClean="0"/>
              <a:t>Nan</a:t>
            </a:r>
            <a:r>
              <a:rPr lang="en-GB" dirty="0" smtClean="0"/>
              <a:t> (not a number, when the returned result is not a 	number, use </a:t>
            </a:r>
            <a:r>
              <a:rPr lang="en-GB" i="1" dirty="0" err="1" smtClean="0"/>
              <a:t>isNan</a:t>
            </a:r>
            <a:r>
              <a:rPr lang="en-GB" i="1" dirty="0" smtClean="0"/>
              <a:t>()</a:t>
            </a:r>
            <a:r>
              <a:rPr lang="en-GB" dirty="0" smtClean="0"/>
              <a:t> to detect </a:t>
            </a:r>
            <a:r>
              <a:rPr lang="en-GB" dirty="0" err="1" smtClean="0"/>
              <a:t>NaN</a:t>
            </a:r>
            <a:r>
              <a:rPr lang="en-GB" dirty="0" smtClean="0"/>
              <a:t> values).</a:t>
            </a:r>
          </a:p>
          <a:p>
            <a:pPr lvl="1"/>
            <a:r>
              <a:rPr lang="en-GB" dirty="0"/>
              <a:t>	</a:t>
            </a:r>
            <a:r>
              <a:rPr lang="en-GB" dirty="0" smtClean="0"/>
              <a:t>You can also check the min or max values, by calling </a:t>
            </a:r>
            <a:r>
              <a:rPr lang="en-GB" i="1" dirty="0" err="1" smtClean="0"/>
              <a:t>Number.MIN_VALUE</a:t>
            </a:r>
            <a:r>
              <a:rPr lang="en-GB" dirty="0" smtClean="0"/>
              <a:t> and </a:t>
            </a:r>
            <a:r>
              <a:rPr lang="en-GB" i="1" dirty="0" err="1" smtClean="0"/>
              <a:t>Number.MAX_VALUE</a:t>
            </a:r>
            <a:r>
              <a:rPr lang="en-GB" i="1" dirty="0" smtClean="0"/>
              <a:t>.</a:t>
            </a:r>
          </a:p>
          <a:p>
            <a:pPr lvl="1"/>
            <a:r>
              <a:rPr lang="en-GB" i="1" dirty="0"/>
              <a:t>	</a:t>
            </a:r>
            <a:r>
              <a:rPr lang="en-GB" dirty="0" smtClean="0"/>
              <a:t>To parse a string to an </a:t>
            </a:r>
            <a:r>
              <a:rPr lang="en-GB" dirty="0" err="1" smtClean="0"/>
              <a:t>int</a:t>
            </a:r>
            <a:r>
              <a:rPr lang="en-GB" dirty="0" smtClean="0"/>
              <a:t> use </a:t>
            </a:r>
            <a:r>
              <a:rPr lang="en-GB" i="1" dirty="0" err="1" smtClean="0"/>
              <a:t>parseInt</a:t>
            </a:r>
            <a:r>
              <a:rPr lang="en-GB" i="1" dirty="0" smtClean="0"/>
              <a:t>()</a:t>
            </a:r>
            <a:r>
              <a:rPr lang="en-GB" dirty="0" smtClean="0"/>
              <a:t>, to float use </a:t>
            </a:r>
            <a:r>
              <a:rPr lang="en-GB" i="1" dirty="0" err="1" smtClean="0"/>
              <a:t>parseFloat</a:t>
            </a:r>
            <a:r>
              <a:rPr lang="en-GB" i="1" dirty="0" smtClean="0"/>
              <a:t>()</a:t>
            </a:r>
            <a:r>
              <a:rPr lang="en-GB" dirty="0" smtClean="0"/>
              <a:t>.</a:t>
            </a:r>
            <a:endParaRPr lang="en-GB" i="1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String – “text”;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495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Data types &amp; structures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 smtClean="0"/>
              <a:t>Object</a:t>
            </a:r>
            <a:r>
              <a:rPr lang="en-US" dirty="0" smtClean="0"/>
              <a:t> – a collection of properties and instructions to work with data.</a:t>
            </a:r>
          </a:p>
          <a:p>
            <a:pPr lvl="1"/>
            <a:r>
              <a:rPr lang="en-GB" i="1" dirty="0" err="1"/>
              <a:t>var</a:t>
            </a:r>
            <a:r>
              <a:rPr lang="en-GB" i="1" dirty="0"/>
              <a:t> </a:t>
            </a:r>
            <a:r>
              <a:rPr lang="en-GB" i="1" dirty="0" err="1"/>
              <a:t>obj</a:t>
            </a:r>
            <a:r>
              <a:rPr lang="en-GB" i="1" dirty="0"/>
              <a:t> = {</a:t>
            </a:r>
          </a:p>
          <a:p>
            <a:pPr lvl="1"/>
            <a:r>
              <a:rPr lang="en-GB" i="1" dirty="0"/>
              <a:t>	prop1 : "value",</a:t>
            </a:r>
          </a:p>
          <a:p>
            <a:pPr lvl="1"/>
            <a:r>
              <a:rPr lang="en-GB" i="1" dirty="0"/>
              <a:t>	prop2 : 123</a:t>
            </a:r>
          </a:p>
          <a:p>
            <a:pPr lvl="1"/>
            <a:r>
              <a:rPr lang="en-GB" i="1" dirty="0" smtClean="0"/>
              <a:t>};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console.log( obj.prop1 );</a:t>
            </a:r>
          </a:p>
          <a:p>
            <a:pPr lvl="1"/>
            <a:r>
              <a:rPr lang="en-GB" i="1" dirty="0" smtClean="0"/>
              <a:t>console.log( obj.prop2 );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r>
              <a:rPr lang="en-GB" i="1" dirty="0" err="1"/>
              <a:t>var</a:t>
            </a:r>
            <a:r>
              <a:rPr lang="en-GB" i="1" dirty="0"/>
              <a:t> </a:t>
            </a:r>
            <a:r>
              <a:rPr lang="en-GB" i="1" dirty="0" err="1"/>
              <a:t>obj</a:t>
            </a:r>
            <a:r>
              <a:rPr lang="en-GB" i="1" dirty="0"/>
              <a:t> = {</a:t>
            </a:r>
          </a:p>
          <a:p>
            <a:pPr lvl="1"/>
            <a:r>
              <a:rPr lang="en-GB" i="1" dirty="0"/>
              <a:t>	</a:t>
            </a:r>
            <a:r>
              <a:rPr lang="en-GB" i="1" dirty="0" smtClean="0"/>
              <a:t>name </a:t>
            </a:r>
            <a:r>
              <a:rPr lang="en-GB" i="1" dirty="0"/>
              <a:t>: </a:t>
            </a:r>
            <a:r>
              <a:rPr lang="en-GB" i="1" dirty="0" smtClean="0"/>
              <a:t>“My Name",</a:t>
            </a:r>
          </a:p>
          <a:p>
            <a:pPr lvl="1"/>
            <a:r>
              <a:rPr lang="en-GB" i="1" dirty="0"/>
              <a:t>	</a:t>
            </a:r>
            <a:r>
              <a:rPr lang="en-GB" i="1" dirty="0" err="1" smtClean="0"/>
              <a:t>getName</a:t>
            </a:r>
            <a:r>
              <a:rPr lang="en-GB" i="1" dirty="0" smtClean="0"/>
              <a:t> : function(){</a:t>
            </a:r>
          </a:p>
          <a:p>
            <a:pPr lvl="1"/>
            <a:r>
              <a:rPr lang="en-GB" i="1" dirty="0"/>
              <a:t>	</a:t>
            </a:r>
            <a:r>
              <a:rPr lang="en-GB" i="1" dirty="0" smtClean="0"/>
              <a:t>	return this.name;</a:t>
            </a:r>
          </a:p>
          <a:p>
            <a:pPr lvl="1"/>
            <a:r>
              <a:rPr lang="en-GB" i="1" dirty="0"/>
              <a:t>	</a:t>
            </a:r>
            <a:r>
              <a:rPr lang="en-GB" i="1" dirty="0" smtClean="0"/>
              <a:t>}</a:t>
            </a:r>
            <a:endParaRPr lang="en-GB" i="1" dirty="0"/>
          </a:p>
          <a:p>
            <a:pPr lvl="1"/>
            <a:r>
              <a:rPr lang="en-GB" i="1" dirty="0" smtClean="0"/>
              <a:t>};</a:t>
            </a:r>
          </a:p>
          <a:p>
            <a:pPr lvl="1"/>
            <a:endParaRPr lang="en-GB" i="1" dirty="0"/>
          </a:p>
          <a:p>
            <a:pPr lvl="1"/>
            <a:r>
              <a:rPr lang="en-GB" i="1" dirty="0" smtClean="0"/>
              <a:t>console.log( </a:t>
            </a:r>
            <a:r>
              <a:rPr lang="en-GB" i="1" dirty="0" err="1" smtClean="0"/>
              <a:t>obj.getName</a:t>
            </a:r>
            <a:r>
              <a:rPr lang="en-GB" i="1" dirty="0" smtClean="0"/>
              <a:t>() );</a:t>
            </a:r>
            <a:endParaRPr lang="en-GB" i="1" dirty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4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305" y="233267"/>
            <a:ext cx="8513310" cy="810530"/>
          </a:xfrm>
        </p:spPr>
        <p:txBody>
          <a:bodyPr>
            <a:normAutofit/>
          </a:bodyPr>
          <a:lstStyle/>
          <a:p>
            <a:r>
              <a:rPr lang="en-GB" dirty="0" smtClean="0"/>
              <a:t>Data types &amp; structures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/>
              <a:t>QUALITY. PRODUCTIVITY. INNOVATION.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10303" y="1673526"/>
            <a:ext cx="10543495" cy="4343554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Array </a:t>
            </a:r>
            <a:r>
              <a:rPr lang="en-US" dirty="0" smtClean="0"/>
              <a:t>– a collection of key-value data.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/>
              <a:t>var</a:t>
            </a:r>
            <a:r>
              <a:rPr lang="en-US" i="1" dirty="0"/>
              <a:t> names = ["name1", "name2", "name3</a:t>
            </a:r>
            <a:r>
              <a:rPr lang="en-US" i="1" dirty="0" smtClean="0"/>
              <a:t>"];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 smtClean="0"/>
              <a:t>names.length</a:t>
            </a:r>
            <a:r>
              <a:rPr lang="en-US" i="1" dirty="0" smtClean="0"/>
              <a:t>; //length of the array</a:t>
            </a:r>
          </a:p>
          <a:p>
            <a:pPr lvl="1"/>
            <a:r>
              <a:rPr lang="en-US" i="1" dirty="0" smtClean="0"/>
              <a:t>names[0</a:t>
            </a:r>
            <a:r>
              <a:rPr lang="en-US" i="1" dirty="0" smtClean="0"/>
              <a:t>]; // element with index 0</a:t>
            </a:r>
          </a:p>
          <a:p>
            <a:pPr lvl="1"/>
            <a:r>
              <a:rPr lang="en-US" i="1" dirty="0" err="1" smtClean="0"/>
              <a:t>names.indexOf</a:t>
            </a:r>
            <a:r>
              <a:rPr lang="en-US" i="1" dirty="0"/>
              <a:t>("name2</a:t>
            </a:r>
            <a:r>
              <a:rPr lang="en-US" i="1" dirty="0" smtClean="0"/>
              <a:t>"); //gets de index of the value “name2”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 smtClean="0"/>
              <a:t>names.slice</a:t>
            </a:r>
            <a:r>
              <a:rPr lang="en-US" i="1" dirty="0" smtClean="0"/>
              <a:t>(</a:t>
            </a:r>
            <a:r>
              <a:rPr lang="en-US" i="1" dirty="0" err="1" smtClean="0"/>
              <a:t>n,m</a:t>
            </a:r>
            <a:r>
              <a:rPr lang="en-US" i="1" dirty="0" smtClean="0"/>
              <a:t>); //returns an array, containing the mentioned range of elements, from n+1 till m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 smtClean="0"/>
              <a:t>names.splice</a:t>
            </a:r>
            <a:r>
              <a:rPr lang="en-US" i="1" dirty="0" smtClean="0"/>
              <a:t>(0,0, “name0”); // adds name0 to the beginning</a:t>
            </a:r>
          </a:p>
          <a:p>
            <a:pPr lvl="1"/>
            <a:endParaRPr lang="en-US" i="1" dirty="0"/>
          </a:p>
          <a:p>
            <a:pPr lvl="1"/>
            <a:r>
              <a:rPr lang="en-US" i="1" dirty="0" err="1" smtClean="0"/>
              <a:t>names.splice</a:t>
            </a:r>
            <a:r>
              <a:rPr lang="en-US" i="1" dirty="0" smtClean="0"/>
              <a:t>(2,1); //  removes 1 element starting from position 2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40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dava">
      <a:dk1>
        <a:srgbClr val="4A4E52"/>
      </a:dk1>
      <a:lt1>
        <a:sysClr val="window" lastClr="FFFFFF"/>
      </a:lt1>
      <a:dk2>
        <a:srgbClr val="BDBEC0"/>
      </a:dk2>
      <a:lt2>
        <a:srgbClr val="FFFFFF"/>
      </a:lt2>
      <a:accent1>
        <a:srgbClr val="81ADB5"/>
      </a:accent1>
      <a:accent2>
        <a:srgbClr val="DC5C2B"/>
      </a:accent2>
      <a:accent3>
        <a:srgbClr val="0092DD"/>
      </a:accent3>
      <a:accent4>
        <a:srgbClr val="BDBEC0"/>
      </a:accent4>
      <a:accent5>
        <a:srgbClr val="4A4E52"/>
      </a:accent5>
      <a:accent6>
        <a:srgbClr val="81ADB5"/>
      </a:accent6>
      <a:hlink>
        <a:srgbClr val="AA0B19"/>
      </a:hlink>
      <a:folHlink>
        <a:srgbClr val="BDBE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85ED32-62CE-4AD4-87BE-A71A2BB0EC02}" vid="{2575A82E-634F-4F3D-AA2B-6724E57896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C9F4C-0F1C-4743-BD84-BFA3E1A80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226498-ED1E-45D6-B445-B5C935F92871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0A66D2-D549-4A1D-988B-7AA6D122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Basics</Template>
  <TotalTime>4307</TotalTime>
  <Words>1016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Symbol</vt:lpstr>
      <vt:lpstr>Office Theme</vt:lpstr>
      <vt:lpstr>Basics</vt:lpstr>
      <vt:lpstr>PowerPoint Presentation</vt:lpstr>
      <vt:lpstr>PowerPoint Presentation</vt:lpstr>
      <vt:lpstr>Variables</vt:lpstr>
      <vt:lpstr>Variables</vt:lpstr>
      <vt:lpstr>PowerPoint Presentation</vt:lpstr>
      <vt:lpstr>Data types &amp; structures</vt:lpstr>
      <vt:lpstr>Data types &amp; structures</vt:lpstr>
      <vt:lpstr>Data types &amp; structures</vt:lpstr>
      <vt:lpstr>PowerPoint Presentation</vt:lpstr>
      <vt:lpstr>Functions</vt:lpstr>
      <vt:lpstr>PowerPoint Presentation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Flow control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</dc:title>
  <dc:creator>Corneliu Pacalev</dc:creator>
  <cp:lastModifiedBy>Mihai Gasper</cp:lastModifiedBy>
  <cp:revision>598</cp:revision>
  <dcterms:created xsi:type="dcterms:W3CDTF">2016-02-05T08:02:10Z</dcterms:created>
  <dcterms:modified xsi:type="dcterms:W3CDTF">2017-04-19T07:47:15Z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