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69" r:id="rId5"/>
    <p:sldId id="265" r:id="rId6"/>
    <p:sldId id="316" r:id="rId7"/>
    <p:sldId id="315" r:id="rId8"/>
    <p:sldId id="317" r:id="rId9"/>
    <p:sldId id="318" r:id="rId10"/>
    <p:sldId id="319" r:id="rId11"/>
    <p:sldId id="322" r:id="rId12"/>
    <p:sldId id="323" r:id="rId13"/>
    <p:sldId id="324" r:id="rId14"/>
    <p:sldId id="325" r:id="rId15"/>
    <p:sldId id="326" r:id="rId16"/>
    <p:sldId id="327" r:id="rId17"/>
    <p:sldId id="328" r:id="rId18"/>
    <p:sldId id="289" r:id="rId19"/>
    <p:sldId id="314" r:id="rId20"/>
    <p:sldId id="329" r:id="rId21"/>
    <p:sldId id="332" r:id="rId22"/>
    <p:sldId id="330" r:id="rId23"/>
    <p:sldId id="331" r:id="rId24"/>
    <p:sldId id="335" r:id="rId25"/>
    <p:sldId id="336" r:id="rId26"/>
    <p:sldId id="337" r:id="rId27"/>
    <p:sldId id="338" r:id="rId28"/>
    <p:sldId id="333" r:id="rId29"/>
    <p:sldId id="339" r:id="rId30"/>
    <p:sldId id="340" r:id="rId31"/>
    <p:sldId id="341" r:id="rId32"/>
    <p:sldId id="342" r:id="rId33"/>
    <p:sldId id="334" r:id="rId34"/>
    <p:sldId id="343" r:id="rId35"/>
    <p:sldId id="344" r:id="rId36"/>
    <p:sldId id="320"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E52"/>
    <a:srgbClr val="DC5D2A"/>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p:scale>
          <a:sx n="125" d="100"/>
          <a:sy n="125" d="100"/>
        </p:scale>
        <p:origin x="-2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02/11/2016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02/11/2016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 y="636814"/>
            <a:ext cx="11253829" cy="5626915"/>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0" y="1567543"/>
            <a:ext cx="9351386" cy="4675693"/>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4" r:id="rId4"/>
    <p:sldLayoutId id="2147483671" r:id="rId5"/>
    <p:sldLayoutId id="2147483665" r:id="rId6"/>
    <p:sldLayoutId id="2147483672" r:id="rId7"/>
    <p:sldLayoutId id="2147483660" r:id="rId8"/>
    <p:sldLayoutId id="2147483676"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Web/API/Comment" TargetMode="External"/><Relationship Id="rId3" Type="http://schemas.openxmlformats.org/officeDocument/2006/relationships/hyperlink" Target="https://developer.mozilla.org/en-US/docs/Web/HTML/Element/p" TargetMode="External"/><Relationship Id="rId7" Type="http://schemas.openxmlformats.org/officeDocument/2006/relationships/hyperlink" Target="https://developer.mozilla.org/en-US/docs/Web/API/ProcessingInstruction" TargetMode="External"/><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5.xml"/><Relationship Id="rId6" Type="http://schemas.openxmlformats.org/officeDocument/2006/relationships/hyperlink" Target="https://developer.mozilla.org/en-US/docs/Web/API/Attr" TargetMode="External"/><Relationship Id="rId11" Type="http://schemas.openxmlformats.org/officeDocument/2006/relationships/hyperlink" Target="https://developer.mozilla.org/en-US/docs/Web/API/DocumentFragment" TargetMode="External"/><Relationship Id="rId5" Type="http://schemas.openxmlformats.org/officeDocument/2006/relationships/hyperlink" Target="https://developer.mozilla.org/en-US/docs/Web/API/Text" TargetMode="External"/><Relationship Id="rId10" Type="http://schemas.openxmlformats.org/officeDocument/2006/relationships/hyperlink" Target="https://developer.mozilla.org/en-US/docs/Web/API/DocumentType" TargetMode="External"/><Relationship Id="rId4" Type="http://schemas.openxmlformats.org/officeDocument/2006/relationships/hyperlink" Target="https://developer.mozilla.org/en-US/docs/Web/HTML/Element/div" TargetMode="External"/><Relationship Id="rId9" Type="http://schemas.openxmlformats.org/officeDocument/2006/relationships/hyperlink" Target="https://developer.mozilla.org/en-US/docs/Web/API/Docu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www.w3schools.com/jsref/obj_history.asp" TargetMode="External"/><Relationship Id="rId2" Type="http://schemas.openxmlformats.org/officeDocument/2006/relationships/hyperlink" Target="http://www.w3schools.com/jsref/obj_window.asp" TargetMode="External"/><Relationship Id="rId1" Type="http://schemas.openxmlformats.org/officeDocument/2006/relationships/slideLayout" Target="../slideLayouts/slideLayout5.xml"/><Relationship Id="rId5" Type="http://schemas.openxmlformats.org/officeDocument/2006/relationships/hyperlink" Target="http://www.w3schools.com/js/js_json.asp" TargetMode="External"/><Relationship Id="rId4" Type="http://schemas.openxmlformats.org/officeDocument/2006/relationships/hyperlink" Target="http://www.w3schools.com/jsref/obj_location.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9.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6554" y="1238855"/>
            <a:ext cx="5798683" cy="1387249"/>
          </a:xfrm>
        </p:spPr>
        <p:txBody>
          <a:bodyPr/>
          <a:lstStyle/>
          <a:p>
            <a:pPr algn="ctr"/>
            <a:r>
              <a:rPr lang="en-US" dirty="0" smtClean="0"/>
              <a:t>BOM, DOM, AJAX, JSON</a:t>
            </a:r>
            <a:endParaRPr lang="en-US" dirty="0"/>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97610"/>
          </a:xfrm>
        </p:spPr>
        <p:txBody>
          <a:bodyPr/>
          <a:lstStyle/>
          <a:p>
            <a:r>
              <a:rPr lang="en-US" dirty="0" err="1" smtClean="0"/>
              <a:t>Window.History</a:t>
            </a:r>
            <a:r>
              <a:rPr lang="en-US" dirty="0" smtClean="0"/>
              <a:t> </a:t>
            </a:r>
            <a:r>
              <a:rPr lang="en-US" sz="1800" dirty="0" smtClean="0"/>
              <a:t>(properties &amp; methods)</a:t>
            </a:r>
            <a:endParaRPr lang="en-US" sz="18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192341769"/>
              </p:ext>
            </p:extLst>
          </p:nvPr>
        </p:nvGraphicFramePr>
        <p:xfrm>
          <a:off x="809624" y="1011909"/>
          <a:ext cx="9479436" cy="741680"/>
        </p:xfrm>
        <a:graphic>
          <a:graphicData uri="http://schemas.openxmlformats.org/drawingml/2006/table">
            <a:tbl>
              <a:tblPr firstRow="1" bandRow="1">
                <a:tableStyleId>{5C22544A-7EE6-4342-B048-85BDC9FD1C3A}</a:tableStyleId>
              </a:tblPr>
              <a:tblGrid>
                <a:gridCol w="2782073"/>
                <a:gridCol w="6697363"/>
              </a:tblGrid>
              <a:tr h="370840">
                <a:tc>
                  <a:txBody>
                    <a:bodyPr/>
                    <a:lstStyle/>
                    <a:p>
                      <a:r>
                        <a:rPr lang="en-US" sz="1400" dirty="0" smtClean="0"/>
                        <a:t>Properties</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length</a:t>
                      </a:r>
                      <a:endParaRPr lang="en-US" sz="1400" dirty="0"/>
                    </a:p>
                  </a:txBody>
                  <a:tcPr/>
                </a:tc>
                <a:tc>
                  <a:txBody>
                    <a:bodyPr/>
                    <a:lstStyle/>
                    <a:p>
                      <a:r>
                        <a:rPr lang="en-US" sz="1400" dirty="0" smtClean="0"/>
                        <a:t>Returns</a:t>
                      </a:r>
                      <a:r>
                        <a:rPr lang="en-US" sz="1400" baseline="0" dirty="0" smtClean="0"/>
                        <a:t> the number of  URLs in the history list</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3555666"/>
              </p:ext>
            </p:extLst>
          </p:nvPr>
        </p:nvGraphicFramePr>
        <p:xfrm>
          <a:off x="809624" y="2301331"/>
          <a:ext cx="9479436" cy="1483360"/>
        </p:xfrm>
        <a:graphic>
          <a:graphicData uri="http://schemas.openxmlformats.org/drawingml/2006/table">
            <a:tbl>
              <a:tblPr firstRow="1" bandRow="1">
                <a:tableStyleId>{5C22544A-7EE6-4342-B048-85BDC9FD1C3A}</a:tableStyleId>
              </a:tblPr>
              <a:tblGrid>
                <a:gridCol w="2815025"/>
                <a:gridCol w="6664411"/>
              </a:tblGrid>
              <a:tr h="370840">
                <a:tc>
                  <a:txBody>
                    <a:bodyPr/>
                    <a:lstStyle/>
                    <a:p>
                      <a:r>
                        <a:rPr lang="en-US" sz="1400" dirty="0" smtClean="0"/>
                        <a:t>Methods</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back()</a:t>
                      </a:r>
                      <a:endParaRPr lang="en-US" sz="1400" dirty="0"/>
                    </a:p>
                  </a:txBody>
                  <a:tcPr/>
                </a:tc>
                <a:tc>
                  <a:txBody>
                    <a:bodyPr/>
                    <a:lstStyle/>
                    <a:p>
                      <a:r>
                        <a:rPr lang="en-US" sz="1400" dirty="0" smtClean="0"/>
                        <a:t>Loads the previous URL in the history</a:t>
                      </a:r>
                      <a:r>
                        <a:rPr lang="en-US" sz="1400" baseline="0" dirty="0" smtClean="0"/>
                        <a:t> list</a:t>
                      </a:r>
                      <a:endParaRPr lang="en-US" sz="1400" dirty="0"/>
                    </a:p>
                  </a:txBody>
                  <a:tcPr/>
                </a:tc>
              </a:tr>
              <a:tr h="370840">
                <a:tc>
                  <a:txBody>
                    <a:bodyPr/>
                    <a:lstStyle/>
                    <a:p>
                      <a:r>
                        <a:rPr lang="en-US" sz="1400" dirty="0" smtClean="0"/>
                        <a:t>forward()</a:t>
                      </a:r>
                      <a:endParaRPr lang="en-US" sz="1400" dirty="0"/>
                    </a:p>
                  </a:txBody>
                  <a:tcPr/>
                </a:tc>
                <a:tc>
                  <a:txBody>
                    <a:bodyPr/>
                    <a:lstStyle/>
                    <a:p>
                      <a:r>
                        <a:rPr lang="en-US" sz="1400" dirty="0" smtClean="0"/>
                        <a:t>Loads the next URL in the history list</a:t>
                      </a:r>
                      <a:endParaRPr lang="en-US" sz="1400" dirty="0"/>
                    </a:p>
                  </a:txBody>
                  <a:tcPr/>
                </a:tc>
              </a:tr>
              <a:tr h="370840">
                <a:tc>
                  <a:txBody>
                    <a:bodyPr/>
                    <a:lstStyle/>
                    <a:p>
                      <a:r>
                        <a:rPr lang="en-US" sz="1400" dirty="0" smtClean="0"/>
                        <a:t>go()</a:t>
                      </a:r>
                      <a:endParaRPr lang="en-US" sz="1400" dirty="0"/>
                    </a:p>
                  </a:txBody>
                  <a:tcPr/>
                </a:tc>
                <a:tc>
                  <a:txBody>
                    <a:bodyPr/>
                    <a:lstStyle/>
                    <a:p>
                      <a:r>
                        <a:rPr lang="en-US" sz="1400" dirty="0" smtClean="0"/>
                        <a:t>Loads a specific URL</a:t>
                      </a:r>
                      <a:r>
                        <a:rPr lang="en-US" sz="1400" baseline="0" dirty="0" smtClean="0"/>
                        <a:t> from the history list</a:t>
                      </a:r>
                      <a:endParaRPr lang="en-US" sz="1400" dirty="0"/>
                    </a:p>
                  </a:txBody>
                  <a:tcPr/>
                </a:tc>
              </a:tr>
            </a:tbl>
          </a:graphicData>
        </a:graphic>
      </p:graphicFrame>
    </p:spTree>
    <p:extLst>
      <p:ext uri="{BB962C8B-B14F-4D97-AF65-F5344CB8AC3E}">
        <p14:creationId xmlns:p14="http://schemas.microsoft.com/office/powerpoint/2010/main" val="206790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Window.History</a:t>
            </a:r>
            <a:r>
              <a:rPr lang="en-US" dirty="0" smtClean="0"/>
              <a:t> </a:t>
            </a:r>
            <a:r>
              <a:rPr lang="en-US" sz="1800" dirty="0" smtClean="0"/>
              <a:t>(example)</a:t>
            </a:r>
            <a:endParaRPr lang="en-US" sz="18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1617968"/>
            <a:ext cx="4544291" cy="4399111"/>
          </a:xfrm>
        </p:spPr>
        <p:txBody>
          <a:bodyPr/>
          <a:lstStyle/>
          <a:p>
            <a:r>
              <a:rPr lang="en-US" b="0" i="1" dirty="0" smtClean="0">
                <a:solidFill>
                  <a:schemeClr val="tx1"/>
                </a:solidFill>
              </a:rPr>
              <a:t>&lt;button </a:t>
            </a:r>
            <a:r>
              <a:rPr lang="en-US" b="0" i="1" dirty="0" err="1" smtClean="0">
                <a:solidFill>
                  <a:schemeClr val="tx1"/>
                </a:solidFill>
              </a:rPr>
              <a:t>onclick</a:t>
            </a:r>
            <a:r>
              <a:rPr lang="en-US" b="0" i="1" dirty="0" smtClean="0">
                <a:solidFill>
                  <a:schemeClr val="tx1"/>
                </a:solidFill>
              </a:rPr>
              <a:t>=“back()”&gt;Back&lt;/button&gt;</a:t>
            </a:r>
          </a:p>
          <a:p>
            <a:r>
              <a:rPr lang="en-US" b="0" i="1" dirty="0" smtClean="0">
                <a:solidFill>
                  <a:schemeClr val="tx1"/>
                </a:solidFill>
              </a:rPr>
              <a:t>&lt;button </a:t>
            </a:r>
            <a:r>
              <a:rPr lang="en-US" b="0" i="1" dirty="0" err="1" smtClean="0">
                <a:solidFill>
                  <a:schemeClr val="tx1"/>
                </a:solidFill>
              </a:rPr>
              <a:t>onclick</a:t>
            </a:r>
            <a:r>
              <a:rPr lang="en-US" b="0" i="1" dirty="0" smtClean="0">
                <a:solidFill>
                  <a:schemeClr val="tx1"/>
                </a:solidFill>
              </a:rPr>
              <a:t>=“forward()”&gt;Forward&lt;/button&gt;</a:t>
            </a:r>
          </a:p>
          <a:p>
            <a:r>
              <a:rPr lang="en-US" b="0" i="1" dirty="0" smtClean="0">
                <a:solidFill>
                  <a:schemeClr val="tx1"/>
                </a:solidFill>
              </a:rPr>
              <a:t>&lt;button </a:t>
            </a:r>
            <a:r>
              <a:rPr lang="en-US" b="0" i="1" dirty="0" err="1" smtClean="0">
                <a:solidFill>
                  <a:schemeClr val="tx1"/>
                </a:solidFill>
              </a:rPr>
              <a:t>onclick</a:t>
            </a:r>
            <a:r>
              <a:rPr lang="en-US" b="0" i="1" dirty="0" smtClean="0">
                <a:solidFill>
                  <a:schemeClr val="tx1"/>
                </a:solidFill>
              </a:rPr>
              <a:t>=“go()”&gt;Google&lt;/button&gt;</a:t>
            </a:r>
            <a:endParaRPr lang="en-US" b="0" i="1" dirty="0">
              <a:solidFill>
                <a:schemeClr val="tx1"/>
              </a:solidFill>
            </a:endParaRPr>
          </a:p>
        </p:txBody>
      </p:sp>
      <p:sp>
        <p:nvSpPr>
          <p:cNvPr id="5" name="TextBox 4"/>
          <p:cNvSpPr txBox="1"/>
          <p:nvPr/>
        </p:nvSpPr>
        <p:spPr>
          <a:xfrm>
            <a:off x="6203092" y="1617968"/>
            <a:ext cx="5785022" cy="2893100"/>
          </a:xfrm>
          <a:prstGeom prst="rect">
            <a:avLst/>
          </a:prstGeom>
          <a:noFill/>
        </p:spPr>
        <p:txBody>
          <a:bodyPr wrap="square" rtlCol="0">
            <a:spAutoFit/>
          </a:bodyPr>
          <a:lstStyle/>
          <a:p>
            <a:r>
              <a:rPr lang="en-US" sz="1600" i="1" dirty="0"/>
              <a:t>f</a:t>
            </a:r>
            <a:r>
              <a:rPr lang="en-US" sz="1600" i="1" dirty="0" smtClean="0"/>
              <a:t>unction back() {</a:t>
            </a:r>
          </a:p>
          <a:p>
            <a:r>
              <a:rPr lang="en-US" sz="1600" i="1" dirty="0"/>
              <a:t> </a:t>
            </a:r>
            <a:r>
              <a:rPr lang="en-US" sz="1600" i="1" dirty="0" smtClean="0"/>
              <a:t>   </a:t>
            </a:r>
            <a:r>
              <a:rPr lang="en-US" sz="1600" i="1" dirty="0" err="1" smtClean="0"/>
              <a:t>window.history.back</a:t>
            </a:r>
            <a:r>
              <a:rPr lang="en-US" sz="1600" i="1" dirty="0" smtClean="0"/>
              <a:t>() ;</a:t>
            </a:r>
          </a:p>
          <a:p>
            <a:r>
              <a:rPr lang="en-US" sz="1600" i="1" dirty="0" smtClean="0"/>
              <a:t>}</a:t>
            </a:r>
          </a:p>
          <a:p>
            <a:endParaRPr lang="en-US" sz="1600" i="1" dirty="0"/>
          </a:p>
          <a:p>
            <a:r>
              <a:rPr lang="en-US" sz="1600" i="1" dirty="0" smtClean="0"/>
              <a:t>function forward() {</a:t>
            </a:r>
          </a:p>
          <a:p>
            <a:r>
              <a:rPr lang="en-US" sz="1600" i="1" dirty="0"/>
              <a:t> </a:t>
            </a:r>
            <a:r>
              <a:rPr lang="en-US" sz="1600" i="1" dirty="0" smtClean="0"/>
              <a:t>   </a:t>
            </a:r>
            <a:r>
              <a:rPr lang="en-US" sz="1600" i="1" dirty="0" err="1" smtClean="0"/>
              <a:t>window.history.forward</a:t>
            </a:r>
            <a:r>
              <a:rPr lang="en-US" sz="1600" i="1" dirty="0" smtClean="0"/>
              <a:t>() ;</a:t>
            </a:r>
          </a:p>
          <a:p>
            <a:r>
              <a:rPr lang="en-US" sz="1600" i="1" dirty="0" smtClean="0"/>
              <a:t>}</a:t>
            </a:r>
          </a:p>
          <a:p>
            <a:endParaRPr lang="en-US" sz="1600" i="1" dirty="0"/>
          </a:p>
          <a:p>
            <a:r>
              <a:rPr lang="en-US" sz="1600" i="1" dirty="0"/>
              <a:t>f</a:t>
            </a:r>
            <a:r>
              <a:rPr lang="en-US" sz="1600" i="1" dirty="0" smtClean="0"/>
              <a:t>unction go() {</a:t>
            </a:r>
          </a:p>
          <a:p>
            <a:r>
              <a:rPr lang="en-US" sz="1600" i="1" dirty="0" smtClean="0"/>
              <a:t>    </a:t>
            </a:r>
            <a:r>
              <a:rPr lang="en-US" sz="1600" i="1" dirty="0" err="1" smtClean="0"/>
              <a:t>window.history.go</a:t>
            </a:r>
            <a:r>
              <a:rPr lang="en-US" sz="1600" i="1" dirty="0" smtClean="0"/>
              <a:t>(2) ;</a:t>
            </a:r>
          </a:p>
          <a:p>
            <a:r>
              <a:rPr lang="en-US" sz="1600" i="1" dirty="0"/>
              <a:t>}</a:t>
            </a:r>
          </a:p>
        </p:txBody>
      </p:sp>
    </p:spTree>
    <p:extLst>
      <p:ext uri="{BB962C8B-B14F-4D97-AF65-F5344CB8AC3E}">
        <p14:creationId xmlns:p14="http://schemas.microsoft.com/office/powerpoint/2010/main" val="390663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Window.Location</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1617968"/>
            <a:ext cx="5532832" cy="4399111"/>
          </a:xfrm>
        </p:spPr>
        <p:txBody>
          <a:bodyPr/>
          <a:lstStyle/>
          <a:p>
            <a:r>
              <a:rPr lang="en-US" b="0" dirty="0"/>
              <a:t>The location object contains information about the current URL.</a:t>
            </a:r>
          </a:p>
          <a:p>
            <a:r>
              <a:rPr lang="en-US" b="0" dirty="0"/>
              <a:t>The location object is part of the window object and is accessed through the </a:t>
            </a:r>
            <a:r>
              <a:rPr lang="en-US" b="0" dirty="0" err="1"/>
              <a:t>window.location</a:t>
            </a:r>
            <a:r>
              <a:rPr lang="en-US" b="0" dirty="0"/>
              <a:t> property.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519" y="3287968"/>
            <a:ext cx="4007708" cy="2524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191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57566"/>
          </a:xfrm>
        </p:spPr>
        <p:txBody>
          <a:bodyPr>
            <a:normAutofit fontScale="90000"/>
          </a:bodyPr>
          <a:lstStyle/>
          <a:p>
            <a:r>
              <a:rPr lang="en-US" dirty="0" err="1" smtClean="0"/>
              <a:t>Window.Location</a:t>
            </a:r>
            <a:r>
              <a:rPr lang="en-US" dirty="0" smtClean="0"/>
              <a:t> </a:t>
            </a:r>
            <a:r>
              <a:rPr lang="en-US" sz="1800" dirty="0" smtClean="0"/>
              <a:t>(Properties &amp; Methods)</a:t>
            </a:r>
            <a:endParaRPr lang="en-US" sz="18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63279110"/>
              </p:ext>
            </p:extLst>
          </p:nvPr>
        </p:nvGraphicFramePr>
        <p:xfrm>
          <a:off x="810305" y="790833"/>
          <a:ext cx="10544176" cy="3078480"/>
        </p:xfrm>
        <a:graphic>
          <a:graphicData uri="http://schemas.openxmlformats.org/drawingml/2006/table">
            <a:tbl>
              <a:tblPr firstRow="1" bandRow="1">
                <a:tableStyleId>{5C22544A-7EE6-4342-B048-85BDC9FD1C3A}</a:tableStyleId>
              </a:tblPr>
              <a:tblGrid>
                <a:gridCol w="2765597"/>
                <a:gridCol w="7778579"/>
              </a:tblGrid>
              <a:tr h="264107">
                <a:tc>
                  <a:txBody>
                    <a:bodyPr/>
                    <a:lstStyle/>
                    <a:p>
                      <a:r>
                        <a:rPr lang="en-US" sz="1400" dirty="0" smtClean="0"/>
                        <a:t>Property</a:t>
                      </a:r>
                      <a:endParaRPr lang="en-US" sz="1400" dirty="0"/>
                    </a:p>
                  </a:txBody>
                  <a:tcPr/>
                </a:tc>
                <a:tc>
                  <a:txBody>
                    <a:bodyPr/>
                    <a:lstStyle/>
                    <a:p>
                      <a:r>
                        <a:rPr lang="en-US" sz="1400" dirty="0" smtClean="0"/>
                        <a:t>Description</a:t>
                      </a:r>
                      <a:endParaRPr lang="en-US" sz="1400" dirty="0"/>
                    </a:p>
                  </a:txBody>
                  <a:tcPr/>
                </a:tc>
              </a:tr>
              <a:tr h="264107">
                <a:tc>
                  <a:txBody>
                    <a:bodyPr/>
                    <a:lstStyle/>
                    <a:p>
                      <a:r>
                        <a:rPr lang="en-US" sz="1400" dirty="0" smtClean="0"/>
                        <a:t>hash</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anchor part (#) of a URL</a:t>
                      </a:r>
                      <a:endParaRPr lang="en-US" sz="1400" dirty="0"/>
                    </a:p>
                  </a:txBody>
                  <a:tcPr/>
                </a:tc>
              </a:tr>
              <a:tr h="264107">
                <a:tc>
                  <a:txBody>
                    <a:bodyPr/>
                    <a:lstStyle/>
                    <a:p>
                      <a:r>
                        <a:rPr lang="en-US" sz="1400" dirty="0" smtClean="0"/>
                        <a:t>host</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hostname and port number of a URL</a:t>
                      </a:r>
                      <a:endParaRPr lang="en-US" sz="1400" dirty="0"/>
                    </a:p>
                  </a:txBody>
                  <a:tcPr/>
                </a:tc>
              </a:tr>
              <a:tr h="264107">
                <a:tc>
                  <a:txBody>
                    <a:bodyPr/>
                    <a:lstStyle/>
                    <a:p>
                      <a:r>
                        <a:rPr lang="en-US" sz="1400" dirty="0" smtClean="0"/>
                        <a:t>hostname</a:t>
                      </a:r>
                      <a:endParaRPr lang="en-US" sz="1400" dirty="0"/>
                    </a:p>
                  </a:txBody>
                  <a:tcPr/>
                </a:tc>
                <a:tc>
                  <a:txBody>
                    <a:bodyPr/>
                    <a:lstStyle/>
                    <a:p>
                      <a:pPr algn="l" fontAlgn="t"/>
                      <a:r>
                        <a:rPr lang="en-US" sz="1400" dirty="0" smtClean="0">
                          <a:effectLst/>
                        </a:rPr>
                        <a:t>Sets </a:t>
                      </a:r>
                      <a:r>
                        <a:rPr lang="en-US" sz="1400" dirty="0">
                          <a:effectLst/>
                        </a:rPr>
                        <a:t>or returns the hostname of a URL</a:t>
                      </a:r>
                    </a:p>
                  </a:txBody>
                  <a:tcPr marL="60960" marR="60960" marT="60960" marB="60960"/>
                </a:tc>
              </a:tr>
              <a:tr h="264107">
                <a:tc>
                  <a:txBody>
                    <a:bodyPr/>
                    <a:lstStyle/>
                    <a:p>
                      <a:r>
                        <a:rPr lang="en-US" sz="1400" dirty="0" err="1" smtClean="0"/>
                        <a:t>href</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entire URL</a:t>
                      </a:r>
                      <a:endParaRPr lang="en-US" sz="1400" dirty="0"/>
                    </a:p>
                  </a:txBody>
                  <a:tcPr/>
                </a:tc>
              </a:tr>
              <a:tr h="264107">
                <a:tc>
                  <a:txBody>
                    <a:bodyPr/>
                    <a:lstStyle/>
                    <a:p>
                      <a:r>
                        <a:rPr lang="en-US" sz="1400" dirty="0" smtClean="0"/>
                        <a:t>origin</a:t>
                      </a:r>
                      <a:endParaRPr lang="en-US" sz="1400" dirty="0"/>
                    </a:p>
                  </a:txBody>
                  <a:tcPr/>
                </a:tc>
                <a:tc>
                  <a:txBody>
                    <a:bodyPr/>
                    <a:lstStyle/>
                    <a:p>
                      <a:r>
                        <a:rPr lang="en-US" sz="1400" b="0" i="0" kern="1200" dirty="0" smtClean="0">
                          <a:solidFill>
                            <a:schemeClr val="dk1"/>
                          </a:solidFill>
                          <a:effectLst/>
                          <a:latin typeface="+mn-lt"/>
                          <a:ea typeface="+mn-ea"/>
                          <a:cs typeface="+mn-cs"/>
                        </a:rPr>
                        <a:t>Returns the protocol, hostname and port number of a URL</a:t>
                      </a:r>
                      <a:endParaRPr lang="en-US" sz="1400" dirty="0"/>
                    </a:p>
                  </a:txBody>
                  <a:tcPr/>
                </a:tc>
              </a:tr>
              <a:tr h="264107">
                <a:tc>
                  <a:txBody>
                    <a:bodyPr/>
                    <a:lstStyle/>
                    <a:p>
                      <a:r>
                        <a:rPr lang="en-US" sz="1400" dirty="0" smtClean="0"/>
                        <a:t>pathname</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path name of a URL</a:t>
                      </a:r>
                      <a:endParaRPr lang="en-US" sz="1400" dirty="0"/>
                    </a:p>
                  </a:txBody>
                  <a:tcPr/>
                </a:tc>
              </a:tr>
              <a:tr h="264107">
                <a:tc>
                  <a:txBody>
                    <a:bodyPr/>
                    <a:lstStyle/>
                    <a:p>
                      <a:r>
                        <a:rPr lang="en-US" sz="1400" dirty="0" smtClean="0"/>
                        <a:t>port</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port number of a URL</a:t>
                      </a:r>
                      <a:endParaRPr lang="en-US" sz="1400" dirty="0"/>
                    </a:p>
                  </a:txBody>
                  <a:tcPr/>
                </a:tc>
              </a:tr>
              <a:tr h="264107">
                <a:tc>
                  <a:txBody>
                    <a:bodyPr/>
                    <a:lstStyle/>
                    <a:p>
                      <a:r>
                        <a:rPr lang="en-US" sz="1400" dirty="0" smtClean="0"/>
                        <a:t>protocol</a:t>
                      </a:r>
                    </a:p>
                  </a:txBody>
                  <a:tcPr/>
                </a:tc>
                <a:tc>
                  <a:txBody>
                    <a:bodyPr/>
                    <a:lstStyle/>
                    <a:p>
                      <a:r>
                        <a:rPr lang="en-US" sz="1400" b="0" i="0" kern="1200" dirty="0" smtClean="0">
                          <a:solidFill>
                            <a:schemeClr val="dk1"/>
                          </a:solidFill>
                          <a:effectLst/>
                          <a:latin typeface="+mn-lt"/>
                          <a:ea typeface="+mn-ea"/>
                          <a:cs typeface="+mn-cs"/>
                        </a:rPr>
                        <a:t>Sets or returns the protocol of a URL</a:t>
                      </a:r>
                      <a:endParaRPr lang="en-US" sz="1400" dirty="0"/>
                    </a:p>
                  </a:txBody>
                  <a:tcPr/>
                </a:tc>
              </a:tr>
              <a:tr h="264107">
                <a:tc>
                  <a:txBody>
                    <a:bodyPr/>
                    <a:lstStyle/>
                    <a:p>
                      <a:r>
                        <a:rPr lang="en-US" sz="1400" dirty="0" smtClean="0"/>
                        <a:t>search</a:t>
                      </a:r>
                      <a:endParaRPr lang="en-US" sz="1400" dirty="0"/>
                    </a:p>
                  </a:txBody>
                  <a:tcPr/>
                </a:tc>
                <a:tc>
                  <a:txBody>
                    <a:bodyPr/>
                    <a:lstStyle/>
                    <a:p>
                      <a:r>
                        <a:rPr lang="en-US" sz="1400" b="0" i="0" kern="1200" dirty="0" smtClean="0">
                          <a:solidFill>
                            <a:schemeClr val="dk1"/>
                          </a:solidFill>
                          <a:effectLst/>
                          <a:latin typeface="+mn-lt"/>
                          <a:ea typeface="+mn-ea"/>
                          <a:cs typeface="+mn-cs"/>
                        </a:rPr>
                        <a:t>Sets or returns the </a:t>
                      </a:r>
                      <a:r>
                        <a:rPr lang="en-US" sz="1400" b="0" i="0" kern="1200" dirty="0" err="1" smtClean="0">
                          <a:solidFill>
                            <a:schemeClr val="dk1"/>
                          </a:solidFill>
                          <a:effectLst/>
                          <a:latin typeface="+mn-lt"/>
                          <a:ea typeface="+mn-ea"/>
                          <a:cs typeface="+mn-cs"/>
                        </a:rPr>
                        <a:t>querystring</a:t>
                      </a:r>
                      <a:r>
                        <a:rPr lang="en-US" sz="1400" b="0" i="0" kern="1200" dirty="0" smtClean="0">
                          <a:solidFill>
                            <a:schemeClr val="dk1"/>
                          </a:solidFill>
                          <a:effectLst/>
                          <a:latin typeface="+mn-lt"/>
                          <a:ea typeface="+mn-ea"/>
                          <a:cs typeface="+mn-cs"/>
                        </a:rPr>
                        <a:t> part of a URL</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1484792"/>
              </p:ext>
            </p:extLst>
          </p:nvPr>
        </p:nvGraphicFramePr>
        <p:xfrm>
          <a:off x="810305" y="4113655"/>
          <a:ext cx="10607338" cy="1496312"/>
        </p:xfrm>
        <a:graphic>
          <a:graphicData uri="http://schemas.openxmlformats.org/drawingml/2006/table">
            <a:tbl>
              <a:tblPr firstRow="1" bandRow="1">
                <a:tableStyleId>{5C22544A-7EE6-4342-B048-85BDC9FD1C3A}</a:tableStyleId>
              </a:tblPr>
              <a:tblGrid>
                <a:gridCol w="2781392"/>
                <a:gridCol w="7825946"/>
              </a:tblGrid>
              <a:tr h="374078">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74078">
                <a:tc>
                  <a:txBody>
                    <a:bodyPr/>
                    <a:lstStyle/>
                    <a:p>
                      <a:r>
                        <a:rPr lang="en-US" sz="1400" dirty="0" smtClean="0"/>
                        <a:t>assign()</a:t>
                      </a:r>
                      <a:endParaRPr lang="en-US" sz="1400" dirty="0"/>
                    </a:p>
                  </a:txBody>
                  <a:tcPr/>
                </a:tc>
                <a:tc>
                  <a:txBody>
                    <a:bodyPr/>
                    <a:lstStyle/>
                    <a:p>
                      <a:r>
                        <a:rPr lang="en-US" sz="1400" dirty="0" smtClean="0"/>
                        <a:t>Loads a new document</a:t>
                      </a:r>
                      <a:endParaRPr lang="en-US" sz="1400" dirty="0"/>
                    </a:p>
                  </a:txBody>
                  <a:tcPr/>
                </a:tc>
              </a:tr>
              <a:tr h="374078">
                <a:tc>
                  <a:txBody>
                    <a:bodyPr/>
                    <a:lstStyle/>
                    <a:p>
                      <a:r>
                        <a:rPr lang="en-US" sz="1400" dirty="0" smtClean="0"/>
                        <a:t>reload()</a:t>
                      </a:r>
                      <a:endParaRPr lang="en-US" sz="1400" dirty="0"/>
                    </a:p>
                  </a:txBody>
                  <a:tcPr/>
                </a:tc>
                <a:tc>
                  <a:txBody>
                    <a:bodyPr/>
                    <a:lstStyle/>
                    <a:p>
                      <a:r>
                        <a:rPr lang="en-US" sz="1400" dirty="0" smtClean="0"/>
                        <a:t>Reloads the current document</a:t>
                      </a:r>
                      <a:endParaRPr lang="en-US" sz="1400" dirty="0"/>
                    </a:p>
                  </a:txBody>
                  <a:tcPr/>
                </a:tc>
              </a:tr>
              <a:tr h="374078">
                <a:tc>
                  <a:txBody>
                    <a:bodyPr/>
                    <a:lstStyle/>
                    <a:p>
                      <a:r>
                        <a:rPr lang="en-US" sz="1400" dirty="0" smtClean="0"/>
                        <a:t>Replace</a:t>
                      </a:r>
                      <a:endParaRPr lang="en-US" sz="1400" dirty="0"/>
                    </a:p>
                  </a:txBody>
                  <a:tcPr/>
                </a:tc>
                <a:tc>
                  <a:txBody>
                    <a:bodyPr/>
                    <a:lstStyle/>
                    <a:p>
                      <a:r>
                        <a:rPr lang="en-US" sz="1400" dirty="0" smtClean="0"/>
                        <a:t>Replaces the current</a:t>
                      </a:r>
                      <a:r>
                        <a:rPr lang="en-US" sz="1400" baseline="0" dirty="0" smtClean="0"/>
                        <a:t> document with a new one</a:t>
                      </a:r>
                      <a:endParaRPr lang="en-US" sz="1400" dirty="0"/>
                    </a:p>
                  </a:txBody>
                  <a:tcPr/>
                </a:tc>
              </a:tr>
            </a:tbl>
          </a:graphicData>
        </a:graphic>
      </p:graphicFrame>
    </p:spTree>
    <p:extLst>
      <p:ext uri="{BB962C8B-B14F-4D97-AF65-F5344CB8AC3E}">
        <p14:creationId xmlns:p14="http://schemas.microsoft.com/office/powerpoint/2010/main" val="411544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541091"/>
          </a:xfrm>
        </p:spPr>
        <p:txBody>
          <a:bodyPr>
            <a:normAutofit fontScale="90000"/>
          </a:bodyPr>
          <a:lstStyle/>
          <a:p>
            <a:r>
              <a:rPr lang="en-US" dirty="0" err="1" smtClean="0"/>
              <a:t>Window.Location</a:t>
            </a:r>
            <a:r>
              <a:rPr lang="en-US" dirty="0"/>
              <a:t> </a:t>
            </a:r>
            <a:r>
              <a:rPr lang="en-US" sz="1800" dirty="0" smtClean="0"/>
              <a:t>(example)</a:t>
            </a:r>
            <a:endParaRPr lang="en-US" sz="18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1617968"/>
            <a:ext cx="5532832" cy="4399111"/>
          </a:xfrm>
        </p:spPr>
        <p:txBody>
          <a:bodyPr/>
          <a:lstStyle/>
          <a:p>
            <a:r>
              <a:rPr lang="en-US" b="0" i="1" dirty="0" smtClean="0">
                <a:solidFill>
                  <a:schemeClr val="tx1"/>
                </a:solidFill>
              </a:rPr>
              <a:t>&lt;button </a:t>
            </a:r>
            <a:r>
              <a:rPr lang="en-US" b="0" i="1" dirty="0" err="1" smtClean="0">
                <a:solidFill>
                  <a:schemeClr val="tx1"/>
                </a:solidFill>
              </a:rPr>
              <a:t>onclick</a:t>
            </a:r>
            <a:r>
              <a:rPr lang="en-US" b="0" i="1" dirty="0" smtClean="0">
                <a:solidFill>
                  <a:schemeClr val="tx1"/>
                </a:solidFill>
              </a:rPr>
              <a:t>=“</a:t>
            </a:r>
            <a:r>
              <a:rPr lang="en-US" b="0" i="1" dirty="0" err="1" smtClean="0">
                <a:solidFill>
                  <a:schemeClr val="tx1"/>
                </a:solidFill>
              </a:rPr>
              <a:t>assignGoogle</a:t>
            </a:r>
            <a:r>
              <a:rPr lang="en-US" b="0" i="1" dirty="0" smtClean="0">
                <a:solidFill>
                  <a:schemeClr val="tx1"/>
                </a:solidFill>
              </a:rPr>
              <a:t>()”&gt; Assign Google&lt;/button&gt;</a:t>
            </a:r>
          </a:p>
          <a:p>
            <a:r>
              <a:rPr lang="en-US" b="0" i="1" dirty="0">
                <a:solidFill>
                  <a:schemeClr val="tx1"/>
                </a:solidFill>
              </a:rPr>
              <a:t>&lt;button </a:t>
            </a:r>
            <a:r>
              <a:rPr lang="en-US" b="0" i="1" dirty="0" err="1">
                <a:solidFill>
                  <a:schemeClr val="tx1"/>
                </a:solidFill>
              </a:rPr>
              <a:t>onclick</a:t>
            </a:r>
            <a:r>
              <a:rPr lang="en-US" b="0" i="1" dirty="0" smtClean="0">
                <a:solidFill>
                  <a:schemeClr val="tx1"/>
                </a:solidFill>
              </a:rPr>
              <a:t>=“</a:t>
            </a:r>
            <a:r>
              <a:rPr lang="en-US" b="0" i="1" dirty="0" err="1" smtClean="0">
                <a:solidFill>
                  <a:schemeClr val="tx1"/>
                </a:solidFill>
              </a:rPr>
              <a:t>replaceGoogle</a:t>
            </a:r>
            <a:r>
              <a:rPr lang="en-US" b="0" i="1" dirty="0" smtClean="0">
                <a:solidFill>
                  <a:schemeClr val="tx1"/>
                </a:solidFill>
              </a:rPr>
              <a:t>()”&gt;Replace &amp; Google</a:t>
            </a:r>
            <a:r>
              <a:rPr lang="en-US" b="0" i="1" dirty="0">
                <a:solidFill>
                  <a:schemeClr val="tx1"/>
                </a:solidFill>
              </a:rPr>
              <a:t>&lt;/button</a:t>
            </a:r>
            <a:r>
              <a:rPr lang="en-US" b="0" i="1" dirty="0" smtClean="0">
                <a:solidFill>
                  <a:schemeClr val="tx1"/>
                </a:solidFill>
              </a:rPr>
              <a:t>&gt;</a:t>
            </a:r>
          </a:p>
          <a:p>
            <a:r>
              <a:rPr lang="en-US" b="0" i="1" dirty="0">
                <a:solidFill>
                  <a:schemeClr val="tx1"/>
                </a:solidFill>
              </a:rPr>
              <a:t>&lt;button </a:t>
            </a:r>
            <a:r>
              <a:rPr lang="en-US" b="0" i="1" dirty="0" err="1">
                <a:solidFill>
                  <a:schemeClr val="tx1"/>
                </a:solidFill>
              </a:rPr>
              <a:t>onclick</a:t>
            </a:r>
            <a:r>
              <a:rPr lang="en-US" b="0" i="1" dirty="0" smtClean="0">
                <a:solidFill>
                  <a:schemeClr val="tx1"/>
                </a:solidFill>
              </a:rPr>
              <a:t>=“</a:t>
            </a:r>
            <a:r>
              <a:rPr lang="en-US" b="0" i="1" dirty="0" err="1" smtClean="0">
                <a:solidFill>
                  <a:schemeClr val="tx1"/>
                </a:solidFill>
              </a:rPr>
              <a:t>reloadPage</a:t>
            </a:r>
            <a:r>
              <a:rPr lang="en-US" b="0" i="1" dirty="0" smtClean="0">
                <a:solidFill>
                  <a:schemeClr val="tx1"/>
                </a:solidFill>
              </a:rPr>
              <a:t>()”&gt;Reload&lt;/</a:t>
            </a:r>
            <a:r>
              <a:rPr lang="en-US" b="0" i="1" dirty="0">
                <a:solidFill>
                  <a:schemeClr val="tx1"/>
                </a:solidFill>
              </a:rPr>
              <a:t>button&gt;</a:t>
            </a:r>
          </a:p>
          <a:p>
            <a:endParaRPr lang="en-US" dirty="0"/>
          </a:p>
        </p:txBody>
      </p:sp>
      <p:sp>
        <p:nvSpPr>
          <p:cNvPr id="5" name="TextBox 4"/>
          <p:cNvSpPr txBox="1"/>
          <p:nvPr/>
        </p:nvSpPr>
        <p:spPr>
          <a:xfrm>
            <a:off x="6837405" y="1556951"/>
            <a:ext cx="4327082" cy="2800767"/>
          </a:xfrm>
          <a:prstGeom prst="rect">
            <a:avLst/>
          </a:prstGeom>
          <a:noFill/>
        </p:spPr>
        <p:txBody>
          <a:bodyPr wrap="none" rtlCol="0">
            <a:spAutoFit/>
          </a:bodyPr>
          <a:lstStyle/>
          <a:p>
            <a:r>
              <a:rPr lang="en-US" sz="1600" i="1" dirty="0" smtClean="0"/>
              <a:t>function </a:t>
            </a:r>
            <a:r>
              <a:rPr lang="en-US" sz="1600" i="1" dirty="0" err="1" smtClean="0"/>
              <a:t>assignGoogle</a:t>
            </a:r>
            <a:r>
              <a:rPr lang="en-US" sz="1600" i="1" dirty="0" smtClean="0"/>
              <a:t>() {</a:t>
            </a:r>
          </a:p>
          <a:p>
            <a:r>
              <a:rPr lang="en-US" sz="1600" i="1" dirty="0" smtClean="0"/>
              <a:t>    </a:t>
            </a:r>
            <a:r>
              <a:rPr lang="en-US" sz="1600" i="1" dirty="0" err="1" smtClean="0"/>
              <a:t>window.location.assign</a:t>
            </a:r>
            <a:r>
              <a:rPr lang="en-US" sz="1600" i="1" dirty="0" smtClean="0"/>
              <a:t>(“http://google.com”) ; </a:t>
            </a:r>
          </a:p>
          <a:p>
            <a:r>
              <a:rPr lang="en-US" sz="1600" i="1" dirty="0" smtClean="0"/>
              <a:t>}</a:t>
            </a:r>
          </a:p>
          <a:p>
            <a:endParaRPr lang="en-US" sz="1600" i="1" dirty="0" smtClean="0"/>
          </a:p>
          <a:p>
            <a:r>
              <a:rPr lang="en-US" sz="1600" i="1" dirty="0" smtClean="0"/>
              <a:t>function </a:t>
            </a:r>
            <a:r>
              <a:rPr lang="en-US" sz="1600" i="1" dirty="0" err="1" smtClean="0"/>
              <a:t>replaceGoogle</a:t>
            </a:r>
            <a:r>
              <a:rPr lang="en-US" sz="1600" i="1" dirty="0" smtClean="0"/>
              <a:t>() {</a:t>
            </a:r>
          </a:p>
          <a:p>
            <a:r>
              <a:rPr lang="en-US" sz="1600" i="1" dirty="0" smtClean="0"/>
              <a:t>    </a:t>
            </a:r>
            <a:r>
              <a:rPr lang="en-US" sz="1600" i="1" dirty="0" err="1" smtClean="0"/>
              <a:t>window.location.replace</a:t>
            </a:r>
            <a:r>
              <a:rPr lang="en-US" sz="1600" i="1" dirty="0" smtClean="0"/>
              <a:t>(“http://google.com”) ;</a:t>
            </a:r>
          </a:p>
          <a:p>
            <a:r>
              <a:rPr lang="en-US" sz="1600" i="1" dirty="0" smtClean="0"/>
              <a:t>}</a:t>
            </a:r>
          </a:p>
          <a:p>
            <a:endParaRPr lang="en-US" sz="1600" i="1" dirty="0" smtClean="0"/>
          </a:p>
          <a:p>
            <a:r>
              <a:rPr lang="en-US" sz="1600" i="1" dirty="0" smtClean="0"/>
              <a:t>function </a:t>
            </a:r>
            <a:r>
              <a:rPr lang="en-US" sz="1600" i="1" dirty="0" err="1" smtClean="0"/>
              <a:t>reloadPage</a:t>
            </a:r>
            <a:r>
              <a:rPr lang="en-US" sz="1600" i="1" dirty="0" smtClean="0"/>
              <a:t>() {</a:t>
            </a:r>
          </a:p>
          <a:p>
            <a:r>
              <a:rPr lang="en-US" sz="1600" i="1" dirty="0" smtClean="0"/>
              <a:t>    </a:t>
            </a:r>
            <a:r>
              <a:rPr lang="en-US" sz="1600" i="1" dirty="0" err="1" smtClean="0"/>
              <a:t>window.location.reload</a:t>
            </a:r>
            <a:r>
              <a:rPr lang="en-US" sz="1600" i="1" dirty="0" smtClean="0"/>
              <a:t>() ;</a:t>
            </a:r>
          </a:p>
          <a:p>
            <a:r>
              <a:rPr lang="en-US" sz="1600" i="1" dirty="0" smtClean="0"/>
              <a:t>}</a:t>
            </a:r>
            <a:endParaRPr lang="en-US" sz="1600" i="1" dirty="0"/>
          </a:p>
        </p:txBody>
      </p:sp>
    </p:spTree>
    <p:extLst>
      <p:ext uri="{BB962C8B-B14F-4D97-AF65-F5344CB8AC3E}">
        <p14:creationId xmlns:p14="http://schemas.microsoft.com/office/powerpoint/2010/main" val="266970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6437652" y="869349"/>
            <a:ext cx="4362154" cy="2623493"/>
          </a:xfrm>
        </p:spPr>
        <p:txBody>
          <a:bodyPr>
            <a:noAutofit/>
          </a:bodyPr>
          <a:lstStyle/>
          <a:p>
            <a:pPr marL="0" indent="0">
              <a:buNone/>
            </a:pPr>
            <a:r>
              <a:rPr lang="en-US" sz="13600" dirty="0" smtClean="0"/>
              <a:t>DOM</a:t>
            </a:r>
          </a:p>
          <a:p>
            <a:pPr marL="0" indent="0">
              <a:buNone/>
            </a:pPr>
            <a:r>
              <a:rPr lang="en-US" sz="1400" dirty="0"/>
              <a:t> </a:t>
            </a:r>
            <a:r>
              <a:rPr lang="en-US" sz="1400" dirty="0" smtClean="0"/>
              <a:t>  Document            Object             Model</a:t>
            </a:r>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163976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810530"/>
          </a:xfrm>
        </p:spPr>
        <p:txBody>
          <a:bodyPr>
            <a:normAutofit/>
          </a:bodyPr>
          <a:lstStyle/>
          <a:p>
            <a:r>
              <a:rPr lang="en-GB" dirty="0" smtClean="0"/>
              <a:t>DOM</a:t>
            </a:r>
            <a:endParaRPr lang="en-GB"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6" name="TextBox 5"/>
          <p:cNvSpPr txBox="1"/>
          <p:nvPr/>
        </p:nvSpPr>
        <p:spPr>
          <a:xfrm>
            <a:off x="810307" y="1043796"/>
            <a:ext cx="4041780" cy="2893100"/>
          </a:xfrm>
          <a:prstGeom prst="rect">
            <a:avLst/>
          </a:prstGeom>
          <a:noFill/>
        </p:spPr>
        <p:txBody>
          <a:bodyPr wrap="square" rtlCol="0">
            <a:spAutoFit/>
          </a:bodyPr>
          <a:lstStyle/>
          <a:p>
            <a:r>
              <a:rPr lang="en-US" sz="1400" dirty="0" smtClean="0"/>
              <a:t>    The</a:t>
            </a:r>
            <a:r>
              <a:rPr lang="en-US" sz="1400" dirty="0"/>
              <a:t> </a:t>
            </a:r>
            <a:r>
              <a:rPr lang="en-US" sz="1400" b="1" dirty="0"/>
              <a:t>Document Object Model (</a:t>
            </a:r>
            <a:r>
              <a:rPr lang="en-US" sz="1400" b="1" i="1" dirty="0"/>
              <a:t>DOM</a:t>
            </a:r>
            <a:r>
              <a:rPr lang="en-US" sz="1400" b="1" dirty="0"/>
              <a:t>)</a:t>
            </a:r>
            <a:r>
              <a:rPr lang="en-US" sz="1400" dirty="0"/>
              <a:t> is a programming interface for HTML, XML and SVG documents. It provides a structured representation of the document as a tree. The DOM defines methods that allow access to the tree, so that they can change the document structure, style and content. The DOM provides a representation of the document as a structured group of nodes and objects, possessing various properties and methods. Nodes can also have event handlers attached to them, and once an event is triggered, the event handlers get executed. Essentially, it connects web pages to scripts or programming languages.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5" y="1854327"/>
            <a:ext cx="6257925" cy="4191000"/>
          </a:xfrm>
          <a:prstGeom prst="rect">
            <a:avLst/>
          </a:prstGeom>
        </p:spPr>
      </p:pic>
    </p:spTree>
    <p:extLst>
      <p:ext uri="{BB962C8B-B14F-4D97-AF65-F5344CB8AC3E}">
        <p14:creationId xmlns:p14="http://schemas.microsoft.com/office/powerpoint/2010/main" val="76818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 Nodes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6" name="TextBox 5"/>
          <p:cNvSpPr txBox="1"/>
          <p:nvPr/>
        </p:nvSpPr>
        <p:spPr>
          <a:xfrm>
            <a:off x="719689" y="891781"/>
            <a:ext cx="5700584" cy="2462213"/>
          </a:xfrm>
          <a:prstGeom prst="rect">
            <a:avLst/>
          </a:prstGeom>
          <a:noFill/>
        </p:spPr>
        <p:txBody>
          <a:bodyPr wrap="square" rtlCol="0">
            <a:spAutoFit/>
          </a:bodyPr>
          <a:lstStyle/>
          <a:p>
            <a:r>
              <a:rPr lang="en-US" sz="1400" dirty="0"/>
              <a:t>The Document Object</a:t>
            </a:r>
          </a:p>
          <a:p>
            <a:pPr marL="285750" indent="-285750">
              <a:buFont typeface="Arial" panose="020B0604020202020204" pitchFamily="34" charset="0"/>
              <a:buChar char="•"/>
            </a:pPr>
            <a:r>
              <a:rPr lang="en-US" sz="1400" dirty="0"/>
              <a:t>When an HTML document is loaded into a web browser, it becomes a </a:t>
            </a:r>
            <a:r>
              <a:rPr lang="en-US" sz="1400" b="1" dirty="0"/>
              <a:t>document object</a:t>
            </a:r>
            <a:r>
              <a:rPr lang="en-US" sz="1400" dirty="0"/>
              <a:t>.</a:t>
            </a:r>
          </a:p>
          <a:p>
            <a:pPr marL="285750" indent="-285750">
              <a:buFont typeface="Arial" panose="020B0604020202020204" pitchFamily="34" charset="0"/>
              <a:buChar char="•"/>
            </a:pPr>
            <a:r>
              <a:rPr lang="en-US" sz="1400" dirty="0"/>
              <a:t>The document object is the root node of the HTML document and the "owner" of all other nodes:</a:t>
            </a:r>
            <a:br>
              <a:rPr lang="en-US" sz="1400" dirty="0"/>
            </a:br>
            <a:r>
              <a:rPr lang="en-US" sz="1400" dirty="0"/>
              <a:t>(element nodes, text nodes, attribute nodes, and comment nodes).</a:t>
            </a:r>
          </a:p>
          <a:p>
            <a:pPr marL="285750" indent="-285750">
              <a:buFont typeface="Arial" panose="020B0604020202020204" pitchFamily="34" charset="0"/>
              <a:buChar char="•"/>
            </a:pPr>
            <a:r>
              <a:rPr lang="en-US" sz="1400" dirty="0"/>
              <a:t>The document object provides properties and methods to access all node objects, from within JavaScript.</a:t>
            </a:r>
          </a:p>
          <a:p>
            <a:pPr marL="285750" indent="-285750">
              <a:buFont typeface="Arial" panose="020B0604020202020204" pitchFamily="34" charset="0"/>
              <a:buChar char="•"/>
            </a:pPr>
            <a:r>
              <a:rPr lang="en-US" sz="1400" b="1" dirty="0"/>
              <a:t>Tip:</a:t>
            </a:r>
            <a:r>
              <a:rPr lang="en-US" sz="1400" dirty="0"/>
              <a:t> The document is a part of the Window object and can be accessed as </a:t>
            </a:r>
            <a:r>
              <a:rPr lang="en-US" sz="1400" dirty="0" err="1"/>
              <a:t>window.document</a:t>
            </a:r>
            <a:r>
              <a:rPr lang="en-US" sz="1400" dirty="0"/>
              <a:t>.</a:t>
            </a:r>
          </a:p>
          <a:p>
            <a:endParaRPr lang="en-US" sz="1400" dirty="0"/>
          </a:p>
        </p:txBody>
      </p:sp>
      <p:pic>
        <p:nvPicPr>
          <p:cNvPr id="7" name="Content Placeholder 4"/>
          <p:cNvPicPr>
            <a:picLocks noGrp="1" noChangeAspect="1"/>
          </p:cNvPicPr>
          <p:nvPr>
            <p:ph idx="13"/>
          </p:nvPr>
        </p:nvPicPr>
        <p:blipFill>
          <a:blip r:embed="rId2" cstate="print">
            <a:extLst>
              <a:ext uri="{28A0092B-C50C-407E-A947-70E740481C1C}">
                <a14:useLocalDpi xmlns:a14="http://schemas.microsoft.com/office/drawing/2010/main" val="0"/>
              </a:ext>
            </a:extLst>
          </a:blip>
          <a:stretch>
            <a:fillRect/>
          </a:stretch>
        </p:blipFill>
        <p:spPr>
          <a:xfrm>
            <a:off x="7253501" y="2186585"/>
            <a:ext cx="3503925" cy="3626563"/>
          </a:xfrm>
        </p:spPr>
      </p:pic>
    </p:spTree>
    <p:extLst>
      <p:ext uri="{BB962C8B-B14F-4D97-AF65-F5344CB8AC3E}">
        <p14:creationId xmlns:p14="http://schemas.microsoft.com/office/powerpoint/2010/main" val="365735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65804"/>
          </a:xfrm>
        </p:spPr>
        <p:txBody>
          <a:bodyPr>
            <a:normAutofit fontScale="90000"/>
          </a:bodyPr>
          <a:lstStyle/>
          <a:p>
            <a:r>
              <a:rPr lang="en-US" dirty="0" smtClean="0"/>
              <a:t>DOM – Nodes Types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762144224"/>
              </p:ext>
            </p:extLst>
          </p:nvPr>
        </p:nvGraphicFramePr>
        <p:xfrm>
          <a:off x="809625" y="974725"/>
          <a:ext cx="10544175" cy="3114040"/>
        </p:xfrm>
        <a:graphic>
          <a:graphicData uri="http://schemas.openxmlformats.org/drawingml/2006/table">
            <a:tbl>
              <a:tblPr firstRow="1" bandRow="1">
                <a:tableStyleId>{5C22544A-7EE6-4342-B048-85BDC9FD1C3A}</a:tableStyleId>
              </a:tblPr>
              <a:tblGrid>
                <a:gridCol w="3514725"/>
                <a:gridCol w="766634"/>
                <a:gridCol w="6262816"/>
              </a:tblGrid>
              <a:tr h="370840">
                <a:tc>
                  <a:txBody>
                    <a:bodyPr/>
                    <a:lstStyle/>
                    <a:p>
                      <a:r>
                        <a:rPr lang="en-US" sz="1400" dirty="0" smtClean="0"/>
                        <a:t>Constant</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Node.ELEMENT_NODE</a:t>
                      </a:r>
                      <a:endParaRPr lang="en-US" sz="1400" dirty="0"/>
                    </a:p>
                  </a:txBody>
                  <a:tcPr/>
                </a:tc>
                <a:tc>
                  <a:txBody>
                    <a:bodyPr/>
                    <a:lstStyle/>
                    <a:p>
                      <a:r>
                        <a:rPr lang="en-US" sz="1400" dirty="0" smtClean="0"/>
                        <a:t>1</a:t>
                      </a:r>
                      <a:endParaRPr lang="en-US" sz="1400" dirty="0"/>
                    </a:p>
                  </a:txBody>
                  <a:tcPr/>
                </a:tc>
                <a:tc>
                  <a:txBody>
                    <a:bodyPr/>
                    <a:lstStyle/>
                    <a:p>
                      <a:r>
                        <a:rPr lang="en-US" sz="1400" b="0" i="0" kern="1200" dirty="0" smtClean="0">
                          <a:solidFill>
                            <a:schemeClr val="dk1"/>
                          </a:solidFill>
                          <a:effectLst/>
                          <a:latin typeface="+mn-lt"/>
                          <a:ea typeface="+mn-ea"/>
                          <a:cs typeface="+mn-cs"/>
                        </a:rPr>
                        <a:t>An </a:t>
                      </a:r>
                      <a:r>
                        <a:rPr lang="en-US" sz="1400" b="0" i="0" u="none" strike="noStrike" kern="1200" dirty="0" smtClean="0">
                          <a:solidFill>
                            <a:schemeClr val="dk1"/>
                          </a:solidFill>
                          <a:effectLst/>
                          <a:latin typeface="+mn-lt"/>
                          <a:ea typeface="+mn-ea"/>
                          <a:cs typeface="+mn-cs"/>
                          <a:hlinkClick r:id="rId2" tooltip="The Element interface represents an object of a Document. This interface describes methods and properties common to all kinds of elements. Specific behaviors are described in interfaces which inherit from Element but add additional functionality."/>
                        </a:rPr>
                        <a:t>Element</a:t>
                      </a:r>
                      <a:r>
                        <a:rPr lang="en-US" sz="1400" b="0" i="0" kern="1200" dirty="0" smtClean="0">
                          <a:solidFill>
                            <a:schemeClr val="dk1"/>
                          </a:solidFill>
                          <a:effectLst/>
                          <a:latin typeface="+mn-lt"/>
                          <a:ea typeface="+mn-ea"/>
                          <a:cs typeface="+mn-cs"/>
                        </a:rPr>
                        <a:t> node such as </a:t>
                      </a:r>
                      <a:r>
                        <a:rPr lang="en-US" sz="1400" b="0" i="0" u="none" strike="noStrike" kern="1200" dirty="0" smtClean="0">
                          <a:solidFill>
                            <a:schemeClr val="dk1"/>
                          </a:solidFill>
                          <a:effectLst/>
                          <a:latin typeface="+mn-lt"/>
                          <a:ea typeface="+mn-ea"/>
                          <a:cs typeface="+mn-cs"/>
                          <a:hlinkClick r:id="rId3" tooltip="The HTML &lt;p&gt; element (or HTML Paragraph Element) represents a paragraph of text."/>
                        </a:rPr>
                        <a:t>&lt;p&gt;</a:t>
                      </a:r>
                      <a:r>
                        <a:rPr lang="en-US" sz="1400" b="0" i="0" kern="1200" dirty="0" smtClean="0">
                          <a:solidFill>
                            <a:schemeClr val="dk1"/>
                          </a:solidFill>
                          <a:effectLst/>
                          <a:latin typeface="+mn-lt"/>
                          <a:ea typeface="+mn-ea"/>
                          <a:cs typeface="+mn-cs"/>
                        </a:rPr>
                        <a:t> or </a:t>
                      </a:r>
                      <a:r>
                        <a:rPr lang="en-US" sz="1400" b="0" i="0" u="none" strike="noStrike" kern="1200" dirty="0" smtClean="0">
                          <a:solidFill>
                            <a:schemeClr val="dk1"/>
                          </a:solidFill>
                          <a:effectLst/>
                          <a:latin typeface="+mn-lt"/>
                          <a:ea typeface="+mn-ea"/>
                          <a:cs typeface="+mn-cs"/>
                          <a:hlinkClick r:id="rId4" tooltip="The HTML &lt;div&gt; element (or HTML Document Division Element) is the generic container for flow content, which does not inherently represent anything. It can be used to group elements for styling purposes (using the class or id attributes), or because they share attribute values, such as lang. It should be used only when no other semantic element (such as &lt;article&gt; or &lt;nav&gt;) is appropriate."/>
                        </a:rPr>
                        <a:t>&lt;div&gt;</a:t>
                      </a:r>
                      <a:r>
                        <a:rPr lang="en-US" sz="1400" dirty="0" smtClean="0"/>
                        <a:t>.</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Node.TEXT_NODE</a:t>
                      </a:r>
                      <a:endParaRPr lang="en-US" sz="1400" dirty="0"/>
                    </a:p>
                  </a:txBody>
                  <a:tcPr/>
                </a:tc>
                <a:tc>
                  <a:txBody>
                    <a:bodyPr/>
                    <a:lstStyle/>
                    <a:p>
                      <a:r>
                        <a:rPr lang="en-US" sz="1400" dirty="0" smtClean="0"/>
                        <a:t>3</a:t>
                      </a:r>
                      <a:endParaRPr lang="en-US" sz="1400" dirty="0"/>
                    </a:p>
                  </a:txBody>
                  <a:tcPr/>
                </a:tc>
                <a:tc>
                  <a:txBody>
                    <a:bodyPr/>
                    <a:lstStyle/>
                    <a:p>
                      <a:r>
                        <a:rPr lang="en-US" sz="1400" b="0" i="0" kern="1200" dirty="0" smtClean="0">
                          <a:solidFill>
                            <a:schemeClr val="dk1"/>
                          </a:solidFill>
                          <a:effectLst/>
                          <a:latin typeface="+mn-lt"/>
                          <a:ea typeface="+mn-ea"/>
                          <a:cs typeface="+mn-cs"/>
                        </a:rPr>
                        <a:t>The actual </a:t>
                      </a:r>
                      <a:r>
                        <a:rPr lang="en-US" sz="1400" b="0" i="0" u="none" strike="noStrike" kern="1200" dirty="0" smtClean="0">
                          <a:solidFill>
                            <a:schemeClr val="dk1"/>
                          </a:solidFill>
                          <a:effectLst/>
                          <a:latin typeface="+mn-lt"/>
                          <a:ea typeface="+mn-ea"/>
                          <a:cs typeface="+mn-cs"/>
                          <a:hlinkClick r:id="rId5" tooltip="The Text interface represents the textual content of Element or Attr.  If an element has no markup within its content, it has a single child implementing Text that contains the element's text.  However, if the element contains markup, it is parsed into information items and Text nodes that form its children."/>
                        </a:rPr>
                        <a:t>Text</a:t>
                      </a:r>
                      <a:r>
                        <a:rPr lang="en-US" sz="1400" b="0" i="0" kern="1200" dirty="0" smtClean="0">
                          <a:solidFill>
                            <a:schemeClr val="dk1"/>
                          </a:solidFill>
                          <a:effectLst/>
                          <a:latin typeface="+mn-lt"/>
                          <a:ea typeface="+mn-ea"/>
                          <a:cs typeface="+mn-cs"/>
                        </a:rPr>
                        <a:t> of </a:t>
                      </a:r>
                      <a:r>
                        <a:rPr lang="en-US" sz="1400" b="0" i="0" u="none" strike="noStrike" kern="1200" dirty="0" smtClean="0">
                          <a:solidFill>
                            <a:schemeClr val="dk1"/>
                          </a:solidFill>
                          <a:effectLst/>
                          <a:latin typeface="+mn-lt"/>
                          <a:ea typeface="+mn-ea"/>
                          <a:cs typeface="+mn-cs"/>
                          <a:hlinkClick r:id="rId2" tooltip="The Element interface represents an object of a Document. This interface describes methods and properties common to all kinds of elements. Specific behaviors are described in interfaces which inherit from Element but add additional functionality."/>
                        </a:rPr>
                        <a:t>Element</a:t>
                      </a:r>
                      <a:r>
                        <a:rPr lang="en-US" sz="1400" b="0" i="0" kern="1200" dirty="0" smtClean="0">
                          <a:solidFill>
                            <a:schemeClr val="dk1"/>
                          </a:solidFill>
                          <a:effectLst/>
                          <a:latin typeface="+mn-lt"/>
                          <a:ea typeface="+mn-ea"/>
                          <a:cs typeface="+mn-cs"/>
                        </a:rPr>
                        <a:t> or </a:t>
                      </a:r>
                      <a:r>
                        <a:rPr lang="en-US" sz="1400" b="0" i="0" u="none" strike="noStrike" kern="1200" dirty="0" err="1" smtClean="0">
                          <a:solidFill>
                            <a:schemeClr val="dk1"/>
                          </a:solidFill>
                          <a:effectLst/>
                          <a:latin typeface="+mn-lt"/>
                          <a:ea typeface="+mn-ea"/>
                          <a:cs typeface="+mn-cs"/>
                          <a:hlinkClick r:id="rId6" tooltip="This type represents a DOM element's attribute as an object. In most DOM methods, you will probably directly retrieve the attribute as a string (e.g., Element.getAttribute(), but certain functions (e.g., Element.getAttributeNode()) or means of iterating give Attr types."/>
                        </a:rPr>
                        <a:t>Attr</a:t>
                      </a:r>
                      <a:r>
                        <a:rPr lang="en-US" sz="1400" b="0" i="0" kern="1200" dirty="0" smtClean="0">
                          <a:solidFill>
                            <a:schemeClr val="dk1"/>
                          </a:solidFill>
                          <a:effectLst/>
                          <a:latin typeface="+mn-lt"/>
                          <a:ea typeface="+mn-ea"/>
                          <a:cs typeface="+mn-cs"/>
                        </a:rPr>
                        <a:t>.</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Node.PROCESSING_INSTRUCTION_NODE</a:t>
                      </a:r>
                      <a:endParaRPr lang="en-US" sz="1400" dirty="0"/>
                    </a:p>
                  </a:txBody>
                  <a:tcPr/>
                </a:tc>
                <a:tc>
                  <a:txBody>
                    <a:bodyPr/>
                    <a:lstStyle/>
                    <a:p>
                      <a:r>
                        <a:rPr lang="en-US" sz="1400" dirty="0" smtClean="0"/>
                        <a:t>7</a:t>
                      </a:r>
                      <a:endParaRPr lang="en-US" sz="1400" dirty="0"/>
                    </a:p>
                  </a:txBody>
                  <a:tcPr/>
                </a:tc>
                <a:tc>
                  <a:txBody>
                    <a:bodyPr/>
                    <a:lstStyle/>
                    <a:p>
                      <a:r>
                        <a:rPr lang="en-US" sz="1400" b="0" i="0" kern="1200" dirty="0" smtClean="0">
                          <a:solidFill>
                            <a:schemeClr val="dk1"/>
                          </a:solidFill>
                          <a:effectLst/>
                          <a:latin typeface="+mn-lt"/>
                          <a:ea typeface="+mn-ea"/>
                          <a:cs typeface="+mn-cs"/>
                        </a:rPr>
                        <a:t>A </a:t>
                      </a:r>
                      <a:r>
                        <a:rPr lang="en-US" sz="1400" b="0" i="0" u="none" strike="noStrike" kern="1200" dirty="0" err="1" smtClean="0">
                          <a:solidFill>
                            <a:schemeClr val="dk1"/>
                          </a:solidFill>
                          <a:effectLst/>
                          <a:latin typeface="+mn-lt"/>
                          <a:ea typeface="+mn-ea"/>
                          <a:cs typeface="+mn-cs"/>
                          <a:hlinkClick r:id="rId7" tooltip="A processing instruction provides an opportunity for application-specific instructions to be embedded within XML and which can be ignored by XML processors which do not support processing their instructions (outside of their having a place in the DOM)."/>
                        </a:rPr>
                        <a:t>ProcessingInstruction</a:t>
                      </a:r>
                      <a:r>
                        <a:rPr lang="en-US" sz="1400" b="0" i="0" kern="1200" dirty="0" smtClean="0">
                          <a:solidFill>
                            <a:schemeClr val="dk1"/>
                          </a:solidFill>
                          <a:effectLst/>
                          <a:latin typeface="+mn-lt"/>
                          <a:ea typeface="+mn-ea"/>
                          <a:cs typeface="+mn-cs"/>
                        </a:rPr>
                        <a:t> of an XML document such as </a:t>
                      </a:r>
                      <a:r>
                        <a:rPr lang="en-US" sz="1400" dirty="0" smtClean="0"/>
                        <a:t>&lt;?xml-stylesheet ... ?&gt;</a:t>
                      </a:r>
                      <a:r>
                        <a:rPr lang="en-US" sz="1400" b="0" i="0" kern="1200" dirty="0" smtClean="0">
                          <a:solidFill>
                            <a:schemeClr val="dk1"/>
                          </a:solidFill>
                          <a:effectLst/>
                          <a:latin typeface="+mn-lt"/>
                          <a:ea typeface="+mn-ea"/>
                          <a:cs typeface="+mn-cs"/>
                        </a:rPr>
                        <a:t> declaration.</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Node.COMMENT_NODE</a:t>
                      </a:r>
                      <a:endParaRPr lang="en-US" sz="1400" dirty="0"/>
                    </a:p>
                  </a:txBody>
                  <a:tcPr/>
                </a:tc>
                <a:tc>
                  <a:txBody>
                    <a:bodyPr/>
                    <a:lstStyle/>
                    <a:p>
                      <a:r>
                        <a:rPr lang="en-US" sz="1400" dirty="0" smtClean="0"/>
                        <a:t>8</a:t>
                      </a:r>
                      <a:endParaRPr lang="en-US" sz="1400" dirty="0"/>
                    </a:p>
                  </a:txBody>
                  <a:tcPr/>
                </a:tc>
                <a:tc>
                  <a:txBody>
                    <a:bodyPr/>
                    <a:lstStyle/>
                    <a:p>
                      <a:r>
                        <a:rPr lang="en-US" sz="1400" b="0" i="0" kern="1200" dirty="0" smtClean="0">
                          <a:solidFill>
                            <a:schemeClr val="dk1"/>
                          </a:solidFill>
                          <a:effectLst/>
                          <a:latin typeface="+mn-lt"/>
                          <a:ea typeface="+mn-ea"/>
                          <a:cs typeface="+mn-cs"/>
                        </a:rPr>
                        <a:t>A </a:t>
                      </a:r>
                      <a:r>
                        <a:rPr lang="en-US" sz="1400" b="0" i="0" u="none" strike="noStrike" kern="1200" dirty="0" smtClean="0">
                          <a:solidFill>
                            <a:schemeClr val="dk1"/>
                          </a:solidFill>
                          <a:effectLst/>
                          <a:latin typeface="+mn-lt"/>
                          <a:ea typeface="+mn-ea"/>
                          <a:cs typeface="+mn-cs"/>
                          <a:hlinkClick r:id="rId8" tooltip="The Comment interface represents textual notations within markup; although it is generally not visually shown, such comments are available to be read in the source view. Comments are represented in HTML and XML as content between '&lt;!--' and '--&gt;'. In XML, the character sequence '--' cannot be used within a comment."/>
                        </a:rPr>
                        <a:t>Comment</a:t>
                      </a:r>
                      <a:r>
                        <a:rPr lang="en-US" sz="1400" b="0" i="0" kern="1200" dirty="0" smtClean="0">
                          <a:solidFill>
                            <a:schemeClr val="dk1"/>
                          </a:solidFill>
                          <a:effectLst/>
                          <a:latin typeface="+mn-lt"/>
                          <a:ea typeface="+mn-ea"/>
                          <a:cs typeface="+mn-cs"/>
                        </a:rPr>
                        <a:t> node.</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Node.DOCUMENT_NODE</a:t>
                      </a:r>
                      <a:endParaRPr lang="en-US" sz="1400" dirty="0"/>
                    </a:p>
                  </a:txBody>
                  <a:tcPr/>
                </a:tc>
                <a:tc>
                  <a:txBody>
                    <a:bodyPr/>
                    <a:lstStyle/>
                    <a:p>
                      <a:r>
                        <a:rPr lang="en-US" sz="1400" dirty="0" smtClean="0"/>
                        <a:t>9</a:t>
                      </a:r>
                      <a:endParaRPr lang="en-US" sz="1400" dirty="0"/>
                    </a:p>
                  </a:txBody>
                  <a:tcPr/>
                </a:tc>
                <a:tc>
                  <a:txBody>
                    <a:bodyPr/>
                    <a:lstStyle/>
                    <a:p>
                      <a:r>
                        <a:rPr lang="en-US" sz="1400" b="0" i="0" kern="1200" dirty="0" smtClean="0">
                          <a:solidFill>
                            <a:schemeClr val="dk1"/>
                          </a:solidFill>
                          <a:effectLst/>
                          <a:latin typeface="+mn-lt"/>
                          <a:ea typeface="+mn-ea"/>
                          <a:cs typeface="+mn-cs"/>
                        </a:rPr>
                        <a:t>A </a:t>
                      </a:r>
                      <a:r>
                        <a:rPr lang="en-US" sz="1400" b="0" i="0" u="none" strike="noStrike" kern="1200" dirty="0" smtClean="0">
                          <a:solidFill>
                            <a:schemeClr val="dk1"/>
                          </a:solidFill>
                          <a:effectLst/>
                          <a:latin typeface="+mn-lt"/>
                          <a:ea typeface="+mn-ea"/>
                          <a:cs typeface="+mn-cs"/>
                          <a:hlinkClick r:id="rId9" tooltip="The Document interface represent any web page loaded in the browser and  serves as an entry point into the web page's content, the DOM tree (including elements such as &lt;body&gt; or &lt;table&gt;). It provides functionality which is global to the document, such as obtaining the page's URL and creating new elements in the document."/>
                        </a:rPr>
                        <a:t>Document</a:t>
                      </a:r>
                      <a:r>
                        <a:rPr lang="en-US" sz="1400" b="0" i="0" kern="1200" dirty="0" smtClean="0">
                          <a:solidFill>
                            <a:schemeClr val="dk1"/>
                          </a:solidFill>
                          <a:effectLst/>
                          <a:latin typeface="+mn-lt"/>
                          <a:ea typeface="+mn-ea"/>
                          <a:cs typeface="+mn-cs"/>
                        </a:rPr>
                        <a:t> node.</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Node.DOCUMENT_TYPE_NODE</a:t>
                      </a:r>
                      <a:endParaRPr lang="en-US" sz="1400" dirty="0"/>
                    </a:p>
                  </a:txBody>
                  <a:tcPr/>
                </a:tc>
                <a:tc>
                  <a:txBody>
                    <a:bodyPr/>
                    <a:lstStyle/>
                    <a:p>
                      <a:r>
                        <a:rPr lang="en-US" sz="1400" dirty="0" smtClean="0"/>
                        <a:t>10</a:t>
                      </a:r>
                      <a:endParaRPr lang="en-US" sz="1400" dirty="0"/>
                    </a:p>
                  </a:txBody>
                  <a:tcPr/>
                </a:tc>
                <a:tc>
                  <a:txBody>
                    <a:bodyPr/>
                    <a:lstStyle/>
                    <a:p>
                      <a:r>
                        <a:rPr lang="en-US" sz="1400" b="0" i="0" kern="1200" dirty="0" smtClean="0">
                          <a:solidFill>
                            <a:schemeClr val="dk1"/>
                          </a:solidFill>
                          <a:effectLst/>
                          <a:latin typeface="+mn-lt"/>
                          <a:ea typeface="+mn-ea"/>
                          <a:cs typeface="+mn-cs"/>
                        </a:rPr>
                        <a:t>A </a:t>
                      </a:r>
                      <a:r>
                        <a:rPr lang="en-US" sz="1400" b="0" i="0" u="none" strike="noStrike" kern="1200" dirty="0" err="1" smtClean="0">
                          <a:solidFill>
                            <a:schemeClr val="dk1"/>
                          </a:solidFill>
                          <a:effectLst/>
                          <a:latin typeface="+mn-lt"/>
                          <a:ea typeface="+mn-ea"/>
                          <a:cs typeface="+mn-cs"/>
                          <a:hlinkClick r:id="rId10" tooltip="The DocumentType interface represents a Node containing a doctype."/>
                        </a:rPr>
                        <a:t>DocumentType</a:t>
                      </a:r>
                      <a:r>
                        <a:rPr lang="en-US" sz="1400" b="0" i="0" kern="1200" dirty="0" smtClean="0">
                          <a:solidFill>
                            <a:schemeClr val="dk1"/>
                          </a:solidFill>
                          <a:effectLst/>
                          <a:latin typeface="+mn-lt"/>
                          <a:ea typeface="+mn-ea"/>
                          <a:cs typeface="+mn-cs"/>
                        </a:rPr>
                        <a:t> node e.g. </a:t>
                      </a:r>
                      <a:r>
                        <a:rPr lang="en-US" sz="1400" dirty="0" smtClean="0"/>
                        <a:t>&lt;!DOCTYPE html&gt;</a:t>
                      </a:r>
                      <a:r>
                        <a:rPr lang="en-US" sz="1400" b="0" i="0" kern="1200" dirty="0" smtClean="0">
                          <a:solidFill>
                            <a:schemeClr val="dk1"/>
                          </a:solidFill>
                          <a:effectLst/>
                          <a:latin typeface="+mn-lt"/>
                          <a:ea typeface="+mn-ea"/>
                          <a:cs typeface="+mn-cs"/>
                        </a:rPr>
                        <a:t> for HTML5 documents.</a:t>
                      </a:r>
                      <a:endParaRPr lang="en-US" sz="1400" dirty="0"/>
                    </a:p>
                  </a:txBody>
                  <a:tcPr/>
                </a:tc>
              </a:tr>
              <a:tr h="370840">
                <a:tc>
                  <a:txBody>
                    <a:bodyPr/>
                    <a:lstStyle/>
                    <a:p>
                      <a:r>
                        <a:rPr lang="en-US" sz="1400" b="0" i="0" kern="1200" dirty="0" err="1" smtClean="0">
                          <a:solidFill>
                            <a:schemeClr val="dk1"/>
                          </a:solidFill>
                          <a:effectLst/>
                          <a:latin typeface="+mn-lt"/>
                          <a:ea typeface="+mn-ea"/>
                          <a:cs typeface="+mn-cs"/>
                        </a:rPr>
                        <a:t>Node.DOCUMENT_FRAGMENT_NODE</a:t>
                      </a:r>
                      <a:endParaRPr lang="en-US" sz="1400" dirty="0"/>
                    </a:p>
                  </a:txBody>
                  <a:tcPr/>
                </a:tc>
                <a:tc>
                  <a:txBody>
                    <a:bodyPr/>
                    <a:lstStyle/>
                    <a:p>
                      <a:r>
                        <a:rPr lang="en-US" sz="1400" dirty="0" smtClean="0"/>
                        <a:t>11</a:t>
                      </a:r>
                      <a:endParaRPr lang="en-US" sz="1400" dirty="0"/>
                    </a:p>
                  </a:txBody>
                  <a:tcPr/>
                </a:tc>
                <a:tc>
                  <a:txBody>
                    <a:bodyPr/>
                    <a:lstStyle/>
                    <a:p>
                      <a:r>
                        <a:rPr lang="en-US" sz="1400" b="0" i="0" kern="1200" dirty="0" smtClean="0">
                          <a:solidFill>
                            <a:schemeClr val="dk1"/>
                          </a:solidFill>
                          <a:effectLst/>
                          <a:latin typeface="+mn-lt"/>
                          <a:ea typeface="+mn-ea"/>
                          <a:cs typeface="+mn-cs"/>
                        </a:rPr>
                        <a:t>A </a:t>
                      </a:r>
                      <a:r>
                        <a:rPr lang="en-US" sz="1400" b="0" i="0" u="none" strike="noStrike" kern="1200" dirty="0" err="1" smtClean="0">
                          <a:solidFill>
                            <a:schemeClr val="dk1"/>
                          </a:solidFill>
                          <a:effectLst/>
                          <a:latin typeface="+mn-lt"/>
                          <a:ea typeface="+mn-ea"/>
                          <a:cs typeface="+mn-cs"/>
                          <a:hlinkClick r:id="rId11" tooltip="The DocumentFragment interface represents a minimal document object that has no parent. It is used as a light-weight version of Document to store well-formed or potentially non-well-formed fragments of XML."/>
                        </a:rPr>
                        <a:t>DocumentFragment</a:t>
                      </a:r>
                      <a:r>
                        <a:rPr lang="en-US" sz="1400" b="0" i="0" kern="1200" dirty="0" smtClean="0">
                          <a:solidFill>
                            <a:schemeClr val="dk1"/>
                          </a:solidFill>
                          <a:effectLst/>
                          <a:latin typeface="+mn-lt"/>
                          <a:ea typeface="+mn-ea"/>
                          <a:cs typeface="+mn-cs"/>
                        </a:rPr>
                        <a:t> node.</a:t>
                      </a:r>
                      <a:endParaRPr lang="en-US" sz="1400" dirty="0"/>
                    </a:p>
                  </a:txBody>
                  <a:tcPr/>
                </a:tc>
              </a:tr>
            </a:tbl>
          </a:graphicData>
        </a:graphic>
      </p:graphicFrame>
    </p:spTree>
    <p:extLst>
      <p:ext uri="{BB962C8B-B14F-4D97-AF65-F5344CB8AC3E}">
        <p14:creationId xmlns:p14="http://schemas.microsoft.com/office/powerpoint/2010/main" val="219971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82280"/>
          </a:xfrm>
        </p:spPr>
        <p:txBody>
          <a:bodyPr>
            <a:normAutofit fontScale="90000"/>
          </a:bodyPr>
          <a:lstStyle/>
          <a:p>
            <a:r>
              <a:rPr lang="en-US" dirty="0" smtClean="0"/>
              <a:t>Document Object Model </a:t>
            </a:r>
            <a:r>
              <a:rPr lang="en-US" sz="1800" dirty="0" smtClean="0"/>
              <a:t>(Properties)</a:t>
            </a:r>
            <a:endParaRPr lang="en-US" sz="18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1125403509"/>
              </p:ext>
            </p:extLst>
          </p:nvPr>
        </p:nvGraphicFramePr>
        <p:xfrm>
          <a:off x="810305" y="780081"/>
          <a:ext cx="10544176" cy="5562600"/>
        </p:xfrm>
        <a:graphic>
          <a:graphicData uri="http://schemas.openxmlformats.org/drawingml/2006/table">
            <a:tbl>
              <a:tblPr firstRow="1" bandRow="1">
                <a:tableStyleId>{5C22544A-7EE6-4342-B048-85BDC9FD1C3A}</a:tableStyleId>
              </a:tblPr>
              <a:tblGrid>
                <a:gridCol w="2872689"/>
                <a:gridCol w="7671487"/>
              </a:tblGrid>
              <a:tr h="370840">
                <a:tc>
                  <a:txBody>
                    <a:bodyPr/>
                    <a:lstStyle/>
                    <a:p>
                      <a:r>
                        <a:rPr lang="en-US" sz="1300" dirty="0" smtClean="0"/>
                        <a:t>Property</a:t>
                      </a:r>
                      <a:endParaRPr lang="en-US" sz="1300" dirty="0"/>
                    </a:p>
                  </a:txBody>
                  <a:tcPr/>
                </a:tc>
                <a:tc>
                  <a:txBody>
                    <a:bodyPr/>
                    <a:lstStyle/>
                    <a:p>
                      <a:r>
                        <a:rPr lang="en-US" sz="1300" dirty="0" smtClean="0"/>
                        <a:t>Description</a:t>
                      </a:r>
                      <a:endParaRPr lang="en-US" sz="1300" dirty="0"/>
                    </a:p>
                  </a:txBody>
                  <a:tcPr/>
                </a:tc>
              </a:tr>
              <a:tr h="370840">
                <a:tc>
                  <a:txBody>
                    <a:bodyPr/>
                    <a:lstStyle/>
                    <a:p>
                      <a:r>
                        <a:rPr lang="en-US" sz="1300" dirty="0" err="1" smtClean="0"/>
                        <a:t>doctype</a:t>
                      </a:r>
                      <a:endParaRPr lang="en-US" sz="1300" dirty="0"/>
                    </a:p>
                  </a:txBody>
                  <a:tcPr/>
                </a:tc>
                <a:tc>
                  <a:txBody>
                    <a:bodyPr/>
                    <a:lstStyle/>
                    <a:p>
                      <a:pPr algn="l" fontAlgn="t"/>
                      <a:r>
                        <a:rPr lang="en-US" sz="1300" dirty="0" smtClean="0">
                          <a:effectLst/>
                        </a:rPr>
                        <a:t>Returns </a:t>
                      </a:r>
                      <a:r>
                        <a:rPr lang="en-US" sz="1300" dirty="0">
                          <a:effectLst/>
                        </a:rPr>
                        <a:t>the Document Type Declaration associated with the document</a:t>
                      </a:r>
                    </a:p>
                  </a:txBody>
                  <a:tcPr marL="60960" marR="60960" marT="60960" marB="60960"/>
                </a:tc>
              </a:tr>
              <a:tr h="370840">
                <a:tc>
                  <a:txBody>
                    <a:bodyPr/>
                    <a:lstStyle/>
                    <a:p>
                      <a:r>
                        <a:rPr lang="en-US" sz="1300" dirty="0" smtClean="0"/>
                        <a:t>head</a:t>
                      </a:r>
                      <a:endParaRPr lang="en-US" sz="1300" dirty="0"/>
                    </a:p>
                  </a:txBody>
                  <a:tcPr/>
                </a:tc>
                <a:tc>
                  <a:txBody>
                    <a:bodyPr/>
                    <a:lstStyle/>
                    <a:p>
                      <a:r>
                        <a:rPr lang="en-US" sz="1300" b="0" i="0" kern="1200" dirty="0" smtClean="0">
                          <a:solidFill>
                            <a:schemeClr val="dk1"/>
                          </a:solidFill>
                          <a:effectLst/>
                          <a:latin typeface="+mn-lt"/>
                          <a:ea typeface="+mn-ea"/>
                          <a:cs typeface="+mn-cs"/>
                        </a:rPr>
                        <a:t>Returns the &lt;head&gt; element of the document</a:t>
                      </a:r>
                      <a:endParaRPr lang="en-US" sz="1300" dirty="0"/>
                    </a:p>
                  </a:txBody>
                  <a:tcPr/>
                </a:tc>
              </a:tr>
              <a:tr h="370840">
                <a:tc>
                  <a:txBody>
                    <a:bodyPr/>
                    <a:lstStyle/>
                    <a:p>
                      <a:r>
                        <a:rPr lang="en-US" sz="1300" dirty="0" smtClean="0"/>
                        <a:t>body</a:t>
                      </a:r>
                      <a:endParaRPr lang="en-US" sz="1300" dirty="0"/>
                    </a:p>
                  </a:txBody>
                  <a:tcPr/>
                </a:tc>
                <a:tc>
                  <a:txBody>
                    <a:bodyPr/>
                    <a:lstStyle/>
                    <a:p>
                      <a:pPr algn="l" fontAlgn="t"/>
                      <a:r>
                        <a:rPr lang="en-US" sz="1300" dirty="0" smtClean="0">
                          <a:effectLst/>
                        </a:rPr>
                        <a:t>Sets </a:t>
                      </a:r>
                      <a:r>
                        <a:rPr lang="en-US" sz="1300" dirty="0">
                          <a:effectLst/>
                        </a:rPr>
                        <a:t>or returns the document's body (the &lt;body&gt; element)</a:t>
                      </a:r>
                    </a:p>
                  </a:txBody>
                  <a:tcPr marL="60960" marR="60960" marT="60960" marB="60960"/>
                </a:tc>
              </a:tr>
              <a:tr h="370840">
                <a:tc>
                  <a:txBody>
                    <a:bodyPr/>
                    <a:lstStyle/>
                    <a:p>
                      <a:r>
                        <a:rPr lang="en-US" sz="1300" dirty="0" smtClean="0"/>
                        <a:t>anchors</a:t>
                      </a:r>
                      <a:endParaRPr lang="en-US" sz="1300" dirty="0"/>
                    </a:p>
                  </a:txBody>
                  <a:tcPr/>
                </a:tc>
                <a:tc>
                  <a:txBody>
                    <a:bodyPr/>
                    <a:lstStyle/>
                    <a:p>
                      <a:r>
                        <a:rPr lang="en-US" sz="1300" b="0" i="0" kern="1200" dirty="0" smtClean="0">
                          <a:solidFill>
                            <a:schemeClr val="dk1"/>
                          </a:solidFill>
                          <a:effectLst/>
                          <a:latin typeface="+mn-lt"/>
                          <a:ea typeface="+mn-ea"/>
                          <a:cs typeface="+mn-cs"/>
                        </a:rPr>
                        <a:t>Returns a collection of all &lt;a&gt; elements in the document that have a name attribute</a:t>
                      </a:r>
                      <a:endParaRPr lang="en-US" sz="1300" dirty="0"/>
                    </a:p>
                  </a:txBody>
                  <a:tcPr/>
                </a:tc>
              </a:tr>
              <a:tr h="370840">
                <a:tc>
                  <a:txBody>
                    <a:bodyPr/>
                    <a:lstStyle/>
                    <a:p>
                      <a:r>
                        <a:rPr lang="en-US" sz="1300" dirty="0" smtClean="0"/>
                        <a:t>cookie</a:t>
                      </a:r>
                      <a:endParaRPr lang="en-US" sz="1300" dirty="0"/>
                    </a:p>
                  </a:txBody>
                  <a:tcPr/>
                </a:tc>
                <a:tc>
                  <a:txBody>
                    <a:bodyPr/>
                    <a:lstStyle/>
                    <a:p>
                      <a:pPr algn="l" fontAlgn="t"/>
                      <a:r>
                        <a:rPr lang="en-US" sz="1300" dirty="0" smtClean="0">
                          <a:effectLst/>
                        </a:rPr>
                        <a:t>Returns </a:t>
                      </a:r>
                      <a:r>
                        <a:rPr lang="en-US" sz="1300" dirty="0">
                          <a:effectLst/>
                        </a:rPr>
                        <a:t>all name/value pairs of cookies in the document</a:t>
                      </a:r>
                    </a:p>
                  </a:txBody>
                  <a:tcPr marL="60960" marR="60960" marT="60960" marB="60960"/>
                </a:tc>
              </a:tr>
              <a:tr h="370840">
                <a:tc>
                  <a:txBody>
                    <a:bodyPr/>
                    <a:lstStyle/>
                    <a:p>
                      <a:r>
                        <a:rPr lang="en-US" sz="1300" dirty="0" err="1" smtClean="0"/>
                        <a:t>documentElement</a:t>
                      </a:r>
                      <a:endParaRPr lang="en-US" sz="1300" dirty="0"/>
                    </a:p>
                  </a:txBody>
                  <a:tcPr/>
                </a:tc>
                <a:tc>
                  <a:txBody>
                    <a:bodyPr/>
                    <a:lstStyle/>
                    <a:p>
                      <a:r>
                        <a:rPr lang="en-US" sz="1300" b="0" i="0" kern="1200" dirty="0" smtClean="0">
                          <a:solidFill>
                            <a:schemeClr val="dk1"/>
                          </a:solidFill>
                          <a:effectLst/>
                          <a:latin typeface="+mn-lt"/>
                          <a:ea typeface="+mn-ea"/>
                          <a:cs typeface="+mn-cs"/>
                        </a:rPr>
                        <a:t>Returns the Document Element of the document (the &lt;html&gt; element)</a:t>
                      </a:r>
                      <a:endParaRPr lang="en-US" sz="1300" dirty="0"/>
                    </a:p>
                  </a:txBody>
                  <a:tcPr/>
                </a:tc>
              </a:tr>
              <a:tr h="370840">
                <a:tc>
                  <a:txBody>
                    <a:bodyPr/>
                    <a:lstStyle/>
                    <a:p>
                      <a:r>
                        <a:rPr lang="en-US" sz="1300" dirty="0" smtClean="0"/>
                        <a:t>forms</a:t>
                      </a:r>
                      <a:endParaRPr lang="en-US" sz="1300" dirty="0"/>
                    </a:p>
                  </a:txBody>
                  <a:tcPr/>
                </a:tc>
                <a:tc>
                  <a:txBody>
                    <a:bodyPr/>
                    <a:lstStyle/>
                    <a:p>
                      <a:r>
                        <a:rPr lang="en-US" sz="1300" b="0" i="0" kern="1200" dirty="0" smtClean="0">
                          <a:solidFill>
                            <a:schemeClr val="dk1"/>
                          </a:solidFill>
                          <a:effectLst/>
                          <a:latin typeface="+mn-lt"/>
                          <a:ea typeface="+mn-ea"/>
                          <a:cs typeface="+mn-cs"/>
                        </a:rPr>
                        <a:t>Returns a collection of all &lt;form&gt; elements in the document</a:t>
                      </a:r>
                      <a:endParaRPr lang="en-US" sz="1300" dirty="0"/>
                    </a:p>
                  </a:txBody>
                  <a:tcPr/>
                </a:tc>
              </a:tr>
              <a:tr h="370840">
                <a:tc>
                  <a:txBody>
                    <a:bodyPr/>
                    <a:lstStyle/>
                    <a:p>
                      <a:r>
                        <a:rPr lang="en-US" sz="1300" dirty="0" smtClean="0"/>
                        <a:t>images</a:t>
                      </a:r>
                      <a:endParaRPr lang="en-US" sz="1300" dirty="0"/>
                    </a:p>
                  </a:txBody>
                  <a:tcPr/>
                </a:tc>
                <a:tc>
                  <a:txBody>
                    <a:bodyPr/>
                    <a:lstStyle/>
                    <a:p>
                      <a:r>
                        <a:rPr lang="en-US" sz="1300" b="0" i="0" kern="1200" dirty="0" smtClean="0">
                          <a:solidFill>
                            <a:schemeClr val="dk1"/>
                          </a:solidFill>
                          <a:effectLst/>
                          <a:latin typeface="+mn-lt"/>
                          <a:ea typeface="+mn-ea"/>
                          <a:cs typeface="+mn-cs"/>
                        </a:rPr>
                        <a:t>Returns a collection of all &lt;</a:t>
                      </a:r>
                      <a:r>
                        <a:rPr lang="en-US" sz="1300" b="0" i="0" kern="1200" dirty="0" err="1" smtClean="0">
                          <a:solidFill>
                            <a:schemeClr val="dk1"/>
                          </a:solidFill>
                          <a:effectLst/>
                          <a:latin typeface="+mn-lt"/>
                          <a:ea typeface="+mn-ea"/>
                          <a:cs typeface="+mn-cs"/>
                        </a:rPr>
                        <a:t>img</a:t>
                      </a:r>
                      <a:r>
                        <a:rPr lang="en-US" sz="1300" b="0" i="0" kern="1200" dirty="0" smtClean="0">
                          <a:solidFill>
                            <a:schemeClr val="dk1"/>
                          </a:solidFill>
                          <a:effectLst/>
                          <a:latin typeface="+mn-lt"/>
                          <a:ea typeface="+mn-ea"/>
                          <a:cs typeface="+mn-cs"/>
                        </a:rPr>
                        <a:t>&gt; elements in the document</a:t>
                      </a:r>
                      <a:endParaRPr lang="en-US" sz="1300" dirty="0"/>
                    </a:p>
                  </a:txBody>
                  <a:tcPr/>
                </a:tc>
              </a:tr>
              <a:tr h="370840">
                <a:tc>
                  <a:txBody>
                    <a:bodyPr/>
                    <a:lstStyle/>
                    <a:p>
                      <a:r>
                        <a:rPr lang="en-US" sz="1300" dirty="0" smtClean="0"/>
                        <a:t>links</a:t>
                      </a:r>
                      <a:endParaRPr lang="en-US" sz="1300" dirty="0"/>
                    </a:p>
                  </a:txBody>
                  <a:tcPr/>
                </a:tc>
                <a:tc>
                  <a:txBody>
                    <a:bodyPr/>
                    <a:lstStyle/>
                    <a:p>
                      <a:r>
                        <a:rPr lang="en-US" sz="1300" b="0" i="0" kern="1200" dirty="0" smtClean="0">
                          <a:solidFill>
                            <a:schemeClr val="dk1"/>
                          </a:solidFill>
                          <a:effectLst/>
                          <a:latin typeface="+mn-lt"/>
                          <a:ea typeface="+mn-ea"/>
                          <a:cs typeface="+mn-cs"/>
                        </a:rPr>
                        <a:t>Returns a collection of all &lt;a&gt; and &lt;area&gt; elements in the document that have a </a:t>
                      </a:r>
                      <a:r>
                        <a:rPr lang="en-US" sz="1300" b="0" i="0" kern="1200" dirty="0" err="1" smtClean="0">
                          <a:solidFill>
                            <a:schemeClr val="dk1"/>
                          </a:solidFill>
                          <a:effectLst/>
                          <a:latin typeface="+mn-lt"/>
                          <a:ea typeface="+mn-ea"/>
                          <a:cs typeface="+mn-cs"/>
                        </a:rPr>
                        <a:t>href</a:t>
                      </a:r>
                      <a:r>
                        <a:rPr lang="en-US" sz="1300" b="0" i="0" kern="1200" dirty="0" smtClean="0">
                          <a:solidFill>
                            <a:schemeClr val="dk1"/>
                          </a:solidFill>
                          <a:effectLst/>
                          <a:latin typeface="+mn-lt"/>
                          <a:ea typeface="+mn-ea"/>
                          <a:cs typeface="+mn-cs"/>
                        </a:rPr>
                        <a:t> attribute</a:t>
                      </a:r>
                    </a:p>
                  </a:txBody>
                  <a:tcPr/>
                </a:tc>
              </a:tr>
              <a:tr h="370840">
                <a:tc>
                  <a:txBody>
                    <a:bodyPr/>
                    <a:lstStyle/>
                    <a:p>
                      <a:r>
                        <a:rPr lang="en-US" sz="1300" dirty="0" smtClean="0"/>
                        <a:t>referrer</a:t>
                      </a:r>
                      <a:endParaRPr lang="en-US" sz="1300" dirty="0"/>
                    </a:p>
                  </a:txBody>
                  <a:tcPr/>
                </a:tc>
                <a:tc>
                  <a:txBody>
                    <a:bodyPr/>
                    <a:lstStyle/>
                    <a:p>
                      <a:r>
                        <a:rPr lang="en-US" sz="1300" b="0" i="0" kern="1200" dirty="0" smtClean="0">
                          <a:solidFill>
                            <a:schemeClr val="dk1"/>
                          </a:solidFill>
                          <a:effectLst/>
                          <a:latin typeface="+mn-lt"/>
                          <a:ea typeface="+mn-ea"/>
                          <a:cs typeface="+mn-cs"/>
                        </a:rPr>
                        <a:t>Returns the URL of the document that loaded the current document</a:t>
                      </a:r>
                    </a:p>
                  </a:txBody>
                  <a:tcPr/>
                </a:tc>
              </a:tr>
              <a:tr h="370840">
                <a:tc>
                  <a:txBody>
                    <a:bodyPr/>
                    <a:lstStyle/>
                    <a:p>
                      <a:r>
                        <a:rPr lang="en-US" sz="1300" dirty="0" smtClean="0"/>
                        <a:t>URL</a:t>
                      </a:r>
                      <a:endParaRPr lang="en-US" sz="1300" dirty="0"/>
                    </a:p>
                  </a:txBody>
                  <a:tcPr/>
                </a:tc>
                <a:tc>
                  <a:txBody>
                    <a:bodyPr/>
                    <a:lstStyle/>
                    <a:p>
                      <a:r>
                        <a:rPr lang="en-US" sz="1300" b="0" i="0" kern="1200" dirty="0" smtClean="0">
                          <a:solidFill>
                            <a:schemeClr val="dk1"/>
                          </a:solidFill>
                          <a:effectLst/>
                          <a:latin typeface="+mn-lt"/>
                          <a:ea typeface="+mn-ea"/>
                          <a:cs typeface="+mn-cs"/>
                        </a:rPr>
                        <a:t>Returns the full URL of the HTML document</a:t>
                      </a:r>
                    </a:p>
                  </a:txBody>
                  <a:tcPr/>
                </a:tc>
              </a:tr>
              <a:tr h="370840">
                <a:tc>
                  <a:txBody>
                    <a:bodyPr/>
                    <a:lstStyle/>
                    <a:p>
                      <a:r>
                        <a:rPr lang="en-US" sz="1300" dirty="0" smtClean="0"/>
                        <a:t>title</a:t>
                      </a:r>
                      <a:endParaRPr lang="en-US" sz="1300" dirty="0"/>
                    </a:p>
                  </a:txBody>
                  <a:tcPr/>
                </a:tc>
                <a:tc>
                  <a:txBody>
                    <a:bodyPr/>
                    <a:lstStyle/>
                    <a:p>
                      <a:r>
                        <a:rPr lang="en-US" sz="1300" b="0" i="0" kern="1200" dirty="0" smtClean="0">
                          <a:solidFill>
                            <a:schemeClr val="dk1"/>
                          </a:solidFill>
                          <a:effectLst/>
                          <a:latin typeface="+mn-lt"/>
                          <a:ea typeface="+mn-ea"/>
                          <a:cs typeface="+mn-cs"/>
                        </a:rPr>
                        <a:t>Sets or returns the title of the document</a:t>
                      </a:r>
                    </a:p>
                  </a:txBody>
                  <a:tcPr/>
                </a:tc>
              </a:tr>
              <a:tr h="370840">
                <a:tc>
                  <a:txBody>
                    <a:bodyPr/>
                    <a:lstStyle/>
                    <a:p>
                      <a:r>
                        <a:rPr lang="en-US" sz="1300" dirty="0" err="1" smtClean="0"/>
                        <a:t>lastModified</a:t>
                      </a:r>
                      <a:endParaRPr lang="en-US" sz="1300" dirty="0"/>
                    </a:p>
                  </a:txBody>
                  <a:tcPr/>
                </a:tc>
                <a:tc>
                  <a:txBody>
                    <a:bodyPr/>
                    <a:lstStyle/>
                    <a:p>
                      <a:r>
                        <a:rPr lang="en-US" sz="1300" b="0" i="0" kern="1200" dirty="0" smtClean="0">
                          <a:solidFill>
                            <a:schemeClr val="dk1"/>
                          </a:solidFill>
                          <a:effectLst/>
                          <a:latin typeface="+mn-lt"/>
                          <a:ea typeface="+mn-ea"/>
                          <a:cs typeface="+mn-cs"/>
                        </a:rPr>
                        <a:t>Returns the date and time the document was last modified</a:t>
                      </a:r>
                    </a:p>
                  </a:txBody>
                  <a:tcPr/>
                </a:tc>
              </a:tr>
              <a:tr h="370840">
                <a:tc>
                  <a:txBody>
                    <a:bodyPr/>
                    <a:lstStyle/>
                    <a:p>
                      <a:r>
                        <a:rPr lang="en-US" sz="1300" dirty="0" smtClean="0"/>
                        <a:t>scripts</a:t>
                      </a:r>
                      <a:endParaRPr lang="en-US" sz="1300" dirty="0"/>
                    </a:p>
                  </a:txBody>
                  <a:tcPr/>
                </a:tc>
                <a:tc>
                  <a:txBody>
                    <a:bodyPr/>
                    <a:lstStyle/>
                    <a:p>
                      <a:pPr algn="l" fontAlgn="t"/>
                      <a:r>
                        <a:rPr lang="en-US" sz="1300" dirty="0" smtClean="0">
                          <a:effectLst/>
                        </a:rPr>
                        <a:t>Returns </a:t>
                      </a:r>
                      <a:r>
                        <a:rPr lang="en-US" sz="1300" dirty="0">
                          <a:effectLst/>
                        </a:rPr>
                        <a:t>a collection of &lt;script&gt; elements in the document</a:t>
                      </a:r>
                    </a:p>
                  </a:txBody>
                  <a:tcPr marL="60960" marR="60960" marT="60960" marB="60960"/>
                </a:tc>
              </a:tr>
            </a:tbl>
          </a:graphicData>
        </a:graphic>
      </p:graphicFrame>
    </p:spTree>
    <p:extLst>
      <p:ext uri="{BB962C8B-B14F-4D97-AF65-F5344CB8AC3E}">
        <p14:creationId xmlns:p14="http://schemas.microsoft.com/office/powerpoint/2010/main" val="7517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normAutofit/>
          </a:bodyPr>
          <a:lstStyle/>
          <a:p>
            <a:r>
              <a:rPr lang="en-US" sz="2400" smtClean="0"/>
              <a:t>BOM</a:t>
            </a:r>
            <a:endParaRPr lang="en-US" sz="2400" dirty="0" smtClean="0"/>
          </a:p>
          <a:p>
            <a:r>
              <a:rPr lang="en-US" sz="2400" dirty="0" smtClean="0"/>
              <a:t>DOM</a:t>
            </a:r>
          </a:p>
          <a:p>
            <a:r>
              <a:rPr lang="en-US" sz="2400" dirty="0"/>
              <a:t>JSON</a:t>
            </a:r>
          </a:p>
          <a:p>
            <a:r>
              <a:rPr lang="en-US" sz="2400" dirty="0" smtClean="0"/>
              <a:t>AJAX</a:t>
            </a:r>
          </a:p>
          <a:p>
            <a:endParaRPr lang="en-US" sz="2400" dirty="0" smtClean="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98756"/>
          </a:xfrm>
        </p:spPr>
        <p:txBody>
          <a:bodyPr/>
          <a:lstStyle/>
          <a:p>
            <a:r>
              <a:rPr lang="en-US" dirty="0" smtClean="0"/>
              <a:t>Document Object Model </a:t>
            </a:r>
            <a:r>
              <a:rPr lang="en-US" sz="1600" dirty="0" smtClean="0"/>
              <a:t>(Methods)</a:t>
            </a:r>
            <a:endParaRPr lang="en-US" sz="16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412907697"/>
              </p:ext>
            </p:extLst>
          </p:nvPr>
        </p:nvGraphicFramePr>
        <p:xfrm>
          <a:off x="2095408" y="859392"/>
          <a:ext cx="8128000" cy="5399257"/>
        </p:xfrm>
        <a:graphic>
          <a:graphicData uri="http://schemas.openxmlformats.org/drawingml/2006/table">
            <a:tbl>
              <a:tblPr firstRow="1" bandRow="1">
                <a:tableStyleId>{5C22544A-7EE6-4342-B048-85BDC9FD1C3A}</a:tableStyleId>
              </a:tblPr>
              <a:tblGrid>
                <a:gridCol w="2789630"/>
                <a:gridCol w="5338370"/>
              </a:tblGrid>
              <a:tr h="370840">
                <a:tc>
                  <a:txBody>
                    <a:bodyPr/>
                    <a:lstStyle/>
                    <a:p>
                      <a:r>
                        <a:rPr lang="en-US" sz="1300" dirty="0" smtClean="0"/>
                        <a:t>Method</a:t>
                      </a:r>
                      <a:endParaRPr lang="en-US" sz="1300" dirty="0"/>
                    </a:p>
                  </a:txBody>
                  <a:tcPr/>
                </a:tc>
                <a:tc>
                  <a:txBody>
                    <a:bodyPr/>
                    <a:lstStyle/>
                    <a:p>
                      <a:r>
                        <a:rPr lang="en-US" sz="1300" dirty="0" smtClean="0"/>
                        <a:t>Description</a:t>
                      </a:r>
                      <a:endParaRPr lang="en-US" sz="1300" dirty="0"/>
                    </a:p>
                  </a:txBody>
                  <a:tcPr/>
                </a:tc>
              </a:tr>
              <a:tr h="370840">
                <a:tc>
                  <a:txBody>
                    <a:bodyPr/>
                    <a:lstStyle/>
                    <a:p>
                      <a:r>
                        <a:rPr lang="en-US" sz="1300" dirty="0" err="1" smtClean="0"/>
                        <a:t>getElementById</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Returns the element that has the ID attribute with the specified value</a:t>
                      </a:r>
                      <a:endParaRPr lang="en-US" sz="1300" dirty="0"/>
                    </a:p>
                  </a:txBody>
                  <a:tcPr/>
                </a:tc>
              </a:tr>
              <a:tr h="370840">
                <a:tc>
                  <a:txBody>
                    <a:bodyPr/>
                    <a:lstStyle/>
                    <a:p>
                      <a:r>
                        <a:rPr lang="en-US" sz="1300" dirty="0" err="1" smtClean="0"/>
                        <a:t>getElementsByClassName</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Returns a </a:t>
                      </a:r>
                      <a:r>
                        <a:rPr lang="en-US" sz="1300" b="0" i="0" kern="1200" dirty="0" err="1" smtClean="0">
                          <a:solidFill>
                            <a:schemeClr val="dk1"/>
                          </a:solidFill>
                          <a:effectLst/>
                          <a:latin typeface="+mn-lt"/>
                          <a:ea typeface="+mn-ea"/>
                          <a:cs typeface="+mn-cs"/>
                        </a:rPr>
                        <a:t>NodeList</a:t>
                      </a:r>
                      <a:r>
                        <a:rPr lang="en-US" sz="1300" b="0" i="0" kern="1200" dirty="0" smtClean="0">
                          <a:solidFill>
                            <a:schemeClr val="dk1"/>
                          </a:solidFill>
                          <a:effectLst/>
                          <a:latin typeface="+mn-lt"/>
                          <a:ea typeface="+mn-ea"/>
                          <a:cs typeface="+mn-cs"/>
                        </a:rPr>
                        <a:t> containing all elements with the specified class name</a:t>
                      </a:r>
                      <a:endParaRPr lang="en-US" sz="1300" dirty="0"/>
                    </a:p>
                  </a:txBody>
                  <a:tcPr/>
                </a:tc>
              </a:tr>
              <a:tr h="370840">
                <a:tc>
                  <a:txBody>
                    <a:bodyPr/>
                    <a:lstStyle/>
                    <a:p>
                      <a:r>
                        <a:rPr lang="en-US" sz="1300" dirty="0" err="1" smtClean="0"/>
                        <a:t>getElementsByName</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Returns a </a:t>
                      </a:r>
                      <a:r>
                        <a:rPr lang="en-US" sz="1300" b="0" i="0" kern="1200" dirty="0" err="1" smtClean="0">
                          <a:solidFill>
                            <a:schemeClr val="dk1"/>
                          </a:solidFill>
                          <a:effectLst/>
                          <a:latin typeface="+mn-lt"/>
                          <a:ea typeface="+mn-ea"/>
                          <a:cs typeface="+mn-cs"/>
                        </a:rPr>
                        <a:t>NodeList</a:t>
                      </a:r>
                      <a:r>
                        <a:rPr lang="en-US" sz="1300" b="0" i="0" kern="1200" dirty="0" smtClean="0">
                          <a:solidFill>
                            <a:schemeClr val="dk1"/>
                          </a:solidFill>
                          <a:effectLst/>
                          <a:latin typeface="+mn-lt"/>
                          <a:ea typeface="+mn-ea"/>
                          <a:cs typeface="+mn-cs"/>
                        </a:rPr>
                        <a:t> containing all elements with a specified name</a:t>
                      </a:r>
                      <a:endParaRPr lang="en-US" sz="1300" dirty="0"/>
                    </a:p>
                  </a:txBody>
                  <a:tcPr/>
                </a:tc>
              </a:tr>
              <a:tr h="370840">
                <a:tc>
                  <a:txBody>
                    <a:bodyPr/>
                    <a:lstStyle/>
                    <a:p>
                      <a:r>
                        <a:rPr lang="en-US" sz="1300" dirty="0" err="1" smtClean="0"/>
                        <a:t>getElementsByTagName</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Returns a </a:t>
                      </a:r>
                      <a:r>
                        <a:rPr lang="en-US" sz="1300" b="0" i="0" kern="1200" dirty="0" err="1" smtClean="0">
                          <a:solidFill>
                            <a:schemeClr val="dk1"/>
                          </a:solidFill>
                          <a:effectLst/>
                          <a:latin typeface="+mn-lt"/>
                          <a:ea typeface="+mn-ea"/>
                          <a:cs typeface="+mn-cs"/>
                        </a:rPr>
                        <a:t>NodeList</a:t>
                      </a:r>
                      <a:r>
                        <a:rPr lang="en-US" sz="1300" b="0" i="0" kern="1200" dirty="0" smtClean="0">
                          <a:solidFill>
                            <a:schemeClr val="dk1"/>
                          </a:solidFill>
                          <a:effectLst/>
                          <a:latin typeface="+mn-lt"/>
                          <a:ea typeface="+mn-ea"/>
                          <a:cs typeface="+mn-cs"/>
                        </a:rPr>
                        <a:t> containing all elements with the specified tag name</a:t>
                      </a:r>
                      <a:endParaRPr lang="en-US" sz="1300" dirty="0"/>
                    </a:p>
                  </a:txBody>
                  <a:tcPr/>
                </a:tc>
              </a:tr>
              <a:tr h="370840">
                <a:tc>
                  <a:txBody>
                    <a:bodyPr/>
                    <a:lstStyle/>
                    <a:p>
                      <a:r>
                        <a:rPr lang="en-US" sz="1300" dirty="0" err="1" smtClean="0"/>
                        <a:t>createElement</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Creates an Element node</a:t>
                      </a:r>
                      <a:endParaRPr lang="en-US" sz="1300" dirty="0"/>
                    </a:p>
                  </a:txBody>
                  <a:tcPr/>
                </a:tc>
              </a:tr>
              <a:tr h="370840">
                <a:tc>
                  <a:txBody>
                    <a:bodyPr/>
                    <a:lstStyle/>
                    <a:p>
                      <a:r>
                        <a:rPr lang="en-US" sz="1300" dirty="0" err="1" smtClean="0"/>
                        <a:t>createTextNode</a:t>
                      </a:r>
                      <a:r>
                        <a:rPr lang="en-US" sz="1300" dirty="0" smtClean="0"/>
                        <a:t>()</a:t>
                      </a:r>
                      <a:endParaRPr lang="en-US" sz="1300" dirty="0"/>
                    </a:p>
                  </a:txBody>
                  <a:tcPr/>
                </a:tc>
                <a:tc>
                  <a:txBody>
                    <a:bodyPr/>
                    <a:lstStyle/>
                    <a:p>
                      <a:pPr algn="l" fontAlgn="t"/>
                      <a:r>
                        <a:rPr lang="en-US" sz="1300" dirty="0" smtClean="0">
                          <a:effectLst/>
                        </a:rPr>
                        <a:t>Creates </a:t>
                      </a:r>
                      <a:r>
                        <a:rPr lang="en-US" sz="1300" dirty="0">
                          <a:effectLst/>
                        </a:rPr>
                        <a:t>a Text node</a:t>
                      </a:r>
                    </a:p>
                  </a:txBody>
                  <a:tcPr marL="60960" marR="60960" marT="60960" marB="60960"/>
                </a:tc>
              </a:tr>
              <a:tr h="349923">
                <a:tc>
                  <a:txBody>
                    <a:bodyPr/>
                    <a:lstStyle/>
                    <a:p>
                      <a:r>
                        <a:rPr lang="en-US" sz="1300" dirty="0" err="1" smtClean="0"/>
                        <a:t>createAttribute</a:t>
                      </a:r>
                      <a:r>
                        <a:rPr lang="en-US" sz="1300" dirty="0" smtClean="0"/>
                        <a:t>()</a:t>
                      </a:r>
                      <a:endParaRPr lang="en-US" sz="1300" dirty="0"/>
                    </a:p>
                  </a:txBody>
                  <a:tcPr/>
                </a:tc>
                <a:tc>
                  <a:txBody>
                    <a:bodyPr/>
                    <a:lstStyle/>
                    <a:p>
                      <a:r>
                        <a:rPr lang="en-US" sz="1300" b="0" i="0" kern="1200" dirty="0" smtClean="0">
                          <a:solidFill>
                            <a:schemeClr val="dk1"/>
                          </a:solidFill>
                          <a:effectLst/>
                          <a:latin typeface="+mn-lt"/>
                          <a:ea typeface="+mn-ea"/>
                          <a:cs typeface="+mn-cs"/>
                        </a:rPr>
                        <a:t>Creates an attribute node</a:t>
                      </a:r>
                      <a:endParaRPr lang="en-US" sz="1300" dirty="0"/>
                    </a:p>
                  </a:txBody>
                  <a:tcPr/>
                </a:tc>
              </a:tr>
              <a:tr h="370840">
                <a:tc>
                  <a:txBody>
                    <a:bodyPr/>
                    <a:lstStyle/>
                    <a:p>
                      <a:r>
                        <a:rPr lang="en-US" sz="1300" dirty="0" smtClean="0"/>
                        <a:t>write()</a:t>
                      </a:r>
                    </a:p>
                  </a:txBody>
                  <a:tcPr/>
                </a:tc>
                <a:tc>
                  <a:txBody>
                    <a:bodyPr/>
                    <a:lstStyle/>
                    <a:p>
                      <a:r>
                        <a:rPr lang="en-US" sz="1300" b="0" i="0" kern="1200" dirty="0" smtClean="0">
                          <a:solidFill>
                            <a:schemeClr val="dk1"/>
                          </a:solidFill>
                          <a:effectLst/>
                          <a:latin typeface="+mn-lt"/>
                          <a:ea typeface="+mn-ea"/>
                          <a:cs typeface="+mn-cs"/>
                        </a:rPr>
                        <a:t>Writes HTML expressions or JavaScript code to a document</a:t>
                      </a:r>
                      <a:endParaRPr lang="en-US" sz="1300" dirty="0" smtClean="0"/>
                    </a:p>
                  </a:txBody>
                  <a:tcPr/>
                </a:tc>
              </a:tr>
              <a:tr h="370840">
                <a:tc>
                  <a:txBody>
                    <a:bodyPr/>
                    <a:lstStyle/>
                    <a:p>
                      <a:r>
                        <a:rPr lang="en-US" sz="1300" dirty="0" err="1" smtClean="0"/>
                        <a:t>writeln</a:t>
                      </a:r>
                      <a:r>
                        <a:rPr lang="en-US" sz="1300" dirty="0" smtClean="0"/>
                        <a:t>()</a:t>
                      </a:r>
                    </a:p>
                  </a:txBody>
                  <a:tcPr/>
                </a:tc>
                <a:tc>
                  <a:txBody>
                    <a:bodyPr/>
                    <a:lstStyle/>
                    <a:p>
                      <a:r>
                        <a:rPr lang="en-US" sz="1300" b="0" i="0" kern="1200" dirty="0" smtClean="0">
                          <a:solidFill>
                            <a:schemeClr val="dk1"/>
                          </a:solidFill>
                          <a:effectLst/>
                          <a:latin typeface="+mn-lt"/>
                          <a:ea typeface="+mn-ea"/>
                          <a:cs typeface="+mn-cs"/>
                        </a:rPr>
                        <a:t>Same as write(), but adds a newline character after each statement</a:t>
                      </a:r>
                      <a:endParaRPr lang="en-US" sz="1300" dirty="0" smtClean="0"/>
                    </a:p>
                  </a:txBody>
                  <a:tcPr/>
                </a:tc>
              </a:tr>
              <a:tr h="335094">
                <a:tc>
                  <a:txBody>
                    <a:bodyPr/>
                    <a:lstStyle/>
                    <a:p>
                      <a:r>
                        <a:rPr lang="en-US" sz="1300" dirty="0" err="1" smtClean="0"/>
                        <a:t>addEventListener</a:t>
                      </a:r>
                      <a:r>
                        <a:rPr lang="en-US" sz="1300" dirty="0" smtClean="0"/>
                        <a:t>()</a:t>
                      </a:r>
                    </a:p>
                  </a:txBody>
                  <a:tcPr/>
                </a:tc>
                <a:tc>
                  <a:txBody>
                    <a:bodyPr/>
                    <a:lstStyle/>
                    <a:p>
                      <a:r>
                        <a:rPr lang="en-US" sz="1300" b="0" i="0" kern="1200" dirty="0" smtClean="0">
                          <a:solidFill>
                            <a:schemeClr val="dk1"/>
                          </a:solidFill>
                          <a:effectLst/>
                          <a:latin typeface="+mn-lt"/>
                          <a:ea typeface="+mn-ea"/>
                          <a:cs typeface="+mn-cs"/>
                        </a:rPr>
                        <a:t>Attaches an event handler to the document</a:t>
                      </a:r>
                      <a:endParaRPr lang="en-US" sz="1300" dirty="0" smtClean="0"/>
                    </a:p>
                  </a:txBody>
                  <a:tcPr/>
                </a:tc>
              </a:tr>
              <a:tr h="370840">
                <a:tc>
                  <a:txBody>
                    <a:bodyPr/>
                    <a:lstStyle/>
                    <a:p>
                      <a:r>
                        <a:rPr lang="en-US" sz="1300" dirty="0" err="1" smtClean="0"/>
                        <a:t>removeEventListener</a:t>
                      </a:r>
                      <a:r>
                        <a:rPr lang="en-US" sz="1300" dirty="0" smtClean="0"/>
                        <a:t>()</a:t>
                      </a:r>
                    </a:p>
                  </a:txBody>
                  <a:tcPr/>
                </a:tc>
                <a:tc>
                  <a:txBody>
                    <a:bodyPr/>
                    <a:lstStyle/>
                    <a:p>
                      <a:pPr algn="l" fontAlgn="t"/>
                      <a:r>
                        <a:rPr lang="en-US" sz="1300" dirty="0" smtClean="0">
                          <a:effectLst/>
                        </a:rPr>
                        <a:t>Removes </a:t>
                      </a:r>
                      <a:r>
                        <a:rPr lang="en-US" sz="1300" dirty="0">
                          <a:effectLst/>
                        </a:rPr>
                        <a:t>an event handler from the </a:t>
                      </a:r>
                      <a:r>
                        <a:rPr lang="en-US" sz="1300" dirty="0" smtClean="0">
                          <a:effectLst/>
                        </a:rPr>
                        <a:t>document</a:t>
                      </a:r>
                      <a:endParaRPr lang="en-US" sz="1300" dirty="0">
                        <a:effectLst/>
                      </a:endParaRPr>
                    </a:p>
                  </a:txBody>
                  <a:tcPr marL="60960" marR="60960" marT="60960" marB="60960"/>
                </a:tc>
              </a:tr>
              <a:tr h="370840">
                <a:tc>
                  <a:txBody>
                    <a:bodyPr/>
                    <a:lstStyle/>
                    <a:p>
                      <a:r>
                        <a:rPr lang="en-US" sz="1300" dirty="0" err="1" smtClean="0"/>
                        <a:t>querySelector</a:t>
                      </a:r>
                      <a:r>
                        <a:rPr lang="en-US" sz="1300" dirty="0" smtClean="0"/>
                        <a:t>()</a:t>
                      </a:r>
                    </a:p>
                  </a:txBody>
                  <a:tcPr/>
                </a:tc>
                <a:tc>
                  <a:txBody>
                    <a:bodyPr/>
                    <a:lstStyle/>
                    <a:p>
                      <a:pPr algn="l" fontAlgn="t"/>
                      <a:r>
                        <a:rPr lang="en-US" sz="1300" dirty="0" smtClean="0">
                          <a:effectLst/>
                        </a:rPr>
                        <a:t>Returns </a:t>
                      </a:r>
                      <a:r>
                        <a:rPr lang="en-US" sz="1300" dirty="0">
                          <a:effectLst/>
                        </a:rPr>
                        <a:t>the first element that matches a specified CSS selector(s) in the document</a:t>
                      </a:r>
                    </a:p>
                  </a:txBody>
                  <a:tcPr marL="60960" marR="60960" marT="60960" marB="60960"/>
                </a:tc>
              </a:tr>
              <a:tr h="370840">
                <a:tc>
                  <a:txBody>
                    <a:bodyPr/>
                    <a:lstStyle/>
                    <a:p>
                      <a:r>
                        <a:rPr lang="en-US" sz="1300" dirty="0" err="1" smtClean="0"/>
                        <a:t>querySelectorAll</a:t>
                      </a:r>
                      <a:r>
                        <a:rPr lang="en-US" sz="1300" dirty="0" smtClean="0"/>
                        <a:t>()</a:t>
                      </a:r>
                    </a:p>
                  </a:txBody>
                  <a:tcPr/>
                </a:tc>
                <a:tc>
                  <a:txBody>
                    <a:bodyPr/>
                    <a:lstStyle/>
                    <a:p>
                      <a:r>
                        <a:rPr lang="en-US" sz="1300" b="0" i="0" kern="1200" dirty="0" smtClean="0">
                          <a:solidFill>
                            <a:schemeClr val="dk1"/>
                          </a:solidFill>
                          <a:effectLst/>
                          <a:latin typeface="+mn-lt"/>
                          <a:ea typeface="+mn-ea"/>
                          <a:cs typeface="+mn-cs"/>
                        </a:rPr>
                        <a:t>Returns a static </a:t>
                      </a:r>
                      <a:r>
                        <a:rPr lang="en-US" sz="1300" b="0" i="0" kern="1200" dirty="0" err="1" smtClean="0">
                          <a:solidFill>
                            <a:schemeClr val="dk1"/>
                          </a:solidFill>
                          <a:effectLst/>
                          <a:latin typeface="+mn-lt"/>
                          <a:ea typeface="+mn-ea"/>
                          <a:cs typeface="+mn-cs"/>
                        </a:rPr>
                        <a:t>NodeList</a:t>
                      </a:r>
                      <a:r>
                        <a:rPr lang="en-US" sz="1300" b="0" i="0" kern="1200" dirty="0" smtClean="0">
                          <a:solidFill>
                            <a:schemeClr val="dk1"/>
                          </a:solidFill>
                          <a:effectLst/>
                          <a:latin typeface="+mn-lt"/>
                          <a:ea typeface="+mn-ea"/>
                          <a:cs typeface="+mn-cs"/>
                        </a:rPr>
                        <a:t> containing all elements that matches a specified CSS selector(s) in the document</a:t>
                      </a:r>
                      <a:endParaRPr lang="en-US" sz="1300" dirty="0" smtClean="0"/>
                    </a:p>
                  </a:txBody>
                  <a:tcPr/>
                </a:tc>
              </a:tr>
            </a:tbl>
          </a:graphicData>
        </a:graphic>
      </p:graphicFrame>
    </p:spTree>
    <p:extLst>
      <p:ext uri="{BB962C8B-B14F-4D97-AF65-F5344CB8AC3E}">
        <p14:creationId xmlns:p14="http://schemas.microsoft.com/office/powerpoint/2010/main" val="3512802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74042"/>
          </a:xfrm>
        </p:spPr>
        <p:txBody>
          <a:bodyPr>
            <a:normAutofit fontScale="90000"/>
          </a:bodyPr>
          <a:lstStyle/>
          <a:p>
            <a:r>
              <a:rPr lang="en-US" dirty="0" smtClean="0"/>
              <a:t>DOM – Elements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5" name="Rectangle 4"/>
          <p:cNvSpPr/>
          <p:nvPr/>
        </p:nvSpPr>
        <p:spPr>
          <a:xfrm>
            <a:off x="744403" y="956784"/>
            <a:ext cx="6096000" cy="1600438"/>
          </a:xfrm>
          <a:prstGeom prst="rect">
            <a:avLst/>
          </a:prstGeom>
        </p:spPr>
        <p:txBody>
          <a:bodyPr>
            <a:spAutoFit/>
          </a:bodyPr>
          <a:lstStyle/>
          <a:p>
            <a:pPr marL="285750" indent="-285750">
              <a:buFont typeface="Arial" panose="020B0604020202020204" pitchFamily="34" charset="0"/>
              <a:buChar char="•"/>
            </a:pPr>
            <a:r>
              <a:rPr lang="en-US" sz="1400" dirty="0">
                <a:solidFill>
                  <a:srgbClr val="000000"/>
                </a:solidFill>
                <a:latin typeface="+mj-lt"/>
              </a:rPr>
              <a:t>In the HTML DOM, the </a:t>
            </a:r>
            <a:r>
              <a:rPr lang="en-US" sz="1400" b="1" dirty="0">
                <a:solidFill>
                  <a:srgbClr val="000000"/>
                </a:solidFill>
                <a:latin typeface="+mj-lt"/>
              </a:rPr>
              <a:t>Element object</a:t>
            </a:r>
            <a:r>
              <a:rPr lang="en-US" sz="1400" dirty="0">
                <a:solidFill>
                  <a:srgbClr val="000000"/>
                </a:solidFill>
                <a:latin typeface="+mj-lt"/>
              </a:rPr>
              <a:t> represents an HTML element.</a:t>
            </a:r>
          </a:p>
          <a:p>
            <a:pPr marL="285750" indent="-285750">
              <a:buFont typeface="Arial" panose="020B0604020202020204" pitchFamily="34" charset="0"/>
              <a:buChar char="•"/>
            </a:pPr>
            <a:r>
              <a:rPr lang="en-US" sz="1400" dirty="0">
                <a:solidFill>
                  <a:srgbClr val="000000"/>
                </a:solidFill>
                <a:latin typeface="+mj-lt"/>
              </a:rPr>
              <a:t>Element objects can have </a:t>
            </a:r>
            <a:r>
              <a:rPr lang="en-US" sz="1400" b="1" dirty="0">
                <a:solidFill>
                  <a:srgbClr val="000000"/>
                </a:solidFill>
                <a:latin typeface="+mj-lt"/>
              </a:rPr>
              <a:t>child nodes</a:t>
            </a:r>
            <a:r>
              <a:rPr lang="en-US" sz="1400" dirty="0">
                <a:solidFill>
                  <a:srgbClr val="000000"/>
                </a:solidFill>
                <a:latin typeface="+mj-lt"/>
              </a:rPr>
              <a:t> of type element nodes, text nodes, or comment nodes.</a:t>
            </a:r>
          </a:p>
          <a:p>
            <a:pPr marL="285750" indent="-285750">
              <a:buFont typeface="Arial" panose="020B0604020202020204" pitchFamily="34" charset="0"/>
              <a:buChar char="•"/>
            </a:pPr>
            <a:r>
              <a:rPr lang="en-US" sz="1400" dirty="0">
                <a:solidFill>
                  <a:srgbClr val="000000"/>
                </a:solidFill>
                <a:latin typeface="+mj-lt"/>
              </a:rPr>
              <a:t>A </a:t>
            </a:r>
            <a:r>
              <a:rPr lang="en-US" sz="1400" b="1" dirty="0" err="1">
                <a:solidFill>
                  <a:srgbClr val="000000"/>
                </a:solidFill>
                <a:latin typeface="+mj-lt"/>
              </a:rPr>
              <a:t>NodeList</a:t>
            </a:r>
            <a:r>
              <a:rPr lang="en-US" sz="1400" b="1" dirty="0">
                <a:solidFill>
                  <a:srgbClr val="000000"/>
                </a:solidFill>
                <a:latin typeface="+mj-lt"/>
              </a:rPr>
              <a:t> object</a:t>
            </a:r>
            <a:r>
              <a:rPr lang="en-US" sz="1400" dirty="0">
                <a:solidFill>
                  <a:srgbClr val="000000"/>
                </a:solidFill>
                <a:latin typeface="+mj-lt"/>
              </a:rPr>
              <a:t> represents a list of nodes, like an HTML element's collection of child nodes.</a:t>
            </a:r>
          </a:p>
          <a:p>
            <a:pPr marL="285750" indent="-285750">
              <a:buFont typeface="Arial" panose="020B0604020202020204" pitchFamily="34" charset="0"/>
              <a:buChar char="•"/>
            </a:pPr>
            <a:r>
              <a:rPr lang="en-US" sz="1400" dirty="0">
                <a:solidFill>
                  <a:srgbClr val="000000"/>
                </a:solidFill>
                <a:latin typeface="+mj-lt"/>
              </a:rPr>
              <a:t>Elements can also have attributes. Attributes are attribute nodes (See next chapter).</a:t>
            </a:r>
            <a:endParaRPr lang="en-US" sz="1400" b="0" i="0" dirty="0">
              <a:solidFill>
                <a:srgbClr val="000000"/>
              </a:solidFill>
              <a:effectLst/>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613" y="3413499"/>
            <a:ext cx="4027119" cy="1793898"/>
          </a:xfrm>
          <a:prstGeom prst="rect">
            <a:avLst/>
          </a:prstGeom>
        </p:spPr>
      </p:pic>
    </p:spTree>
    <p:extLst>
      <p:ext uri="{BB962C8B-B14F-4D97-AF65-F5344CB8AC3E}">
        <p14:creationId xmlns:p14="http://schemas.microsoft.com/office/powerpoint/2010/main" val="2250514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483426"/>
          </a:xfrm>
        </p:spPr>
        <p:txBody>
          <a:bodyPr>
            <a:normAutofit fontScale="90000"/>
          </a:bodyPr>
          <a:lstStyle/>
          <a:p>
            <a:r>
              <a:rPr lang="en-US" dirty="0" smtClean="0"/>
              <a:t>DOM – Elements </a:t>
            </a:r>
            <a:r>
              <a:rPr lang="en-US" sz="1600" dirty="0" smtClean="0"/>
              <a:t>(Properties)</a:t>
            </a:r>
            <a:endParaRPr lang="en-US" sz="16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2470583996"/>
              </p:ext>
            </p:extLst>
          </p:nvPr>
        </p:nvGraphicFramePr>
        <p:xfrm>
          <a:off x="809625" y="736600"/>
          <a:ext cx="10544176" cy="5486400"/>
        </p:xfrm>
        <a:graphic>
          <a:graphicData uri="http://schemas.openxmlformats.org/drawingml/2006/table">
            <a:tbl>
              <a:tblPr firstRow="1" bandRow="1">
                <a:tableStyleId>{5C22544A-7EE6-4342-B048-85BDC9FD1C3A}</a:tableStyleId>
              </a:tblPr>
              <a:tblGrid>
                <a:gridCol w="2707932"/>
                <a:gridCol w="7836244"/>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r>
                        <a:rPr lang="en-US" dirty="0" smtClean="0"/>
                        <a:t>id</a:t>
                      </a:r>
                      <a:endParaRPr lang="en-US" dirty="0"/>
                    </a:p>
                  </a:txBody>
                  <a:tcPr/>
                </a:tc>
                <a:tc>
                  <a:txBody>
                    <a:bodyPr/>
                    <a:lstStyle/>
                    <a:p>
                      <a:r>
                        <a:rPr lang="en-US" sz="1800" b="0" i="0" kern="1200" dirty="0" smtClean="0">
                          <a:solidFill>
                            <a:schemeClr val="dk1"/>
                          </a:solidFill>
                          <a:effectLst/>
                          <a:latin typeface="+mn-lt"/>
                          <a:ea typeface="+mn-ea"/>
                          <a:cs typeface="+mn-cs"/>
                        </a:rPr>
                        <a:t>Sets or returns the value of the id attribute of an element</a:t>
                      </a:r>
                      <a:endParaRPr lang="en-US" dirty="0"/>
                    </a:p>
                  </a:txBody>
                  <a:tcPr/>
                </a:tc>
              </a:tr>
              <a:tr h="370840">
                <a:tc>
                  <a:txBody>
                    <a:bodyPr/>
                    <a:lstStyle/>
                    <a:p>
                      <a:r>
                        <a:rPr lang="en-US" dirty="0" err="1" smtClean="0"/>
                        <a:t>className</a:t>
                      </a:r>
                      <a:endParaRPr lang="en-US" dirty="0"/>
                    </a:p>
                  </a:txBody>
                  <a:tcPr/>
                </a:tc>
                <a:tc>
                  <a:txBody>
                    <a:bodyPr/>
                    <a:lstStyle/>
                    <a:p>
                      <a:pPr algn="l" fontAlgn="t"/>
                      <a:r>
                        <a:rPr lang="en-US" dirty="0" smtClean="0">
                          <a:effectLst/>
                        </a:rPr>
                        <a:t>Sets </a:t>
                      </a:r>
                      <a:r>
                        <a:rPr lang="en-US" dirty="0">
                          <a:effectLst/>
                        </a:rPr>
                        <a:t>or returns the value of the class attribute of an element</a:t>
                      </a:r>
                    </a:p>
                  </a:txBody>
                  <a:tcPr marL="60960" marR="60960" marT="60960" marB="60960"/>
                </a:tc>
              </a:tr>
              <a:tr h="370840">
                <a:tc>
                  <a:txBody>
                    <a:bodyPr/>
                    <a:lstStyle/>
                    <a:p>
                      <a:r>
                        <a:rPr lang="en-US" sz="1800" b="0" i="0" u="none" kern="1200" dirty="0" err="1" smtClean="0">
                          <a:solidFill>
                            <a:schemeClr val="tx1"/>
                          </a:solidFill>
                          <a:effectLst/>
                          <a:latin typeface="+mn-lt"/>
                          <a:ea typeface="+mn-ea"/>
                          <a:cs typeface="+mn-cs"/>
                        </a:rPr>
                        <a:t>childNodes</a:t>
                      </a:r>
                      <a:endParaRPr lang="en-US" u="none" dirty="0">
                        <a:solidFill>
                          <a:schemeClr val="tx1"/>
                        </a:solidFill>
                      </a:endParaRPr>
                    </a:p>
                  </a:txBody>
                  <a:tcPr/>
                </a:tc>
                <a:tc>
                  <a:txBody>
                    <a:bodyPr/>
                    <a:lstStyle/>
                    <a:p>
                      <a:r>
                        <a:rPr lang="en-US" sz="1800" b="0" i="0" kern="1200" dirty="0" smtClean="0">
                          <a:solidFill>
                            <a:schemeClr val="dk1"/>
                          </a:solidFill>
                          <a:effectLst/>
                          <a:latin typeface="+mn-lt"/>
                          <a:ea typeface="+mn-ea"/>
                          <a:cs typeface="+mn-cs"/>
                        </a:rPr>
                        <a:t>Returns a collection of an element's child nodes (including text and comment nodes)</a:t>
                      </a:r>
                      <a:endParaRPr lang="en-US" dirty="0"/>
                    </a:p>
                  </a:txBody>
                  <a:tcPr/>
                </a:tc>
              </a:tr>
              <a:tr h="370840">
                <a:tc>
                  <a:txBody>
                    <a:bodyPr/>
                    <a:lstStyle/>
                    <a:p>
                      <a:r>
                        <a:rPr lang="en-US" dirty="0" smtClean="0"/>
                        <a:t>attributes</a:t>
                      </a:r>
                      <a:endParaRPr lang="en-US" dirty="0"/>
                    </a:p>
                  </a:txBody>
                  <a:tcPr/>
                </a:tc>
                <a:tc>
                  <a:txBody>
                    <a:bodyPr/>
                    <a:lstStyle/>
                    <a:p>
                      <a:r>
                        <a:rPr lang="en-US" sz="1800" b="0" i="0" kern="1200" dirty="0" smtClean="0">
                          <a:solidFill>
                            <a:schemeClr val="dk1"/>
                          </a:solidFill>
                          <a:effectLst/>
                          <a:latin typeface="+mn-lt"/>
                          <a:ea typeface="+mn-ea"/>
                          <a:cs typeface="+mn-cs"/>
                        </a:rPr>
                        <a:t>Returns a </a:t>
                      </a:r>
                      <a:r>
                        <a:rPr lang="en-US" sz="1800" b="0" i="0" kern="1200" dirty="0" err="1" smtClean="0">
                          <a:solidFill>
                            <a:schemeClr val="dk1"/>
                          </a:solidFill>
                          <a:effectLst/>
                          <a:latin typeface="+mn-lt"/>
                          <a:ea typeface="+mn-ea"/>
                          <a:cs typeface="+mn-cs"/>
                        </a:rPr>
                        <a:t>NamedNodeMap</a:t>
                      </a:r>
                      <a:r>
                        <a:rPr lang="en-US" sz="1800" b="0" i="0" kern="1200" dirty="0" smtClean="0">
                          <a:solidFill>
                            <a:schemeClr val="dk1"/>
                          </a:solidFill>
                          <a:effectLst/>
                          <a:latin typeface="+mn-lt"/>
                          <a:ea typeface="+mn-ea"/>
                          <a:cs typeface="+mn-cs"/>
                        </a:rPr>
                        <a:t> of an element's attributes</a:t>
                      </a:r>
                      <a:endParaRPr lang="en-US" dirty="0"/>
                    </a:p>
                  </a:txBody>
                  <a:tcPr/>
                </a:tc>
              </a:tr>
              <a:tr h="370840">
                <a:tc>
                  <a:txBody>
                    <a:bodyPr/>
                    <a:lstStyle/>
                    <a:p>
                      <a:r>
                        <a:rPr lang="en-US" dirty="0" err="1" smtClean="0"/>
                        <a:t>firstChild</a:t>
                      </a:r>
                      <a:endParaRPr lang="en-US" dirty="0"/>
                    </a:p>
                  </a:txBody>
                  <a:tcPr/>
                </a:tc>
                <a:tc>
                  <a:txBody>
                    <a:bodyPr/>
                    <a:lstStyle/>
                    <a:p>
                      <a:r>
                        <a:rPr lang="en-US" sz="1800" b="0" i="0" kern="1200" dirty="0" smtClean="0">
                          <a:solidFill>
                            <a:schemeClr val="dk1"/>
                          </a:solidFill>
                          <a:effectLst/>
                          <a:latin typeface="+mn-lt"/>
                          <a:ea typeface="+mn-ea"/>
                          <a:cs typeface="+mn-cs"/>
                        </a:rPr>
                        <a:t>Returns the first child node of an element</a:t>
                      </a:r>
                      <a:endParaRPr lang="en-US" dirty="0"/>
                    </a:p>
                  </a:txBody>
                  <a:tcPr/>
                </a:tc>
              </a:tr>
              <a:tr h="370840">
                <a:tc>
                  <a:txBody>
                    <a:bodyPr/>
                    <a:lstStyle/>
                    <a:p>
                      <a:r>
                        <a:rPr lang="en-US" dirty="0" err="1" smtClean="0"/>
                        <a:t>lastChild</a:t>
                      </a:r>
                      <a:endParaRPr lang="en-US" dirty="0"/>
                    </a:p>
                  </a:txBody>
                  <a:tcPr/>
                </a:tc>
                <a:tc>
                  <a:txBody>
                    <a:bodyPr/>
                    <a:lstStyle/>
                    <a:p>
                      <a:r>
                        <a:rPr lang="en-US" sz="1800" b="0" i="0" kern="1200" dirty="0" smtClean="0">
                          <a:solidFill>
                            <a:schemeClr val="dk1"/>
                          </a:solidFill>
                          <a:effectLst/>
                          <a:latin typeface="+mn-lt"/>
                          <a:ea typeface="+mn-ea"/>
                          <a:cs typeface="+mn-cs"/>
                        </a:rPr>
                        <a:t>Returns the last child node of an element</a:t>
                      </a:r>
                      <a:endParaRPr lang="en-US" dirty="0"/>
                    </a:p>
                  </a:txBody>
                  <a:tcPr/>
                </a:tc>
              </a:tr>
              <a:tr h="370840">
                <a:tc>
                  <a:txBody>
                    <a:bodyPr/>
                    <a:lstStyle/>
                    <a:p>
                      <a:r>
                        <a:rPr lang="en-US" dirty="0" err="1" smtClean="0"/>
                        <a:t>nextSibling</a:t>
                      </a:r>
                      <a:endParaRPr lang="en-US" dirty="0"/>
                    </a:p>
                  </a:txBody>
                  <a:tcPr/>
                </a:tc>
                <a:tc>
                  <a:txBody>
                    <a:bodyPr/>
                    <a:lstStyle/>
                    <a:p>
                      <a:r>
                        <a:rPr lang="en-US" sz="1800" b="0" i="0" kern="1200" dirty="0" smtClean="0">
                          <a:solidFill>
                            <a:schemeClr val="dk1"/>
                          </a:solidFill>
                          <a:effectLst/>
                          <a:latin typeface="+mn-lt"/>
                          <a:ea typeface="+mn-ea"/>
                          <a:cs typeface="+mn-cs"/>
                        </a:rPr>
                        <a:t>Returns the next node at the same node tree level</a:t>
                      </a:r>
                      <a:endParaRPr lang="en-US" dirty="0"/>
                    </a:p>
                  </a:txBody>
                  <a:tcPr/>
                </a:tc>
              </a:tr>
              <a:tr h="370840">
                <a:tc>
                  <a:txBody>
                    <a:bodyPr/>
                    <a:lstStyle/>
                    <a:p>
                      <a:r>
                        <a:rPr lang="en-US" dirty="0" err="1" smtClean="0"/>
                        <a:t>previousSibling</a:t>
                      </a:r>
                      <a:endParaRPr lang="en-US" dirty="0"/>
                    </a:p>
                  </a:txBody>
                  <a:tcPr/>
                </a:tc>
                <a:tc>
                  <a:txBody>
                    <a:bodyPr/>
                    <a:lstStyle/>
                    <a:p>
                      <a:r>
                        <a:rPr lang="en-US" sz="1800" b="0" i="0" kern="1200" dirty="0" smtClean="0">
                          <a:solidFill>
                            <a:schemeClr val="dk1"/>
                          </a:solidFill>
                          <a:effectLst/>
                          <a:latin typeface="+mn-lt"/>
                          <a:ea typeface="+mn-ea"/>
                          <a:cs typeface="+mn-cs"/>
                        </a:rPr>
                        <a:t>Returns the previous node at the same node tree level</a:t>
                      </a:r>
                      <a:endParaRPr lang="en-US" dirty="0"/>
                    </a:p>
                  </a:txBody>
                  <a:tcPr/>
                </a:tc>
              </a:tr>
              <a:tr h="370840">
                <a:tc>
                  <a:txBody>
                    <a:bodyPr/>
                    <a:lstStyle/>
                    <a:p>
                      <a:r>
                        <a:rPr lang="en-US" dirty="0" err="1" smtClean="0"/>
                        <a:t>parentNode</a:t>
                      </a:r>
                      <a:endParaRPr lang="en-US" dirty="0"/>
                    </a:p>
                  </a:txBody>
                  <a:tcPr/>
                </a:tc>
                <a:tc>
                  <a:txBody>
                    <a:bodyPr/>
                    <a:lstStyle/>
                    <a:p>
                      <a:r>
                        <a:rPr lang="en-US" sz="1800" b="0" i="0" kern="1200" dirty="0" smtClean="0">
                          <a:solidFill>
                            <a:schemeClr val="dk1"/>
                          </a:solidFill>
                          <a:effectLst/>
                          <a:latin typeface="+mn-lt"/>
                          <a:ea typeface="+mn-ea"/>
                          <a:cs typeface="+mn-cs"/>
                        </a:rPr>
                        <a:t>Returns the parent node of an element</a:t>
                      </a:r>
                      <a:endParaRPr lang="en-US" dirty="0"/>
                    </a:p>
                  </a:txBody>
                  <a:tcPr/>
                </a:tc>
              </a:tr>
              <a:tr h="370840">
                <a:tc>
                  <a:txBody>
                    <a:bodyPr/>
                    <a:lstStyle/>
                    <a:p>
                      <a:r>
                        <a:rPr lang="en-US" dirty="0" smtClean="0"/>
                        <a:t>style</a:t>
                      </a:r>
                      <a:endParaRPr lang="en-US" dirty="0"/>
                    </a:p>
                  </a:txBody>
                  <a:tcPr/>
                </a:tc>
                <a:tc>
                  <a:txBody>
                    <a:bodyPr/>
                    <a:lstStyle/>
                    <a:p>
                      <a:r>
                        <a:rPr lang="en-US" sz="1800" b="0" i="0" kern="1200" dirty="0" smtClean="0">
                          <a:solidFill>
                            <a:schemeClr val="dk1"/>
                          </a:solidFill>
                          <a:effectLst/>
                          <a:latin typeface="+mn-lt"/>
                          <a:ea typeface="+mn-ea"/>
                          <a:cs typeface="+mn-cs"/>
                        </a:rPr>
                        <a:t>Sets or returns the value of the style attribute of an element</a:t>
                      </a:r>
                      <a:endParaRPr lang="en-US" dirty="0"/>
                    </a:p>
                  </a:txBody>
                  <a:tcPr/>
                </a:tc>
              </a:tr>
              <a:tr h="370840">
                <a:tc>
                  <a:txBody>
                    <a:bodyPr/>
                    <a:lstStyle/>
                    <a:p>
                      <a:r>
                        <a:rPr lang="en-US" dirty="0" err="1" smtClean="0"/>
                        <a:t>tagName</a:t>
                      </a:r>
                      <a:endParaRPr lang="en-US" dirty="0"/>
                    </a:p>
                  </a:txBody>
                  <a:tcPr/>
                </a:tc>
                <a:tc>
                  <a:txBody>
                    <a:bodyPr/>
                    <a:lstStyle/>
                    <a:p>
                      <a:r>
                        <a:rPr lang="en-US" sz="1800" b="0" i="0" kern="1200" dirty="0" smtClean="0">
                          <a:solidFill>
                            <a:schemeClr val="dk1"/>
                          </a:solidFill>
                          <a:effectLst/>
                          <a:latin typeface="+mn-lt"/>
                          <a:ea typeface="+mn-ea"/>
                          <a:cs typeface="+mn-cs"/>
                        </a:rPr>
                        <a:t>Returns the tag name of an element</a:t>
                      </a:r>
                      <a:endParaRPr lang="en-US" dirty="0"/>
                    </a:p>
                  </a:txBody>
                  <a:tcPr/>
                </a:tc>
              </a:tr>
              <a:tr h="370840">
                <a:tc>
                  <a:txBody>
                    <a:bodyPr/>
                    <a:lstStyle/>
                    <a:p>
                      <a:r>
                        <a:rPr lang="en-US" dirty="0" err="1" smtClean="0"/>
                        <a:t>childElementCount</a:t>
                      </a:r>
                      <a:endParaRPr lang="en-US" dirty="0"/>
                    </a:p>
                  </a:txBody>
                  <a:tcPr/>
                </a:tc>
                <a:tc>
                  <a:txBody>
                    <a:bodyPr/>
                    <a:lstStyle/>
                    <a:p>
                      <a:r>
                        <a:rPr lang="en-US" sz="1800" b="0" i="0" kern="1200" dirty="0" smtClean="0">
                          <a:solidFill>
                            <a:schemeClr val="dk1"/>
                          </a:solidFill>
                          <a:effectLst/>
                          <a:latin typeface="+mn-lt"/>
                          <a:ea typeface="+mn-ea"/>
                          <a:cs typeface="+mn-cs"/>
                        </a:rPr>
                        <a:t>Returns the number of child elements an element has</a:t>
                      </a:r>
                      <a:endParaRPr lang="en-US" dirty="0"/>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9891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541091"/>
          </a:xfrm>
        </p:spPr>
        <p:txBody>
          <a:bodyPr>
            <a:normAutofit fontScale="90000"/>
          </a:bodyPr>
          <a:lstStyle/>
          <a:p>
            <a:r>
              <a:rPr lang="en-US" dirty="0" smtClean="0"/>
              <a:t>DOM – Elements </a:t>
            </a:r>
            <a:r>
              <a:rPr lang="en-US" sz="1600" dirty="0" smtClean="0"/>
              <a:t>(Methods)</a:t>
            </a:r>
            <a:endParaRPr lang="en-US" sz="16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2852166089"/>
              </p:ext>
            </p:extLst>
          </p:nvPr>
        </p:nvGraphicFramePr>
        <p:xfrm>
          <a:off x="809625" y="811213"/>
          <a:ext cx="10544176" cy="5228770"/>
        </p:xfrm>
        <a:graphic>
          <a:graphicData uri="http://schemas.openxmlformats.org/drawingml/2006/table">
            <a:tbl>
              <a:tblPr firstRow="1" bandRow="1">
                <a:tableStyleId>{5C22544A-7EE6-4342-B048-85BDC9FD1C3A}</a:tableStyleId>
              </a:tblPr>
              <a:tblGrid>
                <a:gridCol w="2740883"/>
                <a:gridCol w="7803293"/>
              </a:tblGrid>
              <a:tr h="370840">
                <a:tc>
                  <a:txBody>
                    <a:bodyPr/>
                    <a:lstStyle/>
                    <a:p>
                      <a:r>
                        <a:rPr lang="en-US" sz="1400" dirty="0" smtClean="0"/>
                        <a:t>1</a:t>
                      </a:r>
                      <a:endParaRPr lang="en-US" sz="1400" dirty="0"/>
                    </a:p>
                  </a:txBody>
                  <a:tcPr/>
                </a:tc>
                <a:tc>
                  <a:txBody>
                    <a:bodyPr/>
                    <a:lstStyle/>
                    <a:p>
                      <a:r>
                        <a:rPr lang="en-US" sz="1400" dirty="0" smtClean="0"/>
                        <a:t>Description</a:t>
                      </a:r>
                      <a:endParaRPr lang="en-US" sz="1400" dirty="0"/>
                    </a:p>
                  </a:txBody>
                  <a:tcPr/>
                </a:tc>
              </a:tr>
              <a:tr h="407850">
                <a:tc>
                  <a:txBody>
                    <a:bodyPr/>
                    <a:lstStyle/>
                    <a:p>
                      <a:r>
                        <a:rPr lang="en-US" sz="1400" dirty="0" err="1" smtClean="0"/>
                        <a:t>addEventListener</a:t>
                      </a:r>
                      <a:r>
                        <a:rPr lang="en-US" sz="1400" dirty="0" smtClean="0"/>
                        <a:t>() </a:t>
                      </a:r>
                      <a:endParaRPr lang="en-US" sz="1400" dirty="0"/>
                    </a:p>
                  </a:txBody>
                  <a:tcPr/>
                </a:tc>
                <a:tc>
                  <a:txBody>
                    <a:bodyPr/>
                    <a:lstStyle/>
                    <a:p>
                      <a:r>
                        <a:rPr lang="en-US" sz="1400" b="0" i="0" kern="1200" dirty="0" smtClean="0">
                          <a:solidFill>
                            <a:schemeClr val="dk1"/>
                          </a:solidFill>
                          <a:effectLst/>
                          <a:latin typeface="+mn-lt"/>
                          <a:ea typeface="+mn-ea"/>
                          <a:cs typeface="+mn-cs"/>
                        </a:rPr>
                        <a:t>Attaches an event handler to the specified element</a:t>
                      </a:r>
                      <a:endParaRPr lang="en-US" sz="1400" dirty="0"/>
                    </a:p>
                  </a:txBody>
                  <a:tcPr/>
                </a:tc>
              </a:tr>
              <a:tr h="370840">
                <a:tc>
                  <a:txBody>
                    <a:bodyPr/>
                    <a:lstStyle/>
                    <a:p>
                      <a:r>
                        <a:rPr lang="en-US" sz="1400" dirty="0" err="1" smtClean="0"/>
                        <a:t>removeEventListener</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Removes an event handler</a:t>
                      </a:r>
                      <a:endParaRPr lang="en-US" sz="1400" dirty="0"/>
                    </a:p>
                  </a:txBody>
                  <a:tcPr/>
                </a:tc>
              </a:tr>
              <a:tr h="370840">
                <a:tc>
                  <a:txBody>
                    <a:bodyPr/>
                    <a:lstStyle/>
                    <a:p>
                      <a:r>
                        <a:rPr lang="en-US" sz="1400" dirty="0" err="1" smtClean="0"/>
                        <a:t>appendChild</a:t>
                      </a:r>
                      <a:r>
                        <a:rPr lang="en-US" sz="1400" dirty="0" smtClean="0"/>
                        <a:t>()</a:t>
                      </a:r>
                      <a:endParaRPr lang="en-US" sz="1400" dirty="0"/>
                    </a:p>
                  </a:txBody>
                  <a:tcPr/>
                </a:tc>
                <a:tc>
                  <a:txBody>
                    <a:bodyPr/>
                    <a:lstStyle/>
                    <a:p>
                      <a:pPr algn="l" fontAlgn="t"/>
                      <a:r>
                        <a:rPr lang="en-US" sz="1400" dirty="0" smtClean="0">
                          <a:effectLst/>
                        </a:rPr>
                        <a:t>Adds </a:t>
                      </a:r>
                      <a:r>
                        <a:rPr lang="en-US" sz="1400" dirty="0">
                          <a:effectLst/>
                        </a:rPr>
                        <a:t>a new child node, to an element, as the last child node</a:t>
                      </a:r>
                    </a:p>
                  </a:txBody>
                  <a:tcPr marL="60960" marR="60960" marT="60960" marB="60960"/>
                </a:tc>
              </a:tr>
              <a:tr h="370840">
                <a:tc>
                  <a:txBody>
                    <a:bodyPr/>
                    <a:lstStyle/>
                    <a:p>
                      <a:r>
                        <a:rPr lang="en-US" sz="1400" dirty="0" err="1" smtClean="0"/>
                        <a:t>removeChild</a:t>
                      </a:r>
                      <a:r>
                        <a:rPr lang="en-US" sz="1400" dirty="0" smtClean="0"/>
                        <a:t>()</a:t>
                      </a:r>
                      <a:endParaRPr lang="en-US" sz="1400" dirty="0"/>
                    </a:p>
                  </a:txBody>
                  <a:tcPr/>
                </a:tc>
                <a:tc>
                  <a:txBody>
                    <a:bodyPr/>
                    <a:lstStyle/>
                    <a:p>
                      <a:pPr algn="l" fontAlgn="t"/>
                      <a:r>
                        <a:rPr lang="en-US" sz="1400" dirty="0" smtClean="0">
                          <a:effectLst/>
                        </a:rPr>
                        <a:t>Removes </a:t>
                      </a:r>
                      <a:r>
                        <a:rPr lang="en-US" sz="1400" dirty="0">
                          <a:effectLst/>
                        </a:rPr>
                        <a:t>a child node from an element</a:t>
                      </a:r>
                    </a:p>
                  </a:txBody>
                  <a:tcPr marL="60960" marR="60960" marT="60960" marB="60960"/>
                </a:tc>
              </a:tr>
              <a:tr h="370840">
                <a:tc>
                  <a:txBody>
                    <a:bodyPr/>
                    <a:lstStyle/>
                    <a:p>
                      <a:r>
                        <a:rPr lang="en-US" sz="1400" dirty="0" err="1" smtClean="0"/>
                        <a:t>insertBefore</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Inserts a new child node before a specified, existing, child node</a:t>
                      </a:r>
                      <a:endParaRPr lang="en-US" sz="1400" dirty="0"/>
                    </a:p>
                  </a:txBody>
                  <a:tcPr/>
                </a:tc>
              </a:tr>
              <a:tr h="370840">
                <a:tc>
                  <a:txBody>
                    <a:bodyPr/>
                    <a:lstStyle/>
                    <a:p>
                      <a:r>
                        <a:rPr lang="en-US" sz="1400" dirty="0" err="1" smtClean="0"/>
                        <a:t>hasChildNodes</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Returns true if an element has any child nodes, otherwise false</a:t>
                      </a:r>
                      <a:endParaRPr lang="en-US" sz="1400" dirty="0"/>
                    </a:p>
                  </a:txBody>
                  <a:tcPr/>
                </a:tc>
              </a:tr>
              <a:tr h="370840">
                <a:tc>
                  <a:txBody>
                    <a:bodyPr/>
                    <a:lstStyle/>
                    <a:p>
                      <a:r>
                        <a:rPr lang="en-US" sz="1400" dirty="0" err="1" smtClean="0"/>
                        <a:t>setAttribute</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Sets or changes the specified attribute, to the specified value</a:t>
                      </a:r>
                      <a:endParaRPr lang="en-US" sz="1400" dirty="0"/>
                    </a:p>
                  </a:txBody>
                  <a:tcPr/>
                </a:tc>
              </a:tr>
              <a:tr h="370840">
                <a:tc>
                  <a:txBody>
                    <a:bodyPr/>
                    <a:lstStyle/>
                    <a:p>
                      <a:r>
                        <a:rPr lang="en-US" sz="1400" dirty="0" err="1" smtClean="0"/>
                        <a:t>removeAttribute</a:t>
                      </a:r>
                      <a:r>
                        <a:rPr lang="en-US" sz="1400" dirty="0" smtClean="0"/>
                        <a:t> ()</a:t>
                      </a:r>
                      <a:endParaRPr lang="en-US" sz="1400" dirty="0"/>
                    </a:p>
                  </a:txBody>
                  <a:tcPr/>
                </a:tc>
                <a:tc>
                  <a:txBody>
                    <a:bodyPr/>
                    <a:lstStyle/>
                    <a:p>
                      <a:r>
                        <a:rPr lang="en-US" sz="1800" b="0" i="0" kern="1200" dirty="0" smtClean="0">
                          <a:solidFill>
                            <a:schemeClr val="dk1"/>
                          </a:solidFill>
                          <a:effectLst/>
                          <a:latin typeface="+mn-lt"/>
                          <a:ea typeface="+mn-ea"/>
                          <a:cs typeface="+mn-cs"/>
                        </a:rPr>
                        <a:t>Removes a specified attribute from an element</a:t>
                      </a:r>
                      <a:endParaRPr lang="en-US" sz="1400" dirty="0"/>
                    </a:p>
                  </a:txBody>
                  <a:tcPr/>
                </a:tc>
              </a:tr>
              <a:tr h="370840">
                <a:tc>
                  <a:txBody>
                    <a:bodyPr/>
                    <a:lstStyle/>
                    <a:p>
                      <a:r>
                        <a:rPr lang="en-US" sz="1400" dirty="0" err="1" smtClean="0"/>
                        <a:t>querySelector</a:t>
                      </a:r>
                      <a:r>
                        <a:rPr lang="en-US" sz="1400" dirty="0" smtClean="0"/>
                        <a:t>()</a:t>
                      </a:r>
                      <a:endParaRPr lang="en-US" sz="1400" dirty="0"/>
                    </a:p>
                  </a:txBody>
                  <a:tcPr/>
                </a:tc>
                <a:tc>
                  <a:txBody>
                    <a:bodyPr/>
                    <a:lstStyle/>
                    <a:p>
                      <a:r>
                        <a:rPr lang="en-US" sz="1400" dirty="0" smtClean="0"/>
                        <a:t>Returns the first child element that matches a specified CSS selector(s) of an element</a:t>
                      </a:r>
                      <a:endParaRPr lang="en-US" sz="1400" dirty="0"/>
                    </a:p>
                  </a:txBody>
                  <a:tcPr/>
                </a:tc>
              </a:tr>
              <a:tr h="370840">
                <a:tc>
                  <a:txBody>
                    <a:bodyPr/>
                    <a:lstStyle/>
                    <a:p>
                      <a:r>
                        <a:rPr lang="en-US" sz="1400" dirty="0" err="1" smtClean="0"/>
                        <a:t>querySelectorAll</a:t>
                      </a:r>
                      <a:r>
                        <a:rPr lang="en-US" sz="1400" dirty="0" smtClean="0"/>
                        <a:t>() </a:t>
                      </a:r>
                      <a:endParaRPr lang="en-US" sz="1400" dirty="0"/>
                    </a:p>
                  </a:txBody>
                  <a:tcPr/>
                </a:tc>
                <a:tc>
                  <a:txBody>
                    <a:bodyPr/>
                    <a:lstStyle/>
                    <a:p>
                      <a:r>
                        <a:rPr lang="en-US" sz="1400" dirty="0" smtClean="0"/>
                        <a:t>Returns all child elements that matches a specified CSS selector(s) of an element</a:t>
                      </a:r>
                      <a:endParaRPr lang="en-US" sz="1400" dirty="0"/>
                    </a:p>
                  </a:txBody>
                  <a:tcPr/>
                </a:tc>
              </a:tr>
              <a:tr h="370840">
                <a:tc>
                  <a:txBody>
                    <a:bodyPr/>
                    <a:lstStyle/>
                    <a:p>
                      <a:r>
                        <a:rPr lang="en-US" sz="1400" dirty="0" err="1" smtClean="0"/>
                        <a:t>getElementsByTagName</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Returns a collection of all child elements with the specified tag name</a:t>
                      </a:r>
                      <a:endParaRPr lang="en-US" sz="1400" dirty="0"/>
                    </a:p>
                  </a:txBody>
                  <a:tcPr/>
                </a:tc>
              </a:tr>
              <a:tr h="370840">
                <a:tc>
                  <a:txBody>
                    <a:bodyPr/>
                    <a:lstStyle/>
                    <a:p>
                      <a:r>
                        <a:rPr lang="en-US" sz="1400" dirty="0" err="1" smtClean="0"/>
                        <a:t>getElementsByClassName</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Returns a collection of all child elements with the specified class name</a:t>
                      </a:r>
                      <a:endParaRPr lang="en-US" sz="1400" dirty="0"/>
                    </a:p>
                  </a:txBody>
                  <a:tcPr/>
                </a:tc>
              </a:tr>
              <a:tr h="370840">
                <a:tc>
                  <a:txBody>
                    <a:bodyPr/>
                    <a:lstStyle/>
                    <a:p>
                      <a:endParaRPr lang="en-US" sz="140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46464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65804"/>
          </a:xfrm>
        </p:spPr>
        <p:txBody>
          <a:bodyPr>
            <a:normAutofit fontScale="90000"/>
          </a:bodyPr>
          <a:lstStyle/>
          <a:p>
            <a:r>
              <a:rPr lang="en-US" dirty="0" smtClean="0"/>
              <a:t>DOM – Elements </a:t>
            </a:r>
            <a:r>
              <a:rPr lang="en-US" sz="1600" dirty="0" smtClean="0"/>
              <a:t>(example)</a:t>
            </a:r>
            <a:endParaRPr lang="en-US" sz="16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1164886"/>
            <a:ext cx="3036765" cy="4399111"/>
          </a:xfrm>
        </p:spPr>
        <p:txBody>
          <a:bodyPr>
            <a:normAutofit/>
          </a:bodyPr>
          <a:lstStyle/>
          <a:p>
            <a:r>
              <a:rPr lang="en-US" sz="1300" b="0" i="1" dirty="0">
                <a:solidFill>
                  <a:schemeClr val="tx1"/>
                </a:solidFill>
              </a:rPr>
              <a:t> &lt;</a:t>
            </a:r>
            <a:r>
              <a:rPr lang="en-US" sz="1300" b="0" i="1" dirty="0" err="1">
                <a:solidFill>
                  <a:schemeClr val="tx1"/>
                </a:solidFill>
              </a:rPr>
              <a:t>ul</a:t>
            </a:r>
            <a:r>
              <a:rPr lang="en-US" sz="1300" b="0" i="1" dirty="0">
                <a:solidFill>
                  <a:schemeClr val="tx1"/>
                </a:solidFill>
              </a:rPr>
              <a:t> id="cities"&gt;</a:t>
            </a:r>
          </a:p>
          <a:p>
            <a:r>
              <a:rPr lang="en-US" sz="1300" b="0" i="1" dirty="0">
                <a:solidFill>
                  <a:schemeClr val="tx1"/>
                </a:solidFill>
              </a:rPr>
              <a:t>      &lt;li class="city-item"&gt;New York&lt;/li&gt;</a:t>
            </a:r>
          </a:p>
          <a:p>
            <a:r>
              <a:rPr lang="en-US" sz="1300" b="0" i="1" dirty="0">
                <a:solidFill>
                  <a:schemeClr val="tx1"/>
                </a:solidFill>
              </a:rPr>
              <a:t>      &lt;li class="city-item"&gt;London&lt;/li&gt;</a:t>
            </a:r>
          </a:p>
          <a:p>
            <a:r>
              <a:rPr lang="en-US" sz="1300" b="0" i="1" dirty="0">
                <a:solidFill>
                  <a:schemeClr val="tx1"/>
                </a:solidFill>
              </a:rPr>
              <a:t>      &lt;li class="city-item"&gt;Los Angeles&lt;/li&gt;</a:t>
            </a:r>
          </a:p>
          <a:p>
            <a:r>
              <a:rPr lang="en-US" sz="1300" b="0" i="1" dirty="0">
                <a:solidFill>
                  <a:schemeClr val="tx1"/>
                </a:solidFill>
              </a:rPr>
              <a:t>      &lt;li class="city-item"&gt;Chisinau&lt;/li&gt;</a:t>
            </a:r>
          </a:p>
          <a:p>
            <a:r>
              <a:rPr lang="en-US" sz="1300" b="0" i="1" dirty="0">
                <a:solidFill>
                  <a:schemeClr val="tx1"/>
                </a:solidFill>
              </a:rPr>
              <a:t>    &lt;/</a:t>
            </a:r>
            <a:r>
              <a:rPr lang="en-US" sz="1300" b="0" i="1" dirty="0" err="1">
                <a:solidFill>
                  <a:schemeClr val="tx1"/>
                </a:solidFill>
              </a:rPr>
              <a:t>ul</a:t>
            </a:r>
            <a:r>
              <a:rPr lang="en-US" sz="1300" b="0" i="1" dirty="0">
                <a:solidFill>
                  <a:schemeClr val="tx1"/>
                </a:solidFill>
              </a:rPr>
              <a:t>&gt;</a:t>
            </a:r>
          </a:p>
        </p:txBody>
      </p:sp>
      <p:sp>
        <p:nvSpPr>
          <p:cNvPr id="5" name="TextBox 4"/>
          <p:cNvSpPr txBox="1"/>
          <p:nvPr/>
        </p:nvSpPr>
        <p:spPr>
          <a:xfrm>
            <a:off x="6390945" y="799072"/>
            <a:ext cx="5865340" cy="4893647"/>
          </a:xfrm>
          <a:prstGeom prst="rect">
            <a:avLst/>
          </a:prstGeom>
          <a:noFill/>
        </p:spPr>
        <p:txBody>
          <a:bodyPr wrap="square" rtlCol="0">
            <a:spAutoFit/>
          </a:bodyPr>
          <a:lstStyle/>
          <a:p>
            <a:endParaRPr lang="en-US" sz="1300" dirty="0"/>
          </a:p>
          <a:p>
            <a:r>
              <a:rPr lang="en-US" sz="1300" dirty="0" err="1"/>
              <a:t>var</a:t>
            </a:r>
            <a:r>
              <a:rPr lang="en-US" sz="1300" dirty="0"/>
              <a:t> element, list, li, </a:t>
            </a:r>
            <a:r>
              <a:rPr lang="en-US" sz="1300" dirty="0" err="1"/>
              <a:t>firstLi</a:t>
            </a:r>
            <a:r>
              <a:rPr lang="en-US" sz="1300" dirty="0"/>
              <a:t>, </a:t>
            </a:r>
            <a:r>
              <a:rPr lang="en-US" sz="1300" dirty="0" err="1"/>
              <a:t>lastLi</a:t>
            </a:r>
            <a:r>
              <a:rPr lang="en-US" sz="1300" dirty="0"/>
              <a:t>;</a:t>
            </a:r>
          </a:p>
          <a:p>
            <a:endParaRPr lang="en-US" sz="1300" dirty="0"/>
          </a:p>
          <a:p>
            <a:r>
              <a:rPr lang="en-US" sz="1300" dirty="0"/>
              <a:t>function </a:t>
            </a:r>
            <a:r>
              <a:rPr lang="en-US" sz="1300" dirty="0" err="1"/>
              <a:t>getList</a:t>
            </a:r>
            <a:r>
              <a:rPr lang="en-US" sz="1300" dirty="0"/>
              <a:t>() {</a:t>
            </a:r>
          </a:p>
          <a:p>
            <a:r>
              <a:rPr lang="en-US" sz="1300" dirty="0"/>
              <a:t>  list = </a:t>
            </a:r>
            <a:r>
              <a:rPr lang="en-US" sz="1300" dirty="0" err="1"/>
              <a:t>document.getElementById</a:t>
            </a:r>
            <a:r>
              <a:rPr lang="en-US" sz="1300" dirty="0"/>
              <a:t>('cities') ;</a:t>
            </a:r>
          </a:p>
          <a:p>
            <a:r>
              <a:rPr lang="en-US" sz="1300" dirty="0"/>
              <a:t>  console.log(list) ;</a:t>
            </a:r>
          </a:p>
          <a:p>
            <a:r>
              <a:rPr lang="en-US" sz="1300" dirty="0"/>
              <a:t>}</a:t>
            </a:r>
          </a:p>
          <a:p>
            <a:endParaRPr lang="en-US" sz="1300" dirty="0"/>
          </a:p>
          <a:p>
            <a:r>
              <a:rPr lang="en-US" sz="1300" dirty="0"/>
              <a:t>function </a:t>
            </a:r>
            <a:r>
              <a:rPr lang="en-US" sz="1300" dirty="0" err="1"/>
              <a:t>getFirstElement</a:t>
            </a:r>
            <a:r>
              <a:rPr lang="en-US" sz="1300" dirty="0"/>
              <a:t>() {</a:t>
            </a:r>
          </a:p>
          <a:p>
            <a:r>
              <a:rPr lang="en-US" sz="1300" dirty="0"/>
              <a:t>  // </a:t>
            </a:r>
            <a:r>
              <a:rPr lang="en-US" sz="1300" dirty="0" err="1"/>
              <a:t>firstLi</a:t>
            </a:r>
            <a:r>
              <a:rPr lang="en-US" sz="1300" dirty="0"/>
              <a:t> = </a:t>
            </a:r>
            <a:r>
              <a:rPr lang="en-US" sz="1300" dirty="0" err="1"/>
              <a:t>list.firstChild</a:t>
            </a:r>
            <a:r>
              <a:rPr lang="en-US" sz="1300" dirty="0"/>
              <a:t> ;</a:t>
            </a:r>
          </a:p>
          <a:p>
            <a:r>
              <a:rPr lang="en-US" sz="1300" dirty="0"/>
              <a:t>  </a:t>
            </a:r>
            <a:r>
              <a:rPr lang="en-US" sz="1300" dirty="0" err="1"/>
              <a:t>firstLi</a:t>
            </a:r>
            <a:r>
              <a:rPr lang="en-US" sz="1300" dirty="0"/>
              <a:t> = </a:t>
            </a:r>
            <a:r>
              <a:rPr lang="en-US" sz="1300" dirty="0" err="1"/>
              <a:t>list.firstChild.nextElementSibling</a:t>
            </a:r>
            <a:r>
              <a:rPr lang="en-US" sz="1300" dirty="0"/>
              <a:t> ;</a:t>
            </a:r>
          </a:p>
          <a:p>
            <a:r>
              <a:rPr lang="en-US" sz="1300" dirty="0"/>
              <a:t>  console.log(</a:t>
            </a:r>
            <a:r>
              <a:rPr lang="en-US" sz="1300" dirty="0" err="1"/>
              <a:t>firstLi</a:t>
            </a:r>
            <a:r>
              <a:rPr lang="en-US" sz="1300" dirty="0"/>
              <a:t>) ;</a:t>
            </a:r>
          </a:p>
          <a:p>
            <a:r>
              <a:rPr lang="en-US" sz="1300" dirty="0"/>
              <a:t>}</a:t>
            </a:r>
          </a:p>
          <a:p>
            <a:endParaRPr lang="en-US" sz="1300" dirty="0"/>
          </a:p>
          <a:p>
            <a:r>
              <a:rPr lang="en-US" sz="1300" dirty="0"/>
              <a:t>function </a:t>
            </a:r>
            <a:r>
              <a:rPr lang="en-US" sz="1300" dirty="0" err="1"/>
              <a:t>changeText</a:t>
            </a:r>
            <a:r>
              <a:rPr lang="en-US" sz="1300" dirty="0"/>
              <a:t>() {</a:t>
            </a:r>
          </a:p>
          <a:p>
            <a:r>
              <a:rPr lang="en-US" sz="1300" dirty="0"/>
              <a:t>  </a:t>
            </a:r>
            <a:r>
              <a:rPr lang="en-US" sz="1300" dirty="0" err="1"/>
              <a:t>var</a:t>
            </a:r>
            <a:r>
              <a:rPr lang="en-US" sz="1300" dirty="0"/>
              <a:t> text = </a:t>
            </a:r>
            <a:r>
              <a:rPr lang="en-US" sz="1300" dirty="0" err="1"/>
              <a:t>window.prompt</a:t>
            </a:r>
            <a:r>
              <a:rPr lang="en-US" sz="1300" dirty="0"/>
              <a:t>("Enter a city: ") ;</a:t>
            </a:r>
          </a:p>
          <a:p>
            <a:r>
              <a:rPr lang="en-US" sz="1300" dirty="0"/>
              <a:t>  </a:t>
            </a:r>
            <a:r>
              <a:rPr lang="en-US" sz="1300" dirty="0" err="1"/>
              <a:t>firstLi.innerHTML</a:t>
            </a:r>
            <a:r>
              <a:rPr lang="en-US" sz="1300" dirty="0"/>
              <a:t> = text ;</a:t>
            </a:r>
          </a:p>
          <a:p>
            <a:r>
              <a:rPr lang="en-US" sz="1300" dirty="0"/>
              <a:t>}</a:t>
            </a:r>
          </a:p>
          <a:p>
            <a:endParaRPr lang="en-US" sz="1300" dirty="0"/>
          </a:p>
          <a:p>
            <a:r>
              <a:rPr lang="en-US" sz="1300" dirty="0"/>
              <a:t>function </a:t>
            </a:r>
            <a:r>
              <a:rPr lang="en-US" sz="1300" dirty="0" err="1"/>
              <a:t>deleteLastElement</a:t>
            </a:r>
            <a:r>
              <a:rPr lang="en-US" sz="1300" dirty="0"/>
              <a:t>() {</a:t>
            </a:r>
          </a:p>
          <a:p>
            <a:r>
              <a:rPr lang="en-US" sz="1300" dirty="0"/>
              <a:t>  // </a:t>
            </a:r>
            <a:r>
              <a:rPr lang="en-US" sz="1300" dirty="0" err="1"/>
              <a:t>lastLi</a:t>
            </a:r>
            <a:r>
              <a:rPr lang="en-US" sz="1300" dirty="0"/>
              <a:t> = </a:t>
            </a:r>
            <a:r>
              <a:rPr lang="en-US" sz="1300" dirty="0" err="1"/>
              <a:t>list.lastChild.previousElementSibling</a:t>
            </a:r>
            <a:r>
              <a:rPr lang="en-US" sz="1300" dirty="0"/>
              <a:t> ;</a:t>
            </a:r>
          </a:p>
          <a:p>
            <a:r>
              <a:rPr lang="en-US" sz="1300" dirty="0"/>
              <a:t>  </a:t>
            </a:r>
            <a:r>
              <a:rPr lang="en-US" sz="1300" dirty="0" err="1"/>
              <a:t>lastLi</a:t>
            </a:r>
            <a:r>
              <a:rPr lang="en-US" sz="1300" dirty="0"/>
              <a:t> = </a:t>
            </a:r>
            <a:r>
              <a:rPr lang="en-US" sz="1300" dirty="0" err="1"/>
              <a:t>list.lastElementChild</a:t>
            </a:r>
            <a:r>
              <a:rPr lang="en-US" sz="1300" dirty="0"/>
              <a:t> ;</a:t>
            </a:r>
          </a:p>
          <a:p>
            <a:r>
              <a:rPr lang="en-US" sz="1300" dirty="0"/>
              <a:t>  </a:t>
            </a:r>
            <a:r>
              <a:rPr lang="en-US" sz="1300" dirty="0" err="1"/>
              <a:t>list.removeChild</a:t>
            </a:r>
            <a:r>
              <a:rPr lang="en-US" sz="1300" dirty="0"/>
              <a:t>(</a:t>
            </a:r>
            <a:r>
              <a:rPr lang="en-US" sz="1300" dirty="0" err="1"/>
              <a:t>lastLi</a:t>
            </a:r>
            <a:r>
              <a:rPr lang="en-US" sz="1300" dirty="0"/>
              <a:t>) ;</a:t>
            </a:r>
          </a:p>
          <a:p>
            <a:r>
              <a:rPr lang="en-US" sz="1300" dirty="0"/>
              <a:t>}</a:t>
            </a:r>
          </a:p>
        </p:txBody>
      </p:sp>
    </p:spTree>
    <p:extLst>
      <p:ext uri="{BB962C8B-B14F-4D97-AF65-F5344CB8AC3E}">
        <p14:creationId xmlns:p14="http://schemas.microsoft.com/office/powerpoint/2010/main" val="236544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6630253" y="696356"/>
            <a:ext cx="2862867" cy="1379580"/>
          </a:xfrm>
        </p:spPr>
        <p:txBody>
          <a:bodyPr>
            <a:normAutofit lnSpcReduction="10000"/>
          </a:bodyPr>
          <a:lstStyle/>
          <a:p>
            <a:pPr marL="0" indent="0">
              <a:buNone/>
            </a:pPr>
            <a:r>
              <a:rPr lang="en-US" sz="8000" dirty="0" smtClean="0"/>
              <a:t>AJAX</a:t>
            </a:r>
          </a:p>
          <a:p>
            <a:pPr marL="0" indent="0">
              <a:buNone/>
            </a:pPr>
            <a:r>
              <a:rPr lang="en-US" sz="1400" dirty="0" smtClean="0"/>
              <a:t>Asynchronous JavaScript And XML</a:t>
            </a:r>
            <a:endParaRPr lang="en-US" sz="1400" dirty="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882" y="2373073"/>
            <a:ext cx="3969608" cy="3969608"/>
          </a:xfrm>
          <a:prstGeom prst="rect">
            <a:avLst/>
          </a:prstGeom>
        </p:spPr>
      </p:pic>
    </p:spTree>
    <p:extLst>
      <p:ext uri="{BB962C8B-B14F-4D97-AF65-F5344CB8AC3E}">
        <p14:creationId xmlns:p14="http://schemas.microsoft.com/office/powerpoint/2010/main" val="231233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56420"/>
          </a:xfrm>
        </p:spPr>
        <p:txBody>
          <a:bodyPr/>
          <a:lstStyle/>
          <a:p>
            <a:r>
              <a:rPr lang="en-US" dirty="0" smtClean="0"/>
              <a:t>AJAX</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967179"/>
            <a:ext cx="7715859" cy="1743070"/>
          </a:xfrm>
        </p:spPr>
        <p:txBody>
          <a:bodyPr>
            <a:normAutofit/>
          </a:bodyPr>
          <a:lstStyle/>
          <a:p>
            <a:r>
              <a:rPr lang="en-US" sz="1400" b="0" dirty="0">
                <a:solidFill>
                  <a:schemeClr val="tx1"/>
                </a:solidFill>
              </a:rPr>
              <a:t>AJAX is a technique for creating fast and dynamic web pages.</a:t>
            </a:r>
          </a:p>
          <a:p>
            <a:r>
              <a:rPr lang="en-US" sz="1400" b="0" dirty="0">
                <a:solidFill>
                  <a:schemeClr val="tx1"/>
                </a:solidFill>
              </a:rPr>
              <a:t>AJAX allows web pages to be updated asynchronously by exchanging small amounts of data with the server behind the scenes. This means that it is possible to update parts of a web page, without reloading the whole page.</a:t>
            </a:r>
          </a:p>
          <a:p>
            <a:r>
              <a:rPr lang="en-US" sz="1400" b="0" dirty="0">
                <a:solidFill>
                  <a:schemeClr val="tx1"/>
                </a:solidFill>
              </a:rPr>
              <a:t>Classic web pages, (which do not use AJAX) must reload the entire page if the content should change.</a:t>
            </a:r>
          </a:p>
          <a:p>
            <a:r>
              <a:rPr lang="en-US" sz="1400" b="0" dirty="0">
                <a:solidFill>
                  <a:schemeClr val="tx1"/>
                </a:solidFill>
              </a:rPr>
              <a:t>Examples of applications using AJAX: Google Maps, Gmail, YouTube, and Facebook.</a:t>
            </a:r>
          </a:p>
          <a:p>
            <a:endParaRPr lang="en-US" sz="1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960" y="2849777"/>
            <a:ext cx="5419725" cy="3086100"/>
          </a:xfrm>
          <a:prstGeom prst="rect">
            <a:avLst/>
          </a:prstGeom>
        </p:spPr>
      </p:pic>
    </p:spTree>
    <p:extLst>
      <p:ext uri="{BB962C8B-B14F-4D97-AF65-F5344CB8AC3E}">
        <p14:creationId xmlns:p14="http://schemas.microsoft.com/office/powerpoint/2010/main" val="2618293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a:t>
            </a:r>
            <a:r>
              <a:rPr lang="en-US" dirty="0" err="1" smtClean="0"/>
              <a:t>XMLHttpRequest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983654"/>
            <a:ext cx="5870583" cy="1355891"/>
          </a:xfrm>
        </p:spPr>
        <p:txBody>
          <a:bodyPr>
            <a:normAutofit/>
          </a:bodyPr>
          <a:lstStyle/>
          <a:p>
            <a:r>
              <a:rPr lang="en-US" sz="1400" b="0" dirty="0" smtClean="0">
                <a:solidFill>
                  <a:schemeClr val="tx1"/>
                </a:solidFill>
              </a:rPr>
              <a:t>AJAX </a:t>
            </a:r>
            <a:r>
              <a:rPr lang="en-US" sz="1400" b="0" dirty="0">
                <a:solidFill>
                  <a:schemeClr val="tx1"/>
                </a:solidFill>
              </a:rPr>
              <a:t>is based on internet standards, and uses a combination of:</a:t>
            </a:r>
          </a:p>
          <a:p>
            <a:pPr marL="285750" indent="-285750">
              <a:buFont typeface="Arial" panose="020B0604020202020204" pitchFamily="34" charset="0"/>
              <a:buChar char="•"/>
            </a:pPr>
            <a:r>
              <a:rPr lang="en-US" sz="1400" b="0" u="sng" dirty="0" err="1">
                <a:solidFill>
                  <a:schemeClr val="tx1"/>
                </a:solidFill>
              </a:rPr>
              <a:t>XMLHttpRequest</a:t>
            </a:r>
            <a:r>
              <a:rPr lang="en-US" sz="1400" b="0" u="sng" dirty="0">
                <a:solidFill>
                  <a:schemeClr val="tx1"/>
                </a:solidFill>
              </a:rPr>
              <a:t> object </a:t>
            </a:r>
            <a:r>
              <a:rPr lang="en-US" sz="1400" b="0" dirty="0">
                <a:solidFill>
                  <a:schemeClr val="tx1"/>
                </a:solidFill>
              </a:rPr>
              <a:t>(to retrieve data from a web server)</a:t>
            </a:r>
          </a:p>
          <a:p>
            <a:pPr marL="285750" indent="-285750">
              <a:buFont typeface="Arial" panose="020B0604020202020204" pitchFamily="34" charset="0"/>
              <a:buChar char="•"/>
            </a:pPr>
            <a:r>
              <a:rPr lang="en-US" sz="1400" b="0" dirty="0">
                <a:solidFill>
                  <a:schemeClr val="tx1"/>
                </a:solidFill>
              </a:rPr>
              <a:t>JavaScript/DOM (to display/use the data)</a:t>
            </a:r>
          </a:p>
          <a:p>
            <a:endParaRPr lang="en-US" sz="14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452" y="1952626"/>
            <a:ext cx="4467225" cy="3762375"/>
          </a:xfrm>
          <a:prstGeom prst="rect">
            <a:avLst/>
          </a:prstGeom>
        </p:spPr>
      </p:pic>
    </p:spTree>
    <p:extLst>
      <p:ext uri="{BB962C8B-B14F-4D97-AF65-F5344CB8AC3E}">
        <p14:creationId xmlns:p14="http://schemas.microsoft.com/office/powerpoint/2010/main" val="349990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74042"/>
          </a:xfrm>
        </p:spPr>
        <p:txBody>
          <a:bodyPr>
            <a:normAutofit fontScale="90000"/>
          </a:bodyPr>
          <a:lstStyle/>
          <a:p>
            <a:r>
              <a:rPr lang="en-US" dirty="0" smtClean="0"/>
              <a:t>AJAX – </a:t>
            </a:r>
            <a:r>
              <a:rPr lang="en-US" dirty="0" err="1" smtClean="0"/>
              <a:t>XMLHttpRequest</a:t>
            </a:r>
            <a:r>
              <a:rPr lang="en-US" dirty="0" smtClean="0"/>
              <a:t> </a:t>
            </a:r>
            <a:r>
              <a:rPr lang="en-US" sz="1600" dirty="0" smtClean="0"/>
              <a:t>(Properties &amp; Methods &amp; Events)</a:t>
            </a:r>
            <a:endParaRPr lang="en-US" sz="1600"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3470634376"/>
              </p:ext>
            </p:extLst>
          </p:nvPr>
        </p:nvGraphicFramePr>
        <p:xfrm>
          <a:off x="809624" y="807309"/>
          <a:ext cx="10544176" cy="955587"/>
        </p:xfrm>
        <a:graphic>
          <a:graphicData uri="http://schemas.openxmlformats.org/drawingml/2006/table">
            <a:tbl>
              <a:tblPr firstRow="1" bandRow="1">
                <a:tableStyleId>{5C22544A-7EE6-4342-B048-85BDC9FD1C3A}</a:tableStyleId>
              </a:tblPr>
              <a:tblGrid>
                <a:gridCol w="2955067"/>
                <a:gridCol w="7589109"/>
              </a:tblGrid>
              <a:tr h="318529">
                <a:tc>
                  <a:txBody>
                    <a:bodyPr/>
                    <a:lstStyle/>
                    <a:p>
                      <a:r>
                        <a:rPr lang="en-US" sz="1400" dirty="0" smtClean="0"/>
                        <a:t>Property</a:t>
                      </a:r>
                      <a:endParaRPr lang="en-US" sz="1400" dirty="0"/>
                    </a:p>
                  </a:txBody>
                  <a:tcPr/>
                </a:tc>
                <a:tc>
                  <a:txBody>
                    <a:bodyPr/>
                    <a:lstStyle/>
                    <a:p>
                      <a:r>
                        <a:rPr lang="en-US" sz="1400" dirty="0" smtClean="0"/>
                        <a:t>Description</a:t>
                      </a:r>
                      <a:endParaRPr lang="en-US" sz="1400" dirty="0"/>
                    </a:p>
                  </a:txBody>
                  <a:tcPr/>
                </a:tc>
              </a:tr>
              <a:tr h="318529">
                <a:tc>
                  <a:txBody>
                    <a:bodyPr/>
                    <a:lstStyle/>
                    <a:p>
                      <a:r>
                        <a:rPr lang="en-US" sz="1400" dirty="0" err="1" smtClean="0"/>
                        <a:t>responseText</a:t>
                      </a:r>
                      <a:endParaRPr lang="en-US" sz="1400" dirty="0"/>
                    </a:p>
                  </a:txBody>
                  <a:tcPr/>
                </a:tc>
                <a:tc>
                  <a:txBody>
                    <a:bodyPr/>
                    <a:lstStyle/>
                    <a:p>
                      <a:r>
                        <a:rPr lang="en-US" sz="1400" dirty="0" smtClean="0"/>
                        <a:t>get the response data as a string</a:t>
                      </a:r>
                      <a:endParaRPr lang="en-US" sz="1400" dirty="0"/>
                    </a:p>
                  </a:txBody>
                  <a:tcPr/>
                </a:tc>
              </a:tr>
              <a:tr h="318529">
                <a:tc>
                  <a:txBody>
                    <a:bodyPr/>
                    <a:lstStyle/>
                    <a:p>
                      <a:r>
                        <a:rPr lang="en-US" sz="1400" dirty="0" err="1" smtClean="0"/>
                        <a:t>responseXML</a:t>
                      </a:r>
                      <a:endParaRPr lang="en-US" sz="1400" dirty="0"/>
                    </a:p>
                  </a:txBody>
                  <a:tcPr/>
                </a:tc>
                <a:tc>
                  <a:txBody>
                    <a:bodyPr/>
                    <a:lstStyle/>
                    <a:p>
                      <a:r>
                        <a:rPr lang="en-US" sz="1400" dirty="0" smtClean="0"/>
                        <a:t>get the response data as XML</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4640618"/>
              </p:ext>
            </p:extLst>
          </p:nvPr>
        </p:nvGraphicFramePr>
        <p:xfrm>
          <a:off x="809624" y="2090663"/>
          <a:ext cx="10544176" cy="1476320"/>
        </p:xfrm>
        <a:graphic>
          <a:graphicData uri="http://schemas.openxmlformats.org/drawingml/2006/table">
            <a:tbl>
              <a:tblPr firstRow="1" bandRow="1">
                <a:tableStyleId>{5C22544A-7EE6-4342-B048-85BDC9FD1C3A}</a:tableStyleId>
              </a:tblPr>
              <a:tblGrid>
                <a:gridCol w="2955069"/>
                <a:gridCol w="7589107"/>
              </a:tblGrid>
              <a:tr h="369080">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69080">
                <a:tc>
                  <a:txBody>
                    <a:bodyPr/>
                    <a:lstStyle/>
                    <a:p>
                      <a:r>
                        <a:rPr lang="en-US" sz="1400" dirty="0" smtClean="0"/>
                        <a:t>open()</a:t>
                      </a:r>
                      <a:endParaRPr lang="en-US" sz="1400" dirty="0"/>
                    </a:p>
                  </a:txBody>
                  <a:tcPr/>
                </a:tc>
                <a:tc>
                  <a:txBody>
                    <a:bodyPr/>
                    <a:lstStyle/>
                    <a:p>
                      <a:r>
                        <a:rPr lang="en-US" sz="1400" b="0" i="0" kern="1200" dirty="0" smtClean="0">
                          <a:solidFill>
                            <a:schemeClr val="dk1"/>
                          </a:solidFill>
                          <a:effectLst/>
                          <a:latin typeface="+mn-lt"/>
                          <a:ea typeface="+mn-ea"/>
                          <a:cs typeface="+mn-cs"/>
                        </a:rPr>
                        <a:t>Specifies the type of request</a:t>
                      </a:r>
                      <a:endParaRPr lang="en-US" sz="1400" dirty="0"/>
                    </a:p>
                  </a:txBody>
                  <a:tcPr/>
                </a:tc>
              </a:tr>
              <a:tr h="369080">
                <a:tc>
                  <a:txBody>
                    <a:bodyPr/>
                    <a:lstStyle/>
                    <a:p>
                      <a:r>
                        <a:rPr lang="en-US" sz="1400" dirty="0" smtClean="0"/>
                        <a:t>send()</a:t>
                      </a:r>
                      <a:endParaRPr lang="en-US" sz="1400" dirty="0"/>
                    </a:p>
                  </a:txBody>
                  <a:tcPr/>
                </a:tc>
                <a:tc>
                  <a:txBody>
                    <a:bodyPr/>
                    <a:lstStyle/>
                    <a:p>
                      <a:pPr algn="l" fontAlgn="t"/>
                      <a:r>
                        <a:rPr lang="en-US" sz="1400" dirty="0" smtClean="0">
                          <a:effectLst/>
                        </a:rPr>
                        <a:t>Sends </a:t>
                      </a:r>
                      <a:r>
                        <a:rPr lang="en-US" sz="1400" dirty="0">
                          <a:effectLst/>
                        </a:rPr>
                        <a:t>the request to the server</a:t>
                      </a:r>
                    </a:p>
                  </a:txBody>
                  <a:tcPr marL="60960" marR="60960" marT="60960" marB="60960"/>
                </a:tc>
              </a:tr>
              <a:tr h="369080">
                <a:tc>
                  <a:txBody>
                    <a:bodyPr/>
                    <a:lstStyle/>
                    <a:p>
                      <a:r>
                        <a:rPr lang="en-US" sz="1400" dirty="0" err="1" smtClean="0"/>
                        <a:t>setRequestHeader</a:t>
                      </a:r>
                      <a:r>
                        <a:rPr lang="en-US" sz="1400" dirty="0" smtClean="0"/>
                        <a:t>()</a:t>
                      </a:r>
                      <a:endParaRPr lang="en-US" sz="1400" dirty="0"/>
                    </a:p>
                  </a:txBody>
                  <a:tcPr/>
                </a:tc>
                <a:tc>
                  <a:txBody>
                    <a:bodyPr/>
                    <a:lstStyle/>
                    <a:p>
                      <a:pPr algn="l" fontAlgn="t"/>
                      <a:r>
                        <a:rPr lang="en-US" sz="1400" dirty="0" smtClean="0">
                          <a:effectLst/>
                        </a:rPr>
                        <a:t>Adds </a:t>
                      </a:r>
                      <a:r>
                        <a:rPr lang="en-US" sz="1400" dirty="0">
                          <a:effectLst/>
                        </a:rPr>
                        <a:t>HTTP headers to the request</a:t>
                      </a:r>
                    </a:p>
                  </a:txBody>
                  <a:tcPr marL="60960" marR="60960" marT="60960" marB="6096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93681474"/>
              </p:ext>
            </p:extLst>
          </p:nvPr>
        </p:nvGraphicFramePr>
        <p:xfrm>
          <a:off x="809624" y="3894750"/>
          <a:ext cx="10484452" cy="1819788"/>
        </p:xfrm>
        <a:graphic>
          <a:graphicData uri="http://schemas.openxmlformats.org/drawingml/2006/table">
            <a:tbl>
              <a:tblPr firstRow="1" bandRow="1">
                <a:tableStyleId>{5C22544A-7EE6-4342-B048-85BDC9FD1C3A}</a:tableStyleId>
              </a:tblPr>
              <a:tblGrid>
                <a:gridCol w="2946830"/>
                <a:gridCol w="7537622"/>
              </a:tblGrid>
              <a:tr h="391734">
                <a:tc>
                  <a:txBody>
                    <a:bodyPr/>
                    <a:lstStyle/>
                    <a:p>
                      <a:r>
                        <a:rPr lang="en-US" dirty="0" smtClean="0"/>
                        <a:t>Event</a:t>
                      </a:r>
                      <a:endParaRPr lang="en-US" dirty="0"/>
                    </a:p>
                  </a:txBody>
                  <a:tcPr/>
                </a:tc>
                <a:tc>
                  <a:txBody>
                    <a:bodyPr/>
                    <a:lstStyle/>
                    <a:p>
                      <a:r>
                        <a:rPr lang="en-US" dirty="0" smtClean="0"/>
                        <a:t>Description</a:t>
                      </a:r>
                      <a:endParaRPr lang="en-US" dirty="0"/>
                    </a:p>
                  </a:txBody>
                  <a:tcPr/>
                </a:tc>
              </a:tr>
              <a:tr h="391734">
                <a:tc>
                  <a:txBody>
                    <a:bodyPr/>
                    <a:lstStyle/>
                    <a:p>
                      <a:r>
                        <a:rPr lang="en-US" sz="1800" b="0" i="0" kern="1200" dirty="0" err="1" smtClean="0">
                          <a:solidFill>
                            <a:schemeClr val="dk1"/>
                          </a:solidFill>
                          <a:effectLst/>
                          <a:latin typeface="+mn-lt"/>
                          <a:ea typeface="+mn-ea"/>
                          <a:cs typeface="+mn-cs"/>
                        </a:rPr>
                        <a:t>onreadystatechange</a:t>
                      </a:r>
                      <a:endParaRPr lang="en-US" dirty="0"/>
                    </a:p>
                  </a:txBody>
                  <a:tcPr/>
                </a:tc>
                <a:tc>
                  <a:txBody>
                    <a:bodyPr/>
                    <a:lstStyle/>
                    <a:p>
                      <a:r>
                        <a:rPr lang="en-US" sz="1800" b="0" i="0" kern="1200" dirty="0" smtClean="0">
                          <a:solidFill>
                            <a:schemeClr val="dk1"/>
                          </a:solidFill>
                          <a:effectLst/>
                          <a:latin typeface="+mn-lt"/>
                          <a:ea typeface="+mn-ea"/>
                          <a:cs typeface="+mn-cs"/>
                        </a:rPr>
                        <a:t>Stores a function to be called automatically each time the </a:t>
                      </a:r>
                      <a:r>
                        <a:rPr lang="en-US" sz="1800" b="0" i="0" kern="1200" dirty="0" err="1" smtClean="0">
                          <a:solidFill>
                            <a:schemeClr val="dk1"/>
                          </a:solidFill>
                          <a:effectLst/>
                          <a:latin typeface="+mn-lt"/>
                          <a:ea typeface="+mn-ea"/>
                          <a:cs typeface="+mn-cs"/>
                        </a:rPr>
                        <a:t>readyState</a:t>
                      </a:r>
                      <a:r>
                        <a:rPr lang="en-US" sz="1800" b="0" i="0" kern="1200" dirty="0" smtClean="0">
                          <a:solidFill>
                            <a:schemeClr val="dk1"/>
                          </a:solidFill>
                          <a:effectLst/>
                          <a:latin typeface="+mn-lt"/>
                          <a:ea typeface="+mn-ea"/>
                          <a:cs typeface="+mn-cs"/>
                        </a:rPr>
                        <a:t> property changes</a:t>
                      </a:r>
                      <a:endParaRPr lang="en-US" dirty="0"/>
                    </a:p>
                  </a:txBody>
                  <a:tcPr/>
                </a:tc>
              </a:tr>
              <a:tr h="391734">
                <a:tc>
                  <a:txBody>
                    <a:bodyPr/>
                    <a:lstStyle/>
                    <a:p>
                      <a:r>
                        <a:rPr lang="en-US" sz="1800" b="0" i="0" kern="1200" dirty="0" err="1" smtClean="0">
                          <a:solidFill>
                            <a:schemeClr val="dk1"/>
                          </a:solidFill>
                          <a:effectLst/>
                          <a:latin typeface="+mn-lt"/>
                          <a:ea typeface="+mn-ea"/>
                          <a:cs typeface="+mn-cs"/>
                        </a:rPr>
                        <a:t>readyState</a:t>
                      </a:r>
                      <a:endParaRPr lang="en-US" dirty="0"/>
                    </a:p>
                  </a:txBody>
                  <a:tcPr/>
                </a:tc>
                <a:tc>
                  <a:txBody>
                    <a:bodyPr/>
                    <a:lstStyle/>
                    <a:p>
                      <a:pPr algn="l" fontAlgn="t"/>
                      <a:r>
                        <a:rPr lang="en-US" dirty="0" smtClean="0">
                          <a:effectLst/>
                        </a:rPr>
                        <a:t>Holds </a:t>
                      </a:r>
                      <a:r>
                        <a:rPr lang="en-US" dirty="0">
                          <a:effectLst/>
                        </a:rPr>
                        <a:t>the status of the </a:t>
                      </a:r>
                      <a:r>
                        <a:rPr lang="en-US" dirty="0" err="1">
                          <a:effectLst/>
                        </a:rPr>
                        <a:t>XMLHttpRequest</a:t>
                      </a:r>
                      <a:r>
                        <a:rPr lang="en-US" dirty="0">
                          <a:effectLst/>
                        </a:rPr>
                        <a:t>. Changes from 0 to </a:t>
                      </a:r>
                      <a:r>
                        <a:rPr lang="en-US" dirty="0" smtClean="0">
                          <a:effectLst/>
                        </a:rPr>
                        <a:t>4</a:t>
                      </a:r>
                      <a:endParaRPr lang="en-US" dirty="0">
                        <a:effectLst/>
                      </a:endParaRPr>
                    </a:p>
                  </a:txBody>
                  <a:tcPr marL="60960" marR="60960" marT="60960" marB="60960"/>
                </a:tc>
              </a:tr>
              <a:tr h="391734">
                <a:tc>
                  <a:txBody>
                    <a:bodyPr/>
                    <a:lstStyle/>
                    <a:p>
                      <a:r>
                        <a:rPr lang="en-US" dirty="0" smtClean="0"/>
                        <a:t>status</a:t>
                      </a:r>
                      <a:endParaRPr lang="en-US" dirty="0"/>
                    </a:p>
                  </a:txBody>
                  <a:tcPr/>
                </a:tc>
                <a:tc>
                  <a:txBody>
                    <a:bodyPr/>
                    <a:lstStyle/>
                    <a:p>
                      <a:r>
                        <a:rPr lang="en-US" sz="1800" b="0" i="0" kern="1200" dirty="0" smtClean="0">
                          <a:solidFill>
                            <a:schemeClr val="dk1"/>
                          </a:solidFill>
                          <a:effectLst/>
                          <a:latin typeface="+mn-lt"/>
                          <a:ea typeface="+mn-ea"/>
                          <a:cs typeface="+mn-cs"/>
                        </a:rPr>
                        <a:t>200: "OK“, 404: Page not found …</a:t>
                      </a:r>
                      <a:endParaRPr lang="en-US" dirty="0"/>
                    </a:p>
                  </a:txBody>
                  <a:tcPr/>
                </a:tc>
              </a:tr>
            </a:tbl>
          </a:graphicData>
        </a:graphic>
      </p:graphicFrame>
    </p:spTree>
    <p:extLst>
      <p:ext uri="{BB962C8B-B14F-4D97-AF65-F5344CB8AC3E}">
        <p14:creationId xmlns:p14="http://schemas.microsoft.com/office/powerpoint/2010/main" val="1669626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a:t>
            </a:r>
            <a:r>
              <a:rPr lang="en-US" dirty="0" err="1" smtClean="0"/>
              <a:t>XMLHttpRequest</a:t>
            </a:r>
            <a:r>
              <a:rPr lang="en-US" dirty="0" smtClean="0"/>
              <a:t> (</a:t>
            </a:r>
            <a:r>
              <a:rPr lang="en-US" dirty="0" err="1" smtClean="0"/>
              <a:t>readyState</a:t>
            </a:r>
            <a:r>
              <a:rPr lang="en-US" dirty="0" smtClean="0"/>
              <a: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2901569" y="1990502"/>
            <a:ext cx="5895297" cy="2132765"/>
          </a:xfrm>
        </p:spPr>
        <p:txBody>
          <a:bodyPr>
            <a:normAutofit/>
          </a:bodyPr>
          <a:lstStyle/>
          <a:p>
            <a:r>
              <a:rPr lang="en-US" sz="2600" dirty="0">
                <a:solidFill>
                  <a:schemeClr val="tx1"/>
                </a:solidFill>
              </a:rPr>
              <a:t>0: request not initialized </a:t>
            </a:r>
            <a:br>
              <a:rPr lang="en-US" sz="2600" dirty="0">
                <a:solidFill>
                  <a:schemeClr val="tx1"/>
                </a:solidFill>
              </a:rPr>
            </a:br>
            <a:r>
              <a:rPr lang="en-US" sz="2600" dirty="0">
                <a:solidFill>
                  <a:schemeClr val="tx1"/>
                </a:solidFill>
              </a:rPr>
              <a:t>1: server connection established</a:t>
            </a:r>
            <a:br>
              <a:rPr lang="en-US" sz="2600" dirty="0">
                <a:solidFill>
                  <a:schemeClr val="tx1"/>
                </a:solidFill>
              </a:rPr>
            </a:br>
            <a:r>
              <a:rPr lang="en-US" sz="2600" dirty="0">
                <a:solidFill>
                  <a:schemeClr val="tx1"/>
                </a:solidFill>
              </a:rPr>
              <a:t>2: request received </a:t>
            </a:r>
            <a:br>
              <a:rPr lang="en-US" sz="2600" dirty="0">
                <a:solidFill>
                  <a:schemeClr val="tx1"/>
                </a:solidFill>
              </a:rPr>
            </a:br>
            <a:r>
              <a:rPr lang="en-US" sz="2600" dirty="0">
                <a:solidFill>
                  <a:schemeClr val="tx1"/>
                </a:solidFill>
              </a:rPr>
              <a:t>3: processing request </a:t>
            </a:r>
            <a:br>
              <a:rPr lang="en-US" sz="2600" dirty="0">
                <a:solidFill>
                  <a:schemeClr val="tx1"/>
                </a:solidFill>
              </a:rPr>
            </a:br>
            <a:r>
              <a:rPr lang="en-US" sz="2600" dirty="0">
                <a:solidFill>
                  <a:schemeClr val="tx1"/>
                </a:solidFill>
              </a:rPr>
              <a:t>4: request finished and response is ready</a:t>
            </a:r>
          </a:p>
        </p:txBody>
      </p:sp>
    </p:spTree>
    <p:extLst>
      <p:ext uri="{BB962C8B-B14F-4D97-AF65-F5344CB8AC3E}">
        <p14:creationId xmlns:p14="http://schemas.microsoft.com/office/powerpoint/2010/main" val="230196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65688" y="1165912"/>
            <a:ext cx="6792315" cy="1717331"/>
          </a:xfrm>
        </p:spPr>
        <p:txBody>
          <a:bodyPr>
            <a:noAutofit/>
          </a:bodyPr>
          <a:lstStyle/>
          <a:p>
            <a:pPr marL="0" indent="0">
              <a:buNone/>
            </a:pPr>
            <a:r>
              <a:rPr lang="en-US" sz="8000" dirty="0" smtClean="0"/>
              <a:t>JS BOM</a:t>
            </a:r>
          </a:p>
          <a:p>
            <a:pPr marL="0" indent="0">
              <a:buNone/>
            </a:pPr>
            <a:r>
              <a:rPr lang="en-US" sz="1200" dirty="0" smtClean="0"/>
              <a:t>                                 Browser    Object     Model</a:t>
            </a:r>
            <a:endParaRPr lang="en-US" sz="1200" dirty="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3915543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025670" y="597500"/>
            <a:ext cx="2467450" cy="1470197"/>
          </a:xfrm>
        </p:spPr>
        <p:txBody>
          <a:bodyPr>
            <a:normAutofit lnSpcReduction="10000"/>
          </a:bodyPr>
          <a:lstStyle/>
          <a:p>
            <a:pPr marL="0" indent="0">
              <a:buNone/>
            </a:pPr>
            <a:r>
              <a:rPr lang="en-US" sz="8000" dirty="0" smtClean="0"/>
              <a:t>JSON</a:t>
            </a:r>
          </a:p>
          <a:p>
            <a:pPr marL="0" indent="0">
              <a:buNone/>
            </a:pPr>
            <a:r>
              <a:rPr lang="en-US" sz="1400" dirty="0" smtClean="0"/>
              <a:t>JavaScript Object Notation</a:t>
            </a:r>
            <a:endParaRPr lang="en-US" sz="1400" dirty="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397" y="2245725"/>
            <a:ext cx="3207995" cy="3791838"/>
          </a:xfrm>
          <a:prstGeom prst="rect">
            <a:avLst/>
          </a:prstGeom>
        </p:spPr>
      </p:pic>
    </p:spTree>
    <p:extLst>
      <p:ext uri="{BB962C8B-B14F-4D97-AF65-F5344CB8AC3E}">
        <p14:creationId xmlns:p14="http://schemas.microsoft.com/office/powerpoint/2010/main" val="2547630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973667" y="914731"/>
            <a:ext cx="8951764" cy="820432"/>
          </a:xfrm>
        </p:spPr>
        <p:txBody>
          <a:bodyPr/>
          <a:lstStyle/>
          <a:p>
            <a:r>
              <a:rPr lang="en-US" b="0" u="sng" dirty="0">
                <a:solidFill>
                  <a:schemeClr val="tx1"/>
                </a:solidFill>
              </a:rPr>
              <a:t>The JSON format is syntactically identical to the code for creating JavaScript objects.</a:t>
            </a:r>
          </a:p>
          <a:p>
            <a:r>
              <a:rPr lang="en-US" b="0" u="sng" dirty="0">
                <a:solidFill>
                  <a:schemeClr val="tx1"/>
                </a:solidFill>
              </a:rPr>
              <a:t>Because of this similarity, a JavaScript program can easily convert JSON data into native JavaScript objects.</a:t>
            </a:r>
          </a:p>
          <a:p>
            <a:endParaRPr lang="en-US" u="sng" dirty="0">
              <a:solidFill>
                <a:schemeClr val="tx1"/>
              </a:solidFill>
            </a:endParaRPr>
          </a:p>
        </p:txBody>
      </p:sp>
      <p:sp>
        <p:nvSpPr>
          <p:cNvPr id="5" name="TextBox 4"/>
          <p:cNvSpPr txBox="1"/>
          <p:nvPr/>
        </p:nvSpPr>
        <p:spPr>
          <a:xfrm>
            <a:off x="973667" y="1782046"/>
            <a:ext cx="3208186" cy="1846659"/>
          </a:xfrm>
          <a:prstGeom prst="rect">
            <a:avLst/>
          </a:prstGeom>
          <a:noFill/>
        </p:spPr>
        <p:txBody>
          <a:bodyPr wrap="none" rtlCol="0">
            <a:spAutoFit/>
          </a:bodyPr>
          <a:lstStyle/>
          <a:p>
            <a:r>
              <a:rPr lang="en-US" sz="2400" b="1" dirty="0"/>
              <a:t>JSON Syntax Rules</a:t>
            </a:r>
          </a:p>
          <a:p>
            <a:pPr marL="285750" indent="-285750">
              <a:buFont typeface="Arial" panose="020B0604020202020204" pitchFamily="34" charset="0"/>
              <a:buChar char="•"/>
            </a:pPr>
            <a:r>
              <a:rPr lang="en-US" dirty="0"/>
              <a:t>Data is in name/value pairs</a:t>
            </a:r>
          </a:p>
          <a:p>
            <a:pPr marL="285750" indent="-285750">
              <a:buFont typeface="Arial" panose="020B0604020202020204" pitchFamily="34" charset="0"/>
              <a:buChar char="•"/>
            </a:pPr>
            <a:r>
              <a:rPr lang="en-US" dirty="0"/>
              <a:t>Data is separated by commas</a:t>
            </a:r>
          </a:p>
          <a:p>
            <a:pPr marL="285750" indent="-285750">
              <a:buFont typeface="Arial" panose="020B0604020202020204" pitchFamily="34" charset="0"/>
              <a:buChar char="•"/>
            </a:pPr>
            <a:r>
              <a:rPr lang="en-US" dirty="0"/>
              <a:t>Curly braces hold objects</a:t>
            </a:r>
          </a:p>
          <a:p>
            <a:pPr marL="285750" indent="-285750">
              <a:buFont typeface="Arial" panose="020B0604020202020204" pitchFamily="34" charset="0"/>
              <a:buChar char="•"/>
            </a:pPr>
            <a:r>
              <a:rPr lang="en-US" dirty="0"/>
              <a:t>Square brackets hold arrays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066" y="2162249"/>
            <a:ext cx="5939868" cy="3770216"/>
          </a:xfrm>
          <a:prstGeom prst="rect">
            <a:avLst/>
          </a:prstGeom>
        </p:spPr>
      </p:pic>
    </p:spTree>
    <p:extLst>
      <p:ext uri="{BB962C8B-B14F-4D97-AF65-F5344CB8AC3E}">
        <p14:creationId xmlns:p14="http://schemas.microsoft.com/office/powerpoint/2010/main" val="185022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Serialization</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6989800" y="1153137"/>
            <a:ext cx="4667630" cy="1074432"/>
          </a:xfrm>
        </p:spPr>
        <p:txBody>
          <a:bodyPr>
            <a:normAutofit/>
          </a:bodyPr>
          <a:lstStyle/>
          <a:p>
            <a:r>
              <a:rPr lang="en-US" b="0" dirty="0" err="1"/>
              <a:t>var</a:t>
            </a:r>
            <a:r>
              <a:rPr lang="en-US" b="0" dirty="0"/>
              <a:t> text = '{ "employees" : [' +</a:t>
            </a:r>
            <a:r>
              <a:rPr lang="en-US" dirty="0"/>
              <a:t/>
            </a:r>
            <a:br>
              <a:rPr lang="en-US" dirty="0"/>
            </a:br>
            <a:r>
              <a:rPr lang="en-US" dirty="0" smtClean="0"/>
              <a:t>             </a:t>
            </a:r>
            <a:r>
              <a:rPr lang="en-US" b="0" dirty="0" smtClean="0"/>
              <a:t>'{</a:t>
            </a:r>
            <a:r>
              <a:rPr lang="en-US" b="0" dirty="0"/>
              <a:t> "</a:t>
            </a:r>
            <a:r>
              <a:rPr lang="en-US" b="0" dirty="0" err="1"/>
              <a:t>firstName</a:t>
            </a:r>
            <a:r>
              <a:rPr lang="en-US" b="0" dirty="0"/>
              <a:t>":"John" , "</a:t>
            </a:r>
            <a:r>
              <a:rPr lang="en-US" b="0" dirty="0" err="1"/>
              <a:t>lastName</a:t>
            </a:r>
            <a:r>
              <a:rPr lang="en-US" b="0" dirty="0"/>
              <a:t>":"Doe" },' +</a:t>
            </a:r>
            <a:r>
              <a:rPr lang="en-US" dirty="0"/>
              <a:t/>
            </a:r>
            <a:br>
              <a:rPr lang="en-US" dirty="0"/>
            </a:br>
            <a:r>
              <a:rPr lang="en-US" b="0" dirty="0"/>
              <a:t> </a:t>
            </a:r>
            <a:r>
              <a:rPr lang="en-US" b="0" dirty="0" smtClean="0"/>
              <a:t>            '{</a:t>
            </a:r>
            <a:r>
              <a:rPr lang="en-US" b="0" dirty="0"/>
              <a:t> "</a:t>
            </a:r>
            <a:r>
              <a:rPr lang="en-US" b="0" dirty="0" err="1"/>
              <a:t>firstName</a:t>
            </a:r>
            <a:r>
              <a:rPr lang="en-US" b="0" dirty="0"/>
              <a:t>":"Anna" , "</a:t>
            </a:r>
            <a:r>
              <a:rPr lang="en-US" b="0" dirty="0" err="1"/>
              <a:t>lastName</a:t>
            </a:r>
            <a:r>
              <a:rPr lang="en-US" b="0" dirty="0"/>
              <a:t>":"Smith" },' +</a:t>
            </a:r>
            <a:r>
              <a:rPr lang="en-US" dirty="0"/>
              <a:t/>
            </a:r>
            <a:br>
              <a:rPr lang="en-US" dirty="0"/>
            </a:br>
            <a:r>
              <a:rPr lang="en-US" dirty="0" smtClean="0"/>
              <a:t>             </a:t>
            </a:r>
            <a:r>
              <a:rPr lang="en-US" b="0" dirty="0" smtClean="0"/>
              <a:t>'{</a:t>
            </a:r>
            <a:r>
              <a:rPr lang="en-US" b="0" dirty="0"/>
              <a:t> "</a:t>
            </a:r>
            <a:r>
              <a:rPr lang="en-US" b="0" dirty="0" err="1"/>
              <a:t>firstName</a:t>
            </a:r>
            <a:r>
              <a:rPr lang="en-US" b="0" dirty="0"/>
              <a:t>":"Peter" , "</a:t>
            </a:r>
            <a:r>
              <a:rPr lang="en-US" b="0" dirty="0" err="1"/>
              <a:t>lastName</a:t>
            </a:r>
            <a:r>
              <a:rPr lang="en-US" b="0" dirty="0"/>
              <a:t>":"Jones" } ]}';</a:t>
            </a:r>
            <a:endParaRPr lang="en-US" dirty="0"/>
          </a:p>
        </p:txBody>
      </p:sp>
      <p:sp>
        <p:nvSpPr>
          <p:cNvPr id="5" name="TextBox 4"/>
          <p:cNvSpPr txBox="1"/>
          <p:nvPr/>
        </p:nvSpPr>
        <p:spPr>
          <a:xfrm>
            <a:off x="7202636" y="3909439"/>
            <a:ext cx="3939989" cy="492443"/>
          </a:xfrm>
          <a:prstGeom prst="rect">
            <a:avLst/>
          </a:prstGeom>
          <a:noFill/>
        </p:spPr>
        <p:txBody>
          <a:bodyPr wrap="none" rtlCol="0">
            <a:spAutoFit/>
          </a:bodyPr>
          <a:lstStyle/>
          <a:p>
            <a:r>
              <a:rPr lang="en-US" sz="2600" b="1" i="1" dirty="0" err="1" smtClean="0"/>
              <a:t>var</a:t>
            </a:r>
            <a:r>
              <a:rPr lang="en-US" sz="2600" b="1" i="1" dirty="0" smtClean="0"/>
              <a:t> </a:t>
            </a:r>
            <a:r>
              <a:rPr lang="en-US" sz="2600" b="1" i="1" dirty="0" err="1" smtClean="0"/>
              <a:t>obj</a:t>
            </a:r>
            <a:r>
              <a:rPr lang="en-US" sz="2600" b="1" i="1" dirty="0" smtClean="0"/>
              <a:t> = </a:t>
            </a:r>
            <a:r>
              <a:rPr lang="en-US" sz="2600" b="1" i="1" dirty="0" err="1" smtClean="0"/>
              <a:t>JSON.parse</a:t>
            </a:r>
            <a:r>
              <a:rPr lang="en-US" sz="2600" b="1" i="1" dirty="0" smtClean="0"/>
              <a:t>(text) ;</a:t>
            </a:r>
            <a:endParaRPr lang="en-US" sz="2600" b="1" i="1" dirty="0"/>
          </a:p>
        </p:txBody>
      </p:sp>
      <p:sp>
        <p:nvSpPr>
          <p:cNvPr id="6" name="Content Placeholder 3"/>
          <p:cNvSpPr txBox="1">
            <a:spLocks/>
          </p:cNvSpPr>
          <p:nvPr/>
        </p:nvSpPr>
        <p:spPr>
          <a:xfrm>
            <a:off x="708703" y="1153137"/>
            <a:ext cx="5607430" cy="1836431"/>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AA0B19"/>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5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4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err="1" smtClean="0"/>
              <a:t>var</a:t>
            </a:r>
            <a:r>
              <a:rPr lang="en-US" b="0" dirty="0" smtClean="0"/>
              <a:t> </a:t>
            </a:r>
            <a:r>
              <a:rPr lang="en-US" b="0" dirty="0" err="1" smtClean="0"/>
              <a:t>obj</a:t>
            </a:r>
            <a:r>
              <a:rPr lang="en-US" b="0" dirty="0" smtClean="0"/>
              <a:t> = { "employees" : [</a:t>
            </a:r>
            <a:r>
              <a:rPr lang="en-US" dirty="0" smtClean="0"/>
              <a:t/>
            </a:r>
            <a:br>
              <a:rPr lang="en-US" dirty="0" smtClean="0"/>
            </a:br>
            <a:r>
              <a:rPr lang="en-US" dirty="0" smtClean="0"/>
              <a:t>             </a:t>
            </a:r>
            <a:r>
              <a:rPr lang="en-US" b="0" dirty="0"/>
              <a:t> </a:t>
            </a:r>
            <a:r>
              <a:rPr lang="en-US" b="0" dirty="0" smtClean="0"/>
              <a:t>                   { "</a:t>
            </a:r>
            <a:r>
              <a:rPr lang="en-US" b="0" dirty="0" err="1" smtClean="0"/>
              <a:t>firstName</a:t>
            </a:r>
            <a:r>
              <a:rPr lang="en-US" b="0" dirty="0" smtClean="0"/>
              <a:t>":"John" , "</a:t>
            </a:r>
            <a:r>
              <a:rPr lang="en-US" b="0" dirty="0" err="1" smtClean="0"/>
              <a:t>lastName</a:t>
            </a:r>
            <a:r>
              <a:rPr lang="en-US" b="0" dirty="0" smtClean="0"/>
              <a:t>":"Doe" },</a:t>
            </a:r>
          </a:p>
          <a:p>
            <a:r>
              <a:rPr lang="en-US" b="0" dirty="0"/>
              <a:t> </a:t>
            </a:r>
            <a:r>
              <a:rPr lang="en-US" b="0" dirty="0" smtClean="0"/>
              <a:t>                                { "</a:t>
            </a:r>
            <a:r>
              <a:rPr lang="en-US" b="0" dirty="0" err="1" smtClean="0"/>
              <a:t>firstName</a:t>
            </a:r>
            <a:r>
              <a:rPr lang="en-US" b="0" dirty="0" smtClean="0"/>
              <a:t>":"Anna" , "</a:t>
            </a:r>
            <a:r>
              <a:rPr lang="en-US" b="0" dirty="0" err="1" smtClean="0"/>
              <a:t>lastName</a:t>
            </a:r>
            <a:r>
              <a:rPr lang="en-US" b="0" dirty="0" smtClean="0"/>
              <a:t>":"Smith" },</a:t>
            </a:r>
            <a:r>
              <a:rPr lang="en-US" dirty="0" smtClean="0"/>
              <a:t/>
            </a:r>
            <a:br>
              <a:rPr lang="en-US" dirty="0" smtClean="0"/>
            </a:br>
            <a:r>
              <a:rPr lang="en-US" dirty="0" smtClean="0"/>
              <a:t>                                 </a:t>
            </a:r>
            <a:r>
              <a:rPr lang="en-US" b="0" dirty="0" smtClean="0"/>
              <a:t>{ "</a:t>
            </a:r>
            <a:r>
              <a:rPr lang="en-US" b="0" dirty="0" err="1" smtClean="0"/>
              <a:t>firstName</a:t>
            </a:r>
            <a:r>
              <a:rPr lang="en-US" b="0" dirty="0" smtClean="0"/>
              <a:t>":"Peter" , "</a:t>
            </a:r>
            <a:r>
              <a:rPr lang="en-US" b="0" dirty="0" err="1" smtClean="0"/>
              <a:t>lastName</a:t>
            </a:r>
            <a:r>
              <a:rPr lang="en-US" b="0" dirty="0" smtClean="0"/>
              <a:t>":"Jones" } </a:t>
            </a:r>
          </a:p>
          <a:p>
            <a:r>
              <a:rPr lang="en-US" b="0" dirty="0"/>
              <a:t>	</a:t>
            </a:r>
            <a:r>
              <a:rPr lang="en-US" b="0" dirty="0" smtClean="0"/>
              <a:t>         ]</a:t>
            </a:r>
          </a:p>
          <a:p>
            <a:r>
              <a:rPr lang="en-US" b="0" dirty="0"/>
              <a:t>	</a:t>
            </a:r>
            <a:r>
              <a:rPr lang="en-US" b="0" dirty="0" smtClean="0"/>
              <a:t>} ;</a:t>
            </a:r>
          </a:p>
        </p:txBody>
      </p:sp>
      <p:sp>
        <p:nvSpPr>
          <p:cNvPr id="7" name="TextBox 6"/>
          <p:cNvSpPr txBox="1"/>
          <p:nvPr/>
        </p:nvSpPr>
        <p:spPr>
          <a:xfrm>
            <a:off x="996570" y="3909439"/>
            <a:ext cx="4131067" cy="492443"/>
          </a:xfrm>
          <a:prstGeom prst="rect">
            <a:avLst/>
          </a:prstGeom>
          <a:noFill/>
        </p:spPr>
        <p:txBody>
          <a:bodyPr wrap="none" rtlCol="0">
            <a:spAutoFit/>
          </a:bodyPr>
          <a:lstStyle/>
          <a:p>
            <a:r>
              <a:rPr lang="en-US" sz="2600" b="1" i="1" dirty="0" err="1"/>
              <a:t>v</a:t>
            </a:r>
            <a:r>
              <a:rPr lang="en-US" sz="2600" b="1" i="1" dirty="0" err="1" smtClean="0"/>
              <a:t>ar</a:t>
            </a:r>
            <a:r>
              <a:rPr lang="en-US" sz="2600" b="1" i="1" dirty="0" smtClean="0"/>
              <a:t> text = </a:t>
            </a:r>
            <a:r>
              <a:rPr lang="en-US" sz="2600" b="1" i="1" dirty="0" err="1" smtClean="0"/>
              <a:t>JSON.strigify</a:t>
            </a:r>
            <a:r>
              <a:rPr lang="en-US" sz="2600" b="1" i="1" dirty="0" smtClean="0"/>
              <a:t>(</a:t>
            </a:r>
            <a:r>
              <a:rPr lang="en-US" sz="2600" b="1" i="1" dirty="0" err="1" smtClean="0"/>
              <a:t>obj</a:t>
            </a:r>
            <a:r>
              <a:rPr lang="en-US" sz="2600" b="1" i="1" dirty="0" smtClean="0"/>
              <a:t>); </a:t>
            </a:r>
            <a:endParaRPr lang="en-US" sz="2600" b="1" i="1" dirty="0"/>
          </a:p>
        </p:txBody>
      </p:sp>
    </p:spTree>
    <p:extLst>
      <p:ext uri="{BB962C8B-B14F-4D97-AF65-F5344CB8AC3E}">
        <p14:creationId xmlns:p14="http://schemas.microsoft.com/office/powerpoint/2010/main" val="291353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Usefull</a:t>
            </a:r>
            <a:r>
              <a:rPr lang="en-US" dirty="0" smtClean="0"/>
              <a:t> Links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lstStyle/>
          <a:p>
            <a:r>
              <a:rPr lang="en-US" dirty="0">
                <a:hlinkClick r:id="rId2"/>
              </a:rPr>
              <a:t>http://</a:t>
            </a:r>
            <a:r>
              <a:rPr lang="en-US" dirty="0" smtClean="0">
                <a:hlinkClick r:id="rId2"/>
              </a:rPr>
              <a:t>www.w3schools.com/jsref/obj_window.asp</a:t>
            </a:r>
            <a:r>
              <a:rPr lang="en-US" dirty="0" smtClean="0"/>
              <a:t> </a:t>
            </a:r>
          </a:p>
          <a:p>
            <a:r>
              <a:rPr lang="en-US" dirty="0">
                <a:hlinkClick r:id="rId3"/>
              </a:rPr>
              <a:t>http://</a:t>
            </a:r>
            <a:r>
              <a:rPr lang="en-US" dirty="0" smtClean="0">
                <a:hlinkClick r:id="rId3"/>
              </a:rPr>
              <a:t>www.w3schools.com/jsref/obj_history.asp</a:t>
            </a:r>
            <a:endParaRPr lang="en-US" dirty="0" smtClean="0"/>
          </a:p>
          <a:p>
            <a:r>
              <a:rPr lang="en-US" dirty="0">
                <a:hlinkClick r:id="rId4"/>
              </a:rPr>
              <a:t>http://</a:t>
            </a:r>
            <a:r>
              <a:rPr lang="en-US" dirty="0" smtClean="0">
                <a:hlinkClick r:id="rId4"/>
              </a:rPr>
              <a:t>www.w3schools.com/jsref/obj_location.asp</a:t>
            </a:r>
            <a:endParaRPr lang="en-US" dirty="0" smtClean="0"/>
          </a:p>
          <a:p>
            <a:r>
              <a:rPr lang="en-US" dirty="0">
                <a:hlinkClick r:id="rId5"/>
              </a:rPr>
              <a:t>http://</a:t>
            </a:r>
            <a:r>
              <a:rPr lang="en-US" dirty="0" smtClean="0">
                <a:hlinkClick r:id="rId5"/>
              </a:rPr>
              <a:t>www.w3schools.com/js/js_json.asp</a:t>
            </a:r>
            <a:endParaRPr lang="en-US" dirty="0" smtClean="0"/>
          </a:p>
          <a:p>
            <a:r>
              <a:rPr lang="en-US" dirty="0"/>
              <a:t>http://www.w3schools.com/ajax/ajax_intro.asp</a:t>
            </a:r>
          </a:p>
        </p:txBody>
      </p:sp>
    </p:spTree>
    <p:extLst>
      <p:ext uri="{BB962C8B-B14F-4D97-AF65-F5344CB8AC3E}">
        <p14:creationId xmlns:p14="http://schemas.microsoft.com/office/powerpoint/2010/main" val="603715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Mihai Gasper</a:t>
            </a:r>
          </a:p>
          <a:p>
            <a:pPr lvl="1"/>
            <a:r>
              <a:rPr lang="en-US" dirty="0" smtClean="0"/>
              <a:t>AM Engineer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a:t>m</a:t>
            </a:r>
            <a:r>
              <a:rPr lang="en-US" sz="2400" dirty="0" smtClean="0"/>
              <a:t>ihai.gasper@endava.com</a:t>
            </a:r>
          </a:p>
          <a:p>
            <a:pPr lvl="1"/>
            <a:r>
              <a:rPr lang="en-US" sz="2400" dirty="0" smtClean="0"/>
              <a:t>+373 61 029 700</a:t>
            </a:r>
          </a:p>
          <a:p>
            <a:pPr lvl="1"/>
            <a:r>
              <a:rPr lang="en-US" sz="2400" dirty="0" err="1" smtClean="0"/>
              <a:t>en_mgasper</a:t>
            </a:r>
            <a:endParaRPr lang="en-US" sz="24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633" y="4502490"/>
            <a:ext cx="323850" cy="323850"/>
          </a:xfrm>
          <a:prstGeom prst="rect">
            <a:avLst/>
          </a:prstGeom>
        </p:spPr>
      </p:pic>
    </p:spTree>
    <p:extLst>
      <p:ext uri="{BB962C8B-B14F-4D97-AF65-F5344CB8AC3E}">
        <p14:creationId xmlns:p14="http://schemas.microsoft.com/office/powerpoint/2010/main" val="276868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BOM</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pic>
        <p:nvPicPr>
          <p:cNvPr id="7" name="Content Placeholder 6"/>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581918" y="1629611"/>
            <a:ext cx="6076950" cy="3419475"/>
          </a:xfrm>
        </p:spPr>
      </p:pic>
    </p:spTree>
    <p:extLst>
      <p:ext uri="{BB962C8B-B14F-4D97-AF65-F5344CB8AC3E}">
        <p14:creationId xmlns:p14="http://schemas.microsoft.com/office/powerpoint/2010/main" val="115819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90518"/>
          </a:xfrm>
        </p:spPr>
        <p:txBody>
          <a:bodyPr/>
          <a:lstStyle/>
          <a:p>
            <a:r>
              <a:rPr lang="en-US" dirty="0" smtClean="0"/>
              <a:t>Window Object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942466"/>
            <a:ext cx="4560765" cy="5310053"/>
          </a:xfrm>
        </p:spPr>
        <p:txBody>
          <a:bodyPr/>
          <a:lstStyle/>
          <a:p>
            <a:r>
              <a:rPr lang="en-US" sz="1400" b="0" dirty="0"/>
              <a:t>The window object represents an open window in a browser.</a:t>
            </a:r>
          </a:p>
          <a:p>
            <a:r>
              <a:rPr lang="en-US" sz="1400" b="0" dirty="0"/>
              <a:t>If a document contain frames (&lt;iframe&gt; tags), the browser creates one window object for the HTML document, and one additional window object for each frame.</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5990" y="1859285"/>
            <a:ext cx="4135249" cy="4282023"/>
          </a:xfrm>
          <a:prstGeom prst="rect">
            <a:avLst/>
          </a:prstGeom>
        </p:spPr>
      </p:pic>
    </p:spTree>
    <p:extLst>
      <p:ext uri="{BB962C8B-B14F-4D97-AF65-F5344CB8AC3E}">
        <p14:creationId xmlns:p14="http://schemas.microsoft.com/office/powerpoint/2010/main" val="39789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532853"/>
          </a:xfrm>
        </p:spPr>
        <p:txBody>
          <a:bodyPr>
            <a:normAutofit fontScale="90000"/>
          </a:bodyPr>
          <a:lstStyle/>
          <a:p>
            <a:r>
              <a:rPr lang="en-US" dirty="0" smtClean="0"/>
              <a:t>Window Object (Properties)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297287038"/>
              </p:ext>
            </p:extLst>
          </p:nvPr>
        </p:nvGraphicFramePr>
        <p:xfrm>
          <a:off x="895179" y="766119"/>
          <a:ext cx="10234140" cy="5321641"/>
        </p:xfrm>
        <a:graphic>
          <a:graphicData uri="http://schemas.openxmlformats.org/drawingml/2006/table">
            <a:tbl>
              <a:tblPr firstRow="1" bandRow="1">
                <a:tableStyleId>{5C22544A-7EE6-4342-B048-85BDC9FD1C3A}</a:tableStyleId>
              </a:tblPr>
              <a:tblGrid>
                <a:gridCol w="3094445"/>
                <a:gridCol w="7139695"/>
              </a:tblGrid>
              <a:tr h="330879">
                <a:tc>
                  <a:txBody>
                    <a:bodyPr/>
                    <a:lstStyle/>
                    <a:p>
                      <a:r>
                        <a:rPr lang="en-US" sz="1400" dirty="0" smtClean="0"/>
                        <a:t>Property</a:t>
                      </a:r>
                      <a:endParaRPr lang="en-US" sz="1400" dirty="0"/>
                    </a:p>
                  </a:txBody>
                  <a:tcPr/>
                </a:tc>
                <a:tc>
                  <a:txBody>
                    <a:bodyPr/>
                    <a:lstStyle/>
                    <a:p>
                      <a:r>
                        <a:rPr lang="en-US" sz="1400" dirty="0" smtClean="0"/>
                        <a:t>Description</a:t>
                      </a:r>
                      <a:endParaRPr lang="en-US" sz="1400" dirty="0"/>
                    </a:p>
                  </a:txBody>
                  <a:tcPr/>
                </a:tc>
              </a:tr>
              <a:tr h="330879">
                <a:tc>
                  <a:txBody>
                    <a:bodyPr/>
                    <a:lstStyle/>
                    <a:p>
                      <a:r>
                        <a:rPr lang="en-US" sz="1400" dirty="0" smtClean="0"/>
                        <a:t>document</a:t>
                      </a:r>
                      <a:endParaRPr lang="en-US" sz="1400" dirty="0"/>
                    </a:p>
                  </a:txBody>
                  <a:tcPr/>
                </a:tc>
                <a:tc>
                  <a:txBody>
                    <a:bodyPr/>
                    <a:lstStyle/>
                    <a:p>
                      <a:r>
                        <a:rPr lang="en-US" sz="1400" dirty="0" smtClean="0"/>
                        <a:t>Returns the Document object for the window</a:t>
                      </a:r>
                      <a:endParaRPr lang="en-US" sz="1400" dirty="0"/>
                    </a:p>
                  </a:txBody>
                  <a:tcPr/>
                </a:tc>
              </a:tr>
              <a:tr h="330879">
                <a:tc>
                  <a:txBody>
                    <a:bodyPr/>
                    <a:lstStyle/>
                    <a:p>
                      <a:r>
                        <a:rPr lang="en-US" sz="1400" dirty="0" smtClean="0"/>
                        <a:t>history</a:t>
                      </a:r>
                      <a:endParaRPr lang="en-US" sz="1400" dirty="0"/>
                    </a:p>
                  </a:txBody>
                  <a:tcPr/>
                </a:tc>
                <a:tc>
                  <a:txBody>
                    <a:bodyPr/>
                    <a:lstStyle/>
                    <a:p>
                      <a:r>
                        <a:rPr lang="en-US" sz="1400" dirty="0" smtClean="0"/>
                        <a:t>Returns the History object for the window</a:t>
                      </a:r>
                      <a:endParaRPr lang="en-US" sz="1400" dirty="0"/>
                    </a:p>
                  </a:txBody>
                  <a:tcPr/>
                </a:tc>
              </a:tr>
              <a:tr h="330879">
                <a:tc>
                  <a:txBody>
                    <a:bodyPr/>
                    <a:lstStyle/>
                    <a:p>
                      <a:r>
                        <a:rPr lang="en-US" sz="1400" dirty="0" smtClean="0"/>
                        <a:t>location</a:t>
                      </a:r>
                      <a:endParaRPr lang="en-US" sz="1400" dirty="0"/>
                    </a:p>
                  </a:txBody>
                  <a:tcPr/>
                </a:tc>
                <a:tc>
                  <a:txBody>
                    <a:bodyPr/>
                    <a:lstStyle/>
                    <a:p>
                      <a:r>
                        <a:rPr lang="en-US" sz="1400" dirty="0" smtClean="0"/>
                        <a:t>Returns the Location object for the window </a:t>
                      </a:r>
                      <a:endParaRPr lang="en-US" sz="1400" dirty="0"/>
                    </a:p>
                  </a:txBody>
                  <a:tcPr/>
                </a:tc>
              </a:tr>
              <a:tr h="330879">
                <a:tc>
                  <a:txBody>
                    <a:bodyPr/>
                    <a:lstStyle/>
                    <a:p>
                      <a:r>
                        <a:rPr lang="en-US" sz="1400" dirty="0" smtClean="0"/>
                        <a:t>screen</a:t>
                      </a:r>
                      <a:endParaRPr lang="en-US" sz="1400" dirty="0"/>
                    </a:p>
                  </a:txBody>
                  <a:tcPr/>
                </a:tc>
                <a:tc>
                  <a:txBody>
                    <a:bodyPr/>
                    <a:lstStyle/>
                    <a:p>
                      <a:r>
                        <a:rPr lang="en-US" sz="1400" dirty="0" smtClean="0"/>
                        <a:t>Returns the Screen object for the window</a:t>
                      </a:r>
                      <a:endParaRPr lang="en-US" sz="1400" dirty="0"/>
                    </a:p>
                  </a:txBody>
                  <a:tcPr/>
                </a:tc>
              </a:tr>
              <a:tr h="579039">
                <a:tc>
                  <a:txBody>
                    <a:bodyPr/>
                    <a:lstStyle/>
                    <a:p>
                      <a:r>
                        <a:rPr lang="en-US" sz="1400" dirty="0" err="1" smtClean="0"/>
                        <a:t>localStorage</a:t>
                      </a:r>
                      <a:endParaRPr lang="en-US" sz="1400" dirty="0"/>
                    </a:p>
                  </a:txBody>
                  <a:tcPr/>
                </a:tc>
                <a:tc>
                  <a:txBody>
                    <a:bodyPr/>
                    <a:lstStyle/>
                    <a:p>
                      <a:r>
                        <a:rPr lang="en-US" sz="1400" dirty="0" smtClean="0"/>
                        <a:t>Returns a reference to the local storage object used to store data. Stores data with no expiration date</a:t>
                      </a:r>
                      <a:endParaRPr lang="en-US" sz="1400" dirty="0"/>
                    </a:p>
                  </a:txBody>
                  <a:tcPr/>
                </a:tc>
              </a:tr>
              <a:tr h="330879">
                <a:tc>
                  <a:txBody>
                    <a:bodyPr/>
                    <a:lstStyle/>
                    <a:p>
                      <a:r>
                        <a:rPr lang="en-US" sz="1400" dirty="0" smtClean="0"/>
                        <a:t>name</a:t>
                      </a:r>
                      <a:endParaRPr lang="en-US" sz="1400" dirty="0"/>
                    </a:p>
                  </a:txBody>
                  <a:tcPr/>
                </a:tc>
                <a:tc>
                  <a:txBody>
                    <a:bodyPr/>
                    <a:lstStyle/>
                    <a:p>
                      <a:r>
                        <a:rPr lang="en-US" sz="1400" dirty="0" smtClean="0"/>
                        <a:t>Sets or returns the name of a window</a:t>
                      </a:r>
                      <a:endParaRPr lang="en-US" sz="1400" dirty="0"/>
                    </a:p>
                  </a:txBody>
                  <a:tcPr/>
                </a:tc>
              </a:tr>
              <a:tr h="330879">
                <a:tc>
                  <a:txBody>
                    <a:bodyPr/>
                    <a:lstStyle/>
                    <a:p>
                      <a:r>
                        <a:rPr lang="en-US" sz="1400" dirty="0" smtClean="0"/>
                        <a:t>parent</a:t>
                      </a:r>
                      <a:endParaRPr lang="en-US" sz="1400" dirty="0"/>
                    </a:p>
                  </a:txBody>
                  <a:tcPr/>
                </a:tc>
                <a:tc>
                  <a:txBody>
                    <a:bodyPr/>
                    <a:lstStyle/>
                    <a:p>
                      <a:r>
                        <a:rPr lang="en-US" sz="1400" dirty="0" smtClean="0"/>
                        <a:t>Returns the parent window of the current window</a:t>
                      </a:r>
                      <a:endParaRPr lang="en-US" sz="1400" dirty="0"/>
                    </a:p>
                  </a:txBody>
                  <a:tcPr/>
                </a:tc>
              </a:tr>
              <a:tr h="358453">
                <a:tc>
                  <a:txBody>
                    <a:bodyPr/>
                    <a:lstStyle/>
                    <a:p>
                      <a:r>
                        <a:rPr lang="en-US" sz="1400" dirty="0" smtClean="0"/>
                        <a:t>opener</a:t>
                      </a:r>
                      <a:endParaRPr lang="en-US" sz="1400" dirty="0"/>
                    </a:p>
                  </a:txBody>
                  <a:tcPr/>
                </a:tc>
                <a:tc>
                  <a:txBody>
                    <a:bodyPr/>
                    <a:lstStyle/>
                    <a:p>
                      <a:pPr algn="l" fontAlgn="t"/>
                      <a:r>
                        <a:rPr lang="en-US" sz="1400" dirty="0" smtClean="0">
                          <a:effectLst/>
                        </a:rPr>
                        <a:t>Returns </a:t>
                      </a:r>
                      <a:r>
                        <a:rPr lang="en-US" sz="1400" dirty="0">
                          <a:effectLst/>
                        </a:rPr>
                        <a:t>a reference to the window that created the window</a:t>
                      </a:r>
                    </a:p>
                  </a:txBody>
                  <a:tcPr marL="60960" marR="60960" marT="60960" marB="60960"/>
                </a:tc>
              </a:tr>
              <a:tr h="330879">
                <a:tc>
                  <a:txBody>
                    <a:bodyPr/>
                    <a:lstStyle/>
                    <a:p>
                      <a:r>
                        <a:rPr lang="en-US" sz="1400" dirty="0" smtClean="0"/>
                        <a:t>frames</a:t>
                      </a:r>
                      <a:endParaRPr lang="en-US" sz="1400" dirty="0"/>
                    </a:p>
                  </a:txBody>
                  <a:tcPr/>
                </a:tc>
                <a:tc>
                  <a:txBody>
                    <a:bodyPr/>
                    <a:lstStyle/>
                    <a:p>
                      <a:r>
                        <a:rPr lang="en-US" sz="1400" dirty="0" smtClean="0"/>
                        <a:t>Returns all &lt;iframe&gt; elements in the current window</a:t>
                      </a:r>
                      <a:endParaRPr lang="en-US" sz="1400" dirty="0"/>
                    </a:p>
                  </a:txBody>
                  <a:tcPr/>
                </a:tc>
              </a:tr>
              <a:tr h="579039">
                <a:tc>
                  <a:txBody>
                    <a:bodyPr/>
                    <a:lstStyle/>
                    <a:p>
                      <a:r>
                        <a:rPr lang="en-US" sz="1400" dirty="0" smtClean="0"/>
                        <a:t>closed</a:t>
                      </a:r>
                      <a:endParaRPr lang="en-US" sz="1400" dirty="0"/>
                    </a:p>
                  </a:txBody>
                  <a:tcPr/>
                </a:tc>
                <a:tc>
                  <a:txBody>
                    <a:bodyPr/>
                    <a:lstStyle/>
                    <a:p>
                      <a:r>
                        <a:rPr lang="en-US" sz="1400" dirty="0" smtClean="0"/>
                        <a:t>Returns a Boolean value indicating whether a window has been closed or not</a:t>
                      </a:r>
                      <a:endParaRPr lang="en-US" sz="1400" dirty="0"/>
                    </a:p>
                  </a:txBody>
                  <a:tcPr/>
                </a:tc>
              </a:tr>
              <a:tr h="579039">
                <a:tc>
                  <a:txBody>
                    <a:bodyPr/>
                    <a:lstStyle/>
                    <a:p>
                      <a:r>
                        <a:rPr lang="en-US" sz="1400" dirty="0" err="1" smtClean="0"/>
                        <a:t>pageXOffset</a:t>
                      </a:r>
                      <a:endParaRPr lang="en-US" sz="1400" dirty="0"/>
                    </a:p>
                  </a:txBody>
                  <a:tcPr/>
                </a:tc>
                <a:tc>
                  <a:txBody>
                    <a:bodyPr/>
                    <a:lstStyle/>
                    <a:p>
                      <a:r>
                        <a:rPr lang="en-US" sz="1400" b="0" i="0" kern="1200" dirty="0" smtClean="0">
                          <a:solidFill>
                            <a:schemeClr val="dk1"/>
                          </a:solidFill>
                          <a:effectLst/>
                          <a:latin typeface="+mn-lt"/>
                          <a:ea typeface="+mn-ea"/>
                          <a:cs typeface="+mn-cs"/>
                        </a:rPr>
                        <a:t>Returns the pixels the current document has been scrolled (horizontally) from the upper left corner of the window</a:t>
                      </a:r>
                      <a:endParaRPr lang="en-US" sz="1400" dirty="0"/>
                    </a:p>
                  </a:txBody>
                  <a:tcPr/>
                </a:tc>
              </a:tr>
              <a:tr h="579039">
                <a:tc>
                  <a:txBody>
                    <a:bodyPr/>
                    <a:lstStyle/>
                    <a:p>
                      <a:r>
                        <a:rPr lang="en-US" sz="1400" dirty="0" err="1" smtClean="0"/>
                        <a:t>pageYOffset</a:t>
                      </a:r>
                      <a:endParaRPr lang="en-US" sz="1400" dirty="0"/>
                    </a:p>
                  </a:txBody>
                  <a:tcPr/>
                </a:tc>
                <a:tc>
                  <a:txBody>
                    <a:bodyPr/>
                    <a:lstStyle/>
                    <a:p>
                      <a:r>
                        <a:rPr lang="en-US" sz="1400" b="0" i="0" kern="1200" dirty="0" smtClean="0">
                          <a:solidFill>
                            <a:schemeClr val="dk1"/>
                          </a:solidFill>
                          <a:effectLst/>
                          <a:latin typeface="+mn-lt"/>
                          <a:ea typeface="+mn-ea"/>
                          <a:cs typeface="+mn-cs"/>
                        </a:rPr>
                        <a:t>Returns the pixels the current document has been scrolled (vertically) from the upper left corner of the window</a:t>
                      </a:r>
                      <a:endParaRPr lang="en-US" sz="1400" dirty="0"/>
                    </a:p>
                  </a:txBody>
                  <a:tcPr/>
                </a:tc>
              </a:tr>
            </a:tbl>
          </a:graphicData>
        </a:graphic>
      </p:graphicFrame>
    </p:spTree>
    <p:extLst>
      <p:ext uri="{BB962C8B-B14F-4D97-AF65-F5344CB8AC3E}">
        <p14:creationId xmlns:p14="http://schemas.microsoft.com/office/powerpoint/2010/main" val="85575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98756"/>
          </a:xfrm>
        </p:spPr>
        <p:txBody>
          <a:bodyPr/>
          <a:lstStyle/>
          <a:p>
            <a:r>
              <a:rPr lang="en-US" dirty="0" smtClean="0"/>
              <a:t>Window Object (Methods)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graphicFrame>
        <p:nvGraphicFramePr>
          <p:cNvPr id="5" name="Content Placeholder 4"/>
          <p:cNvGraphicFramePr>
            <a:graphicFrameLocks noGrp="1"/>
          </p:cNvGraphicFramePr>
          <p:nvPr>
            <p:ph idx="13"/>
            <p:extLst>
              <p:ext uri="{D42A27DB-BD31-4B8C-83A1-F6EECF244321}">
                <p14:modId xmlns:p14="http://schemas.microsoft.com/office/powerpoint/2010/main" val="1515207142"/>
              </p:ext>
            </p:extLst>
          </p:nvPr>
        </p:nvGraphicFramePr>
        <p:xfrm>
          <a:off x="809625" y="842963"/>
          <a:ext cx="10544176" cy="5191760"/>
        </p:xfrm>
        <a:graphic>
          <a:graphicData uri="http://schemas.openxmlformats.org/drawingml/2006/table">
            <a:tbl>
              <a:tblPr firstRow="1" bandRow="1">
                <a:tableStyleId>{5C22544A-7EE6-4342-B048-85BDC9FD1C3A}</a:tableStyleId>
              </a:tblPr>
              <a:tblGrid>
                <a:gridCol w="2782072"/>
                <a:gridCol w="7762104"/>
              </a:tblGrid>
              <a:tr h="370840">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alert()</a:t>
                      </a:r>
                      <a:endParaRPr lang="en-US" sz="1400" dirty="0"/>
                    </a:p>
                  </a:txBody>
                  <a:tcPr/>
                </a:tc>
                <a:tc>
                  <a:txBody>
                    <a:bodyPr/>
                    <a:lstStyle/>
                    <a:p>
                      <a:r>
                        <a:rPr lang="en-US" sz="1400" b="0" i="0" kern="1200" dirty="0" smtClean="0">
                          <a:solidFill>
                            <a:schemeClr val="dk1"/>
                          </a:solidFill>
                          <a:effectLst/>
                          <a:latin typeface="+mn-lt"/>
                          <a:ea typeface="+mn-ea"/>
                          <a:cs typeface="+mn-cs"/>
                        </a:rPr>
                        <a:t>Displays an alert box with a message and an OK button</a:t>
                      </a:r>
                      <a:endParaRPr lang="en-US" sz="1400" dirty="0"/>
                    </a:p>
                  </a:txBody>
                  <a:tcPr/>
                </a:tc>
              </a:tr>
              <a:tr h="370840">
                <a:tc>
                  <a:txBody>
                    <a:bodyPr/>
                    <a:lstStyle/>
                    <a:p>
                      <a:r>
                        <a:rPr lang="en-US" sz="1400" dirty="0" smtClean="0"/>
                        <a:t>open()</a:t>
                      </a:r>
                      <a:endParaRPr lang="en-US" sz="1400" dirty="0"/>
                    </a:p>
                  </a:txBody>
                  <a:tcPr/>
                </a:tc>
                <a:tc>
                  <a:txBody>
                    <a:bodyPr/>
                    <a:lstStyle/>
                    <a:p>
                      <a:r>
                        <a:rPr lang="en-US" sz="1400" b="0" i="0" kern="1200" dirty="0" smtClean="0">
                          <a:solidFill>
                            <a:schemeClr val="dk1"/>
                          </a:solidFill>
                          <a:effectLst/>
                          <a:latin typeface="+mn-lt"/>
                          <a:ea typeface="+mn-ea"/>
                          <a:cs typeface="+mn-cs"/>
                        </a:rPr>
                        <a:t>Opens a new browser window</a:t>
                      </a:r>
                      <a:endParaRPr lang="en-US" sz="1400" dirty="0"/>
                    </a:p>
                  </a:txBody>
                  <a:tcPr/>
                </a:tc>
              </a:tr>
              <a:tr h="370840">
                <a:tc>
                  <a:txBody>
                    <a:bodyPr/>
                    <a:lstStyle/>
                    <a:p>
                      <a:r>
                        <a:rPr lang="en-US" sz="1400" dirty="0" smtClean="0"/>
                        <a:t>close()</a:t>
                      </a:r>
                      <a:endParaRPr lang="en-US" sz="1400" dirty="0"/>
                    </a:p>
                  </a:txBody>
                  <a:tcPr/>
                </a:tc>
                <a:tc>
                  <a:txBody>
                    <a:bodyPr/>
                    <a:lstStyle/>
                    <a:p>
                      <a:pPr algn="l" fontAlgn="t"/>
                      <a:r>
                        <a:rPr lang="en-US" sz="1400" dirty="0" smtClean="0">
                          <a:effectLst/>
                        </a:rPr>
                        <a:t>Closes </a:t>
                      </a:r>
                      <a:r>
                        <a:rPr lang="en-US" sz="1400" dirty="0">
                          <a:effectLst/>
                        </a:rPr>
                        <a:t>the current window</a:t>
                      </a:r>
                    </a:p>
                  </a:txBody>
                  <a:tcPr marL="60960" marR="60960" marT="60960" marB="60960"/>
                </a:tc>
              </a:tr>
              <a:tr h="370840">
                <a:tc>
                  <a:txBody>
                    <a:bodyPr/>
                    <a:lstStyle/>
                    <a:p>
                      <a:r>
                        <a:rPr lang="en-US" sz="1400" dirty="0" smtClean="0"/>
                        <a:t>focus()</a:t>
                      </a:r>
                      <a:endParaRPr lang="en-US" sz="1400" dirty="0"/>
                    </a:p>
                  </a:txBody>
                  <a:tcPr/>
                </a:tc>
                <a:tc>
                  <a:txBody>
                    <a:bodyPr/>
                    <a:lstStyle/>
                    <a:p>
                      <a:r>
                        <a:rPr lang="en-US" sz="1400" b="0" i="0" kern="1200" dirty="0" smtClean="0">
                          <a:solidFill>
                            <a:schemeClr val="dk1"/>
                          </a:solidFill>
                          <a:effectLst/>
                          <a:latin typeface="+mn-lt"/>
                          <a:ea typeface="+mn-ea"/>
                          <a:cs typeface="+mn-cs"/>
                        </a:rPr>
                        <a:t>Sets focus to the current window</a:t>
                      </a:r>
                      <a:endParaRPr lang="en-US" sz="1400" dirty="0"/>
                    </a:p>
                  </a:txBody>
                  <a:tcPr/>
                </a:tc>
              </a:tr>
              <a:tr h="370840">
                <a:tc>
                  <a:txBody>
                    <a:bodyPr/>
                    <a:lstStyle/>
                    <a:p>
                      <a:r>
                        <a:rPr lang="en-US" sz="1400" b="0" i="0" kern="1200" dirty="0" smtClean="0">
                          <a:solidFill>
                            <a:schemeClr val="dk1"/>
                          </a:solidFill>
                          <a:effectLst/>
                          <a:latin typeface="+mn-lt"/>
                          <a:ea typeface="+mn-ea"/>
                          <a:cs typeface="+mn-cs"/>
                        </a:rPr>
                        <a:t>blur()</a:t>
                      </a:r>
                      <a:endParaRPr lang="en-US" sz="1400" dirty="0"/>
                    </a:p>
                  </a:txBody>
                  <a:tcPr/>
                </a:tc>
                <a:tc>
                  <a:txBody>
                    <a:bodyPr/>
                    <a:lstStyle/>
                    <a:p>
                      <a:r>
                        <a:rPr lang="en-US" sz="1400" dirty="0" smtClean="0"/>
                        <a:t>Removes focus from the current window</a:t>
                      </a:r>
                      <a:endParaRPr lang="en-US" sz="1400" dirty="0"/>
                    </a:p>
                  </a:txBody>
                  <a:tcPr/>
                </a:tc>
              </a:tr>
              <a:tr h="370840">
                <a:tc>
                  <a:txBody>
                    <a:bodyPr/>
                    <a:lstStyle/>
                    <a:p>
                      <a:r>
                        <a:rPr lang="en-US" sz="1400" dirty="0" err="1" smtClean="0"/>
                        <a:t>scrollTo</a:t>
                      </a:r>
                      <a:r>
                        <a:rPr lang="en-US" sz="1400" dirty="0" smtClean="0"/>
                        <a:t>()</a:t>
                      </a:r>
                      <a:endParaRPr lang="en-US" sz="1400" dirty="0"/>
                    </a:p>
                  </a:txBody>
                  <a:tcPr/>
                </a:tc>
                <a:tc>
                  <a:txBody>
                    <a:bodyPr/>
                    <a:lstStyle/>
                    <a:p>
                      <a:r>
                        <a:rPr lang="en-US" sz="1400" dirty="0" smtClean="0"/>
                        <a:t>Scrolls the document to the specified coordinates</a:t>
                      </a:r>
                      <a:endParaRPr lang="en-US" sz="1400" dirty="0"/>
                    </a:p>
                  </a:txBody>
                  <a:tcPr/>
                </a:tc>
              </a:tr>
              <a:tr h="370840">
                <a:tc>
                  <a:txBody>
                    <a:bodyPr/>
                    <a:lstStyle/>
                    <a:p>
                      <a:r>
                        <a:rPr lang="en-US" sz="1400" dirty="0" smtClean="0"/>
                        <a:t>print()</a:t>
                      </a:r>
                      <a:endParaRPr lang="en-US" sz="1400" dirty="0"/>
                    </a:p>
                  </a:txBody>
                  <a:tcPr/>
                </a:tc>
                <a:tc>
                  <a:txBody>
                    <a:bodyPr/>
                    <a:lstStyle/>
                    <a:p>
                      <a:r>
                        <a:rPr lang="en-US" sz="1400" dirty="0" smtClean="0"/>
                        <a:t>Prints the content of the current window</a:t>
                      </a:r>
                      <a:endParaRPr lang="en-US" sz="1400" dirty="0"/>
                    </a:p>
                  </a:txBody>
                  <a:tcPr/>
                </a:tc>
              </a:tr>
              <a:tr h="370840">
                <a:tc>
                  <a:txBody>
                    <a:bodyPr/>
                    <a:lstStyle/>
                    <a:p>
                      <a:r>
                        <a:rPr lang="en-US" sz="1400" dirty="0" err="1" smtClean="0"/>
                        <a:t>setInterval</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Calls a function or evaluates an expression at specified intervals (in milliseconds)</a:t>
                      </a:r>
                      <a:endParaRPr lang="en-US" sz="1400" dirty="0"/>
                    </a:p>
                  </a:txBody>
                  <a:tcPr/>
                </a:tc>
              </a:tr>
              <a:tr h="370840">
                <a:tc>
                  <a:txBody>
                    <a:bodyPr/>
                    <a:lstStyle/>
                    <a:p>
                      <a:r>
                        <a:rPr lang="en-US" sz="1400" dirty="0" err="1" smtClean="0"/>
                        <a:t>setTimeout</a:t>
                      </a:r>
                      <a:r>
                        <a:rPr lang="en-US" sz="1400" dirty="0" smtClean="0"/>
                        <a:t>()</a:t>
                      </a:r>
                      <a:endParaRPr lang="en-US" sz="1400" dirty="0"/>
                    </a:p>
                  </a:txBody>
                  <a:tcPr/>
                </a:tc>
                <a:tc>
                  <a:txBody>
                    <a:bodyPr/>
                    <a:lstStyle/>
                    <a:p>
                      <a:r>
                        <a:rPr lang="en-US" sz="1400" b="0" i="0" kern="1200" dirty="0" smtClean="0">
                          <a:solidFill>
                            <a:schemeClr val="dk1"/>
                          </a:solidFill>
                          <a:effectLst/>
                          <a:latin typeface="+mn-lt"/>
                          <a:ea typeface="+mn-ea"/>
                          <a:cs typeface="+mn-cs"/>
                        </a:rPr>
                        <a:t>Calls a function or evaluates an expression after a specified number of milliseconds</a:t>
                      </a:r>
                      <a:endParaRPr lang="en-US" sz="1400" dirty="0"/>
                    </a:p>
                  </a:txBody>
                  <a:tcPr/>
                </a:tc>
              </a:tr>
              <a:tr h="370840">
                <a:tc>
                  <a:txBody>
                    <a:bodyPr/>
                    <a:lstStyle/>
                    <a:p>
                      <a:r>
                        <a:rPr lang="en-US" sz="1400" dirty="0" err="1" smtClean="0"/>
                        <a:t>clearInterval</a:t>
                      </a:r>
                      <a:r>
                        <a:rPr lang="en-US" sz="1400" dirty="0" smtClean="0"/>
                        <a:t>()</a:t>
                      </a:r>
                      <a:endParaRPr lang="en-US" sz="1400" dirty="0"/>
                    </a:p>
                  </a:txBody>
                  <a:tcPr/>
                </a:tc>
                <a:tc>
                  <a:txBody>
                    <a:bodyPr/>
                    <a:lstStyle/>
                    <a:p>
                      <a:r>
                        <a:rPr lang="en-US" sz="1400" dirty="0" smtClean="0"/>
                        <a:t>Clears a timer set with </a:t>
                      </a:r>
                      <a:r>
                        <a:rPr lang="en-US" sz="1400" dirty="0" err="1" smtClean="0"/>
                        <a:t>setInterval</a:t>
                      </a:r>
                      <a:r>
                        <a:rPr lang="en-US" sz="1400" dirty="0" smtClean="0"/>
                        <a:t>()</a:t>
                      </a:r>
                      <a:endParaRPr lang="en-US" sz="1400" dirty="0"/>
                    </a:p>
                  </a:txBody>
                  <a:tcPr/>
                </a:tc>
              </a:tr>
              <a:tr h="370840">
                <a:tc>
                  <a:txBody>
                    <a:bodyPr/>
                    <a:lstStyle/>
                    <a:p>
                      <a:r>
                        <a:rPr lang="en-US" sz="1400" dirty="0" err="1" smtClean="0"/>
                        <a:t>clearTimeout</a:t>
                      </a:r>
                      <a:r>
                        <a:rPr lang="en-US" sz="1400" dirty="0" smtClean="0"/>
                        <a:t>()</a:t>
                      </a:r>
                      <a:endParaRPr lang="en-US" sz="1400" dirty="0"/>
                    </a:p>
                  </a:txBody>
                  <a:tcPr/>
                </a:tc>
                <a:tc>
                  <a:txBody>
                    <a:bodyPr/>
                    <a:lstStyle/>
                    <a:p>
                      <a:r>
                        <a:rPr lang="en-US" sz="1400" dirty="0" smtClean="0"/>
                        <a:t>Clears a timer set with </a:t>
                      </a:r>
                      <a:r>
                        <a:rPr lang="en-US" sz="1400" dirty="0" err="1" smtClean="0"/>
                        <a:t>setTimeout</a:t>
                      </a:r>
                      <a:r>
                        <a:rPr lang="en-US" sz="1400" dirty="0" smtClean="0"/>
                        <a:t>()</a:t>
                      </a:r>
                      <a:endParaRPr lang="en-US" sz="1400" dirty="0"/>
                    </a:p>
                  </a:txBody>
                  <a:tcPr/>
                </a:tc>
              </a:tr>
              <a:tr h="370840">
                <a:tc>
                  <a:txBody>
                    <a:bodyPr/>
                    <a:lstStyle/>
                    <a:p>
                      <a:r>
                        <a:rPr lang="en-US" sz="1400" dirty="0" smtClean="0"/>
                        <a:t>confirm()</a:t>
                      </a:r>
                      <a:endParaRPr lang="en-US" sz="1400" dirty="0"/>
                    </a:p>
                  </a:txBody>
                  <a:tcPr/>
                </a:tc>
                <a:tc>
                  <a:txBody>
                    <a:bodyPr/>
                    <a:lstStyle/>
                    <a:p>
                      <a:r>
                        <a:rPr lang="en-US" sz="1400" dirty="0" smtClean="0"/>
                        <a:t>Displays a dialog box with a message and an OK and a Cancel button</a:t>
                      </a:r>
                      <a:endParaRPr lang="en-US" sz="1400" dirty="0"/>
                    </a:p>
                  </a:txBody>
                  <a:tcPr/>
                </a:tc>
              </a:tr>
              <a:tr h="370840">
                <a:tc>
                  <a:txBody>
                    <a:bodyPr/>
                    <a:lstStyle/>
                    <a:p>
                      <a:r>
                        <a:rPr lang="en-US" sz="1400" dirty="0" smtClean="0"/>
                        <a:t>prompt()</a:t>
                      </a:r>
                      <a:endParaRPr lang="en-US" sz="1400" dirty="0"/>
                    </a:p>
                  </a:txBody>
                  <a:tcPr/>
                </a:tc>
                <a:tc>
                  <a:txBody>
                    <a:bodyPr/>
                    <a:lstStyle/>
                    <a:p>
                      <a:r>
                        <a:rPr lang="en-US" sz="1400" dirty="0" smtClean="0"/>
                        <a:t>Displays a dialog box that prompts the visitor for input</a:t>
                      </a:r>
                      <a:endParaRPr lang="en-US" sz="1400" dirty="0"/>
                    </a:p>
                  </a:txBody>
                  <a:tcPr/>
                </a:tc>
              </a:tr>
            </a:tbl>
          </a:graphicData>
        </a:graphic>
      </p:graphicFrame>
    </p:spTree>
    <p:extLst>
      <p:ext uri="{BB962C8B-B14F-4D97-AF65-F5344CB8AC3E}">
        <p14:creationId xmlns:p14="http://schemas.microsoft.com/office/powerpoint/2010/main" val="307616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574042"/>
          </a:xfrm>
        </p:spPr>
        <p:txBody>
          <a:bodyPr>
            <a:normAutofit fontScale="90000"/>
          </a:bodyPr>
          <a:lstStyle/>
          <a:p>
            <a:r>
              <a:rPr lang="en-US" dirty="0" smtClean="0"/>
              <a:t>Window Object (Example)</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6" y="835374"/>
            <a:ext cx="10368440" cy="5227675"/>
          </a:xfrm>
        </p:spPr>
        <p:txBody>
          <a:bodyPr/>
          <a:lstStyle/>
          <a:p>
            <a:r>
              <a:rPr lang="en-US" sz="1400" b="0" i="1" dirty="0" err="1" smtClean="0">
                <a:solidFill>
                  <a:schemeClr val="tx1"/>
                </a:solidFill>
              </a:rPr>
              <a:t>var</a:t>
            </a:r>
            <a:r>
              <a:rPr lang="en-US" sz="1400" b="0" i="1" dirty="0" smtClean="0">
                <a:solidFill>
                  <a:schemeClr val="tx1"/>
                </a:solidFill>
              </a:rPr>
              <a:t> </a:t>
            </a:r>
            <a:r>
              <a:rPr lang="en-US" sz="1400" b="0" i="1" dirty="0" err="1" smtClean="0">
                <a:solidFill>
                  <a:schemeClr val="tx1"/>
                </a:solidFill>
              </a:rPr>
              <a:t>myWindow</a:t>
            </a:r>
            <a:r>
              <a:rPr lang="en-US" sz="1400" b="0" i="1" dirty="0" smtClean="0">
                <a:solidFill>
                  <a:schemeClr val="tx1"/>
                </a:solidFill>
              </a:rPr>
              <a:t> = </a:t>
            </a:r>
            <a:r>
              <a:rPr lang="en-US" sz="1400" b="0" i="1" dirty="0" err="1" smtClean="0">
                <a:solidFill>
                  <a:schemeClr val="tx1"/>
                </a:solidFill>
              </a:rPr>
              <a:t>window.open</a:t>
            </a:r>
            <a:r>
              <a:rPr lang="en-US" sz="1400" b="0" i="1" dirty="0" smtClean="0">
                <a:solidFill>
                  <a:schemeClr val="tx1"/>
                </a:solidFill>
              </a:rPr>
              <a:t>(“”, “Test Window”, “height=200, width=200”) ; </a:t>
            </a:r>
            <a:r>
              <a:rPr lang="en-US" dirty="0" smtClean="0"/>
              <a:t>      // Open a new window</a:t>
            </a:r>
          </a:p>
          <a:p>
            <a:r>
              <a:rPr lang="en-US" sz="1400" b="0" i="1" dirty="0" err="1" smtClean="0">
                <a:solidFill>
                  <a:schemeClr val="tx1"/>
                </a:solidFill>
              </a:rPr>
              <a:t>myWindow.focus</a:t>
            </a:r>
            <a:r>
              <a:rPr lang="en-US" sz="1400" b="0" i="1" dirty="0" smtClean="0">
                <a:solidFill>
                  <a:schemeClr val="tx1"/>
                </a:solidFill>
              </a:rPr>
              <a:t>() ;    </a:t>
            </a:r>
            <a:r>
              <a:rPr lang="en-US" dirty="0" smtClean="0"/>
              <a:t>// Focus our window </a:t>
            </a:r>
          </a:p>
          <a:p>
            <a:r>
              <a:rPr lang="en-US" sz="1400" b="0" i="1" dirty="0" err="1" smtClean="0">
                <a:solidFill>
                  <a:schemeClr val="tx1"/>
                </a:solidFill>
              </a:rPr>
              <a:t>myWindow.document.title</a:t>
            </a:r>
            <a:r>
              <a:rPr lang="en-US" sz="1400" b="0" i="1" dirty="0" smtClean="0">
                <a:solidFill>
                  <a:schemeClr val="tx1"/>
                </a:solidFill>
              </a:rPr>
              <a:t> = “</a:t>
            </a:r>
            <a:r>
              <a:rPr lang="en-US" sz="1400" b="0" i="1" dirty="0" err="1" smtClean="0">
                <a:solidFill>
                  <a:schemeClr val="tx1"/>
                </a:solidFill>
              </a:rPr>
              <a:t>Termopan</a:t>
            </a:r>
            <a:r>
              <a:rPr lang="en-US" sz="1400" b="0" i="1" dirty="0" smtClean="0">
                <a:solidFill>
                  <a:schemeClr val="tx1"/>
                </a:solidFill>
              </a:rPr>
              <a:t>” ;  </a:t>
            </a:r>
            <a:r>
              <a:rPr lang="en-US" dirty="0" smtClean="0"/>
              <a:t>// Change window title</a:t>
            </a:r>
          </a:p>
          <a:p>
            <a:r>
              <a:rPr lang="en-US" sz="1400" b="0" i="1" dirty="0" err="1" smtClean="0">
                <a:solidFill>
                  <a:schemeClr val="tx1"/>
                </a:solidFill>
              </a:rPr>
              <a:t>myWindow.location</a:t>
            </a:r>
            <a:r>
              <a:rPr lang="en-US" sz="1400" b="0" i="1" dirty="0" smtClean="0">
                <a:solidFill>
                  <a:schemeClr val="tx1"/>
                </a:solidFill>
              </a:rPr>
              <a:t> = “https://google.com” ;  </a:t>
            </a:r>
            <a:r>
              <a:rPr lang="en-US" dirty="0" smtClean="0"/>
              <a:t>// Loading Google main page</a:t>
            </a:r>
          </a:p>
          <a:p>
            <a:r>
              <a:rPr lang="en-US" sz="1400" b="0" dirty="0" err="1" smtClean="0">
                <a:solidFill>
                  <a:schemeClr val="tx1"/>
                </a:solidFill>
              </a:rPr>
              <a:t>myWindow.resizeTo</a:t>
            </a:r>
            <a:r>
              <a:rPr lang="en-US" sz="1400" b="0" dirty="0" smtClean="0">
                <a:solidFill>
                  <a:schemeClr val="tx1"/>
                </a:solidFill>
              </a:rPr>
              <a:t>(1000, 800) ; </a:t>
            </a:r>
            <a:r>
              <a:rPr lang="en-US" dirty="0" smtClean="0"/>
              <a:t>// Change window size</a:t>
            </a:r>
          </a:p>
          <a:p>
            <a:r>
              <a:rPr lang="en-US" sz="1400" b="0" i="1" dirty="0" err="1" smtClean="0">
                <a:solidFill>
                  <a:schemeClr val="tx1"/>
                </a:solidFill>
              </a:rPr>
              <a:t>myWindow.moveTo</a:t>
            </a:r>
            <a:r>
              <a:rPr lang="en-US" sz="1400" b="0" i="1" dirty="0" smtClean="0">
                <a:solidFill>
                  <a:schemeClr val="tx1"/>
                </a:solidFill>
              </a:rPr>
              <a:t>(400, 500) ; </a:t>
            </a:r>
            <a:r>
              <a:rPr lang="en-US" dirty="0" smtClean="0"/>
              <a:t>// Change window position</a:t>
            </a:r>
            <a:endParaRPr lang="en-US" dirty="0"/>
          </a:p>
        </p:txBody>
      </p:sp>
    </p:spTree>
    <p:extLst>
      <p:ext uri="{BB962C8B-B14F-4D97-AF65-F5344CB8AC3E}">
        <p14:creationId xmlns:p14="http://schemas.microsoft.com/office/powerpoint/2010/main" val="314747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Window.History</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1617968"/>
            <a:ext cx="3967643" cy="4399111"/>
          </a:xfrm>
        </p:spPr>
        <p:txBody>
          <a:bodyPr/>
          <a:lstStyle/>
          <a:p>
            <a:r>
              <a:rPr lang="en-US" b="0" dirty="0"/>
              <a:t>The history object contains the URLs visited by the user (within a browser window).</a:t>
            </a:r>
          </a:p>
          <a:p>
            <a:r>
              <a:rPr lang="en-US" b="0" dirty="0"/>
              <a:t>The history object is part of the window object and is accessed through the </a:t>
            </a:r>
            <a:r>
              <a:rPr lang="en-US" b="0" dirty="0" err="1"/>
              <a:t>window.history</a:t>
            </a:r>
            <a:r>
              <a:rPr lang="en-US" b="0" dirty="0"/>
              <a:t> property.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3159579"/>
            <a:ext cx="6381750" cy="2857500"/>
          </a:xfrm>
          <a:prstGeom prst="rect">
            <a:avLst/>
          </a:prstGeom>
        </p:spPr>
      </p:pic>
    </p:spTree>
    <p:extLst>
      <p:ext uri="{BB962C8B-B14F-4D97-AF65-F5344CB8AC3E}">
        <p14:creationId xmlns:p14="http://schemas.microsoft.com/office/powerpoint/2010/main" val="1549859253"/>
      </p:ext>
    </p:extLst>
  </p:cSld>
  <p:clrMapOvr>
    <a:masterClrMapping/>
  </p:clrMapOvr>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585ED32-62CE-4AD4-87BE-A71A2BB0EC02}" vid="{2575A82E-634F-4F3D-AA2B-6724E5789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2.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6226498-ED1E-45D6-B445-B5C935F92871}">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1 - Basics</Template>
  <TotalTime>8336</TotalTime>
  <Words>2204</Words>
  <Application>Microsoft Office PowerPoint</Application>
  <PresentationFormat>Widescreen</PresentationFormat>
  <Paragraphs>436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Symbol</vt:lpstr>
      <vt:lpstr>Office Theme</vt:lpstr>
      <vt:lpstr>BOM, DOM, AJAX, JSON</vt:lpstr>
      <vt:lpstr>PowerPoint Presentation</vt:lpstr>
      <vt:lpstr>PowerPoint Presentation</vt:lpstr>
      <vt:lpstr>JS BOM</vt:lpstr>
      <vt:lpstr>Window Object</vt:lpstr>
      <vt:lpstr>Window Object (Properties)</vt:lpstr>
      <vt:lpstr>Window Object (Methods)</vt:lpstr>
      <vt:lpstr>Window Object (Example)</vt:lpstr>
      <vt:lpstr>Window.History</vt:lpstr>
      <vt:lpstr>Window.History (properties &amp; methods)</vt:lpstr>
      <vt:lpstr>Window.History (example)</vt:lpstr>
      <vt:lpstr>Window.Location</vt:lpstr>
      <vt:lpstr>Window.Location (Properties &amp; Methods)</vt:lpstr>
      <vt:lpstr>Window.Location (example)</vt:lpstr>
      <vt:lpstr>PowerPoint Presentation</vt:lpstr>
      <vt:lpstr>DOM</vt:lpstr>
      <vt:lpstr>DOM - Nodes</vt:lpstr>
      <vt:lpstr>DOM – Nodes Types</vt:lpstr>
      <vt:lpstr>Document Object Model (Properties)</vt:lpstr>
      <vt:lpstr>Document Object Model (Methods)</vt:lpstr>
      <vt:lpstr>DOM – Elements</vt:lpstr>
      <vt:lpstr>DOM – Elements (Properties)</vt:lpstr>
      <vt:lpstr>DOM – Elements (Methods)</vt:lpstr>
      <vt:lpstr>DOM – Elements (example)</vt:lpstr>
      <vt:lpstr>PowerPoint Presentation</vt:lpstr>
      <vt:lpstr>AJAX</vt:lpstr>
      <vt:lpstr>AJAX - XMLHttpRequest</vt:lpstr>
      <vt:lpstr>AJAX – XMLHttpRequest (Properties &amp; Methods &amp; Events)</vt:lpstr>
      <vt:lpstr>AJAX – XMLHttpRequest (readyState)</vt:lpstr>
      <vt:lpstr>PowerPoint Presentation</vt:lpstr>
      <vt:lpstr>JSON</vt:lpstr>
      <vt:lpstr>JSON – Serialization</vt:lpstr>
      <vt:lpstr>Usefull Links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dc:title>
  <dc:creator>Corneliu Pacalev</dc:creator>
  <cp:lastModifiedBy>Corneliu Pacalev</cp:lastModifiedBy>
  <cp:revision>822</cp:revision>
  <dcterms:created xsi:type="dcterms:W3CDTF">2016-02-05T08:02:10Z</dcterms:created>
  <dcterms:modified xsi:type="dcterms:W3CDTF">2016-11-02T10:36:32Z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