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9" r:id="rId5"/>
    <p:sldId id="265" r:id="rId6"/>
    <p:sldId id="289" r:id="rId7"/>
    <p:sldId id="337" r:id="rId8"/>
    <p:sldId id="314" r:id="rId9"/>
    <p:sldId id="316" r:id="rId10"/>
    <p:sldId id="317" r:id="rId11"/>
    <p:sldId id="320" r:id="rId12"/>
    <p:sldId id="328" r:id="rId13"/>
    <p:sldId id="329" r:id="rId14"/>
    <p:sldId id="330" r:id="rId15"/>
    <p:sldId id="318" r:id="rId16"/>
    <p:sldId id="319" r:id="rId17"/>
    <p:sldId id="322" r:id="rId18"/>
    <p:sldId id="323" r:id="rId19"/>
    <p:sldId id="321" r:id="rId20"/>
    <p:sldId id="324" r:id="rId21"/>
    <p:sldId id="325" r:id="rId22"/>
    <p:sldId id="331" r:id="rId23"/>
    <p:sldId id="332" r:id="rId24"/>
    <p:sldId id="326" r:id="rId25"/>
    <p:sldId id="327" r:id="rId26"/>
    <p:sldId id="333" r:id="rId27"/>
    <p:sldId id="334" r:id="rId28"/>
    <p:sldId id="335" r:id="rId29"/>
    <p:sldId id="336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52"/>
    <a:srgbClr val="DC5D2A"/>
    <a:srgbClr val="AA0B19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7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36814"/>
            <a:ext cx="11253829" cy="5626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67543"/>
            <a:ext cx="9351386" cy="4675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4" r:id="rId4"/>
    <p:sldLayoutId id="2147483671" r:id="rId5"/>
    <p:sldLayoutId id="2147483665" r:id="rId6"/>
    <p:sldLayoutId id="2147483672" r:id="rId7"/>
    <p:sldLayoutId id="2147483660" r:id="rId8"/>
    <p:sldLayoutId id="214748367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libraries/#jquery" TargetMode="External"/><Relationship Id="rId2" Type="http://schemas.openxmlformats.org/officeDocument/2006/relationships/hyperlink" Target="https://code.jquer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sdelivr.com/projects/jquery" TargetMode="External"/><Relationship Id="rId5" Type="http://schemas.openxmlformats.org/officeDocument/2006/relationships/hyperlink" Target="https://cdnjs.com/libraries/jquery/" TargetMode="External"/><Relationship Id="rId4" Type="http://schemas.openxmlformats.org/officeDocument/2006/relationships/hyperlink" Target="https://www.asp.net/ajax/cdn#jQuery_Releases_on_the_CDN_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Attributes, CSS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jQuery allows to read or set attributes/properties for HTML elements. To access or change them, use </a:t>
            </a:r>
            <a:r>
              <a:rPr lang="en-GB" i="1" dirty="0" err="1" smtClean="0"/>
              <a:t>attr</a:t>
            </a:r>
            <a:r>
              <a:rPr lang="en-GB" i="1" dirty="0" smtClean="0"/>
              <a:t>()</a:t>
            </a:r>
            <a:r>
              <a:rPr lang="en-GB" dirty="0" smtClean="0"/>
              <a:t>:</a:t>
            </a:r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elem</a:t>
            </a:r>
            <a:r>
              <a:rPr lang="en-GB" i="1" dirty="0" smtClean="0"/>
              <a:t>”).</a:t>
            </a:r>
            <a:r>
              <a:rPr lang="en-GB" i="1" dirty="0" err="1" smtClean="0"/>
              <a:t>attr</a:t>
            </a:r>
            <a:r>
              <a:rPr lang="en-GB" i="1" dirty="0" smtClean="0"/>
              <a:t>(“name”);</a:t>
            </a:r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/>
              <a:t>”).</a:t>
            </a:r>
            <a:r>
              <a:rPr lang="en-GB" i="1" dirty="0" err="1"/>
              <a:t>attr</a:t>
            </a:r>
            <a:r>
              <a:rPr lang="en-GB" i="1" dirty="0" smtClean="0"/>
              <a:t>(“id”);</a:t>
            </a:r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/>
              <a:t>”).</a:t>
            </a:r>
            <a:r>
              <a:rPr lang="en-GB" i="1" dirty="0" err="1"/>
              <a:t>attr</a:t>
            </a:r>
            <a:r>
              <a:rPr lang="en-GB" i="1" dirty="0" smtClean="0"/>
              <a:t>(“name”, “</a:t>
            </a:r>
            <a:r>
              <a:rPr lang="en-GB" i="1" dirty="0" err="1" smtClean="0"/>
              <a:t>newName</a:t>
            </a:r>
            <a:r>
              <a:rPr lang="en-GB" i="1" dirty="0" smtClean="0"/>
              <a:t>”);</a:t>
            </a:r>
            <a:endParaRPr lang="en-GB" i="1" dirty="0"/>
          </a:p>
          <a:p>
            <a:pPr lvl="1"/>
            <a:endParaRPr lang="en-GB" i="1" dirty="0" smtClean="0"/>
          </a:p>
          <a:p>
            <a:pPr lvl="1"/>
            <a:r>
              <a:rPr lang="en-GB" dirty="0" smtClean="0"/>
              <a:t>To remove an attribute:</a:t>
            </a:r>
          </a:p>
          <a:p>
            <a:pPr lvl="1"/>
            <a:r>
              <a:rPr lang="en-GB" i="1" dirty="0" smtClean="0"/>
              <a:t>$(“</a:t>
            </a:r>
            <a:r>
              <a:rPr lang="en-GB" i="1" dirty="0" err="1" smtClean="0"/>
              <a:t>elem</a:t>
            </a:r>
            <a:r>
              <a:rPr lang="en-GB" i="1" dirty="0" smtClean="0"/>
              <a:t>”).</a:t>
            </a:r>
            <a:r>
              <a:rPr lang="en-GB" i="1" dirty="0" err="1" smtClean="0"/>
              <a:t>removeAttr</a:t>
            </a:r>
            <a:r>
              <a:rPr lang="en-GB" i="1" dirty="0" smtClean="0"/>
              <a:t>(“name”);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For properties like checked, selected, disabled, use </a:t>
            </a:r>
            <a:r>
              <a:rPr lang="en-GB" i="1" dirty="0" smtClean="0"/>
              <a:t>prop</a:t>
            </a:r>
            <a:r>
              <a:rPr lang="en-GB" dirty="0" smtClean="0"/>
              <a:t>() (as of jQuery 1.6 is recommended):</a:t>
            </a:r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 smtClean="0"/>
              <a:t>”).prop(“checked”);</a:t>
            </a:r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 smtClean="0"/>
              <a:t>”).prop(“disabled”);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To remove a property:</a:t>
            </a:r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 smtClean="0"/>
              <a:t>”).</a:t>
            </a:r>
            <a:r>
              <a:rPr lang="en-GB" i="1" dirty="0" err="1" smtClean="0"/>
              <a:t>removeProp</a:t>
            </a:r>
            <a:r>
              <a:rPr lang="en-GB" i="1" dirty="0" smtClean="0"/>
              <a:t>(“disabled”);</a:t>
            </a:r>
            <a:endParaRPr lang="en-GB" i="1" dirty="0"/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dirty="0"/>
          </a:p>
          <a:p>
            <a:pPr lvl="1"/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10597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Attributes, CSS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You can work with classes:</a:t>
            </a:r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 smtClean="0"/>
              <a:t>”).</a:t>
            </a:r>
            <a:r>
              <a:rPr lang="en-GB" i="1" dirty="0" err="1" smtClean="0"/>
              <a:t>addClass</a:t>
            </a:r>
            <a:r>
              <a:rPr lang="en-GB" i="1" dirty="0" smtClean="0"/>
              <a:t>(“</a:t>
            </a:r>
            <a:r>
              <a:rPr lang="en-GB" i="1" dirty="0" err="1" smtClean="0"/>
              <a:t>className</a:t>
            </a:r>
            <a:r>
              <a:rPr lang="en-GB" i="1" dirty="0" smtClean="0"/>
              <a:t>”); // add a class to the specified element</a:t>
            </a:r>
          </a:p>
          <a:p>
            <a:pPr lvl="1"/>
            <a:endParaRPr lang="en-GB" i="1" dirty="0"/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 smtClean="0"/>
              <a:t>”).</a:t>
            </a:r>
            <a:r>
              <a:rPr lang="en-GB" i="1" dirty="0" err="1" smtClean="0"/>
              <a:t>removeClass</a:t>
            </a:r>
            <a:r>
              <a:rPr lang="en-GB" i="1" dirty="0" smtClean="0"/>
              <a:t>(“</a:t>
            </a:r>
            <a:r>
              <a:rPr lang="en-GB" i="1" dirty="0" err="1" smtClean="0"/>
              <a:t>className</a:t>
            </a:r>
            <a:r>
              <a:rPr lang="en-GB" i="1" dirty="0" smtClean="0"/>
              <a:t>”); //removes the class</a:t>
            </a:r>
            <a:endParaRPr lang="en-GB" i="1" dirty="0"/>
          </a:p>
          <a:p>
            <a:pPr lvl="1"/>
            <a:endParaRPr lang="en-GB" i="1" dirty="0"/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 smtClean="0"/>
              <a:t>”).toggle(“</a:t>
            </a:r>
            <a:r>
              <a:rPr lang="en-GB" i="1" dirty="0"/>
              <a:t>name</a:t>
            </a:r>
            <a:r>
              <a:rPr lang="en-GB" i="1" dirty="0" smtClean="0"/>
              <a:t>”); // toggles the class of the element, that is, if the class is present it will be removed, if the class is 			missing it will be added</a:t>
            </a:r>
            <a:endParaRPr lang="en-GB" i="1" dirty="0"/>
          </a:p>
          <a:p>
            <a:pPr lvl="1"/>
            <a:endParaRPr lang="en-GB" i="1" dirty="0"/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 smtClean="0"/>
              <a:t>”).</a:t>
            </a:r>
            <a:r>
              <a:rPr lang="en-GB" i="1" dirty="0" err="1" smtClean="0"/>
              <a:t>hasClass</a:t>
            </a:r>
            <a:r>
              <a:rPr lang="en-GB" i="1" dirty="0" smtClean="0"/>
              <a:t>(“</a:t>
            </a:r>
            <a:r>
              <a:rPr lang="en-GB" i="1" dirty="0"/>
              <a:t>name</a:t>
            </a:r>
            <a:r>
              <a:rPr lang="en-GB" i="1" dirty="0" smtClean="0"/>
              <a:t>”); // return true or false if an element has a specified class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The styles can be manipulated from jQuery as well:</a:t>
            </a:r>
            <a:endParaRPr lang="en-GB" dirty="0"/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elem</a:t>
            </a:r>
            <a:r>
              <a:rPr lang="en-GB" i="1" dirty="0" smtClean="0"/>
              <a:t>”).</a:t>
            </a:r>
            <a:r>
              <a:rPr lang="en-GB" i="1" dirty="0" err="1"/>
              <a:t>css</a:t>
            </a:r>
            <a:r>
              <a:rPr lang="en-GB" i="1" dirty="0"/>
              <a:t>( "background-</a:t>
            </a:r>
            <a:r>
              <a:rPr lang="en-GB" i="1" dirty="0" err="1"/>
              <a:t>color</a:t>
            </a:r>
            <a:r>
              <a:rPr lang="en-GB" i="1" dirty="0"/>
              <a:t>" </a:t>
            </a:r>
            <a:r>
              <a:rPr lang="en-GB" i="1" dirty="0" smtClean="0"/>
              <a:t>); // get the value for the element’s background </a:t>
            </a:r>
            <a:r>
              <a:rPr lang="en-GB" i="1" dirty="0" err="1" smtClean="0"/>
              <a:t>color</a:t>
            </a:r>
            <a:endParaRPr lang="en-GB" i="1" dirty="0"/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elem</a:t>
            </a:r>
            <a:r>
              <a:rPr lang="en-GB" i="1" dirty="0" smtClean="0"/>
              <a:t>”).</a:t>
            </a:r>
            <a:r>
              <a:rPr lang="en-GB" i="1" dirty="0" err="1"/>
              <a:t>css</a:t>
            </a:r>
            <a:r>
              <a:rPr lang="en-GB" i="1" dirty="0"/>
              <a:t>( "</a:t>
            </a:r>
            <a:r>
              <a:rPr lang="en-GB" i="1" dirty="0" smtClean="0"/>
              <a:t>background-</a:t>
            </a:r>
            <a:r>
              <a:rPr lang="en-GB" i="1" dirty="0" err="1" smtClean="0"/>
              <a:t>color</a:t>
            </a:r>
            <a:r>
              <a:rPr lang="en-GB" i="1" dirty="0" smtClean="0"/>
              <a:t>“, “yellow” </a:t>
            </a:r>
            <a:r>
              <a:rPr lang="en-GB" i="1" dirty="0"/>
              <a:t>); </a:t>
            </a:r>
            <a:r>
              <a:rPr lang="en-GB" i="1" dirty="0" smtClean="0"/>
              <a:t>// set </a:t>
            </a:r>
            <a:r>
              <a:rPr lang="en-GB" i="1" dirty="0"/>
              <a:t>the value for the element’s background </a:t>
            </a:r>
            <a:r>
              <a:rPr lang="en-GB" i="1" dirty="0" err="1"/>
              <a:t>color</a:t>
            </a:r>
            <a:endParaRPr lang="en-GB" i="1" dirty="0"/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dirty="0"/>
          </a:p>
          <a:p>
            <a:pPr lvl="1"/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4994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Manipulation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Manipulation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Elements can be manipulated as needed. This can include deleting or adding an element, hiding, getting or changing the value/content, changing styles, adding effects.</a:t>
            </a:r>
          </a:p>
          <a:p>
            <a:pPr lvl="1"/>
            <a:endParaRPr lang="en-GB" i="1" dirty="0" smtClean="0"/>
          </a:p>
          <a:p>
            <a:pPr lvl="1"/>
            <a:r>
              <a:rPr lang="en-GB" dirty="0" smtClean="0"/>
              <a:t>Appending a child as last </a:t>
            </a:r>
            <a:r>
              <a:rPr lang="en-GB" dirty="0" err="1" smtClean="0"/>
              <a:t>lement</a:t>
            </a:r>
            <a:r>
              <a:rPr lang="en-GB" dirty="0" smtClean="0"/>
              <a:t>, inside an element with class “.inner”</a:t>
            </a:r>
          </a:p>
          <a:p>
            <a:pPr lvl="1"/>
            <a:r>
              <a:rPr lang="en-GB" i="1" dirty="0"/>
              <a:t>$( ".inner" ).append( "&lt;</a:t>
            </a:r>
            <a:r>
              <a:rPr lang="en-GB" i="1" dirty="0" smtClean="0"/>
              <a:t>p&gt;This is the last element&lt;/</a:t>
            </a:r>
            <a:r>
              <a:rPr lang="en-GB" i="1" dirty="0"/>
              <a:t>p&gt;" </a:t>
            </a:r>
            <a:r>
              <a:rPr lang="en-GB" i="1" dirty="0" smtClean="0"/>
              <a:t>);</a:t>
            </a:r>
          </a:p>
          <a:p>
            <a:pPr lvl="1"/>
            <a:endParaRPr lang="en-GB" i="1" dirty="0"/>
          </a:p>
          <a:p>
            <a:pPr lvl="1"/>
            <a:r>
              <a:rPr lang="en-GB" dirty="0"/>
              <a:t>Appending a </a:t>
            </a:r>
            <a:r>
              <a:rPr lang="en-GB" dirty="0" smtClean="0"/>
              <a:t>child</a:t>
            </a:r>
            <a:r>
              <a:rPr lang="en-GB" dirty="0"/>
              <a:t>, </a:t>
            </a:r>
            <a:r>
              <a:rPr lang="en-GB" dirty="0" smtClean="0"/>
              <a:t>inside </a:t>
            </a:r>
            <a:r>
              <a:rPr lang="en-GB" dirty="0"/>
              <a:t>an element with class </a:t>
            </a:r>
            <a:r>
              <a:rPr lang="en-GB" dirty="0" smtClean="0"/>
              <a:t>“.</a:t>
            </a:r>
            <a:r>
              <a:rPr lang="en-GB" dirty="0" err="1" smtClean="0"/>
              <a:t>adContainer</a:t>
            </a:r>
            <a:r>
              <a:rPr lang="en-GB" dirty="0" smtClean="0"/>
              <a:t>”</a:t>
            </a:r>
            <a:endParaRPr lang="en-GB" dirty="0"/>
          </a:p>
          <a:p>
            <a:pPr lvl="1"/>
            <a:r>
              <a:rPr lang="en-GB" i="1" dirty="0"/>
              <a:t>$( </a:t>
            </a:r>
            <a:r>
              <a:rPr lang="en-GB" i="1" dirty="0" smtClean="0"/>
              <a:t>“.</a:t>
            </a:r>
            <a:r>
              <a:rPr lang="en-GB" i="1" dirty="0" err="1" smtClean="0"/>
              <a:t>smallBanner</a:t>
            </a:r>
            <a:r>
              <a:rPr lang="en-GB" i="1" dirty="0" smtClean="0"/>
              <a:t>" </a:t>
            </a:r>
            <a:r>
              <a:rPr lang="en-GB" i="1" dirty="0"/>
              <a:t>).</a:t>
            </a:r>
            <a:r>
              <a:rPr lang="en-GB" i="1" dirty="0" err="1" smtClean="0"/>
              <a:t>appendTo</a:t>
            </a:r>
            <a:r>
              <a:rPr lang="en-GB" i="1" dirty="0" smtClean="0"/>
              <a:t>(“.</a:t>
            </a:r>
            <a:r>
              <a:rPr lang="en-GB" i="1" dirty="0" err="1" smtClean="0"/>
              <a:t>adContainer</a:t>
            </a:r>
            <a:r>
              <a:rPr lang="en-GB" i="1" dirty="0" smtClean="0"/>
              <a:t>" 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Prepend an element as first child, inside </a:t>
            </a:r>
            <a:r>
              <a:rPr lang="en-GB" dirty="0"/>
              <a:t>an element with class “.inner”</a:t>
            </a:r>
          </a:p>
          <a:p>
            <a:pPr lvl="1"/>
            <a:r>
              <a:rPr lang="en-GB" i="1" dirty="0"/>
              <a:t>$( ".inner" </a:t>
            </a:r>
            <a:r>
              <a:rPr lang="en-GB" i="1" dirty="0" smtClean="0"/>
              <a:t>).prepend( </a:t>
            </a:r>
            <a:r>
              <a:rPr lang="en-GB" i="1" dirty="0"/>
              <a:t>"&lt;p&gt;This is </a:t>
            </a:r>
            <a:r>
              <a:rPr lang="en-GB" i="1" dirty="0" smtClean="0"/>
              <a:t>the first element&lt;/</a:t>
            </a:r>
            <a:r>
              <a:rPr lang="en-GB" i="1" dirty="0"/>
              <a:t>p&gt;" 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Prepend an element as first child, inside </a:t>
            </a:r>
            <a:r>
              <a:rPr lang="en-GB" dirty="0"/>
              <a:t>an element with class </a:t>
            </a:r>
            <a:r>
              <a:rPr lang="en-GB" dirty="0" smtClean="0"/>
              <a:t>“.</a:t>
            </a:r>
            <a:r>
              <a:rPr lang="en-GB" dirty="0" err="1" smtClean="0"/>
              <a:t>adContainer</a:t>
            </a:r>
            <a:r>
              <a:rPr lang="en-GB" dirty="0" smtClean="0"/>
              <a:t>”</a:t>
            </a:r>
            <a:endParaRPr lang="en-GB" dirty="0"/>
          </a:p>
          <a:p>
            <a:pPr lvl="1"/>
            <a:r>
              <a:rPr lang="en-GB" i="1" dirty="0"/>
              <a:t>$( “.</a:t>
            </a:r>
            <a:r>
              <a:rPr lang="en-GB" i="1" dirty="0" err="1"/>
              <a:t>smallBanner</a:t>
            </a:r>
            <a:r>
              <a:rPr lang="en-GB" i="1" dirty="0"/>
              <a:t>" </a:t>
            </a:r>
            <a:r>
              <a:rPr lang="en-GB" i="1" dirty="0" smtClean="0"/>
              <a:t>).</a:t>
            </a:r>
            <a:r>
              <a:rPr lang="en-GB" i="1" dirty="0" err="1" smtClean="0"/>
              <a:t>prependTo</a:t>
            </a:r>
            <a:r>
              <a:rPr lang="en-GB" i="1" dirty="0"/>
              <a:t>(“.</a:t>
            </a:r>
            <a:r>
              <a:rPr lang="en-GB" i="1" dirty="0" err="1"/>
              <a:t>adContainer</a:t>
            </a:r>
            <a:r>
              <a:rPr lang="en-GB" i="1" dirty="0"/>
              <a:t>" );</a:t>
            </a:r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72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Manipulation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The following methods are similar to the previous ones, but they are used to insert on inside, but outside the element (right next to it, before or after).</a:t>
            </a:r>
          </a:p>
          <a:p>
            <a:pPr lvl="1"/>
            <a:endParaRPr lang="en-GB" i="1" dirty="0" smtClean="0"/>
          </a:p>
          <a:p>
            <a:pPr lvl="1"/>
            <a:r>
              <a:rPr lang="en-GB" dirty="0" smtClean="0"/>
              <a:t>Inserting before the element</a:t>
            </a:r>
            <a:endParaRPr lang="en-GB" dirty="0"/>
          </a:p>
          <a:p>
            <a:pPr lvl="1"/>
            <a:r>
              <a:rPr lang="en-GB" i="1" dirty="0" smtClean="0"/>
              <a:t>$(“.form”).before(“&lt;p&gt;Label text&lt;p&gt;”);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Inserting after the element</a:t>
            </a:r>
          </a:p>
          <a:p>
            <a:pPr lvl="1"/>
            <a:r>
              <a:rPr lang="en-GB" i="1" dirty="0"/>
              <a:t>$(“.form</a:t>
            </a:r>
            <a:r>
              <a:rPr lang="en-GB" i="1" dirty="0" smtClean="0"/>
              <a:t>”).after(“&lt;p&gt;All fields are required&lt;p&gt;”);</a:t>
            </a:r>
            <a:endParaRPr lang="en-GB" i="1" dirty="0"/>
          </a:p>
          <a:p>
            <a:pPr lvl="1"/>
            <a:endParaRPr lang="en-GB" i="1" dirty="0" smtClean="0"/>
          </a:p>
          <a:p>
            <a:pPr lvl="1"/>
            <a:r>
              <a:rPr lang="en-GB" dirty="0" smtClean="0"/>
              <a:t>As described in the previous slide, there 2 more methods, which will insert a specific select element</a:t>
            </a:r>
          </a:p>
          <a:p>
            <a:pPr lvl="1"/>
            <a:r>
              <a:rPr lang="en-GB" i="1" dirty="0" smtClean="0"/>
              <a:t>$(“.label”).</a:t>
            </a:r>
            <a:r>
              <a:rPr lang="en-GB" i="1" dirty="0" err="1" smtClean="0"/>
              <a:t>insertBefore</a:t>
            </a:r>
            <a:r>
              <a:rPr lang="en-GB" i="1" dirty="0" smtClean="0"/>
              <a:t>(“.form”);</a:t>
            </a:r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endLabel</a:t>
            </a:r>
            <a:r>
              <a:rPr lang="en-GB" i="1" dirty="0" smtClean="0"/>
              <a:t>”).</a:t>
            </a:r>
            <a:r>
              <a:rPr lang="en-GB" i="1" dirty="0" err="1" smtClean="0"/>
              <a:t>insertAfter</a:t>
            </a:r>
            <a:r>
              <a:rPr lang="en-GB" i="1" dirty="0" smtClean="0"/>
              <a:t>(“.form’);</a:t>
            </a:r>
            <a:endParaRPr lang="en-GB" i="1" dirty="0"/>
          </a:p>
          <a:p>
            <a:pPr lvl="1"/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9873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Manipulation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Removing an element (and its contents, like text, child elements) entirely from DOM cab be achieved with </a:t>
            </a:r>
            <a:r>
              <a:rPr lang="en-GB" i="1" dirty="0" smtClean="0"/>
              <a:t>remove()</a:t>
            </a:r>
            <a:endParaRPr lang="en-GB" dirty="0" smtClean="0"/>
          </a:p>
          <a:p>
            <a:pPr lvl="1"/>
            <a:endParaRPr lang="en-GB" i="1" dirty="0"/>
          </a:p>
          <a:p>
            <a:pPr lvl="1"/>
            <a:r>
              <a:rPr lang="en-GB" i="1" dirty="0" smtClean="0"/>
              <a:t>$(“.temp”).remove();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To remove only the contents of the element, use </a:t>
            </a:r>
            <a:r>
              <a:rPr lang="en-GB" i="1" dirty="0" smtClean="0"/>
              <a:t>empty()</a:t>
            </a:r>
          </a:p>
          <a:p>
            <a:pPr lvl="1"/>
            <a:r>
              <a:rPr lang="en-GB" i="1" dirty="0" smtClean="0"/>
              <a:t>$(“.banner”).empty(); // the “.banner” element will remain, the contents will be removed</a:t>
            </a:r>
            <a:endParaRPr lang="en-GB" i="1" dirty="0"/>
          </a:p>
          <a:p>
            <a:pPr lvl="1"/>
            <a:endParaRPr lang="en-GB" i="1" dirty="0" smtClean="0"/>
          </a:p>
          <a:p>
            <a:pPr lvl="1"/>
            <a:r>
              <a:rPr lang="en-GB" dirty="0" smtClean="0"/>
              <a:t>There is a particularity, when you need to remove the element, but retain the data associated with it (events, data). In this case you need to use </a:t>
            </a:r>
            <a:r>
              <a:rPr lang="en-GB" i="1" dirty="0" smtClean="0"/>
              <a:t>detach()</a:t>
            </a:r>
            <a:endParaRPr lang="en-GB" i="1" dirty="0"/>
          </a:p>
          <a:p>
            <a:pPr lvl="1"/>
            <a:r>
              <a:rPr lang="en-GB" i="1" dirty="0" smtClean="0"/>
              <a:t>$(“.banner”).detach();</a:t>
            </a:r>
          </a:p>
          <a:p>
            <a:pPr lvl="1"/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14247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Manipulation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To get a text value from an element:</a:t>
            </a:r>
          </a:p>
          <a:p>
            <a:pPr lvl="1"/>
            <a:r>
              <a:rPr lang="en-GB" i="1" dirty="0"/>
              <a:t>$( </a:t>
            </a:r>
            <a:r>
              <a:rPr lang="en-GB" i="1" dirty="0" smtClean="0"/>
              <a:t>“.message" ).text();</a:t>
            </a:r>
          </a:p>
          <a:p>
            <a:pPr lvl="1"/>
            <a:endParaRPr lang="en-GB" i="1" dirty="0" smtClean="0"/>
          </a:p>
          <a:p>
            <a:pPr lvl="1"/>
            <a:r>
              <a:rPr lang="en-GB" dirty="0" smtClean="0"/>
              <a:t>Also you can set the text:</a:t>
            </a:r>
          </a:p>
          <a:p>
            <a:pPr lvl="1"/>
            <a:r>
              <a:rPr lang="en-GB" i="1" dirty="0" smtClean="0"/>
              <a:t>$( “.message" ).text(“Please read carefully”);</a:t>
            </a:r>
            <a:endParaRPr lang="en-GB" i="1" dirty="0"/>
          </a:p>
          <a:p>
            <a:pPr lvl="1"/>
            <a:endParaRPr lang="en-GB" i="1" dirty="0" smtClean="0"/>
          </a:p>
          <a:p>
            <a:pPr lvl="1"/>
            <a:r>
              <a:rPr lang="en-GB" dirty="0" smtClean="0"/>
              <a:t>To get the value for specific inputs, </a:t>
            </a:r>
            <a:r>
              <a:rPr lang="en-GB" dirty="0" err="1" smtClean="0"/>
              <a:t>textareas</a:t>
            </a:r>
            <a:endParaRPr lang="en-GB" dirty="0"/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firstName</a:t>
            </a:r>
            <a:r>
              <a:rPr lang="en-GB" i="1" dirty="0" smtClean="0"/>
              <a:t>”).</a:t>
            </a:r>
            <a:r>
              <a:rPr lang="en-GB" i="1" dirty="0" err="1" smtClean="0"/>
              <a:t>val</a:t>
            </a:r>
            <a:r>
              <a:rPr lang="en-GB" i="1" dirty="0" smtClean="0"/>
              <a:t>();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The same goes to setting it</a:t>
            </a:r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firstName</a:t>
            </a:r>
            <a:r>
              <a:rPr lang="en-GB" i="1" dirty="0"/>
              <a:t>”).</a:t>
            </a:r>
            <a:r>
              <a:rPr lang="en-GB" i="1" dirty="0" err="1"/>
              <a:t>val</a:t>
            </a:r>
            <a:r>
              <a:rPr lang="en-GB" i="1" dirty="0" smtClean="0"/>
              <a:t>(“John”);</a:t>
            </a:r>
            <a:endParaRPr lang="en-GB" i="1" dirty="0"/>
          </a:p>
          <a:p>
            <a:pPr lvl="1"/>
            <a:endParaRPr lang="en-GB" i="1" dirty="0"/>
          </a:p>
          <a:p>
            <a:pPr lvl="1"/>
            <a:r>
              <a:rPr lang="en-GB" dirty="0" smtClean="0"/>
              <a:t>To get the HTML content of an element:</a:t>
            </a:r>
          </a:p>
          <a:p>
            <a:pPr lvl="1"/>
            <a:r>
              <a:rPr lang="en-GB" i="1" dirty="0" smtClean="0"/>
              <a:t>$(“.form”).html(); 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In a similar way you can set it.</a:t>
            </a:r>
          </a:p>
        </p:txBody>
      </p:sp>
    </p:spTree>
    <p:extLst>
      <p:ext uri="{BB962C8B-B14F-4D97-AF65-F5344CB8AC3E}">
        <p14:creationId xmlns:p14="http://schemas.microsoft.com/office/powerpoint/2010/main" val="35337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Events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950026"/>
            <a:ext cx="10543495" cy="50670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As in pure JS, you can bind events to elements, and different actions can be performed based on the triggered events. A standard way would be the following:</a:t>
            </a:r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elem</a:t>
            </a:r>
            <a:r>
              <a:rPr lang="en-GB" i="1" dirty="0" smtClean="0"/>
              <a:t>”).on(“click”, </a:t>
            </a:r>
          </a:p>
          <a:p>
            <a:pPr lvl="1"/>
            <a:r>
              <a:rPr lang="en-GB" i="1" dirty="0" smtClean="0"/>
              <a:t>	function(){</a:t>
            </a:r>
          </a:p>
          <a:p>
            <a:pPr lvl="1"/>
            <a:r>
              <a:rPr lang="en-GB" i="1" dirty="0" smtClean="0"/>
              <a:t>	alert(“.</a:t>
            </a:r>
            <a:r>
              <a:rPr lang="en-GB" i="1" dirty="0" err="1" smtClean="0"/>
              <a:t>elem</a:t>
            </a:r>
            <a:r>
              <a:rPr lang="en-GB" i="1" dirty="0" smtClean="0"/>
              <a:t> was clicked!”);</a:t>
            </a:r>
          </a:p>
          <a:p>
            <a:pPr lvl="1"/>
            <a:r>
              <a:rPr lang="en-GB" i="1" dirty="0" smtClean="0"/>
              <a:t>	}</a:t>
            </a:r>
          </a:p>
          <a:p>
            <a:pPr lvl="1"/>
            <a:r>
              <a:rPr lang="en-GB" i="1" dirty="0" smtClean="0"/>
              <a:t>);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 simpler way to do it is to bind a specific method:</a:t>
            </a:r>
            <a:endParaRPr lang="en-GB" dirty="0"/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elem</a:t>
            </a:r>
            <a:r>
              <a:rPr lang="en-GB" i="1" dirty="0" smtClean="0"/>
              <a:t>”).click(function(){</a:t>
            </a:r>
          </a:p>
          <a:p>
            <a:pPr lvl="1"/>
            <a:r>
              <a:rPr lang="en-GB" i="1" dirty="0" smtClean="0"/>
              <a:t>	</a:t>
            </a:r>
            <a:r>
              <a:rPr lang="en-GB" i="1" dirty="0"/>
              <a:t> alert(“.</a:t>
            </a:r>
            <a:r>
              <a:rPr lang="en-GB" i="1" dirty="0" err="1"/>
              <a:t>elem</a:t>
            </a:r>
            <a:r>
              <a:rPr lang="en-GB" i="1" dirty="0"/>
              <a:t> was clicked!”);</a:t>
            </a:r>
          </a:p>
          <a:p>
            <a:pPr lvl="1"/>
            <a:r>
              <a:rPr lang="en-GB" i="1" dirty="0" smtClean="0"/>
              <a:t>});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Since in JS functions are treated as objects, the following also works for </a:t>
            </a:r>
            <a:r>
              <a:rPr lang="en-GB" dirty="0" err="1" smtClean="0"/>
              <a:t>callbacks</a:t>
            </a:r>
            <a:r>
              <a:rPr lang="en-GB" dirty="0" smtClean="0"/>
              <a:t>:</a:t>
            </a:r>
          </a:p>
          <a:p>
            <a:pPr lvl="1"/>
            <a:r>
              <a:rPr lang="en-GB" i="1" dirty="0" err="1" smtClean="0"/>
              <a:t>var</a:t>
            </a:r>
            <a:r>
              <a:rPr lang="en-GB" i="1" dirty="0" smtClean="0"/>
              <a:t> </a:t>
            </a:r>
            <a:r>
              <a:rPr lang="en-GB" i="1" dirty="0" err="1" smtClean="0"/>
              <a:t>showAlert</a:t>
            </a:r>
            <a:r>
              <a:rPr lang="en-GB" i="1" dirty="0" smtClean="0"/>
              <a:t> = function (){</a:t>
            </a:r>
          </a:p>
          <a:p>
            <a:pPr lvl="1"/>
            <a:r>
              <a:rPr lang="en-GB" i="1" dirty="0" smtClean="0"/>
              <a:t>	alert(“The element was clicked!”);</a:t>
            </a:r>
            <a:endParaRPr lang="en-GB" i="1" dirty="0"/>
          </a:p>
          <a:p>
            <a:pPr lvl="1"/>
            <a:r>
              <a:rPr lang="en-GB" i="1" dirty="0" smtClean="0"/>
              <a:t>}</a:t>
            </a:r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elem</a:t>
            </a:r>
            <a:r>
              <a:rPr lang="en-GB" i="1" dirty="0" smtClean="0"/>
              <a:t>”).click(</a:t>
            </a:r>
            <a:r>
              <a:rPr lang="en-GB" i="1" dirty="0" err="1" smtClean="0"/>
              <a:t>showAlert</a:t>
            </a:r>
            <a:r>
              <a:rPr lang="en-GB" i="1" dirty="0" smtClean="0"/>
              <a:t>);</a:t>
            </a:r>
          </a:p>
          <a:p>
            <a:pPr lvl="1"/>
            <a:endParaRPr lang="en-GB" dirty="0"/>
          </a:p>
          <a:p>
            <a:pPr lvl="1"/>
            <a:endParaRPr lang="en-GB" i="1" dirty="0" smtClean="0"/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632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950026"/>
            <a:ext cx="10543495" cy="50670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To unbind an event from an element, use </a:t>
            </a:r>
            <a:r>
              <a:rPr lang="en-GB" i="1" dirty="0" smtClean="0"/>
              <a:t>off()</a:t>
            </a:r>
            <a:r>
              <a:rPr lang="en-GB" dirty="0" smtClean="0"/>
              <a:t>:</a:t>
            </a:r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 smtClean="0"/>
              <a:t>”).off(“click”); // removes the “click” event</a:t>
            </a:r>
            <a:endParaRPr lang="en-GB" dirty="0"/>
          </a:p>
          <a:p>
            <a:pPr lvl="1"/>
            <a:endParaRPr lang="en-GB" i="1" dirty="0"/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/>
              <a:t>”).off</a:t>
            </a:r>
            <a:r>
              <a:rPr lang="en-GB" i="1" dirty="0" smtClean="0"/>
              <a:t>(); </a:t>
            </a:r>
            <a:r>
              <a:rPr lang="en-GB" i="1" dirty="0"/>
              <a:t>// removes </a:t>
            </a:r>
            <a:r>
              <a:rPr lang="en-GB" i="1" dirty="0" smtClean="0"/>
              <a:t>all events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Please note, the event can execute your code and then execute the standard functionality. To prevent it to execute what it is supposed to do, use </a:t>
            </a:r>
            <a:r>
              <a:rPr lang="en-GB" i="1" dirty="0" err="1" smtClean="0"/>
              <a:t>preventDefault</a:t>
            </a:r>
            <a:r>
              <a:rPr lang="en-GB" i="1" dirty="0" smtClean="0"/>
              <a:t>()</a:t>
            </a:r>
            <a:r>
              <a:rPr lang="en-GB" dirty="0" smtClean="0"/>
              <a:t>:</a:t>
            </a:r>
          </a:p>
          <a:p>
            <a:pPr lvl="1"/>
            <a:r>
              <a:rPr lang="en-GB" i="1" dirty="0" smtClean="0"/>
              <a:t>$(“a”).click(function(event){</a:t>
            </a:r>
          </a:p>
          <a:p>
            <a:pPr lvl="1"/>
            <a:r>
              <a:rPr lang="en-GB" i="1" dirty="0" smtClean="0"/>
              <a:t>	</a:t>
            </a:r>
            <a:r>
              <a:rPr lang="en-GB" i="1" dirty="0" err="1" smtClean="0"/>
              <a:t>event.preventDefault</a:t>
            </a:r>
            <a:r>
              <a:rPr lang="en-GB" i="1" dirty="0" smtClean="0"/>
              <a:t>();</a:t>
            </a:r>
            <a:endParaRPr lang="en-GB" i="1" dirty="0"/>
          </a:p>
          <a:p>
            <a:pPr lvl="1"/>
            <a:r>
              <a:rPr lang="en-GB" i="1" dirty="0" smtClean="0"/>
              <a:t>});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To prevent the event from triggering itself to parent nodes, use </a:t>
            </a:r>
            <a:r>
              <a:rPr lang="en-GB" i="1" dirty="0" err="1" smtClean="0"/>
              <a:t>stopPropagation</a:t>
            </a:r>
            <a:r>
              <a:rPr lang="en-GB" i="1" dirty="0" smtClean="0"/>
              <a:t>()</a:t>
            </a:r>
            <a:r>
              <a:rPr lang="en-GB" dirty="0" smtClean="0"/>
              <a:t>:</a:t>
            </a:r>
          </a:p>
          <a:p>
            <a:pPr lvl="1"/>
            <a:r>
              <a:rPr lang="en-GB" i="1" dirty="0"/>
              <a:t>$(“.</a:t>
            </a:r>
            <a:r>
              <a:rPr lang="en-GB" i="1" dirty="0" err="1"/>
              <a:t>elem</a:t>
            </a:r>
            <a:r>
              <a:rPr lang="en-GB" i="1" dirty="0"/>
              <a:t>”).click(function(event){</a:t>
            </a:r>
          </a:p>
          <a:p>
            <a:pPr lvl="1"/>
            <a:r>
              <a:rPr lang="en-GB" i="1" dirty="0"/>
              <a:t>	</a:t>
            </a:r>
            <a:r>
              <a:rPr lang="en-GB" i="1" dirty="0" err="1" smtClean="0"/>
              <a:t>event.stopPropagation</a:t>
            </a:r>
            <a:r>
              <a:rPr lang="en-GB" i="1" dirty="0" smtClean="0"/>
              <a:t>();</a:t>
            </a:r>
            <a:endParaRPr lang="en-GB" i="1" dirty="0"/>
          </a:p>
          <a:p>
            <a:pPr lvl="1"/>
            <a:r>
              <a:rPr lang="en-GB" i="1" dirty="0"/>
              <a:t>})</a:t>
            </a:r>
            <a:endParaRPr lang="en-GB" dirty="0"/>
          </a:p>
          <a:p>
            <a:pPr lvl="1"/>
            <a:endParaRPr lang="en-GB" i="1" dirty="0" smtClean="0"/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68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jQuery</a:t>
            </a:r>
          </a:p>
          <a:p>
            <a:r>
              <a:rPr lang="en-US" sz="2400" dirty="0" smtClean="0"/>
              <a:t>Selectors</a:t>
            </a:r>
          </a:p>
          <a:p>
            <a:r>
              <a:rPr lang="en-US" sz="2400" dirty="0" smtClean="0"/>
              <a:t>Attributes, CSS</a:t>
            </a:r>
          </a:p>
          <a:p>
            <a:r>
              <a:rPr lang="en-US" sz="2400" dirty="0" smtClean="0"/>
              <a:t>Manipulation</a:t>
            </a:r>
          </a:p>
          <a:p>
            <a:r>
              <a:rPr lang="en-US" sz="2400" dirty="0" smtClean="0"/>
              <a:t>Events</a:t>
            </a:r>
          </a:p>
          <a:p>
            <a:r>
              <a:rPr lang="en-US" sz="2400" dirty="0" smtClean="0"/>
              <a:t>Ajax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950026"/>
            <a:ext cx="10543495" cy="50670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Some events:</a:t>
            </a:r>
            <a:endParaRPr lang="en-GB" i="1" dirty="0" smtClean="0"/>
          </a:p>
          <a:p>
            <a:pPr lvl="1"/>
            <a:r>
              <a:rPr lang="en-US" i="1" dirty="0"/>
              <a:t>.click</a:t>
            </a:r>
            <a:r>
              <a:rPr lang="en-US" i="1" dirty="0" smtClean="0"/>
              <a:t>() – mouse click</a:t>
            </a:r>
            <a:endParaRPr lang="en-US" i="1" dirty="0"/>
          </a:p>
          <a:p>
            <a:pPr lvl="1"/>
            <a:r>
              <a:rPr lang="en-US" i="1" dirty="0"/>
              <a:t>.</a:t>
            </a:r>
            <a:r>
              <a:rPr lang="en-US" i="1" dirty="0" err="1"/>
              <a:t>dblclick</a:t>
            </a:r>
            <a:r>
              <a:rPr lang="en-US" i="1" dirty="0" smtClean="0"/>
              <a:t>() – mouse double click</a:t>
            </a:r>
            <a:endParaRPr lang="en-US" i="1" dirty="0"/>
          </a:p>
          <a:p>
            <a:pPr lvl="1"/>
            <a:r>
              <a:rPr lang="en-US" i="1" dirty="0"/>
              <a:t>.</a:t>
            </a:r>
            <a:r>
              <a:rPr lang="en-US" i="1" dirty="0" err="1"/>
              <a:t>focusin</a:t>
            </a:r>
            <a:r>
              <a:rPr lang="en-US" i="1" dirty="0" smtClean="0"/>
              <a:t>() – element gets focus</a:t>
            </a:r>
            <a:endParaRPr lang="en-US" i="1" dirty="0"/>
          </a:p>
          <a:p>
            <a:pPr lvl="1"/>
            <a:r>
              <a:rPr lang="en-US" i="1" dirty="0"/>
              <a:t>.</a:t>
            </a:r>
            <a:r>
              <a:rPr lang="en-US" i="1" dirty="0" err="1"/>
              <a:t>focusout</a:t>
            </a:r>
            <a:r>
              <a:rPr lang="en-US" i="1" dirty="0" smtClean="0"/>
              <a:t>() – element loses focus</a:t>
            </a:r>
            <a:endParaRPr lang="en-US" i="1" dirty="0"/>
          </a:p>
          <a:p>
            <a:pPr lvl="1"/>
            <a:r>
              <a:rPr lang="en-US" i="1" dirty="0"/>
              <a:t>.hover</a:t>
            </a:r>
            <a:r>
              <a:rPr lang="en-US" i="1" dirty="0" smtClean="0"/>
              <a:t>() – hover over element</a:t>
            </a:r>
            <a:endParaRPr lang="en-US" i="1" dirty="0"/>
          </a:p>
          <a:p>
            <a:pPr lvl="1"/>
            <a:r>
              <a:rPr lang="en-US" i="1" dirty="0"/>
              <a:t>.</a:t>
            </a:r>
            <a:r>
              <a:rPr lang="en-US" i="1" dirty="0" err="1"/>
              <a:t>mousedown</a:t>
            </a:r>
            <a:r>
              <a:rPr lang="en-US" i="1" dirty="0" smtClean="0"/>
              <a:t>() – the mouse button was pressed</a:t>
            </a:r>
            <a:endParaRPr lang="en-US" i="1" dirty="0"/>
          </a:p>
          <a:p>
            <a:pPr lvl="1"/>
            <a:r>
              <a:rPr lang="en-US" i="1" dirty="0" smtClean="0"/>
              <a:t>.</a:t>
            </a:r>
            <a:r>
              <a:rPr lang="en-US" i="1" dirty="0" err="1"/>
              <a:t>mouseup</a:t>
            </a:r>
            <a:r>
              <a:rPr lang="en-US" i="1" dirty="0" smtClean="0"/>
              <a:t>() – the mouse button was released</a:t>
            </a:r>
          </a:p>
          <a:p>
            <a:pPr lvl="1"/>
            <a:r>
              <a:rPr lang="en-US" i="1" dirty="0" smtClean="0"/>
              <a:t>.</a:t>
            </a:r>
            <a:r>
              <a:rPr lang="en-US" i="1" dirty="0" err="1" smtClean="0"/>
              <a:t>contextmenu</a:t>
            </a:r>
            <a:r>
              <a:rPr lang="en-US" i="1" dirty="0" smtClean="0"/>
              <a:t>() – when the right button is pressed, before showing the context menu</a:t>
            </a:r>
          </a:p>
          <a:p>
            <a:pPr lvl="1"/>
            <a:r>
              <a:rPr lang="en-GB" i="1" dirty="0" smtClean="0"/>
              <a:t>.</a:t>
            </a:r>
            <a:r>
              <a:rPr lang="en-GB" i="1" dirty="0" err="1" smtClean="0"/>
              <a:t>keydown</a:t>
            </a:r>
            <a:r>
              <a:rPr lang="en-GB" i="1" dirty="0" smtClean="0"/>
              <a:t>() – called when the key is pressed down</a:t>
            </a:r>
          </a:p>
          <a:p>
            <a:pPr lvl="1"/>
            <a:r>
              <a:rPr lang="en-GB" i="1" dirty="0" smtClean="0"/>
              <a:t>.keypress() – when there is a key press, useful to get the key code</a:t>
            </a:r>
          </a:p>
          <a:p>
            <a:pPr lvl="1"/>
            <a:r>
              <a:rPr lang="en-GB" i="1" dirty="0" smtClean="0"/>
              <a:t>.</a:t>
            </a:r>
            <a:r>
              <a:rPr lang="en-GB" i="1" dirty="0" err="1" smtClean="0"/>
              <a:t>keyup</a:t>
            </a:r>
            <a:r>
              <a:rPr lang="en-GB" i="1" dirty="0" smtClean="0"/>
              <a:t>() – called when the key is released on an element with focus</a:t>
            </a:r>
          </a:p>
          <a:p>
            <a:pPr lvl="1"/>
            <a:endParaRPr lang="en-GB" i="1" dirty="0"/>
          </a:p>
          <a:p>
            <a:pPr lvl="1"/>
            <a:r>
              <a:rPr lang="en-GB" i="1" dirty="0" smtClean="0"/>
              <a:t>.load() – event triggered as soon as all the document and assets are completely loaded</a:t>
            </a:r>
          </a:p>
          <a:p>
            <a:pPr lvl="1"/>
            <a:r>
              <a:rPr lang="en-GB" i="1" dirty="0" smtClean="0"/>
              <a:t>.ready() – event triggered as soon as the element DOM is constructed</a:t>
            </a:r>
          </a:p>
        </p:txBody>
      </p:sp>
    </p:spTree>
    <p:extLst>
      <p:ext uri="{BB962C8B-B14F-4D97-AF65-F5344CB8AC3E}">
        <p14:creationId xmlns:p14="http://schemas.microsoft.com/office/powerpoint/2010/main" val="26909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AJAX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AJAX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jQuery has functions to work with AJAX requests as well.</a:t>
            </a:r>
            <a:endParaRPr lang="en-GB" i="1" dirty="0"/>
          </a:p>
          <a:p>
            <a:pPr lvl="1"/>
            <a:r>
              <a:rPr lang="en-GB" dirty="0" smtClean="0"/>
              <a:t>The standard call looks like this: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US" i="1" dirty="0"/>
              <a:t>$.ajax({</a:t>
            </a:r>
          </a:p>
          <a:p>
            <a:pPr lvl="1"/>
            <a:r>
              <a:rPr lang="en-US" i="1" dirty="0"/>
              <a:t>  method: "POST",</a:t>
            </a:r>
          </a:p>
          <a:p>
            <a:pPr lvl="1"/>
            <a:r>
              <a:rPr lang="en-US" i="1" dirty="0"/>
              <a:t>  url: </a:t>
            </a:r>
            <a:r>
              <a:rPr lang="en-US" i="1" dirty="0" smtClean="0"/>
              <a:t>“</a:t>
            </a:r>
            <a:r>
              <a:rPr lang="en-US" i="1" dirty="0" err="1" smtClean="0"/>
              <a:t>data.php</a:t>
            </a:r>
            <a:r>
              <a:rPr lang="en-US" i="1" dirty="0"/>
              <a:t>",</a:t>
            </a:r>
          </a:p>
          <a:p>
            <a:pPr lvl="1"/>
            <a:r>
              <a:rPr lang="en-US" i="1" dirty="0"/>
              <a:t>  data: { name: "John", location: "Boston" }</a:t>
            </a:r>
          </a:p>
          <a:p>
            <a:pPr lvl="1"/>
            <a:r>
              <a:rPr lang="en-US" i="1" dirty="0"/>
              <a:t>})</a:t>
            </a:r>
          </a:p>
          <a:p>
            <a:pPr lvl="1"/>
            <a:r>
              <a:rPr lang="en-US" i="1" dirty="0"/>
              <a:t>  .done(function( </a:t>
            </a:r>
            <a:r>
              <a:rPr lang="en-US" i="1" dirty="0" err="1"/>
              <a:t>msg</a:t>
            </a:r>
            <a:r>
              <a:rPr lang="en-US" i="1" dirty="0"/>
              <a:t> ) {</a:t>
            </a:r>
          </a:p>
          <a:p>
            <a:pPr lvl="1"/>
            <a:r>
              <a:rPr lang="en-US" i="1" dirty="0"/>
              <a:t>    alert( "</a:t>
            </a:r>
            <a:r>
              <a:rPr lang="en-US" i="1" dirty="0" smtClean="0"/>
              <a:t>Data received: </a:t>
            </a:r>
            <a:r>
              <a:rPr lang="en-US" i="1" dirty="0"/>
              <a:t>" + </a:t>
            </a:r>
            <a:r>
              <a:rPr lang="en-US" i="1" dirty="0" err="1"/>
              <a:t>msg</a:t>
            </a:r>
            <a:r>
              <a:rPr lang="en-US" i="1" dirty="0"/>
              <a:t> );</a:t>
            </a:r>
          </a:p>
          <a:p>
            <a:pPr lvl="1"/>
            <a:r>
              <a:rPr lang="en-US" i="1" dirty="0"/>
              <a:t>  </a:t>
            </a:r>
            <a:r>
              <a:rPr lang="en-US" i="1" dirty="0" smtClean="0"/>
              <a:t>})</a:t>
            </a:r>
          </a:p>
          <a:p>
            <a:pPr lvl="1"/>
            <a:r>
              <a:rPr lang="en-US" i="1" dirty="0"/>
              <a:t>. fail(function( </a:t>
            </a:r>
            <a:r>
              <a:rPr lang="en-US" i="1" dirty="0" err="1"/>
              <a:t>jqXHR</a:t>
            </a:r>
            <a:r>
              <a:rPr lang="en-US" i="1" dirty="0"/>
              <a:t>, </a:t>
            </a:r>
            <a:r>
              <a:rPr lang="en-US" i="1" dirty="0" err="1"/>
              <a:t>textStatus</a:t>
            </a:r>
            <a:r>
              <a:rPr lang="en-US" i="1" dirty="0"/>
              <a:t> ) {</a:t>
            </a:r>
          </a:p>
          <a:p>
            <a:pPr lvl="1"/>
            <a:r>
              <a:rPr lang="en-US" i="1" dirty="0"/>
              <a:t>  alert( "Request failed: " + </a:t>
            </a:r>
            <a:r>
              <a:rPr lang="en-US" i="1" dirty="0" err="1"/>
              <a:t>textStatus</a:t>
            </a:r>
            <a:r>
              <a:rPr lang="en-US" i="1" dirty="0"/>
              <a:t> );</a:t>
            </a:r>
          </a:p>
          <a:p>
            <a:pPr lvl="1"/>
            <a:r>
              <a:rPr lang="en-US" i="1" dirty="0"/>
              <a:t>});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836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AJAX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You can use shorthand functions for get and post:</a:t>
            </a:r>
          </a:p>
          <a:p>
            <a:pPr lvl="1"/>
            <a:r>
              <a:rPr lang="en-US" i="1" dirty="0"/>
              <a:t>$.get(</a:t>
            </a:r>
          </a:p>
          <a:p>
            <a:pPr lvl="1"/>
            <a:r>
              <a:rPr lang="en-US" i="1" dirty="0"/>
              <a:t>	"</a:t>
            </a:r>
            <a:r>
              <a:rPr lang="en-US" i="1" dirty="0" err="1"/>
              <a:t>check.php</a:t>
            </a:r>
            <a:r>
              <a:rPr lang="en-US" i="1" dirty="0"/>
              <a:t>",</a:t>
            </a:r>
          </a:p>
          <a:p>
            <a:pPr lvl="1"/>
            <a:r>
              <a:rPr lang="en-US" i="1" dirty="0"/>
              <a:t>	{</a:t>
            </a:r>
          </a:p>
          <a:p>
            <a:pPr lvl="1"/>
            <a:r>
              <a:rPr lang="en-US" i="1" dirty="0"/>
              <a:t>		name: </a:t>
            </a:r>
            <a:r>
              <a:rPr lang="en-US" i="1" dirty="0" err="1"/>
              <a:t>nameValue</a:t>
            </a:r>
            <a:r>
              <a:rPr lang="en-US" i="1" dirty="0"/>
              <a:t>,</a:t>
            </a:r>
          </a:p>
          <a:p>
            <a:pPr lvl="1"/>
            <a:r>
              <a:rPr lang="en-US" i="1" dirty="0"/>
              <a:t>		age: </a:t>
            </a:r>
            <a:r>
              <a:rPr lang="en-US" i="1" dirty="0" err="1"/>
              <a:t>ageValue</a:t>
            </a:r>
            <a:endParaRPr lang="en-US" i="1" dirty="0"/>
          </a:p>
          <a:p>
            <a:pPr lvl="1"/>
            <a:r>
              <a:rPr lang="en-US" i="1" dirty="0"/>
              <a:t>	},</a:t>
            </a:r>
          </a:p>
          <a:p>
            <a:pPr lvl="1"/>
            <a:r>
              <a:rPr lang="en-US" i="1" dirty="0"/>
              <a:t>	function(data, </a:t>
            </a:r>
            <a:r>
              <a:rPr lang="en-US" i="1" dirty="0" err="1"/>
              <a:t>textStatus</a:t>
            </a:r>
            <a:r>
              <a:rPr lang="en-US" i="1" dirty="0"/>
              <a:t>, </a:t>
            </a:r>
            <a:r>
              <a:rPr lang="en-US" i="1" dirty="0" err="1"/>
              <a:t>jqXHR</a:t>
            </a:r>
            <a:r>
              <a:rPr lang="en-US" i="1" dirty="0"/>
              <a:t>){</a:t>
            </a:r>
          </a:p>
          <a:p>
            <a:pPr lvl="1"/>
            <a:r>
              <a:rPr lang="en-US" i="1" dirty="0"/>
              <a:t>		// do something with data, check the status text, </a:t>
            </a:r>
            <a:r>
              <a:rPr lang="en-US" i="1" dirty="0" err="1"/>
              <a:t>jqXHR</a:t>
            </a:r>
            <a:r>
              <a:rPr lang="en-US" i="1" dirty="0"/>
              <a:t> object will contain methods for fail, success, </a:t>
            </a:r>
            <a:r>
              <a:rPr lang="en-US" i="1" dirty="0" smtClean="0"/>
              <a:t>			done 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i="1" dirty="0" smtClean="0"/>
              <a:t>},</a:t>
            </a:r>
            <a:endParaRPr lang="en-US" i="1" dirty="0"/>
          </a:p>
          <a:p>
            <a:pPr lvl="1"/>
            <a:r>
              <a:rPr lang="en-US" i="1" dirty="0"/>
              <a:t>	"</a:t>
            </a:r>
            <a:r>
              <a:rPr lang="en-US" i="1" dirty="0" err="1"/>
              <a:t>json</a:t>
            </a:r>
            <a:r>
              <a:rPr lang="en-US" i="1" dirty="0"/>
              <a:t>" </a:t>
            </a:r>
          </a:p>
          <a:p>
            <a:pPr lvl="1"/>
            <a:r>
              <a:rPr lang="en-US" i="1" dirty="0"/>
              <a:t>);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445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AJAX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You can use shorthand functions for get and post:</a:t>
            </a:r>
          </a:p>
          <a:p>
            <a:pPr lvl="1"/>
            <a:r>
              <a:rPr lang="en-US" i="1" dirty="0" smtClean="0"/>
              <a:t>$.post(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i="1" dirty="0" smtClean="0"/>
              <a:t>“/</a:t>
            </a:r>
            <a:r>
              <a:rPr lang="en-US" i="1" dirty="0" err="1" smtClean="0"/>
              <a:t>deleteTweet</a:t>
            </a:r>
            <a:r>
              <a:rPr lang="en-US" i="1" dirty="0" smtClean="0"/>
              <a:t>",</a:t>
            </a:r>
            <a:endParaRPr lang="en-US" i="1" dirty="0"/>
          </a:p>
          <a:p>
            <a:pPr lvl="1"/>
            <a:r>
              <a:rPr lang="en-US" i="1" dirty="0"/>
              <a:t>	{</a:t>
            </a:r>
          </a:p>
          <a:p>
            <a:pPr lvl="1"/>
            <a:r>
              <a:rPr lang="en-US" i="1" dirty="0"/>
              <a:t>		</a:t>
            </a:r>
            <a:r>
              <a:rPr lang="en-US" i="1" dirty="0" smtClean="0"/>
              <a:t>id: </a:t>
            </a:r>
            <a:r>
              <a:rPr lang="en-US" i="1" smtClean="0"/>
              <a:t>253,</a:t>
            </a:r>
            <a:endParaRPr lang="en-US" i="1" dirty="0"/>
          </a:p>
          <a:p>
            <a:pPr lvl="1"/>
            <a:r>
              <a:rPr lang="en-US" i="1" dirty="0"/>
              <a:t>	},</a:t>
            </a:r>
          </a:p>
          <a:p>
            <a:pPr lvl="1"/>
            <a:r>
              <a:rPr lang="en-US" i="1" dirty="0"/>
              <a:t>	function(data, </a:t>
            </a:r>
            <a:r>
              <a:rPr lang="en-US" i="1" dirty="0" err="1"/>
              <a:t>textStatus</a:t>
            </a:r>
            <a:r>
              <a:rPr lang="en-US" i="1" dirty="0"/>
              <a:t>, </a:t>
            </a:r>
            <a:r>
              <a:rPr lang="en-US" i="1" dirty="0" err="1"/>
              <a:t>jqXHR</a:t>
            </a:r>
            <a:r>
              <a:rPr lang="en-US" i="1" dirty="0"/>
              <a:t>){</a:t>
            </a:r>
          </a:p>
          <a:p>
            <a:pPr lvl="1"/>
            <a:r>
              <a:rPr lang="en-US" i="1" dirty="0"/>
              <a:t>		// do something with data, check the status text, </a:t>
            </a:r>
            <a:r>
              <a:rPr lang="en-US" i="1" dirty="0" err="1"/>
              <a:t>jqXHR</a:t>
            </a:r>
            <a:r>
              <a:rPr lang="en-US" i="1" dirty="0"/>
              <a:t> object will contain methods for fail, success, </a:t>
            </a:r>
            <a:r>
              <a:rPr lang="en-US" i="1" dirty="0" smtClean="0"/>
              <a:t>			done 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i="1" dirty="0" smtClean="0"/>
              <a:t>},</a:t>
            </a:r>
            <a:endParaRPr lang="en-US" i="1" dirty="0"/>
          </a:p>
          <a:p>
            <a:pPr lvl="1"/>
            <a:r>
              <a:rPr lang="en-US" i="1" dirty="0"/>
              <a:t>	"</a:t>
            </a:r>
            <a:r>
              <a:rPr lang="en-US" i="1" dirty="0" err="1"/>
              <a:t>json</a:t>
            </a:r>
            <a:r>
              <a:rPr lang="en-US" i="1" dirty="0"/>
              <a:t>" </a:t>
            </a:r>
          </a:p>
          <a:p>
            <a:pPr lvl="1"/>
            <a:r>
              <a:rPr lang="en-US" i="1" dirty="0"/>
              <a:t>);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4834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AJAX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There is a method which allows to make a request and append the response to the element:</a:t>
            </a:r>
          </a:p>
          <a:p>
            <a:pPr lvl="1"/>
            <a:r>
              <a:rPr lang="en-US" i="1" dirty="0" smtClean="0"/>
              <a:t>$(“.container”).load(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i="1" dirty="0" smtClean="0"/>
              <a:t>“views/ajax/banner.html",</a:t>
            </a:r>
            <a:endParaRPr lang="en-US" i="1" dirty="0"/>
          </a:p>
          <a:p>
            <a:pPr lvl="1"/>
            <a:r>
              <a:rPr lang="en-US" i="1" dirty="0"/>
              <a:t>	function</a:t>
            </a:r>
            <a:r>
              <a:rPr lang="en-US" i="1" dirty="0" smtClean="0"/>
              <a:t>(){</a:t>
            </a:r>
            <a:endParaRPr lang="en-US" i="1" dirty="0"/>
          </a:p>
          <a:p>
            <a:pPr lvl="1"/>
            <a:r>
              <a:rPr lang="en-US" i="1" dirty="0" smtClean="0"/>
              <a:t>		// the banner was loaded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i="1" dirty="0" smtClean="0"/>
              <a:t>},</a:t>
            </a:r>
            <a:endParaRPr lang="en-US" i="1" dirty="0"/>
          </a:p>
          <a:p>
            <a:pPr lvl="1"/>
            <a:r>
              <a:rPr lang="en-US" i="1" dirty="0" smtClean="0"/>
              <a:t>);</a:t>
            </a:r>
          </a:p>
          <a:p>
            <a:pPr lvl="1"/>
            <a:endParaRPr lang="en-US" i="1" dirty="0"/>
          </a:p>
          <a:p>
            <a:pPr lvl="1"/>
            <a:r>
              <a:rPr lang="en-US" dirty="0" smtClean="0"/>
              <a:t>You could also fetch an element with a specific id:</a:t>
            </a:r>
          </a:p>
          <a:p>
            <a:pPr lvl="1"/>
            <a:r>
              <a:rPr lang="en-US" i="1" dirty="0"/>
              <a:t>$(“.container”).load(</a:t>
            </a:r>
          </a:p>
          <a:p>
            <a:pPr lvl="1"/>
            <a:r>
              <a:rPr lang="en-US" i="1" dirty="0"/>
              <a:t>	“</a:t>
            </a:r>
            <a:r>
              <a:rPr lang="en-US" i="1" dirty="0" smtClean="0"/>
              <a:t>views/ajax/banner.html #content",</a:t>
            </a:r>
            <a:endParaRPr lang="en-US" i="1" dirty="0"/>
          </a:p>
          <a:p>
            <a:pPr lvl="1"/>
            <a:r>
              <a:rPr lang="en-US" i="1" dirty="0"/>
              <a:t>	function(){</a:t>
            </a:r>
          </a:p>
          <a:p>
            <a:pPr lvl="1"/>
            <a:r>
              <a:rPr lang="en-US" i="1" dirty="0"/>
              <a:t>		// the </a:t>
            </a:r>
            <a:r>
              <a:rPr lang="en-US" i="1" dirty="0" smtClean="0"/>
              <a:t>#content from banner </a:t>
            </a:r>
            <a:r>
              <a:rPr lang="en-US" i="1" dirty="0"/>
              <a:t>was loaded</a:t>
            </a:r>
          </a:p>
          <a:p>
            <a:pPr lvl="1"/>
            <a:r>
              <a:rPr lang="en-US" i="1" dirty="0"/>
              <a:t>	},</a:t>
            </a:r>
          </a:p>
          <a:p>
            <a:pPr lvl="1"/>
            <a:r>
              <a:rPr lang="en-US" i="1" dirty="0"/>
              <a:t>);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491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The basics:</a:t>
            </a:r>
          </a:p>
          <a:p>
            <a:pPr lvl="1"/>
            <a:r>
              <a:rPr lang="en-GB" dirty="0"/>
              <a:t>https://learn.jquery.com/about-jquery/how-jquery-works/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General </a:t>
            </a:r>
            <a:r>
              <a:rPr lang="en-GB" dirty="0" smtClean="0"/>
              <a:t>cheat sheet of jQuery functions</a:t>
            </a:r>
          </a:p>
          <a:p>
            <a:pPr lvl="1"/>
            <a:r>
              <a:rPr lang="en-GB" dirty="0" smtClean="0"/>
              <a:t>http</a:t>
            </a:r>
            <a:r>
              <a:rPr lang="en-GB" dirty="0"/>
              <a:t>://overapi.com/jquery</a:t>
            </a:r>
          </a:p>
        </p:txBody>
      </p:sp>
    </p:spTree>
    <p:extLst>
      <p:ext uri="{BB962C8B-B14F-4D97-AF65-F5344CB8AC3E}">
        <p14:creationId xmlns:p14="http://schemas.microsoft.com/office/powerpoint/2010/main" val="1296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198" y="2315142"/>
            <a:ext cx="5193144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Corneliu Pacalev</a:t>
            </a:r>
          </a:p>
          <a:p>
            <a:pPr lvl="1"/>
            <a:r>
              <a:rPr lang="en-US" dirty="0" smtClean="0"/>
              <a:t>AM Engineer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4542" y="3653907"/>
            <a:ext cx="4749799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corneliu.pacalev@endava.com</a:t>
            </a:r>
          </a:p>
          <a:p>
            <a:pPr lvl="1"/>
            <a:r>
              <a:rPr lang="en-US" sz="2400" dirty="0" smtClean="0"/>
              <a:t>+373 78 259 007</a:t>
            </a:r>
          </a:p>
          <a:p>
            <a:pPr lvl="1"/>
            <a:r>
              <a:rPr lang="en-US" sz="2400" dirty="0" err="1" smtClean="0"/>
              <a:t>en_cpacalev</a:t>
            </a: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4102007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3689329"/>
            <a:ext cx="323850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450249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jQuery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Including the library file in your html, which you can download from jQuery.com and include from root folder:</a:t>
            </a:r>
            <a:r>
              <a:rPr lang="en-GB" dirty="0"/>
              <a:t/>
            </a:r>
            <a:br>
              <a:rPr lang="en-GB" dirty="0"/>
            </a:br>
            <a:r>
              <a:rPr lang="en-GB" i="1" dirty="0"/>
              <a:t>&lt;script </a:t>
            </a:r>
            <a:r>
              <a:rPr lang="en-GB" i="1" dirty="0" err="1"/>
              <a:t>src</a:t>
            </a:r>
            <a:r>
              <a:rPr lang="en-GB" i="1" dirty="0" smtClean="0"/>
              <a:t>=“jquery.js</a:t>
            </a:r>
            <a:r>
              <a:rPr lang="en-GB" i="1" dirty="0"/>
              <a:t>"&gt;&lt;/script</a:t>
            </a:r>
            <a:r>
              <a:rPr lang="en-GB" i="1" dirty="0" smtClean="0"/>
              <a:t>&gt;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Or, by example, if it’s present in a </a:t>
            </a:r>
            <a:r>
              <a:rPr lang="en-GB" i="1" dirty="0" smtClean="0"/>
              <a:t>assets/</a:t>
            </a:r>
            <a:r>
              <a:rPr lang="en-GB" i="1" dirty="0" err="1" smtClean="0"/>
              <a:t>js</a:t>
            </a:r>
            <a:r>
              <a:rPr lang="en-GB" dirty="0" smtClean="0"/>
              <a:t> folder</a:t>
            </a:r>
          </a:p>
          <a:p>
            <a:pPr lvl="1"/>
            <a:r>
              <a:rPr lang="en-GB" i="1" dirty="0"/>
              <a:t>&lt;script </a:t>
            </a:r>
            <a:r>
              <a:rPr lang="en-GB" i="1" dirty="0" err="1"/>
              <a:t>src</a:t>
            </a:r>
            <a:r>
              <a:rPr lang="en-GB" i="1" dirty="0" smtClean="0"/>
              <a:t>=“assets/</a:t>
            </a:r>
            <a:r>
              <a:rPr lang="en-GB" i="1" dirty="0" err="1" smtClean="0"/>
              <a:t>js</a:t>
            </a:r>
            <a:r>
              <a:rPr lang="en-GB" i="1" smtClean="0"/>
              <a:t>/jquery.js</a:t>
            </a:r>
            <a:r>
              <a:rPr lang="en-GB" i="1"/>
              <a:t>"&gt;&lt;/script&gt;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Or you can include the external link from where the browser can fetch it from a CDN, a valid link should </a:t>
            </a:r>
            <a:r>
              <a:rPr lang="en-GB" dirty="0"/>
              <a:t>be available </a:t>
            </a:r>
            <a:r>
              <a:rPr lang="en-GB" dirty="0" smtClean="0"/>
              <a:t>in the following resources: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://code.jquery.com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://developers.google.com/speed/libraries/#</a:t>
            </a:r>
            <a:r>
              <a:rPr lang="en-GB" dirty="0" smtClean="0">
                <a:hlinkClick r:id="rId3"/>
              </a:rPr>
              <a:t>jquery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www.asp.net/ajax/cdn#jQuery_Releases_on_the_CDN_0</a:t>
            </a:r>
            <a:endParaRPr lang="en-GB" dirty="0" smtClean="0"/>
          </a:p>
          <a:p>
            <a:pPr lvl="1"/>
            <a:r>
              <a:rPr lang="en-GB" dirty="0">
                <a:hlinkClick r:id="rId5"/>
              </a:rPr>
              <a:t>https://cdnjs.com/libraries/jquery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www.jsdelivr.com/projects/jquery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The compressed version is good for production (speed, optimization, minified code). The dev/full version acceptable to be used for learning, development.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37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jQuery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Initializing the jQuery library, when the DOM is ready for JS.</a:t>
            </a:r>
          </a:p>
          <a:p>
            <a:pPr lvl="1"/>
            <a:r>
              <a:rPr lang="en-GB" i="1" dirty="0" smtClean="0"/>
              <a:t>$(document).ready(</a:t>
            </a:r>
          </a:p>
          <a:p>
            <a:pPr lvl="1"/>
            <a:r>
              <a:rPr lang="en-GB" i="1" dirty="0" smtClean="0"/>
              <a:t>	// code here</a:t>
            </a:r>
            <a:endParaRPr lang="en-GB" i="1" dirty="0"/>
          </a:p>
          <a:p>
            <a:pPr lvl="1"/>
            <a:r>
              <a:rPr lang="en-GB" i="1" dirty="0" smtClean="0"/>
              <a:t>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shorthand version</a:t>
            </a:r>
          </a:p>
          <a:p>
            <a:pPr lvl="1"/>
            <a:r>
              <a:rPr lang="en-GB" i="1" dirty="0"/>
              <a:t>$(function() {</a:t>
            </a:r>
          </a:p>
          <a:p>
            <a:pPr lvl="1"/>
            <a:r>
              <a:rPr lang="en-GB" i="1" dirty="0"/>
              <a:t>   </a:t>
            </a:r>
            <a:r>
              <a:rPr lang="en-GB" i="1" dirty="0" smtClean="0"/>
              <a:t>	// </a:t>
            </a:r>
            <a:r>
              <a:rPr lang="en-GB" i="1" dirty="0"/>
              <a:t>Code here</a:t>
            </a:r>
          </a:p>
          <a:p>
            <a:pPr lvl="1"/>
            <a:r>
              <a:rPr lang="en-GB" i="1" dirty="0"/>
              <a:t>});</a:t>
            </a:r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r>
              <a:rPr lang="en-GB" dirty="0" smtClean="0"/>
              <a:t>This will run when the document is loaded entirely, from images to banners, please don’t use</a:t>
            </a:r>
            <a:endParaRPr lang="en-GB" dirty="0"/>
          </a:p>
          <a:p>
            <a:pPr lvl="1"/>
            <a:r>
              <a:rPr lang="en-US" i="1" dirty="0"/>
              <a:t>$( window ).load(function() </a:t>
            </a:r>
            <a:r>
              <a:rPr lang="en-US" i="1" dirty="0" smtClean="0"/>
              <a:t>{</a:t>
            </a:r>
          </a:p>
          <a:p>
            <a:pPr lvl="1"/>
            <a:r>
              <a:rPr lang="en-US" i="1" dirty="0"/>
              <a:t>	</a:t>
            </a:r>
            <a:r>
              <a:rPr lang="en-US" i="1" dirty="0" smtClean="0"/>
              <a:t>// code here</a:t>
            </a:r>
          </a:p>
          <a:p>
            <a:pPr lvl="1"/>
            <a:r>
              <a:rPr lang="en-US" i="1" dirty="0" smtClean="0"/>
              <a:t>});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68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Selectors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To work with a specific element, you need to search for it at retrieve it. This can be done using selectors, which can vary depending on the case or type of the element.</a:t>
            </a:r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someClass</a:t>
            </a:r>
            <a:r>
              <a:rPr lang="en-GB" i="1" dirty="0" smtClean="0"/>
              <a:t>”).hide(); // select element with specific class, can be an array if more than one element is found</a:t>
            </a:r>
          </a:p>
          <a:p>
            <a:pPr lvl="1"/>
            <a:endParaRPr lang="en-GB" dirty="0"/>
          </a:p>
          <a:p>
            <a:pPr lvl="1"/>
            <a:r>
              <a:rPr lang="en-GB" i="1" dirty="0" smtClean="0"/>
              <a:t>$(“#</a:t>
            </a:r>
            <a:r>
              <a:rPr lang="en-GB" i="1" dirty="0" err="1" smtClean="0"/>
              <a:t>someId</a:t>
            </a:r>
            <a:r>
              <a:rPr lang="en-GB" i="1" dirty="0" smtClean="0"/>
              <a:t>”).</a:t>
            </a:r>
            <a:r>
              <a:rPr lang="en-GB" i="1" dirty="0"/>
              <a:t>hide</a:t>
            </a:r>
            <a:r>
              <a:rPr lang="en-GB" i="1" dirty="0" smtClean="0"/>
              <a:t>(); // select element with specific Id</a:t>
            </a:r>
            <a:endParaRPr lang="en-GB" i="1" dirty="0"/>
          </a:p>
          <a:p>
            <a:pPr lvl="1"/>
            <a:endParaRPr lang="en-GB" dirty="0"/>
          </a:p>
          <a:p>
            <a:pPr lvl="1"/>
            <a:r>
              <a:rPr lang="en-GB" i="1" dirty="0" smtClean="0"/>
              <a:t>$(“div”).</a:t>
            </a:r>
            <a:r>
              <a:rPr lang="en-GB" i="1" dirty="0"/>
              <a:t>hide</a:t>
            </a:r>
            <a:r>
              <a:rPr lang="en-GB" i="1" dirty="0" smtClean="0"/>
              <a:t>(); // select by tag</a:t>
            </a:r>
            <a:endParaRPr lang="en-GB" i="1" dirty="0"/>
          </a:p>
          <a:p>
            <a:pPr lvl="1"/>
            <a:endParaRPr lang="en-GB" dirty="0"/>
          </a:p>
          <a:p>
            <a:pPr lvl="1"/>
            <a:r>
              <a:rPr lang="en-GB" i="1" dirty="0" smtClean="0"/>
              <a:t>$(“.</a:t>
            </a:r>
            <a:r>
              <a:rPr lang="en-GB" i="1" dirty="0" err="1" smtClean="0"/>
              <a:t>someClass:visible</a:t>
            </a:r>
            <a:r>
              <a:rPr lang="en-GB" i="1" dirty="0" smtClean="0"/>
              <a:t>”).hide(); // you can combine selectors, here it’s by class and visibility filter</a:t>
            </a:r>
            <a:endParaRPr lang="en-GB" i="1" dirty="0"/>
          </a:p>
          <a:p>
            <a:pPr lvl="1"/>
            <a:endParaRPr lang="en-GB" dirty="0" smtClean="0"/>
          </a:p>
          <a:p>
            <a:pPr lvl="1"/>
            <a:r>
              <a:rPr lang="en-GB" i="1" dirty="0"/>
              <a:t>$( ":button" </a:t>
            </a:r>
            <a:r>
              <a:rPr lang="en-GB" i="1" dirty="0" smtClean="0"/>
              <a:t>). hide(); // hide all elements of type button</a:t>
            </a:r>
          </a:p>
          <a:p>
            <a:pPr lvl="1"/>
            <a:endParaRPr lang="en-GB" i="1" dirty="0"/>
          </a:p>
          <a:p>
            <a:pPr lvl="1"/>
            <a:r>
              <a:rPr lang="en-GB" i="1" dirty="0"/>
              <a:t>$( "button, input[type='button']" </a:t>
            </a:r>
            <a:r>
              <a:rPr lang="en-GB" i="1" dirty="0" smtClean="0"/>
              <a:t>).hide(); // same as previously</a:t>
            </a:r>
          </a:p>
          <a:p>
            <a:pPr lvl="1"/>
            <a:endParaRPr lang="en-GB" i="1" dirty="0"/>
          </a:p>
          <a:p>
            <a:pPr lvl="1"/>
            <a:r>
              <a:rPr lang="en-GB" i="1" dirty="0"/>
              <a:t>$( "input[value</a:t>
            </a:r>
            <a:r>
              <a:rPr lang="en-GB" i="1" dirty="0" smtClean="0"/>
              <a:t>=‘delete']" ).hide(); // select element where a specific attribute has a specific value</a:t>
            </a:r>
          </a:p>
        </p:txBody>
      </p:sp>
    </p:spTree>
    <p:extLst>
      <p:ext uri="{BB962C8B-B14F-4D97-AF65-F5344CB8AC3E}">
        <p14:creationId xmlns:p14="http://schemas.microsoft.com/office/powerpoint/2010/main" val="4013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Selectors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177447"/>
            <a:ext cx="10543495" cy="4839633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In case there in a set of elements it’s needed only the first or last one, you can use the following functions:</a:t>
            </a:r>
            <a:endParaRPr lang="en-GB" dirty="0"/>
          </a:p>
          <a:p>
            <a:pPr lvl="1"/>
            <a:r>
              <a:rPr lang="en-GB" i="1" dirty="0" smtClean="0"/>
              <a:t>$(“</a:t>
            </a:r>
            <a:r>
              <a:rPr lang="en-GB" i="1" dirty="0" err="1" smtClean="0"/>
              <a:t>ul.customList</a:t>
            </a:r>
            <a:r>
              <a:rPr lang="en-GB" i="1" dirty="0" smtClean="0"/>
              <a:t> li”).first(); // first element of a list</a:t>
            </a:r>
          </a:p>
          <a:p>
            <a:pPr lvl="1"/>
            <a:endParaRPr lang="en-GB" dirty="0"/>
          </a:p>
          <a:p>
            <a:pPr lvl="1"/>
            <a:r>
              <a:rPr lang="en-GB" i="1" dirty="0"/>
              <a:t>$(“</a:t>
            </a:r>
            <a:r>
              <a:rPr lang="en-GB" i="1" dirty="0" err="1"/>
              <a:t>ul.customList</a:t>
            </a:r>
            <a:r>
              <a:rPr lang="en-GB" i="1" dirty="0"/>
              <a:t> li</a:t>
            </a:r>
            <a:r>
              <a:rPr lang="en-GB" i="1" dirty="0" smtClean="0"/>
              <a:t>”).last(); </a:t>
            </a:r>
            <a:r>
              <a:rPr lang="en-GB" i="1" dirty="0"/>
              <a:t>// </a:t>
            </a:r>
            <a:r>
              <a:rPr lang="en-GB" i="1" dirty="0" err="1" smtClean="0"/>
              <a:t>lastt</a:t>
            </a:r>
            <a:r>
              <a:rPr lang="en-GB" i="1" dirty="0" smtClean="0"/>
              <a:t> </a:t>
            </a:r>
            <a:r>
              <a:rPr lang="en-GB" i="1" dirty="0"/>
              <a:t>element of a list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To select the “even” elements in a list, you can use the filtering</a:t>
            </a:r>
            <a:endParaRPr lang="en-GB" dirty="0"/>
          </a:p>
          <a:p>
            <a:pPr lvl="1"/>
            <a:r>
              <a:rPr lang="en-GB" i="1" dirty="0"/>
              <a:t>$( </a:t>
            </a:r>
            <a:r>
              <a:rPr lang="en-GB" i="1" dirty="0" smtClean="0"/>
              <a:t>“li</a:t>
            </a:r>
            <a:r>
              <a:rPr lang="en-GB" i="1" dirty="0"/>
              <a:t>" ).filter( ":even" </a:t>
            </a:r>
            <a:r>
              <a:rPr lang="en-GB" i="1" dirty="0" smtClean="0"/>
              <a:t>);</a:t>
            </a:r>
          </a:p>
          <a:p>
            <a:pPr lvl="1"/>
            <a:endParaRPr lang="en-GB" i="1" dirty="0"/>
          </a:p>
          <a:p>
            <a:pPr lvl="1"/>
            <a:r>
              <a:rPr lang="en-GB" i="1" dirty="0" smtClean="0"/>
              <a:t>Another variation with negation, which removes from the resulted selection the elements which are not even:</a:t>
            </a:r>
          </a:p>
          <a:p>
            <a:pPr lvl="1"/>
            <a:r>
              <a:rPr lang="en-GB" i="1" dirty="0"/>
              <a:t>$( "li" ).not( ":even" </a:t>
            </a:r>
            <a:r>
              <a:rPr lang="en-GB" i="1" dirty="0" smtClean="0"/>
              <a:t>);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If you need to work with elements which have a specific parent, you can use </a:t>
            </a:r>
            <a:r>
              <a:rPr lang="en-GB" i="1" dirty="0" smtClean="0"/>
              <a:t>has()</a:t>
            </a:r>
            <a:r>
              <a:rPr lang="en-GB" dirty="0" smtClean="0"/>
              <a:t>: </a:t>
            </a:r>
          </a:p>
          <a:p>
            <a:pPr lvl="1"/>
            <a:r>
              <a:rPr lang="en-GB" i="1" dirty="0"/>
              <a:t>$( "li" ).has( "</a:t>
            </a:r>
            <a:r>
              <a:rPr lang="en-GB" i="1" dirty="0" err="1"/>
              <a:t>ul</a:t>
            </a:r>
            <a:r>
              <a:rPr lang="en-GB" i="1" dirty="0"/>
              <a:t>" </a:t>
            </a:r>
            <a:r>
              <a:rPr lang="en-GB" i="1" dirty="0" smtClean="0"/>
              <a:t>);</a:t>
            </a:r>
          </a:p>
          <a:p>
            <a:pPr lvl="1"/>
            <a:endParaRPr lang="en-GB" i="1" dirty="0"/>
          </a:p>
          <a:p>
            <a:pPr lvl="1"/>
            <a:r>
              <a:rPr lang="en-GB" i="1" dirty="0" smtClean="0"/>
              <a:t>Or you can get his parent</a:t>
            </a:r>
          </a:p>
          <a:p>
            <a:pPr lvl="1"/>
            <a:r>
              <a:rPr lang="en-GB" i="1" dirty="0"/>
              <a:t>$( </a:t>
            </a:r>
            <a:r>
              <a:rPr lang="en-GB" i="1" dirty="0" smtClean="0"/>
              <a:t>“li" </a:t>
            </a:r>
            <a:r>
              <a:rPr lang="en-GB" i="1" dirty="0"/>
              <a:t>).has( "</a:t>
            </a:r>
            <a:r>
              <a:rPr lang="en-GB" i="1" dirty="0" err="1" smtClean="0"/>
              <a:t>ul.someList</a:t>
            </a:r>
            <a:r>
              <a:rPr lang="en-GB" i="1" dirty="0" smtClean="0"/>
              <a:t>" ); // parent with class </a:t>
            </a:r>
            <a:r>
              <a:rPr lang="en-GB" i="1" dirty="0" err="1" smtClean="0"/>
              <a:t>someList</a:t>
            </a:r>
            <a:r>
              <a:rPr lang="en-GB" i="1" dirty="0" smtClean="0"/>
              <a:t> and child </a:t>
            </a:r>
            <a:r>
              <a:rPr lang="en-GB" i="1" dirty="0" err="1" smtClean="0"/>
              <a:t>ul</a:t>
            </a:r>
            <a:endParaRPr lang="en-GB" i="1" dirty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16790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Attributes, CSS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85ED32-62CE-4AD4-87BE-A71A2BB0EC02}" vid="{2575A82E-634F-4F3D-AA2B-6724E57896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226498-ED1E-45D6-B445-B5C935F92871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1 - Basics</Template>
  <TotalTime>2294</TotalTime>
  <Words>1469</Words>
  <Application>Microsoft Office PowerPoint</Application>
  <PresentationFormat>Widescreen</PresentationFormat>
  <Paragraphs>310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Symbol</vt:lpstr>
      <vt:lpstr>Office Theme</vt:lpstr>
      <vt:lpstr>jQuery</vt:lpstr>
      <vt:lpstr>PowerPoint Presentation</vt:lpstr>
      <vt:lpstr>PowerPoint Presentation</vt:lpstr>
      <vt:lpstr>jQuery</vt:lpstr>
      <vt:lpstr>jQuery</vt:lpstr>
      <vt:lpstr>PowerPoint Presentation</vt:lpstr>
      <vt:lpstr>Selectors</vt:lpstr>
      <vt:lpstr>Selectors</vt:lpstr>
      <vt:lpstr>PowerPoint Presentation</vt:lpstr>
      <vt:lpstr>Attributes, CSS</vt:lpstr>
      <vt:lpstr>Attributes, CSS</vt:lpstr>
      <vt:lpstr>PowerPoint Presentation</vt:lpstr>
      <vt:lpstr>Manipulation</vt:lpstr>
      <vt:lpstr>Manipulation</vt:lpstr>
      <vt:lpstr>Manipulation</vt:lpstr>
      <vt:lpstr>Manipulation</vt:lpstr>
      <vt:lpstr>PowerPoint Presentation</vt:lpstr>
      <vt:lpstr>Events</vt:lpstr>
      <vt:lpstr>Events</vt:lpstr>
      <vt:lpstr>Events</vt:lpstr>
      <vt:lpstr>PowerPoint Presentation</vt:lpstr>
      <vt:lpstr>AJAX</vt:lpstr>
      <vt:lpstr>AJAX</vt:lpstr>
      <vt:lpstr>AJAX</vt:lpstr>
      <vt:lpstr>AJAX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creator>Corneliu Pacalev</dc:creator>
  <cp:lastModifiedBy>Corneliu Pacalev</cp:lastModifiedBy>
  <cp:revision>713</cp:revision>
  <dcterms:created xsi:type="dcterms:W3CDTF">2016-02-05T08:02:10Z</dcterms:created>
  <dcterms:modified xsi:type="dcterms:W3CDTF">2016-11-03T12:23:52Z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