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6"/>
  </p:notesMasterIdLst>
  <p:handoutMasterIdLst>
    <p:handoutMasterId r:id="rId17"/>
  </p:handoutMasterIdLst>
  <p:sldIdLst>
    <p:sldId id="281" r:id="rId5"/>
    <p:sldId id="291" r:id="rId6"/>
    <p:sldId id="299" r:id="rId7"/>
    <p:sldId id="301" r:id="rId8"/>
    <p:sldId id="303" r:id="rId9"/>
    <p:sldId id="305" r:id="rId10"/>
    <p:sldId id="314" r:id="rId11"/>
    <p:sldId id="311" r:id="rId12"/>
    <p:sldId id="313" r:id="rId13"/>
    <p:sldId id="309" r:id="rId14"/>
    <p:sldId id="298" r:id="rId1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>
    <p:extLst/>
  </p:cmAuthor>
  <p:cmAuthor id="2" name="Cristina Roman" initials="CR" lastIdx="1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1B"/>
    <a:srgbClr val="000000"/>
    <a:srgbClr val="DC5D2A"/>
    <a:srgbClr val="DF411C"/>
    <a:srgbClr val="7F8781"/>
    <a:srgbClr val="EEEEEE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68" autoAdjust="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13/04/2017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13/04/2017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30" hasCustomPrompt="1"/>
          </p:nvPr>
        </p:nvSpPr>
        <p:spPr>
          <a:xfrm>
            <a:off x="880985" y="648708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tx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logo or icons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4" r:id="rId8"/>
    <p:sldLayoutId id="214748368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59" y="3404110"/>
            <a:ext cx="7588673" cy="106338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Linux – Advanced commands</a:t>
            </a:r>
            <a:endParaRPr lang="en-GB" sz="4400" dirty="0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AM Internship, MARCH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find </a:t>
            </a:r>
            <a:r>
              <a:rPr lang="en-US" dirty="0">
                <a:solidFill>
                  <a:srgbClr val="DE411B"/>
                </a:solidFill>
              </a:rPr>
              <a:t>invisible</a:t>
            </a:r>
            <a:r>
              <a:rPr lang="en-US" dirty="0"/>
              <a:t> things</a:t>
            </a:r>
            <a:endParaRPr lang="en-US" dirty="0">
              <a:solidFill>
                <a:srgbClr val="DE411B"/>
              </a:solidFill>
            </a:endParaRPr>
          </a:p>
        </p:txBody>
      </p:sp>
      <p:sp>
        <p:nvSpPr>
          <p:cNvPr id="14" name="Content Placeholder 4"/>
          <p:cNvSpPr>
            <a:spLocks noGrp="1"/>
          </p:cNvSpPr>
          <p:nvPr>
            <p:ph idx="13"/>
          </p:nvPr>
        </p:nvSpPr>
        <p:spPr>
          <a:xfrm>
            <a:off x="2006974" y="1957510"/>
            <a:ext cx="6401554" cy="3241913"/>
          </a:xfrm>
        </p:spPr>
        <p:txBody>
          <a:bodyPr/>
          <a:lstStyle/>
          <a:p>
            <a:r>
              <a:rPr lang="en-US" dirty="0" smtClean="0">
                <a:solidFill>
                  <a:srgbClr val="DE411B"/>
                </a:solidFill>
              </a:rPr>
              <a:t>clipboard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– in console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DE411B"/>
                </a:solidFill>
              </a:rPr>
              <a:t>primary</a:t>
            </a:r>
            <a:r>
              <a:rPr lang="en-US" dirty="0">
                <a:solidFill>
                  <a:srgbClr val="000000"/>
                </a:solidFill>
              </a:rPr>
              <a:t> – in GUI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</a:rPr>
              <a:t>Clipboard managers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Parcellite</a:t>
            </a:r>
            <a:r>
              <a:rPr lang="en-US" dirty="0">
                <a:solidFill>
                  <a:srgbClr val="000000"/>
                </a:solidFill>
              </a:rPr>
              <a:t>(GTK)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glipper</a:t>
            </a:r>
            <a:r>
              <a:rPr lang="en-US" dirty="0">
                <a:solidFill>
                  <a:srgbClr val="000000"/>
                </a:solidFill>
              </a:rPr>
              <a:t>(Gnome)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klipper</a:t>
            </a:r>
            <a:r>
              <a:rPr lang="en-US" dirty="0">
                <a:solidFill>
                  <a:srgbClr val="000000"/>
                </a:solidFill>
              </a:rPr>
              <a:t>(KDE)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xclip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Content Placeholder 6"/>
          <p:cNvSpPr>
            <a:spLocks noGrp="1"/>
          </p:cNvSpPr>
          <p:nvPr>
            <p:ph idx="15"/>
          </p:nvPr>
        </p:nvSpPr>
        <p:spPr>
          <a:xfrm>
            <a:off x="1210833" y="1482893"/>
            <a:ext cx="6401554" cy="387798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It`s </a:t>
            </a:r>
            <a:r>
              <a:rPr lang="en-US" dirty="0" smtClean="0">
                <a:solidFill>
                  <a:srgbClr val="DE411B"/>
                </a:solidFill>
              </a:rPr>
              <a:t>two</a:t>
            </a:r>
            <a:r>
              <a:rPr lang="en-US" dirty="0" smtClean="0">
                <a:solidFill>
                  <a:srgbClr val="000000"/>
                </a:solidFill>
              </a:rPr>
              <a:t> of them ?!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GB" dirty="0" smtClean="0"/>
              <a:t>Roman Tudvasev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2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DEVOPS </a:t>
            </a:r>
            <a:r>
              <a:rPr lang="en-GB" dirty="0" err="1" smtClean="0"/>
              <a:t>Engeneer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0" y="358268"/>
            <a:ext cx="6412698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2000" dirty="0" smtClean="0"/>
              <a:t>How to find your file</a:t>
            </a:r>
          </a:p>
          <a:p>
            <a:r>
              <a:rPr lang="en-US" sz="2000" dirty="0" smtClean="0"/>
              <a:t>And how you suppose to look through all this output</a:t>
            </a:r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2000" dirty="0" smtClean="0"/>
              <a:t>A great ease</a:t>
            </a:r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2000" dirty="0" smtClean="0"/>
              <a:t>Just send it somewhere else</a:t>
            </a:r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2000" dirty="0" smtClean="0"/>
              <a:t>Make. Me. A. Sandwich.</a:t>
            </a:r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2000" dirty="0" smtClean="0"/>
              <a:t>All your files are belong to us</a:t>
            </a:r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2000" dirty="0" err="1" smtClean="0"/>
              <a:t>Matrioshka</a:t>
            </a:r>
            <a:endParaRPr lang="en-US" sz="2000" dirty="0" smtClean="0"/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2000" dirty="0" smtClean="0"/>
              <a:t>Lets find invisible things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72" y="2437553"/>
            <a:ext cx="3594544" cy="35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>
                <a:solidFill>
                  <a:srgbClr val="DE411B"/>
                </a:solidFill>
              </a:rPr>
              <a:t>find </a:t>
            </a:r>
            <a:r>
              <a:rPr lang="en-US" dirty="0"/>
              <a:t>your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3"/>
          </p:nvPr>
        </p:nvSpPr>
        <p:spPr>
          <a:xfrm>
            <a:off x="1210833" y="1438901"/>
            <a:ext cx="5272346" cy="424732"/>
          </a:xfrm>
        </p:spPr>
        <p:txBody>
          <a:bodyPr/>
          <a:lstStyle/>
          <a:p>
            <a:pPr algn="l"/>
            <a:r>
              <a:rPr lang="en-US" dirty="0" smtClean="0"/>
              <a:t>So you can go this way…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idx="22"/>
          </p:nvPr>
        </p:nvSpPr>
        <p:spPr>
          <a:xfrm>
            <a:off x="1706305" y="4234301"/>
            <a:ext cx="4420516" cy="1777033"/>
          </a:xfrm>
        </p:spPr>
        <p:txBody>
          <a:bodyPr numCol="2"/>
          <a:lstStyle/>
          <a:p>
            <a:pPr algn="l"/>
            <a:r>
              <a:rPr lang="en-US" sz="1400" dirty="0"/>
              <a:t>find &lt;Path&gt; &lt;options</a:t>
            </a:r>
            <a:r>
              <a:rPr lang="en-US" sz="1400" dirty="0" smtClean="0"/>
              <a:t>&gt;</a:t>
            </a:r>
          </a:p>
          <a:p>
            <a:pPr algn="l"/>
            <a:r>
              <a:rPr lang="en-US" sz="1400" dirty="0" smtClean="0">
                <a:solidFill>
                  <a:srgbClr val="DE411B"/>
                </a:solidFill>
              </a:rPr>
              <a:t>-</a:t>
            </a:r>
            <a:r>
              <a:rPr lang="en-US" sz="1400" dirty="0">
                <a:solidFill>
                  <a:srgbClr val="DE411B"/>
                </a:solidFill>
              </a:rPr>
              <a:t>name</a:t>
            </a:r>
          </a:p>
          <a:p>
            <a:pPr algn="l"/>
            <a:r>
              <a:rPr lang="en-US" sz="1400" dirty="0" smtClean="0">
                <a:solidFill>
                  <a:srgbClr val="DE411B"/>
                </a:solidFill>
              </a:rPr>
              <a:t>-</a:t>
            </a:r>
            <a:r>
              <a:rPr lang="en-US" sz="1400" dirty="0">
                <a:solidFill>
                  <a:srgbClr val="DE411B"/>
                </a:solidFill>
              </a:rPr>
              <a:t>user</a:t>
            </a:r>
          </a:p>
          <a:p>
            <a:pPr algn="l"/>
            <a:r>
              <a:rPr lang="en-US" sz="1400" dirty="0" smtClean="0">
                <a:solidFill>
                  <a:srgbClr val="DE411B"/>
                </a:solidFill>
              </a:rPr>
              <a:t>-</a:t>
            </a:r>
            <a:r>
              <a:rPr lang="en-US" sz="1400" dirty="0">
                <a:solidFill>
                  <a:srgbClr val="DE411B"/>
                </a:solidFill>
              </a:rPr>
              <a:t>group</a:t>
            </a:r>
          </a:p>
          <a:p>
            <a:pPr algn="l"/>
            <a:r>
              <a:rPr lang="en-US" sz="1400" dirty="0" smtClean="0">
                <a:solidFill>
                  <a:srgbClr val="DE411B"/>
                </a:solidFill>
              </a:rPr>
              <a:t>-</a:t>
            </a:r>
            <a:r>
              <a:rPr lang="en-US" sz="1400" dirty="0">
                <a:solidFill>
                  <a:srgbClr val="DE411B"/>
                </a:solidFill>
              </a:rPr>
              <a:t>type </a:t>
            </a:r>
            <a:r>
              <a:rPr lang="en-US" sz="1400" dirty="0" smtClean="0">
                <a:solidFill>
                  <a:srgbClr val="DE411B"/>
                </a:solidFill>
              </a:rPr>
              <a:t>x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>
                <a:solidFill>
                  <a:srgbClr val="DE411B"/>
                </a:solidFill>
              </a:rPr>
              <a:t>-</a:t>
            </a:r>
            <a:r>
              <a:rPr lang="en-US" sz="1400" dirty="0">
                <a:solidFill>
                  <a:srgbClr val="DE411B"/>
                </a:solidFill>
              </a:rPr>
              <a:t>perm</a:t>
            </a:r>
          </a:p>
          <a:p>
            <a:pPr algn="l"/>
            <a:r>
              <a:rPr lang="en-US" sz="1400" dirty="0" smtClean="0">
                <a:solidFill>
                  <a:srgbClr val="DE411B"/>
                </a:solidFill>
              </a:rPr>
              <a:t>-</a:t>
            </a:r>
            <a:r>
              <a:rPr lang="en-US" sz="1400" dirty="0">
                <a:solidFill>
                  <a:srgbClr val="DE411B"/>
                </a:solidFill>
              </a:rPr>
              <a:t>size n</a:t>
            </a:r>
          </a:p>
          <a:p>
            <a:pPr algn="l"/>
            <a:r>
              <a:rPr lang="en-US" sz="1400" dirty="0" smtClean="0">
                <a:solidFill>
                  <a:srgbClr val="DE411B"/>
                </a:solidFill>
              </a:rPr>
              <a:t>-</a:t>
            </a:r>
            <a:r>
              <a:rPr lang="en-US" sz="1400" dirty="0" err="1">
                <a:solidFill>
                  <a:srgbClr val="DE411B"/>
                </a:solidFill>
              </a:rPr>
              <a:t>mtime</a:t>
            </a:r>
            <a:r>
              <a:rPr lang="en-US" sz="1400" dirty="0">
                <a:solidFill>
                  <a:srgbClr val="DE411B"/>
                </a:solidFill>
              </a:rPr>
              <a:t> –n + </a:t>
            </a:r>
            <a:r>
              <a:rPr lang="en-US" sz="1400" dirty="0" smtClean="0">
                <a:solidFill>
                  <a:srgbClr val="DE411B"/>
                </a:solidFill>
              </a:rPr>
              <a:t>n</a:t>
            </a:r>
            <a:endParaRPr lang="en-US" sz="1400" dirty="0">
              <a:solidFill>
                <a:srgbClr val="DE411B"/>
              </a:solidFill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idx="22"/>
          </p:nvPr>
        </p:nvSpPr>
        <p:spPr>
          <a:xfrm>
            <a:off x="1706305" y="1779523"/>
            <a:ext cx="4420516" cy="1777033"/>
          </a:xfrm>
        </p:spPr>
        <p:txBody>
          <a:bodyPr numCol="2"/>
          <a:lstStyle/>
          <a:p>
            <a:pPr algn="l"/>
            <a:r>
              <a:rPr lang="en-US" sz="1400" dirty="0"/>
              <a:t>l</a:t>
            </a:r>
            <a:r>
              <a:rPr lang="en-US" sz="1400" dirty="0" smtClean="0"/>
              <a:t>ocate &lt;filename&gt;</a:t>
            </a:r>
          </a:p>
          <a:p>
            <a:pPr algn="l"/>
            <a:r>
              <a:rPr lang="en-US" sz="1400" dirty="0" smtClean="0">
                <a:solidFill>
                  <a:srgbClr val="DE411B"/>
                </a:solidFill>
              </a:rPr>
              <a:t>	-</a:t>
            </a:r>
            <a:r>
              <a:rPr lang="en-US" sz="1400" dirty="0" err="1" smtClean="0">
                <a:solidFill>
                  <a:srgbClr val="DE411B"/>
                </a:solidFill>
              </a:rPr>
              <a:t>i</a:t>
            </a:r>
            <a:r>
              <a:rPr lang="en-US" sz="1400" dirty="0" smtClean="0">
                <a:solidFill>
                  <a:srgbClr val="DE411B"/>
                </a:solidFill>
              </a:rPr>
              <a:t> </a:t>
            </a:r>
          </a:p>
          <a:p>
            <a:pPr algn="l"/>
            <a:r>
              <a:rPr lang="en-US" sz="1400" dirty="0">
                <a:solidFill>
                  <a:srgbClr val="DE411B"/>
                </a:solidFill>
              </a:rPr>
              <a:t>	</a:t>
            </a:r>
            <a:r>
              <a:rPr lang="en-US" sz="1400" dirty="0" smtClean="0">
                <a:solidFill>
                  <a:srgbClr val="DE411B"/>
                </a:solidFill>
              </a:rPr>
              <a:t>-c </a:t>
            </a:r>
          </a:p>
          <a:p>
            <a:pPr algn="l"/>
            <a:r>
              <a:rPr lang="en-US" sz="1400" dirty="0">
                <a:solidFill>
                  <a:srgbClr val="DE411B"/>
                </a:solidFill>
              </a:rPr>
              <a:t>	</a:t>
            </a:r>
            <a:r>
              <a:rPr lang="en-US" sz="1400" dirty="0" smtClean="0">
                <a:solidFill>
                  <a:srgbClr val="DE411B"/>
                </a:solidFill>
              </a:rPr>
              <a:t>-n &lt;</a:t>
            </a:r>
            <a:r>
              <a:rPr lang="en-US" sz="1400" dirty="0" err="1" smtClean="0">
                <a:solidFill>
                  <a:srgbClr val="DE411B"/>
                </a:solidFill>
              </a:rPr>
              <a:t>num</a:t>
            </a:r>
            <a:r>
              <a:rPr lang="en-US" sz="1400" dirty="0" smtClean="0">
                <a:solidFill>
                  <a:srgbClr val="DE411B"/>
                </a:solidFill>
              </a:rPr>
              <a:t>&gt;</a:t>
            </a:r>
            <a:endParaRPr lang="en-US" sz="1400" dirty="0">
              <a:solidFill>
                <a:srgbClr val="DE411B"/>
              </a:solidFill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23"/>
          </p:nvPr>
        </p:nvSpPr>
        <p:spPr>
          <a:xfrm>
            <a:off x="1210833" y="3761279"/>
            <a:ext cx="5272346" cy="424732"/>
          </a:xfrm>
        </p:spPr>
        <p:txBody>
          <a:bodyPr/>
          <a:lstStyle/>
          <a:p>
            <a:pPr algn="l"/>
            <a:r>
              <a:rPr lang="en-US" dirty="0" smtClean="0"/>
              <a:t>Or long and correct one…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4349">
            <a:off x="5945715" y="2642130"/>
            <a:ext cx="5619750" cy="28098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1210833" y="2543403"/>
            <a:ext cx="8559700" cy="3524042"/>
          </a:xfrm>
        </p:spPr>
        <p:txBody>
          <a:bodyPr/>
          <a:lstStyle/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grep –key ‘regex’ ‘directory’</a:t>
            </a: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grep –key ‘regex’ file1 file2 … </a:t>
            </a:r>
            <a:r>
              <a:rPr lang="en-US" sz="1400" dirty="0" err="1">
                <a:solidFill>
                  <a:srgbClr val="DE411B"/>
                </a:solidFill>
              </a:rPr>
              <a:t>filen</a:t>
            </a:r>
            <a:endParaRPr lang="en-US" sz="1400" dirty="0">
              <a:solidFill>
                <a:srgbClr val="DE411B"/>
              </a:solidFill>
            </a:endParaRP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&lt;command&gt; … | grep ‘regex’</a:t>
            </a: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	</a:t>
            </a: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grep –v &lt;template&gt;</a:t>
            </a: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grep –L &lt;template&gt;</a:t>
            </a: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grep –l &lt;template&gt;</a:t>
            </a: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grep –h &lt;template&gt;</a:t>
            </a: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	</a:t>
            </a: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grep –A n &lt;regex&gt; &lt;path&gt;</a:t>
            </a: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grep –B n &lt;regex&gt; &lt;path&gt;</a:t>
            </a: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grep –C n &lt;regex&gt; &lt;path&gt;</a:t>
            </a:r>
            <a:endParaRPr lang="en-US" sz="1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5"/>
          </p:nvPr>
        </p:nvSpPr>
        <p:spPr>
          <a:xfrm>
            <a:off x="1125312" y="1670746"/>
            <a:ext cx="8806087" cy="68326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DE411B"/>
                </a:solidFill>
              </a:rPr>
              <a:t>GREP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000000"/>
                </a:solidFill>
              </a:rPr>
              <a:t>search </a:t>
            </a:r>
            <a:r>
              <a:rPr lang="en-US" dirty="0">
                <a:solidFill>
                  <a:srgbClr val="DE411B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lobally for lines matching the </a:t>
            </a:r>
            <a:r>
              <a:rPr lang="en-US" dirty="0">
                <a:solidFill>
                  <a:srgbClr val="DE411B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</a:rPr>
              <a:t>egular </a:t>
            </a:r>
            <a:r>
              <a:rPr lang="en-US" dirty="0">
                <a:solidFill>
                  <a:srgbClr val="DE411B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xpression, and </a:t>
            </a:r>
            <a:r>
              <a:rPr lang="en-US" dirty="0">
                <a:solidFill>
                  <a:srgbClr val="DE411B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rint them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And how you suppose to </a:t>
            </a:r>
            <a:r>
              <a:rPr lang="en-US" sz="2800" dirty="0">
                <a:solidFill>
                  <a:srgbClr val="DE411B"/>
                </a:solidFill>
              </a:rPr>
              <a:t>look through all this output</a:t>
            </a:r>
          </a:p>
        </p:txBody>
      </p:sp>
    </p:spTree>
    <p:extLst>
      <p:ext uri="{BB962C8B-B14F-4D97-AF65-F5344CB8AC3E}">
        <p14:creationId xmlns:p14="http://schemas.microsoft.com/office/powerpoint/2010/main" val="8157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great </a:t>
            </a:r>
            <a:r>
              <a:rPr lang="en-US" dirty="0">
                <a:solidFill>
                  <a:srgbClr val="DE411B"/>
                </a:solidFill>
              </a:rPr>
              <a:t>ease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22"/>
            <p:extLst>
              <p:ext uri="{D42A27DB-BD31-4B8C-83A1-F6EECF244321}">
                <p14:modId xmlns:p14="http://schemas.microsoft.com/office/powerpoint/2010/main" val="1526200918"/>
              </p:ext>
            </p:extLst>
          </p:nvPr>
        </p:nvGraphicFramePr>
        <p:xfrm>
          <a:off x="200156" y="1303870"/>
          <a:ext cx="11853330" cy="504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264"/>
                <a:gridCol w="4258733"/>
                <a:gridCol w="211667"/>
                <a:gridCol w="1905000"/>
                <a:gridCol w="4402666"/>
              </a:tblGrid>
              <a:tr h="483446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83446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!!</a:t>
                      </a: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Execute</a:t>
                      </a:r>
                      <a:r>
                        <a:rPr lang="en-US" sz="1400" baseline="0" dirty="0" smtClean="0"/>
                        <a:t> the last command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sudo</a:t>
                      </a:r>
                      <a:r>
                        <a:rPr lang="en-US" sz="1600" dirty="0" smtClean="0"/>
                        <a:t> !!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Execute the last command with the </a:t>
                      </a:r>
                      <a:r>
                        <a:rPr lang="en-US" sz="1400" dirty="0" err="1" smtClean="0"/>
                        <a:t>sudo</a:t>
                      </a:r>
                      <a:r>
                        <a:rPr lang="en-US" sz="1400" dirty="0" smtClean="0"/>
                        <a:t> permission</a:t>
                      </a:r>
                      <a:endParaRPr lang="en-US" sz="1400" dirty="0"/>
                    </a:p>
                  </a:txBody>
                  <a:tcPr/>
                </a:tc>
              </a:tr>
              <a:tr h="4834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Execute</a:t>
                      </a:r>
                      <a:r>
                        <a:rPr lang="en-US" sz="1400" baseline="0" dirty="0" smtClean="0"/>
                        <a:t> the last n line from the history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cd !$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cd to the directory that was the last argument of</a:t>
                      </a:r>
                      <a:r>
                        <a:rPr lang="en-US" sz="1400" baseline="0" dirty="0" smtClean="0"/>
                        <a:t> the previous command</a:t>
                      </a:r>
                      <a:endParaRPr lang="en-US" sz="1400" dirty="0"/>
                    </a:p>
                  </a:txBody>
                  <a:tcPr/>
                </a:tc>
              </a:tr>
              <a:tr h="4834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!&lt;</a:t>
                      </a:r>
                      <a:r>
                        <a:rPr lang="en-US" sz="1600" dirty="0" err="1" smtClean="0"/>
                        <a:t>cmd</a:t>
                      </a:r>
                      <a:r>
                        <a:rPr lang="en-US" sz="1600" dirty="0" smtClean="0"/>
                        <a:t>&gt;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Execute the last command that begins from the &lt;</a:t>
                      </a:r>
                      <a:r>
                        <a:rPr lang="en-US" sz="1400" dirty="0" err="1" smtClean="0"/>
                        <a:t>cmd</a:t>
                      </a:r>
                      <a:r>
                        <a:rPr lang="en-US" sz="1400" dirty="0" smtClean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^&lt;str1&gt;^&lt;str2&gt;^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Replace</a:t>
                      </a:r>
                      <a:r>
                        <a:rPr lang="en-US" sz="1400" baseline="0" dirty="0" smtClean="0"/>
                        <a:t> the &lt;str1&gt; in the last command with the &lt;str2&gt; and execute</a:t>
                      </a:r>
                      <a:endParaRPr lang="en-US" sz="1400" dirty="0"/>
                    </a:p>
                  </a:txBody>
                  <a:tcPr/>
                </a:tc>
              </a:tr>
              <a:tr h="4834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!?&lt;</a:t>
                      </a:r>
                      <a:r>
                        <a:rPr lang="en-US" sz="1600" dirty="0" err="1" smtClean="0"/>
                        <a:t>str</a:t>
                      </a:r>
                      <a:r>
                        <a:rPr lang="en-US" sz="1600" dirty="0" smtClean="0"/>
                        <a:t>&gt;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Execute the last command that contains &lt;</a:t>
                      </a:r>
                      <a:r>
                        <a:rPr lang="en-US" sz="1400" dirty="0" err="1" smtClean="0"/>
                        <a:t>str</a:t>
                      </a:r>
                      <a:r>
                        <a:rPr lang="en-US" sz="1400" dirty="0" smtClean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!&lt;</a:t>
                      </a:r>
                      <a:r>
                        <a:rPr lang="en-US" sz="1600" dirty="0" err="1" smtClean="0"/>
                        <a:t>cmd</a:t>
                      </a:r>
                      <a:r>
                        <a:rPr lang="en-US" sz="1600" dirty="0" smtClean="0"/>
                        <a:t>&gt;:^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argument of the command that starts with &lt;</a:t>
                      </a:r>
                      <a:r>
                        <a:rPr lang="en-US" sz="1400" dirty="0" err="1" smtClean="0"/>
                        <a:t>cmd</a:t>
                      </a:r>
                      <a:r>
                        <a:rPr lang="en-US" sz="1400" dirty="0" smtClean="0"/>
                        <a:t>&gt; </a:t>
                      </a:r>
                      <a:endParaRPr lang="en-US" sz="1400" dirty="0"/>
                    </a:p>
                  </a:txBody>
                  <a:tcPr/>
                </a:tc>
              </a:tr>
              <a:tr h="4834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!!:1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first argument of the last command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!:1:r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Remove the extension from the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baseline="0" dirty="0" smtClean="0"/>
                        <a:t> argument of the last command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</a:tr>
              <a:tr h="4834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!#:^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first argument of the current</a:t>
                      </a:r>
                      <a:r>
                        <a:rPr lang="en-US" sz="1400" baseline="0" dirty="0" smtClean="0"/>
                        <a:t> command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!&lt;</a:t>
                      </a:r>
                      <a:r>
                        <a:rPr lang="en-US" sz="1600" dirty="0" err="1" smtClean="0"/>
                        <a:t>cmd</a:t>
                      </a:r>
                      <a:r>
                        <a:rPr lang="en-US" sz="1600" dirty="0" smtClean="0"/>
                        <a:t>&gt;:&lt;</a:t>
                      </a:r>
                      <a:r>
                        <a:rPr lang="en-US" sz="1600" dirty="0" err="1" smtClean="0"/>
                        <a:t>args</a:t>
                      </a:r>
                      <a:r>
                        <a:rPr lang="en-US" sz="1600" dirty="0" smtClean="0"/>
                        <a:t>&gt;:p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Print the command without execution</a:t>
                      </a:r>
                      <a:endParaRPr lang="en-US" sz="1400" dirty="0"/>
                    </a:p>
                  </a:txBody>
                  <a:tcPr/>
                </a:tc>
              </a:tr>
              <a:tr h="4834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!:n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n-</a:t>
                      </a:r>
                      <a:r>
                        <a:rPr lang="en-US" sz="1400" dirty="0" err="1" smtClean="0"/>
                        <a:t>th</a:t>
                      </a:r>
                      <a:r>
                        <a:rPr lang="en-US" sz="1400" dirty="0" smtClean="0"/>
                        <a:t> argument of the last command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!&lt;</a:t>
                      </a:r>
                      <a:r>
                        <a:rPr lang="en-US" sz="1600" dirty="0" err="1" smtClean="0"/>
                        <a:t>cmd</a:t>
                      </a:r>
                      <a:r>
                        <a:rPr lang="en-US" sz="1600" dirty="0" smtClean="0"/>
                        <a:t>&gt;:x-y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Get the arguments from x to y</a:t>
                      </a:r>
                      <a:endParaRPr lang="en-US" sz="1400" dirty="0"/>
                    </a:p>
                  </a:txBody>
                  <a:tcPr/>
                </a:tc>
              </a:tr>
              <a:tr h="4834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!:1:h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Remove the filename from the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argument of the last command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Ctrl+R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Look for the previous</a:t>
                      </a:r>
                      <a:r>
                        <a:rPr lang="en-US" sz="1400" baseline="0" dirty="0" smtClean="0"/>
                        <a:t> command(same as !?&lt;</a:t>
                      </a:r>
                      <a:r>
                        <a:rPr lang="en-US" sz="1400" baseline="0" dirty="0" err="1" smtClean="0"/>
                        <a:t>str</a:t>
                      </a:r>
                      <a:r>
                        <a:rPr lang="en-US" sz="1400" baseline="0" dirty="0" smtClean="0"/>
                        <a:t>&gt;)</a:t>
                      </a:r>
                      <a:endParaRPr lang="en-US" sz="1400" dirty="0"/>
                    </a:p>
                  </a:txBody>
                  <a:tcPr/>
                </a:tc>
              </a:tr>
              <a:tr h="4834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!:1:t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Remove the path from the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argument of the last</a:t>
                      </a:r>
                      <a:r>
                        <a:rPr lang="en-US" sz="1400" baseline="0" dirty="0" smtClean="0"/>
                        <a:t> command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3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Just </a:t>
            </a:r>
            <a:r>
              <a:rPr lang="en-US" dirty="0">
                <a:solidFill>
                  <a:srgbClr val="DE411B"/>
                </a:solidFill>
              </a:rPr>
              <a:t>send</a:t>
            </a:r>
            <a:r>
              <a:rPr lang="en-US" dirty="0"/>
              <a:t> it </a:t>
            </a:r>
            <a:r>
              <a:rPr lang="en-US" dirty="0">
                <a:solidFill>
                  <a:srgbClr val="DE411B"/>
                </a:solidFill>
              </a:rPr>
              <a:t>somewhere</a:t>
            </a:r>
            <a:r>
              <a:rPr lang="en-US" dirty="0"/>
              <a:t> else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23"/>
          </p:nvPr>
        </p:nvSpPr>
        <p:spPr>
          <a:xfrm>
            <a:off x="1218690" y="1424802"/>
            <a:ext cx="3742777" cy="424732"/>
          </a:xfrm>
        </p:spPr>
        <p:txBody>
          <a:bodyPr/>
          <a:lstStyle/>
          <a:p>
            <a:pPr algn="l"/>
            <a:r>
              <a:rPr lang="en-US" dirty="0" smtClean="0"/>
              <a:t>Lets talk bout </a:t>
            </a:r>
            <a:r>
              <a:rPr lang="en-US" dirty="0" smtClean="0">
                <a:solidFill>
                  <a:srgbClr val="DE411B"/>
                </a:solidFill>
              </a:rPr>
              <a:t>stream</a:t>
            </a:r>
            <a:r>
              <a:rPr lang="en-US" dirty="0" smtClean="0"/>
              <a:t>s</a:t>
            </a:r>
            <a:endParaRPr lang="en-US" dirty="0">
              <a:solidFill>
                <a:srgbClr val="DE411B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22"/>
          </p:nvPr>
        </p:nvSpPr>
        <p:spPr>
          <a:xfrm>
            <a:off x="1695850" y="1837677"/>
            <a:ext cx="6703083" cy="2886579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DE411B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 - </a:t>
            </a:r>
            <a:r>
              <a:rPr lang="en-US" dirty="0" err="1">
                <a:solidFill>
                  <a:srgbClr val="000000"/>
                </a:solidFill>
              </a:rPr>
              <a:t>stdout</a:t>
            </a:r>
            <a:r>
              <a:rPr lang="en-US" dirty="0">
                <a:solidFill>
                  <a:srgbClr val="000000"/>
                </a:solidFill>
              </a:rPr>
              <a:t> redirect. You also can use </a:t>
            </a:r>
            <a:r>
              <a:rPr lang="en-US" dirty="0">
                <a:solidFill>
                  <a:srgbClr val="DE411B"/>
                </a:solidFill>
              </a:rPr>
              <a:t>1&gt;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DE411B"/>
                </a:solidFill>
              </a:rPr>
              <a:t>&gt;&gt;</a:t>
            </a:r>
            <a:r>
              <a:rPr lang="en-US" dirty="0">
                <a:solidFill>
                  <a:srgbClr val="000000"/>
                </a:solidFill>
              </a:rPr>
              <a:t> - append to a file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DE411B"/>
                </a:solidFill>
              </a:rPr>
              <a:t>2&gt;</a:t>
            </a:r>
            <a:r>
              <a:rPr lang="en-US" dirty="0">
                <a:solidFill>
                  <a:srgbClr val="000000"/>
                </a:solidFill>
              </a:rPr>
              <a:t> - </a:t>
            </a:r>
            <a:r>
              <a:rPr lang="en-US" dirty="0" err="1">
                <a:solidFill>
                  <a:srgbClr val="000000"/>
                </a:solidFill>
              </a:rPr>
              <a:t>stderr</a:t>
            </a:r>
            <a:r>
              <a:rPr lang="en-US" dirty="0">
                <a:solidFill>
                  <a:srgbClr val="000000"/>
                </a:solidFill>
              </a:rPr>
              <a:t> redirect.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DE411B"/>
                </a:solidFill>
              </a:rPr>
              <a:t>&gt;|</a:t>
            </a:r>
            <a:r>
              <a:rPr lang="en-US" dirty="0">
                <a:solidFill>
                  <a:srgbClr val="000000"/>
                </a:solidFill>
              </a:rPr>
              <a:t> - allows to rewrite file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DE411B"/>
                </a:solidFill>
              </a:rPr>
              <a:t>2&gt;&amp;</a:t>
            </a:r>
            <a:r>
              <a:rPr lang="en-US" dirty="0" smtClean="0">
                <a:solidFill>
                  <a:srgbClr val="DE411B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/ </a:t>
            </a:r>
            <a:r>
              <a:rPr lang="en-US" dirty="0" smtClean="0">
                <a:solidFill>
                  <a:srgbClr val="DE411B"/>
                </a:solidFill>
              </a:rPr>
              <a:t>1</a:t>
            </a:r>
            <a:r>
              <a:rPr lang="en-US" dirty="0">
                <a:solidFill>
                  <a:srgbClr val="DE411B"/>
                </a:solidFill>
              </a:rPr>
              <a:t>&gt;&amp;2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– redirect </a:t>
            </a:r>
            <a:r>
              <a:rPr lang="en-US" dirty="0" err="1">
                <a:solidFill>
                  <a:srgbClr val="000000"/>
                </a:solidFill>
              </a:rPr>
              <a:t>stdout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stderr</a:t>
            </a:r>
            <a:r>
              <a:rPr lang="en-US" dirty="0">
                <a:solidFill>
                  <a:srgbClr val="000000"/>
                </a:solidFill>
              </a:rPr>
              <a:t> to the same file.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DE411B"/>
                </a:solidFill>
              </a:rPr>
              <a:t>&amp;&gt;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- unites </a:t>
            </a:r>
            <a:r>
              <a:rPr lang="en-US" dirty="0" err="1">
                <a:solidFill>
                  <a:srgbClr val="000000"/>
                </a:solidFill>
              </a:rPr>
              <a:t>stdout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stderr</a:t>
            </a:r>
            <a:endParaRPr lang="en-US" dirty="0">
              <a:solidFill>
                <a:srgbClr val="00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DE411B"/>
                </a:solidFill>
              </a:rPr>
              <a:t>&lt;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dirty="0">
                <a:solidFill>
                  <a:srgbClr val="DE411B"/>
                </a:solidFill>
              </a:rPr>
              <a:t>0&lt;</a:t>
            </a:r>
            <a:r>
              <a:rPr lang="en-US" dirty="0">
                <a:solidFill>
                  <a:srgbClr val="000000"/>
                </a:solidFill>
              </a:rPr>
              <a:t> - redirecting </a:t>
            </a:r>
            <a:r>
              <a:rPr lang="en-US" dirty="0" err="1">
                <a:solidFill>
                  <a:srgbClr val="000000"/>
                </a:solidFill>
              </a:rPr>
              <a:t>stdin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Content Placeholder 4"/>
          <p:cNvSpPr>
            <a:spLocks noGrp="1"/>
          </p:cNvSpPr>
          <p:nvPr>
            <p:ph idx="23"/>
          </p:nvPr>
        </p:nvSpPr>
        <p:spPr>
          <a:xfrm>
            <a:off x="1218690" y="4684829"/>
            <a:ext cx="6847317" cy="424732"/>
          </a:xfrm>
        </p:spPr>
        <p:txBody>
          <a:bodyPr/>
          <a:lstStyle/>
          <a:p>
            <a:pPr algn="l"/>
            <a:r>
              <a:rPr lang="en-US" dirty="0" smtClean="0"/>
              <a:t>And That’s </a:t>
            </a:r>
            <a:r>
              <a:rPr lang="en-US" dirty="0" smtClean="0">
                <a:solidFill>
                  <a:srgbClr val="DE411B"/>
                </a:solidFill>
              </a:rPr>
              <a:t>not all</a:t>
            </a:r>
            <a:endParaRPr lang="en-US" dirty="0">
              <a:solidFill>
                <a:srgbClr val="DE411B"/>
              </a:solidFill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idx="22"/>
          </p:nvPr>
        </p:nvSpPr>
        <p:spPr>
          <a:xfrm>
            <a:off x="2042984" y="5109562"/>
            <a:ext cx="4948366" cy="113883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DE411B"/>
                </a:solidFill>
              </a:rPr>
              <a:t>|</a:t>
            </a:r>
            <a:r>
              <a:rPr lang="en-US" dirty="0"/>
              <a:t> - default pipe</a:t>
            </a:r>
          </a:p>
          <a:p>
            <a:pPr algn="l"/>
            <a:r>
              <a:rPr lang="en-US" dirty="0" err="1">
                <a:solidFill>
                  <a:srgbClr val="DE411B"/>
                </a:solidFill>
              </a:rPr>
              <a:t>mknod</a:t>
            </a:r>
            <a:r>
              <a:rPr lang="en-US" dirty="0">
                <a:solidFill>
                  <a:srgbClr val="DE411B"/>
                </a:solidFill>
              </a:rPr>
              <a:t> &lt;name&gt;</a:t>
            </a:r>
            <a:r>
              <a:rPr lang="en-US" dirty="0"/>
              <a:t> - create named pipe</a:t>
            </a:r>
          </a:p>
          <a:p>
            <a:pPr algn="l"/>
            <a:r>
              <a:rPr lang="en-US" dirty="0" err="1">
                <a:solidFill>
                  <a:srgbClr val="DE411B"/>
                </a:solidFill>
              </a:rPr>
              <a:t>mkfifo</a:t>
            </a:r>
            <a:r>
              <a:rPr lang="en-US" dirty="0">
                <a:solidFill>
                  <a:srgbClr val="DE411B"/>
                </a:solidFill>
              </a:rPr>
              <a:t> &lt;name&gt;</a:t>
            </a:r>
            <a:r>
              <a:rPr lang="en-US" dirty="0"/>
              <a:t> - create named pipe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097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E411B"/>
                </a:solidFill>
              </a:rPr>
              <a:t>Make</a:t>
            </a:r>
            <a:r>
              <a:rPr lang="en-US" dirty="0"/>
              <a:t>. Me. A. Sandwich.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210832" y="1647611"/>
            <a:ext cx="9831977" cy="424732"/>
          </a:xfrm>
          <a:prstGeom prst="rect">
            <a:avLst/>
          </a:prstGeom>
        </p:spPr>
        <p:txBody>
          <a:bodyPr vert="horz" lIns="0" tIns="45720" rIns="91440" bIns="45720" rtlCol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DE411B"/>
                </a:solidFill>
              </a:rPr>
              <a:t>SUDO</a:t>
            </a:r>
            <a:r>
              <a:rPr lang="en-US" dirty="0"/>
              <a:t> = </a:t>
            </a:r>
            <a:r>
              <a:rPr lang="en-US" dirty="0">
                <a:solidFill>
                  <a:srgbClr val="DE411B"/>
                </a:solidFill>
              </a:rPr>
              <a:t>S</a:t>
            </a:r>
            <a:r>
              <a:rPr lang="en-US" dirty="0"/>
              <a:t>ubstitute </a:t>
            </a:r>
            <a:r>
              <a:rPr lang="en-US" dirty="0">
                <a:solidFill>
                  <a:srgbClr val="DE411B"/>
                </a:solidFill>
              </a:rPr>
              <a:t>U</a:t>
            </a:r>
            <a:r>
              <a:rPr lang="en-US" dirty="0"/>
              <a:t>ser and </a:t>
            </a:r>
            <a:r>
              <a:rPr lang="en-US" dirty="0">
                <a:solidFill>
                  <a:srgbClr val="DE411B"/>
                </a:solidFill>
              </a:rPr>
              <a:t>DO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22"/>
          </p:nvPr>
        </p:nvSpPr>
        <p:spPr>
          <a:xfrm>
            <a:off x="1635127" y="2131609"/>
            <a:ext cx="5070474" cy="3854323"/>
          </a:xfrm>
        </p:spPr>
        <p:txBody>
          <a:bodyPr/>
          <a:lstStyle/>
          <a:p>
            <a:pPr algn="l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r>
              <a:rPr lang="en-US" dirty="0"/>
              <a:t> – file with </a:t>
            </a:r>
            <a:r>
              <a:rPr lang="en-US" dirty="0" err="1"/>
              <a:t>sudo</a:t>
            </a:r>
            <a:r>
              <a:rPr lang="en-US" dirty="0"/>
              <a:t> rights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sudo</a:t>
            </a:r>
            <a:r>
              <a:rPr lang="en-US" dirty="0"/>
              <a:t> –</a:t>
            </a:r>
            <a:r>
              <a:rPr lang="en-US" dirty="0" err="1"/>
              <a:t>iu</a:t>
            </a:r>
            <a:r>
              <a:rPr lang="en-US" dirty="0"/>
              <a:t> &lt;over user&gt;</a:t>
            </a:r>
          </a:p>
          <a:p>
            <a:pPr algn="l"/>
            <a:r>
              <a:rPr lang="en-US" dirty="0" err="1"/>
              <a:t>sudo</a:t>
            </a:r>
            <a:r>
              <a:rPr lang="en-US" dirty="0"/>
              <a:t> –s -H</a:t>
            </a:r>
          </a:p>
          <a:p>
            <a:pPr algn="l"/>
            <a:r>
              <a:rPr lang="en-US" dirty="0" err="1"/>
              <a:t>sudo</a:t>
            </a:r>
            <a:r>
              <a:rPr lang="en-US" dirty="0"/>
              <a:t> –b &lt;command&gt;</a:t>
            </a:r>
          </a:p>
          <a:p>
            <a:pPr algn="l"/>
            <a:r>
              <a:rPr lang="en-US" dirty="0" err="1"/>
              <a:t>sudo</a:t>
            </a:r>
            <a:r>
              <a:rPr lang="en-US" dirty="0"/>
              <a:t> –</a:t>
            </a:r>
            <a:r>
              <a:rPr lang="en-US" dirty="0" err="1"/>
              <a:t>i</a:t>
            </a:r>
            <a:endParaRPr lang="en-US" dirty="0"/>
          </a:p>
          <a:p>
            <a:pPr algn="l"/>
            <a:r>
              <a:rPr lang="en-US" dirty="0" err="1"/>
              <a:t>sudo</a:t>
            </a:r>
            <a:r>
              <a:rPr lang="en-US" dirty="0"/>
              <a:t> –l</a:t>
            </a:r>
          </a:p>
          <a:p>
            <a:pPr algn="l"/>
            <a:r>
              <a:rPr lang="en-US" dirty="0" err="1"/>
              <a:t>sudo</a:t>
            </a:r>
            <a:r>
              <a:rPr lang="en-US" dirty="0"/>
              <a:t> –K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67" y="2198802"/>
            <a:ext cx="4881034" cy="405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your </a:t>
            </a:r>
            <a:r>
              <a:rPr lang="en-US" dirty="0">
                <a:solidFill>
                  <a:srgbClr val="DE411B"/>
                </a:solidFill>
              </a:rPr>
              <a:t>files</a:t>
            </a:r>
            <a:r>
              <a:rPr lang="en-US" dirty="0"/>
              <a:t> are </a:t>
            </a:r>
            <a:r>
              <a:rPr lang="en-US" dirty="0">
                <a:solidFill>
                  <a:srgbClr val="DE411B"/>
                </a:solidFill>
              </a:rPr>
              <a:t>belong</a:t>
            </a:r>
            <a:r>
              <a:rPr lang="en-US" dirty="0"/>
              <a:t> to us</a:t>
            </a:r>
            <a:endParaRPr lang="en-US" dirty="0">
              <a:solidFill>
                <a:srgbClr val="DE411B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9"/>
          </p:nvPr>
        </p:nvSpPr>
        <p:spPr>
          <a:xfrm>
            <a:off x="1210833" y="1361958"/>
            <a:ext cx="3076738" cy="448637"/>
          </a:xfrm>
        </p:spPr>
        <p:txBody>
          <a:bodyPr>
            <a:noAutofit/>
          </a:bodyPr>
          <a:lstStyle/>
          <a:p>
            <a:r>
              <a:rPr lang="en-US" sz="2000" dirty="0" smtClean="0"/>
              <a:t>OK. </a:t>
            </a:r>
            <a:r>
              <a:rPr lang="en-US" sz="2000" dirty="0" smtClean="0">
                <a:solidFill>
                  <a:srgbClr val="000000"/>
                </a:solidFill>
              </a:rPr>
              <a:t>So what`s next ?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idx="13"/>
          </p:nvPr>
        </p:nvSpPr>
        <p:spPr>
          <a:xfrm>
            <a:off x="1556194" y="1799127"/>
            <a:ext cx="7368731" cy="421653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</a:rPr>
              <a:t>File permissions – </a:t>
            </a:r>
            <a:r>
              <a:rPr lang="en-US" sz="1600" dirty="0">
                <a:solidFill>
                  <a:srgbClr val="DE411B"/>
                </a:solidFill>
              </a:rPr>
              <a:t>R</a:t>
            </a:r>
            <a:r>
              <a:rPr lang="en-US" sz="1600" dirty="0">
                <a:solidFill>
                  <a:srgbClr val="000000"/>
                </a:solidFill>
              </a:rPr>
              <a:t>ead, </a:t>
            </a:r>
            <a:r>
              <a:rPr lang="en-US" sz="1600" dirty="0">
                <a:solidFill>
                  <a:srgbClr val="DE411B"/>
                </a:solidFill>
              </a:rPr>
              <a:t>W</a:t>
            </a:r>
            <a:r>
              <a:rPr lang="en-US" sz="1600" dirty="0">
                <a:solidFill>
                  <a:srgbClr val="000000"/>
                </a:solidFill>
              </a:rPr>
              <a:t>rite, </a:t>
            </a:r>
            <a:r>
              <a:rPr lang="en-US" sz="1600" dirty="0" err="1">
                <a:solidFill>
                  <a:srgbClr val="000000"/>
                </a:solidFill>
              </a:rPr>
              <a:t>e</a:t>
            </a:r>
            <a:r>
              <a:rPr lang="en-US" sz="1600" dirty="0" err="1">
                <a:solidFill>
                  <a:srgbClr val="DE411B"/>
                </a:solidFill>
              </a:rPr>
              <a:t>X</a:t>
            </a:r>
            <a:r>
              <a:rPr lang="en-US" sz="1600" dirty="0" err="1">
                <a:solidFill>
                  <a:srgbClr val="000000"/>
                </a:solidFill>
              </a:rPr>
              <a:t>ecute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DE411B"/>
                </a:solidFill>
              </a:rPr>
              <a:t>_ </a:t>
            </a:r>
            <a:r>
              <a:rPr lang="en-US" sz="1600" dirty="0" err="1">
                <a:solidFill>
                  <a:srgbClr val="DE411B"/>
                </a:solidFill>
              </a:rPr>
              <a:t>rwx</a:t>
            </a:r>
            <a:r>
              <a:rPr lang="en-US" sz="1600" dirty="0">
                <a:solidFill>
                  <a:srgbClr val="DE411B"/>
                </a:solidFill>
              </a:rPr>
              <a:t> </a:t>
            </a:r>
            <a:r>
              <a:rPr lang="en-US" sz="1600" dirty="0" err="1">
                <a:solidFill>
                  <a:srgbClr val="DE411B"/>
                </a:solidFill>
              </a:rPr>
              <a:t>rwx</a:t>
            </a:r>
            <a:r>
              <a:rPr lang="en-US" sz="1600" dirty="0">
                <a:solidFill>
                  <a:srgbClr val="DE411B"/>
                </a:solidFill>
              </a:rPr>
              <a:t> </a:t>
            </a:r>
            <a:r>
              <a:rPr lang="en-US" sz="1600" dirty="0" err="1" smtClean="0">
                <a:solidFill>
                  <a:srgbClr val="DE411B"/>
                </a:solidFill>
              </a:rPr>
              <a:t>rwx</a:t>
            </a:r>
            <a:endParaRPr lang="en-US" sz="1600" dirty="0">
              <a:solidFill>
                <a:srgbClr val="DE411B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 err="1">
                <a:solidFill>
                  <a:srgbClr val="DE411B"/>
                </a:solidFill>
              </a:rPr>
              <a:t>chmod</a:t>
            </a:r>
            <a:r>
              <a:rPr lang="en-US" sz="1600" dirty="0">
                <a:solidFill>
                  <a:srgbClr val="DE411B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&lt;options&gt; &lt;mode&gt; &lt;file&gt;	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</a:rPr>
              <a:t>	-R = recursive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chmod</a:t>
            </a:r>
            <a:r>
              <a:rPr lang="en-US" sz="1600" dirty="0">
                <a:solidFill>
                  <a:srgbClr val="000000"/>
                </a:solidFill>
              </a:rPr>
              <a:t> +x &lt;file&gt;	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rgbClr val="DE411B"/>
                </a:solidFill>
              </a:rPr>
              <a:t>777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– Any user can read, write and execute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DE411B"/>
                </a:solidFill>
              </a:rPr>
              <a:t>400</a:t>
            </a:r>
            <a:r>
              <a:rPr lang="en-US" sz="1600" dirty="0">
                <a:solidFill>
                  <a:srgbClr val="000000"/>
                </a:solidFill>
              </a:rPr>
              <a:t> – Owner can read, Other users cannot do nothing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DE411B"/>
                </a:solidFill>
              </a:rPr>
              <a:t>666</a:t>
            </a:r>
            <a:r>
              <a:rPr lang="en-US" sz="1600" dirty="0">
                <a:solidFill>
                  <a:srgbClr val="000000"/>
                </a:solidFill>
              </a:rPr>
              <a:t> – Any user can read and write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DE411B"/>
                </a:solidFill>
              </a:rPr>
              <a:t>755</a:t>
            </a:r>
            <a:r>
              <a:rPr lang="en-US" sz="1600" dirty="0">
                <a:solidFill>
                  <a:srgbClr val="000000"/>
                </a:solidFill>
              </a:rPr>
              <a:t> – Any user can read and execute, Owner can write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rgbClr val="DE411B"/>
                </a:solidFill>
              </a:rPr>
              <a:t>555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– Every user can read and execute with owner </a:t>
            </a:r>
            <a:r>
              <a:rPr lang="en-US" sz="1600" dirty="0" smtClean="0">
                <a:solidFill>
                  <a:srgbClr val="000000"/>
                </a:solidFill>
              </a:rPr>
              <a:t>rights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endParaRPr lang="en-US" sz="1600" dirty="0" smtClean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 err="1" smtClean="0">
                <a:solidFill>
                  <a:srgbClr val="DE411B"/>
                </a:solidFill>
              </a:rPr>
              <a:t>chown</a:t>
            </a:r>
            <a:r>
              <a:rPr lang="en-US" sz="1600" dirty="0" smtClean="0">
                <a:solidFill>
                  <a:srgbClr val="DE411B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&lt;options&gt; &lt;new owner&gt; &lt;file&gt;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</a:rPr>
              <a:t>	-R = </a:t>
            </a:r>
            <a:r>
              <a:rPr lang="en-US" sz="1600" dirty="0" smtClean="0">
                <a:solidFill>
                  <a:srgbClr val="000000"/>
                </a:solidFill>
              </a:rPr>
              <a:t>recursive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5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DE411B"/>
                </a:solidFill>
              </a:rPr>
              <a:t>Matrioshka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22"/>
          </p:nvPr>
        </p:nvSpPr>
        <p:spPr>
          <a:xfrm>
            <a:off x="1995568" y="1935931"/>
            <a:ext cx="4370307" cy="4473335"/>
          </a:xfrm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en-US" dirty="0" err="1">
                <a:solidFill>
                  <a:srgbClr val="DE411B"/>
                </a:solidFill>
              </a:rPr>
              <a:t>gzip</a:t>
            </a:r>
            <a:r>
              <a:rPr lang="en-US" dirty="0">
                <a:solidFill>
                  <a:srgbClr val="000000"/>
                </a:solidFill>
              </a:rPr>
              <a:t> &lt;archive name&gt; &lt;files&gt;</a:t>
            </a:r>
          </a:p>
          <a:p>
            <a:pPr algn="l">
              <a:spcBef>
                <a:spcPts val="600"/>
              </a:spcBef>
            </a:pPr>
            <a:r>
              <a:rPr lang="en-US" dirty="0" err="1">
                <a:solidFill>
                  <a:srgbClr val="DE411B"/>
                </a:solidFill>
              </a:rPr>
              <a:t>gunzip</a:t>
            </a:r>
            <a:r>
              <a:rPr lang="en-US" dirty="0">
                <a:solidFill>
                  <a:srgbClr val="000000"/>
                </a:solidFill>
              </a:rPr>
              <a:t> &lt;archive&gt;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	-f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	-r	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	-1 --fast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	-9 --best</a:t>
            </a:r>
          </a:p>
          <a:p>
            <a:pPr algn="l">
              <a:spcBef>
                <a:spcPts val="600"/>
              </a:spcBef>
            </a:pPr>
            <a:endParaRPr lang="en-US" dirty="0">
              <a:solidFill>
                <a:srgbClr val="000000"/>
              </a:solidFill>
            </a:endParaRP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tar –</a:t>
            </a:r>
            <a:r>
              <a:rPr lang="en-US" dirty="0" err="1">
                <a:solidFill>
                  <a:srgbClr val="000000"/>
                </a:solidFill>
              </a:rPr>
              <a:t>cf</a:t>
            </a:r>
            <a:r>
              <a:rPr lang="en-US" dirty="0">
                <a:solidFill>
                  <a:srgbClr val="000000"/>
                </a:solidFill>
              </a:rPr>
              <a:t> - &lt;archive name&gt; &lt;files&gt;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rgbClr val="DE411B"/>
                </a:solidFill>
              </a:rPr>
              <a:t>tar –</a:t>
            </a:r>
            <a:r>
              <a:rPr lang="en-US" dirty="0" err="1">
                <a:solidFill>
                  <a:srgbClr val="DE411B"/>
                </a:solidFill>
              </a:rPr>
              <a:t>cvzf</a:t>
            </a:r>
            <a:r>
              <a:rPr lang="en-US" dirty="0">
                <a:solidFill>
                  <a:srgbClr val="000000"/>
                </a:solidFill>
              </a:rPr>
              <a:t> &lt;archive name&gt; &lt;files&gt;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tar –</a:t>
            </a:r>
            <a:r>
              <a:rPr lang="en-US" dirty="0" err="1">
                <a:solidFill>
                  <a:srgbClr val="000000"/>
                </a:solidFill>
              </a:rPr>
              <a:t>cvjf</a:t>
            </a:r>
            <a:r>
              <a:rPr lang="en-US" dirty="0">
                <a:solidFill>
                  <a:srgbClr val="000000"/>
                </a:solidFill>
              </a:rPr>
              <a:t> &lt;archive name&gt; &lt;files&gt;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rgbClr val="DE411B"/>
                </a:solidFill>
              </a:rPr>
              <a:t>tar –</a:t>
            </a:r>
            <a:r>
              <a:rPr lang="en-US" dirty="0" err="1">
                <a:solidFill>
                  <a:srgbClr val="DE411B"/>
                </a:solidFill>
              </a:rPr>
              <a:t>xf</a:t>
            </a:r>
            <a:r>
              <a:rPr lang="en-US" dirty="0">
                <a:solidFill>
                  <a:srgbClr val="000000"/>
                </a:solidFill>
              </a:rPr>
              <a:t> &lt;archive&gt;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tar –</a:t>
            </a:r>
            <a:r>
              <a:rPr lang="en-US" dirty="0" err="1">
                <a:solidFill>
                  <a:srgbClr val="000000"/>
                </a:solidFill>
              </a:rPr>
              <a:t>xvf</a:t>
            </a:r>
            <a:r>
              <a:rPr lang="en-US" dirty="0">
                <a:solidFill>
                  <a:srgbClr val="000000"/>
                </a:solidFill>
              </a:rPr>
              <a:t> &lt;archive&gt; -C &lt;path&gt;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23"/>
          </p:nvPr>
        </p:nvSpPr>
        <p:spPr>
          <a:xfrm>
            <a:off x="1354155" y="1269888"/>
            <a:ext cx="4377777" cy="757130"/>
          </a:xfrm>
        </p:spPr>
        <p:txBody>
          <a:bodyPr/>
          <a:lstStyle/>
          <a:p>
            <a:pPr algn="l"/>
            <a:r>
              <a:rPr lang="en-US" dirty="0" smtClean="0"/>
              <a:t>It`s all about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" id="{8759937A-5D00-4C83-80D3-05A5A75A846C}" vid="{73A0825B-A9DC-4B49-80BD-44022E3E56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2A5E81-2E63-4BB2-BDC9-AF0CE11F3D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DE70423-9FE9-4B65-9BE2-E34FCE1BD5F6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PPT-template-August2016</Template>
  <TotalTime>5236</TotalTime>
  <Words>548</Words>
  <Application>Microsoft Office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Arial Narrow Bold</vt:lpstr>
      <vt:lpstr>Calibri</vt:lpstr>
      <vt:lpstr>Helvetica Neue Light</vt:lpstr>
      <vt:lpstr>Symbol</vt:lpstr>
      <vt:lpstr>Wingdings</vt:lpstr>
      <vt:lpstr>Endava PPT slides</vt:lpstr>
      <vt:lpstr>Linux – Advanced commands</vt:lpstr>
      <vt:lpstr>agenda</vt:lpstr>
      <vt:lpstr>How to find your file</vt:lpstr>
      <vt:lpstr>And how you suppose to look through all this output</vt:lpstr>
      <vt:lpstr>A great ease</vt:lpstr>
      <vt:lpstr>Just send it somewhere else</vt:lpstr>
      <vt:lpstr>Make. Me. A. Sandwich.</vt:lpstr>
      <vt:lpstr>All your files are belong to us</vt:lpstr>
      <vt:lpstr>Matrioshka</vt:lpstr>
      <vt:lpstr>Lets find invisible things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and Maintaining GIT</dc:title>
  <dc:creator>Roman Tudvasev</dc:creator>
  <cp:lastModifiedBy>Roman Tudvasev</cp:lastModifiedBy>
  <cp:revision>123</cp:revision>
  <cp:lastPrinted>2015-07-09T12:46:33Z</cp:lastPrinted>
  <dcterms:created xsi:type="dcterms:W3CDTF">2016-09-13T13:31:08Z</dcterms:created>
  <dcterms:modified xsi:type="dcterms:W3CDTF">2017-04-13T09:21:37Z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