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handoutMasterIdLst>
    <p:handoutMasterId r:id="rId20"/>
  </p:handoutMasterIdLst>
  <p:sldIdLst>
    <p:sldId id="269" r:id="rId5"/>
    <p:sldId id="265" r:id="rId6"/>
    <p:sldId id="270" r:id="rId7"/>
    <p:sldId id="273" r:id="rId8"/>
    <p:sldId id="272" r:id="rId9"/>
    <p:sldId id="274" r:id="rId10"/>
    <p:sldId id="283" r:id="rId11"/>
    <p:sldId id="275" r:id="rId12"/>
    <p:sldId id="278" r:id="rId13"/>
    <p:sldId id="277" r:id="rId14"/>
    <p:sldId id="279" r:id="rId15"/>
    <p:sldId id="280" r:id="rId16"/>
    <p:sldId id="276"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6BA2"/>
    <a:srgbClr val="AA0B19"/>
    <a:srgbClr val="DC5D2A"/>
    <a:srgbClr val="4A4E52"/>
    <a:srgbClr val="C5EBFF"/>
    <a:srgbClr val="E3E8EB"/>
    <a:srgbClr val="81AD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67" autoAdjust="0"/>
    <p:restoredTop sz="72026" autoAdjust="0"/>
  </p:normalViewPr>
  <p:slideViewPr>
    <p:cSldViewPr snapToGrid="0">
      <p:cViewPr varScale="1">
        <p:scale>
          <a:sx n="95" d="100"/>
          <a:sy n="95" d="100"/>
        </p:scale>
        <p:origin x="184" y="51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22" y="108"/>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handoutMaster" Target="handoutMasters/handout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4985468-EA09-47E3-8036-5BF84197CAEF}" type="datetimeFigureOut">
              <a:rPr lang="en-GB" smtClean="0"/>
              <a:t>31/03/2017</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B2011F-DB26-4689-9E20-378C13B1A818}" type="slidenum">
              <a:rPr lang="en-GB" smtClean="0"/>
              <a:t>‹#›</a:t>
            </a:fld>
            <a:endParaRPr lang="en-GB"/>
          </a:p>
        </p:txBody>
      </p:sp>
    </p:spTree>
    <p:extLst>
      <p:ext uri="{BB962C8B-B14F-4D97-AF65-F5344CB8AC3E}">
        <p14:creationId xmlns:p14="http://schemas.microsoft.com/office/powerpoint/2010/main" val="9165702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03BD5E-F603-431C-B79D-697385AE35AF}" type="datetimeFigureOut">
              <a:rPr lang="en-GB" smtClean="0"/>
              <a:t>31/03/2017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59FDB4-792A-4C30-B3CA-9A37EF575B96}" type="slidenum">
              <a:rPr lang="en-GB" smtClean="0"/>
              <a:t>‹#›</a:t>
            </a:fld>
            <a:endParaRPr lang="en-GB"/>
          </a:p>
        </p:txBody>
      </p:sp>
    </p:spTree>
    <p:extLst>
      <p:ext uri="{BB962C8B-B14F-4D97-AF65-F5344CB8AC3E}">
        <p14:creationId xmlns:p14="http://schemas.microsoft.com/office/powerpoint/2010/main" val="10521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javarevisited.blogspot.sg/2011/12/difference-between-wait-sleep-yield.html" TargetMode="External"/><Relationship Id="rId4" Type="http://schemas.openxmlformats.org/officeDocument/2006/relationships/hyperlink" Target="http://www.javamex.com/tutorials/threads/thread_scheduling.shtml" TargetMode="External"/><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javarevisited.blogspot.sg/2011/12/difference-between-wait-sleep-yield.html" TargetMode="External"/><Relationship Id="rId4" Type="http://schemas.openxmlformats.org/officeDocument/2006/relationships/hyperlink" Target="http://www.javamex.com/tutorials/threads/thread_scheduling.shtml" TargetMode="External"/><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Gif image:</a:t>
            </a:r>
            <a:r>
              <a:rPr lang="en-US" baseline="0" dirty="0" smtClean="0"/>
              <a:t> </a:t>
            </a:r>
          </a:p>
          <a:p>
            <a:r>
              <a:rPr lang="en-US" baseline="0" dirty="0" smtClean="0"/>
              <a:t>http://www.j2eeonline.com/java2-programmers-certification/module7/images/multithreading.gif</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C59FDB4-792A-4C30-B3CA-9A37EF575B96}" type="slidenum">
              <a:rPr lang="en-GB" smtClean="0"/>
              <a:t>4</a:t>
            </a:fld>
            <a:endParaRPr lang="en-GB"/>
          </a:p>
        </p:txBody>
      </p:sp>
    </p:spTree>
    <p:extLst>
      <p:ext uri="{BB962C8B-B14F-4D97-AF65-F5344CB8AC3E}">
        <p14:creationId xmlns:p14="http://schemas.microsoft.com/office/powerpoint/2010/main" val="840174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 you call </a:t>
            </a:r>
            <a:r>
              <a:rPr lang="en-US" sz="1200" b="1" i="0" kern="1200" dirty="0" smtClean="0">
                <a:solidFill>
                  <a:schemeClr val="tx1"/>
                </a:solidFill>
                <a:effectLst/>
                <a:latin typeface="+mn-lt"/>
                <a:ea typeface="+mn-ea"/>
                <a:cs typeface="+mn-cs"/>
              </a:rPr>
              <a:t>notify</a:t>
            </a:r>
            <a:r>
              <a:rPr lang="en-US" sz="1200" b="0" i="0" kern="1200" dirty="0" smtClean="0">
                <a:solidFill>
                  <a:schemeClr val="tx1"/>
                </a:solidFill>
                <a:effectLst/>
                <a:latin typeface="+mn-lt"/>
                <a:ea typeface="+mn-ea"/>
                <a:cs typeface="+mn-cs"/>
              </a:rPr>
              <a:t> only one of waiting thread will be woken and its not guaranteed which thread will be woken, it depends upon Thread scheduler.</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While if you call </a:t>
            </a:r>
            <a:r>
              <a:rPr lang="en-US" sz="1200" b="1" i="0" kern="1200" dirty="0" err="1" smtClean="0">
                <a:solidFill>
                  <a:schemeClr val="tx1"/>
                </a:solidFill>
                <a:effectLst/>
                <a:latin typeface="+mn-lt"/>
                <a:ea typeface="+mn-ea"/>
                <a:cs typeface="+mn-cs"/>
              </a:rPr>
              <a:t>notifyAll</a:t>
            </a:r>
            <a:r>
              <a:rPr lang="en-US" sz="1200" b="0" i="0" kern="1200" dirty="0" smtClean="0">
                <a:solidFill>
                  <a:schemeClr val="tx1"/>
                </a:solidFill>
                <a:effectLst/>
                <a:latin typeface="+mn-lt"/>
                <a:ea typeface="+mn-ea"/>
                <a:cs typeface="+mn-cs"/>
              </a:rPr>
              <a:t> method, all threads waiting on that lock will be woken up, but again all woken thread will fight for lock before executing remaining code and that's why wait is called on loop because if multiple threads are woken up, the thread which will get lock will first execute and it may reset waiting condition, which will force subsequent threads to </a:t>
            </a:r>
            <a:r>
              <a:rPr lang="en-US" sz="1200" b="0" i="0" kern="1200" dirty="0" smtClean="0">
                <a:solidFill>
                  <a:schemeClr val="tx1"/>
                </a:solidFill>
                <a:effectLst/>
                <a:latin typeface="+mn-lt"/>
                <a:ea typeface="+mn-ea"/>
                <a:cs typeface="+mn-cs"/>
                <a:hlinkClick r:id="rId3"/>
              </a:rPr>
              <a:t>wait</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wait()</a:t>
            </a:r>
            <a:r>
              <a:rPr lang="en-US" sz="1200" b="0" i="0" kern="1200" dirty="0" smtClean="0">
                <a:solidFill>
                  <a:schemeClr val="tx1"/>
                </a:solidFill>
                <a:effectLst/>
                <a:latin typeface="+mn-lt"/>
                <a:ea typeface="+mn-ea"/>
                <a:cs typeface="+mn-cs"/>
              </a:rPr>
              <a:t> tells the calling thread to give up the monitor and go to wait until some other thread enters the same monitor and calls </a:t>
            </a:r>
            <a:r>
              <a:rPr lang="en-US" sz="1200" b="1" i="0" kern="1200" dirty="0" smtClean="0">
                <a:solidFill>
                  <a:schemeClr val="tx1"/>
                </a:solidFill>
                <a:effectLst/>
                <a:latin typeface="+mn-lt"/>
                <a:ea typeface="+mn-ea"/>
                <a:cs typeface="+mn-cs"/>
              </a:rPr>
              <a:t>notify( ) </a:t>
            </a:r>
            <a:r>
              <a:rPr lang="en-US" sz="1200" b="0" i="0" kern="1200" dirty="0" smtClean="0">
                <a:solidFill>
                  <a:schemeClr val="tx1"/>
                </a:solidFill>
                <a:effectLst/>
                <a:latin typeface="+mn-lt"/>
                <a:ea typeface="+mn-ea"/>
                <a:cs typeface="+mn-cs"/>
              </a:rPr>
              <a:t>or </a:t>
            </a:r>
            <a:r>
              <a:rPr lang="en-US" sz="1200" b="1" i="0" kern="1200" dirty="0" err="1" smtClean="0">
                <a:solidFill>
                  <a:schemeClr val="tx1"/>
                </a:solidFill>
                <a:effectLst/>
                <a:latin typeface="+mn-lt"/>
                <a:ea typeface="+mn-ea"/>
                <a:cs typeface="+mn-cs"/>
              </a:rPr>
              <a:t>notifyAll</a:t>
            </a:r>
            <a:r>
              <a:rPr lang="en-US" sz="1200" b="1"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b="1" dirty="0" err="1" smtClean="0"/>
              <a:t>Thread.sleep</a:t>
            </a:r>
            <a:r>
              <a:rPr lang="en-US" sz="1200" b="0" i="0" kern="1200" dirty="0" smtClean="0">
                <a:solidFill>
                  <a:schemeClr val="tx1"/>
                </a:solidFill>
                <a:effectLst/>
                <a:latin typeface="+mn-lt"/>
                <a:ea typeface="+mn-ea"/>
                <a:cs typeface="+mn-cs"/>
              </a:rPr>
              <a:t> causes the current thread to suspend execution for a specified period. </a:t>
            </a:r>
          </a:p>
          <a:p>
            <a:endParaRPr lang="en-US" sz="1200" b="0" i="0" kern="1200" dirty="0" smtClean="0">
              <a:solidFill>
                <a:schemeClr val="tx1"/>
              </a:solidFill>
              <a:effectLst/>
              <a:latin typeface="+mn-lt"/>
              <a:ea typeface="+mn-ea"/>
              <a:cs typeface="+mn-cs"/>
            </a:endParaRPr>
          </a:p>
          <a:p>
            <a:r>
              <a:rPr lang="en-US" sz="1200" b="1" i="0" kern="1200" dirty="0" err="1" smtClean="0">
                <a:solidFill>
                  <a:schemeClr val="tx1"/>
                </a:solidFill>
                <a:effectLst/>
                <a:latin typeface="+mn-lt"/>
                <a:ea typeface="+mn-ea"/>
                <a:cs typeface="+mn-cs"/>
              </a:rPr>
              <a:t>Thread.yield</a:t>
            </a:r>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Notify the system that the current thread is willing to "give up the CPU" for a while. </a:t>
            </a:r>
          </a:p>
          <a:p>
            <a:r>
              <a:rPr lang="en-US" sz="1200" b="0" i="0" kern="1200" dirty="0" smtClean="0">
                <a:solidFill>
                  <a:schemeClr val="tx1"/>
                </a:solidFill>
                <a:effectLst/>
                <a:latin typeface="+mn-lt"/>
                <a:ea typeface="+mn-ea"/>
                <a:cs typeface="+mn-cs"/>
              </a:rPr>
              <a:t>The </a:t>
            </a:r>
            <a:r>
              <a:rPr lang="en-US" sz="1200" b="0" i="0" kern="1200" dirty="0" smtClean="0">
                <a:solidFill>
                  <a:schemeClr val="tx1"/>
                </a:solidFill>
                <a:effectLst/>
                <a:latin typeface="+mn-lt"/>
                <a:ea typeface="+mn-ea"/>
                <a:cs typeface="+mn-cs"/>
                <a:hlinkClick r:id="rId4"/>
              </a:rPr>
              <a:t>thread scheduler</a:t>
            </a:r>
            <a:r>
              <a:rPr lang="en-US" sz="1200" b="0" i="0" kern="1200" dirty="0" smtClean="0">
                <a:solidFill>
                  <a:schemeClr val="tx1"/>
                </a:solidFill>
                <a:effectLst/>
                <a:latin typeface="+mn-lt"/>
                <a:ea typeface="+mn-ea"/>
                <a:cs typeface="+mn-cs"/>
              </a:rPr>
              <a:t> will select a different thread to run instead of the current one.</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join</a:t>
            </a:r>
            <a:r>
              <a:rPr lang="en-US" sz="1200" b="0" i="0" kern="1200" dirty="0" smtClean="0">
                <a:solidFill>
                  <a:schemeClr val="tx1"/>
                </a:solidFill>
                <a:effectLst/>
                <a:latin typeface="+mn-lt"/>
                <a:ea typeface="+mn-ea"/>
                <a:cs typeface="+mn-cs"/>
              </a:rPr>
              <a:t> method is used to pause the current thread execution until unless the specified thread is dead.</a:t>
            </a:r>
            <a:endParaRPr lang="en-US" dirty="0" smtClean="0"/>
          </a:p>
          <a:p>
            <a:r>
              <a:rPr lang="en-US" sz="1200" b="0" i="0" kern="1200" dirty="0" smtClean="0">
                <a:solidFill>
                  <a:schemeClr val="tx1"/>
                </a:solidFill>
                <a:effectLst/>
                <a:latin typeface="+mn-lt"/>
                <a:ea typeface="+mn-ea"/>
                <a:cs typeface="+mn-cs"/>
              </a:rPr>
              <a:t>If </a:t>
            </a:r>
            <a:r>
              <a:rPr lang="en-US" sz="1200" b="1" i="0" kern="1200" dirty="0" smtClean="0">
                <a:solidFill>
                  <a:schemeClr val="tx1"/>
                </a:solidFill>
                <a:effectLst/>
                <a:latin typeface="+mn-lt"/>
                <a:ea typeface="+mn-ea"/>
                <a:cs typeface="+mn-cs"/>
              </a:rPr>
              <a:t>t</a:t>
            </a:r>
            <a:r>
              <a:rPr lang="en-US" sz="1200" b="0" i="0" kern="1200" dirty="0" smtClean="0">
                <a:solidFill>
                  <a:schemeClr val="tx1"/>
                </a:solidFill>
                <a:effectLst/>
                <a:latin typeface="+mn-lt"/>
                <a:ea typeface="+mn-ea"/>
                <a:cs typeface="+mn-cs"/>
              </a:rPr>
              <a:t> is a </a:t>
            </a:r>
            <a:r>
              <a:rPr lang="en-US" sz="1200" b="1" i="0" kern="1200" dirty="0" smtClean="0">
                <a:solidFill>
                  <a:schemeClr val="tx1"/>
                </a:solidFill>
                <a:effectLst/>
                <a:latin typeface="+mn-lt"/>
                <a:ea typeface="+mn-ea"/>
                <a:cs typeface="+mn-cs"/>
              </a:rPr>
              <a:t>Thread</a:t>
            </a:r>
            <a:r>
              <a:rPr lang="en-US" sz="1200" b="0" i="0" kern="1200" dirty="0" smtClean="0">
                <a:solidFill>
                  <a:schemeClr val="tx1"/>
                </a:solidFill>
                <a:effectLst/>
                <a:latin typeface="+mn-lt"/>
                <a:ea typeface="+mn-ea"/>
                <a:cs typeface="+mn-cs"/>
              </a:rPr>
              <a:t> object whose thread is currently executing,</a:t>
            </a:r>
          </a:p>
          <a:p>
            <a:r>
              <a:rPr lang="en-US" sz="1200" b="1" i="0" kern="1200" dirty="0" err="1" smtClean="0">
                <a:solidFill>
                  <a:schemeClr val="tx1"/>
                </a:solidFill>
                <a:effectLst/>
                <a:latin typeface="+mn-lt"/>
                <a:ea typeface="+mn-ea"/>
                <a:cs typeface="+mn-cs"/>
              </a:rPr>
              <a:t>t.join</a:t>
            </a:r>
            <a:r>
              <a:rPr lang="en-US" sz="1200" b="1"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causes the current thread to pause execution until t's thread terminates.</a:t>
            </a:r>
          </a:p>
          <a:p>
            <a:endParaRPr lang="en-US" dirty="0"/>
          </a:p>
        </p:txBody>
      </p:sp>
      <p:sp>
        <p:nvSpPr>
          <p:cNvPr id="4" name="Slide Number Placeholder 3"/>
          <p:cNvSpPr>
            <a:spLocks noGrp="1"/>
          </p:cNvSpPr>
          <p:nvPr>
            <p:ph type="sldNum" sz="quarter" idx="10"/>
          </p:nvPr>
        </p:nvSpPr>
        <p:spPr/>
        <p:txBody>
          <a:bodyPr/>
          <a:lstStyle/>
          <a:p>
            <a:fld id="{DC59FDB4-792A-4C30-B3CA-9A37EF575B96}" type="slidenum">
              <a:rPr lang="en-GB" smtClean="0"/>
              <a:t>6</a:t>
            </a:fld>
            <a:endParaRPr lang="en-GB"/>
          </a:p>
        </p:txBody>
      </p:sp>
    </p:spTree>
    <p:extLst>
      <p:ext uri="{BB962C8B-B14F-4D97-AF65-F5344CB8AC3E}">
        <p14:creationId xmlns:p14="http://schemas.microsoft.com/office/powerpoint/2010/main" val="2536357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 you call </a:t>
            </a:r>
            <a:r>
              <a:rPr lang="en-US" sz="1200" b="1" i="0" kern="1200" dirty="0" smtClean="0">
                <a:solidFill>
                  <a:schemeClr val="tx1"/>
                </a:solidFill>
                <a:effectLst/>
                <a:latin typeface="+mn-lt"/>
                <a:ea typeface="+mn-ea"/>
                <a:cs typeface="+mn-cs"/>
              </a:rPr>
              <a:t>notify</a:t>
            </a:r>
            <a:r>
              <a:rPr lang="en-US" sz="1200" b="0" i="0" kern="1200" dirty="0" smtClean="0">
                <a:solidFill>
                  <a:schemeClr val="tx1"/>
                </a:solidFill>
                <a:effectLst/>
                <a:latin typeface="+mn-lt"/>
                <a:ea typeface="+mn-ea"/>
                <a:cs typeface="+mn-cs"/>
              </a:rPr>
              <a:t> only one of waiting thread will be woken and its not guaranteed which thread will be woken, it depends upon Thread scheduler.</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While if you call </a:t>
            </a:r>
            <a:r>
              <a:rPr lang="en-US" sz="1200" b="1" i="0" kern="1200" dirty="0" err="1" smtClean="0">
                <a:solidFill>
                  <a:schemeClr val="tx1"/>
                </a:solidFill>
                <a:effectLst/>
                <a:latin typeface="+mn-lt"/>
                <a:ea typeface="+mn-ea"/>
                <a:cs typeface="+mn-cs"/>
              </a:rPr>
              <a:t>notifyAll</a:t>
            </a:r>
            <a:r>
              <a:rPr lang="en-US" sz="1200" b="0" i="0" kern="1200" dirty="0" smtClean="0">
                <a:solidFill>
                  <a:schemeClr val="tx1"/>
                </a:solidFill>
                <a:effectLst/>
                <a:latin typeface="+mn-lt"/>
                <a:ea typeface="+mn-ea"/>
                <a:cs typeface="+mn-cs"/>
              </a:rPr>
              <a:t> method, all threads waiting on that lock will be woken up, but again all woken thread will fight for lock before executing remaining code and that's why wait is called on loop because if multiple threads are woken up, the thread which will get lock will first execute and it may reset waiting condition, which will force subsequent threads to </a:t>
            </a:r>
            <a:r>
              <a:rPr lang="en-US" sz="1200" b="0" i="0" kern="1200" dirty="0" smtClean="0">
                <a:solidFill>
                  <a:schemeClr val="tx1"/>
                </a:solidFill>
                <a:effectLst/>
                <a:latin typeface="+mn-lt"/>
                <a:ea typeface="+mn-ea"/>
                <a:cs typeface="+mn-cs"/>
                <a:hlinkClick r:id="rId3"/>
              </a:rPr>
              <a:t>wait</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wait()</a:t>
            </a:r>
            <a:r>
              <a:rPr lang="en-US" sz="1200" b="0" i="0" kern="1200" dirty="0" smtClean="0">
                <a:solidFill>
                  <a:schemeClr val="tx1"/>
                </a:solidFill>
                <a:effectLst/>
                <a:latin typeface="+mn-lt"/>
                <a:ea typeface="+mn-ea"/>
                <a:cs typeface="+mn-cs"/>
              </a:rPr>
              <a:t> tells the calling thread to give up the monitor and go to sleep until some other thread enters the same monitor and calls </a:t>
            </a:r>
            <a:r>
              <a:rPr lang="en-US" sz="1200" b="1" i="0" kern="1200" dirty="0" smtClean="0">
                <a:solidFill>
                  <a:schemeClr val="tx1"/>
                </a:solidFill>
                <a:effectLst/>
                <a:latin typeface="+mn-lt"/>
                <a:ea typeface="+mn-ea"/>
                <a:cs typeface="+mn-cs"/>
              </a:rPr>
              <a:t>notify( ) </a:t>
            </a:r>
            <a:r>
              <a:rPr lang="en-US" sz="1200" b="0" i="0" kern="1200" dirty="0" smtClean="0">
                <a:solidFill>
                  <a:schemeClr val="tx1"/>
                </a:solidFill>
                <a:effectLst/>
                <a:latin typeface="+mn-lt"/>
                <a:ea typeface="+mn-ea"/>
                <a:cs typeface="+mn-cs"/>
              </a:rPr>
              <a:t>or </a:t>
            </a:r>
            <a:r>
              <a:rPr lang="en-US" sz="1200" b="1" i="0" kern="1200" dirty="0" err="1" smtClean="0">
                <a:solidFill>
                  <a:schemeClr val="tx1"/>
                </a:solidFill>
                <a:effectLst/>
                <a:latin typeface="+mn-lt"/>
                <a:ea typeface="+mn-ea"/>
                <a:cs typeface="+mn-cs"/>
              </a:rPr>
              <a:t>notifyAll</a:t>
            </a:r>
            <a:r>
              <a:rPr lang="en-US" sz="1200" b="1"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b="1" dirty="0" err="1" smtClean="0"/>
              <a:t>Thread.sleep</a:t>
            </a:r>
            <a:r>
              <a:rPr lang="en-US" sz="1200" b="0" i="0" kern="1200" dirty="0" smtClean="0">
                <a:solidFill>
                  <a:schemeClr val="tx1"/>
                </a:solidFill>
                <a:effectLst/>
                <a:latin typeface="+mn-lt"/>
                <a:ea typeface="+mn-ea"/>
                <a:cs typeface="+mn-cs"/>
              </a:rPr>
              <a:t> causes the current thread to suspend execution for a specified period. </a:t>
            </a:r>
          </a:p>
          <a:p>
            <a:endParaRPr lang="en-US" sz="1200" b="0" i="0" kern="1200" dirty="0" smtClean="0">
              <a:solidFill>
                <a:schemeClr val="tx1"/>
              </a:solidFill>
              <a:effectLst/>
              <a:latin typeface="+mn-lt"/>
              <a:ea typeface="+mn-ea"/>
              <a:cs typeface="+mn-cs"/>
            </a:endParaRPr>
          </a:p>
          <a:p>
            <a:r>
              <a:rPr lang="en-US" sz="1200" b="1" i="0" kern="1200" dirty="0" err="1" smtClean="0">
                <a:solidFill>
                  <a:schemeClr val="tx1"/>
                </a:solidFill>
                <a:effectLst/>
                <a:latin typeface="+mn-lt"/>
                <a:ea typeface="+mn-ea"/>
                <a:cs typeface="+mn-cs"/>
              </a:rPr>
              <a:t>Thread.yield</a:t>
            </a:r>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Notify the system that the current thread is willing to "give up the CPU" for a while. </a:t>
            </a:r>
          </a:p>
          <a:p>
            <a:r>
              <a:rPr lang="en-US" sz="1200" b="0" i="0" kern="1200" dirty="0" smtClean="0">
                <a:solidFill>
                  <a:schemeClr val="tx1"/>
                </a:solidFill>
                <a:effectLst/>
                <a:latin typeface="+mn-lt"/>
                <a:ea typeface="+mn-ea"/>
                <a:cs typeface="+mn-cs"/>
              </a:rPr>
              <a:t>The </a:t>
            </a:r>
            <a:r>
              <a:rPr lang="en-US" sz="1200" b="0" i="0" kern="1200" dirty="0" smtClean="0">
                <a:solidFill>
                  <a:schemeClr val="tx1"/>
                </a:solidFill>
                <a:effectLst/>
                <a:latin typeface="+mn-lt"/>
                <a:ea typeface="+mn-ea"/>
                <a:cs typeface="+mn-cs"/>
                <a:hlinkClick r:id="rId4"/>
              </a:rPr>
              <a:t>thread scheduler</a:t>
            </a:r>
            <a:r>
              <a:rPr lang="en-US" sz="1200" b="0" i="0" kern="1200" dirty="0" smtClean="0">
                <a:solidFill>
                  <a:schemeClr val="tx1"/>
                </a:solidFill>
                <a:effectLst/>
                <a:latin typeface="+mn-lt"/>
                <a:ea typeface="+mn-ea"/>
                <a:cs typeface="+mn-cs"/>
              </a:rPr>
              <a:t> will select a different thread to run instead of the current one.</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join</a:t>
            </a:r>
            <a:r>
              <a:rPr lang="en-US" sz="1200" b="0" i="0" kern="1200" dirty="0" smtClean="0">
                <a:solidFill>
                  <a:schemeClr val="tx1"/>
                </a:solidFill>
                <a:effectLst/>
                <a:latin typeface="+mn-lt"/>
                <a:ea typeface="+mn-ea"/>
                <a:cs typeface="+mn-cs"/>
              </a:rPr>
              <a:t> method is used to pause the current thread execution until unless the specified thread is dead.</a:t>
            </a:r>
            <a:endParaRPr lang="en-US" dirty="0" smtClean="0"/>
          </a:p>
          <a:p>
            <a:r>
              <a:rPr lang="en-US" sz="1200" b="0" i="0" kern="1200" dirty="0" smtClean="0">
                <a:solidFill>
                  <a:schemeClr val="tx1"/>
                </a:solidFill>
                <a:effectLst/>
                <a:latin typeface="+mn-lt"/>
                <a:ea typeface="+mn-ea"/>
                <a:cs typeface="+mn-cs"/>
              </a:rPr>
              <a:t>If </a:t>
            </a:r>
            <a:r>
              <a:rPr lang="en-US" sz="1200" b="1" i="0" kern="1200" dirty="0" smtClean="0">
                <a:solidFill>
                  <a:schemeClr val="tx1"/>
                </a:solidFill>
                <a:effectLst/>
                <a:latin typeface="+mn-lt"/>
                <a:ea typeface="+mn-ea"/>
                <a:cs typeface="+mn-cs"/>
              </a:rPr>
              <a:t>t</a:t>
            </a:r>
            <a:r>
              <a:rPr lang="en-US" sz="1200" b="0" i="0" kern="1200" dirty="0" smtClean="0">
                <a:solidFill>
                  <a:schemeClr val="tx1"/>
                </a:solidFill>
                <a:effectLst/>
                <a:latin typeface="+mn-lt"/>
                <a:ea typeface="+mn-ea"/>
                <a:cs typeface="+mn-cs"/>
              </a:rPr>
              <a:t> is a </a:t>
            </a:r>
            <a:r>
              <a:rPr lang="en-US" sz="1200" b="1" i="0" kern="1200" dirty="0" smtClean="0">
                <a:solidFill>
                  <a:schemeClr val="tx1"/>
                </a:solidFill>
                <a:effectLst/>
                <a:latin typeface="+mn-lt"/>
                <a:ea typeface="+mn-ea"/>
                <a:cs typeface="+mn-cs"/>
              </a:rPr>
              <a:t>Thread</a:t>
            </a:r>
            <a:r>
              <a:rPr lang="en-US" sz="1200" b="0" i="0" kern="1200" dirty="0" smtClean="0">
                <a:solidFill>
                  <a:schemeClr val="tx1"/>
                </a:solidFill>
                <a:effectLst/>
                <a:latin typeface="+mn-lt"/>
                <a:ea typeface="+mn-ea"/>
                <a:cs typeface="+mn-cs"/>
              </a:rPr>
              <a:t> object whose thread is currently executing,</a:t>
            </a:r>
          </a:p>
          <a:p>
            <a:r>
              <a:rPr lang="en-US" sz="1200" b="1" i="0" kern="1200" dirty="0" err="1" smtClean="0">
                <a:solidFill>
                  <a:schemeClr val="tx1"/>
                </a:solidFill>
                <a:effectLst/>
                <a:latin typeface="+mn-lt"/>
                <a:ea typeface="+mn-ea"/>
                <a:cs typeface="+mn-cs"/>
              </a:rPr>
              <a:t>t.join</a:t>
            </a:r>
            <a:r>
              <a:rPr lang="en-US" sz="1200" b="1"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causes the current thread to pause execution until t's thread terminates.</a:t>
            </a:r>
          </a:p>
          <a:p>
            <a:endParaRPr lang="en-US" dirty="0"/>
          </a:p>
        </p:txBody>
      </p:sp>
      <p:sp>
        <p:nvSpPr>
          <p:cNvPr id="4" name="Slide Number Placeholder 3"/>
          <p:cNvSpPr>
            <a:spLocks noGrp="1"/>
          </p:cNvSpPr>
          <p:nvPr>
            <p:ph type="sldNum" sz="quarter" idx="10"/>
          </p:nvPr>
        </p:nvSpPr>
        <p:spPr/>
        <p:txBody>
          <a:bodyPr/>
          <a:lstStyle/>
          <a:p>
            <a:fld id="{DC59FDB4-792A-4C30-B3CA-9A37EF575B96}" type="slidenum">
              <a:rPr lang="en-GB" smtClean="0"/>
              <a:t>7</a:t>
            </a:fld>
            <a:endParaRPr lang="en-GB"/>
          </a:p>
        </p:txBody>
      </p:sp>
    </p:spTree>
    <p:extLst>
      <p:ext uri="{BB962C8B-B14F-4D97-AF65-F5344CB8AC3E}">
        <p14:creationId xmlns:p14="http://schemas.microsoft.com/office/powerpoint/2010/main" val="4237266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GuardedBlocks.java – Demo</a:t>
            </a:r>
          </a:p>
          <a:p>
            <a:endParaRPr lang="en-US" dirty="0"/>
          </a:p>
        </p:txBody>
      </p:sp>
      <p:sp>
        <p:nvSpPr>
          <p:cNvPr id="4" name="Slide Number Placeholder 3"/>
          <p:cNvSpPr>
            <a:spLocks noGrp="1"/>
          </p:cNvSpPr>
          <p:nvPr>
            <p:ph type="sldNum" sz="quarter" idx="10"/>
          </p:nvPr>
        </p:nvSpPr>
        <p:spPr/>
        <p:txBody>
          <a:bodyPr/>
          <a:lstStyle/>
          <a:p>
            <a:fld id="{DC59FDB4-792A-4C30-B3CA-9A37EF575B96}" type="slidenum">
              <a:rPr lang="en-GB" smtClean="0"/>
              <a:t>10</a:t>
            </a:fld>
            <a:endParaRPr lang="en-GB"/>
          </a:p>
        </p:txBody>
      </p:sp>
    </p:spTree>
    <p:extLst>
      <p:ext uri="{BB962C8B-B14F-4D97-AF65-F5344CB8AC3E}">
        <p14:creationId xmlns:p14="http://schemas.microsoft.com/office/powerpoint/2010/main" val="105406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dirty="0" err="1" smtClean="0"/>
              <a:t>java.util.concurrent.ExecutorService</a:t>
            </a:r>
            <a:r>
              <a:rPr lang="en-US" sz="1200" b="0" i="0" kern="1200" dirty="0" smtClean="0">
                <a:solidFill>
                  <a:schemeClr val="tx1"/>
                </a:solidFill>
                <a:effectLst/>
                <a:latin typeface="+mn-lt"/>
                <a:ea typeface="+mn-ea"/>
                <a:cs typeface="+mn-cs"/>
              </a:rPr>
              <a:t> interface represents an asynchronous execution mechanism which is capable of executing tasks in the background. </a:t>
            </a:r>
          </a:p>
          <a:p>
            <a:endParaRPr lang="en-US" dirty="0"/>
          </a:p>
        </p:txBody>
      </p:sp>
      <p:sp>
        <p:nvSpPr>
          <p:cNvPr id="4" name="Slide Number Placeholder 3"/>
          <p:cNvSpPr>
            <a:spLocks noGrp="1"/>
          </p:cNvSpPr>
          <p:nvPr>
            <p:ph type="sldNum" sz="quarter" idx="10"/>
          </p:nvPr>
        </p:nvSpPr>
        <p:spPr/>
        <p:txBody>
          <a:bodyPr/>
          <a:lstStyle/>
          <a:p>
            <a:fld id="{DC59FDB4-792A-4C30-B3CA-9A37EF575B96}" type="slidenum">
              <a:rPr lang="en-GB" smtClean="0"/>
              <a:t>12</a:t>
            </a:fld>
            <a:endParaRPr lang="en-GB"/>
          </a:p>
        </p:txBody>
      </p:sp>
    </p:spTree>
    <p:extLst>
      <p:ext uri="{BB962C8B-B14F-4D97-AF65-F5344CB8AC3E}">
        <p14:creationId xmlns:p14="http://schemas.microsoft.com/office/powerpoint/2010/main" val="1085527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TestDeadlockExample.java -</a:t>
            </a:r>
            <a:r>
              <a:rPr lang="en-US" baseline="0" dirty="0" smtClean="0">
                <a:effectLst/>
              </a:rPr>
              <a:t> Demo</a:t>
            </a:r>
            <a:endParaRPr lang="en-US" dirty="0"/>
          </a:p>
        </p:txBody>
      </p:sp>
      <p:sp>
        <p:nvSpPr>
          <p:cNvPr id="4" name="Slide Number Placeholder 3"/>
          <p:cNvSpPr>
            <a:spLocks noGrp="1"/>
          </p:cNvSpPr>
          <p:nvPr>
            <p:ph type="sldNum" sz="quarter" idx="10"/>
          </p:nvPr>
        </p:nvSpPr>
        <p:spPr/>
        <p:txBody>
          <a:bodyPr/>
          <a:lstStyle/>
          <a:p>
            <a:fld id="{DC59FDB4-792A-4C30-B3CA-9A37EF575B96}" type="slidenum">
              <a:rPr lang="en-GB" smtClean="0"/>
              <a:t>13</a:t>
            </a:fld>
            <a:endParaRPr lang="en-GB"/>
          </a:p>
        </p:txBody>
      </p:sp>
    </p:spTree>
    <p:extLst>
      <p:ext uri="{BB962C8B-B14F-4D97-AF65-F5344CB8AC3E}">
        <p14:creationId xmlns:p14="http://schemas.microsoft.com/office/powerpoint/2010/main" val="1783182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over Peopl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53143"/>
            <a:ext cx="11206920" cy="5603460"/>
          </a:xfrm>
          <a:prstGeom prst="rect">
            <a:avLst/>
          </a:prstGeom>
        </p:spPr>
      </p:pic>
      <p:sp>
        <p:nvSpPr>
          <p:cNvPr id="2" name="Title 1"/>
          <p:cNvSpPr>
            <a:spLocks noGrp="1"/>
          </p:cNvSpPr>
          <p:nvPr>
            <p:ph type="ctrTitle" hasCustomPrompt="1"/>
          </p:nvPr>
        </p:nvSpPr>
        <p:spPr>
          <a:xfrm>
            <a:off x="5527221" y="2212521"/>
            <a:ext cx="5798683" cy="1387249"/>
          </a:xfrm>
        </p:spPr>
        <p:txBody>
          <a:bodyPr rIns="0" anchor="b">
            <a:noAutofit/>
          </a:bodyPr>
          <a:lstStyle>
            <a:lvl1pPr algn="r" defTabSz="914400" rtl="0" eaLnBrk="1" latinLnBrk="0" hangingPunct="1">
              <a:lnSpc>
                <a:spcPct val="90000"/>
              </a:lnSpc>
              <a:spcBef>
                <a:spcPct val="0"/>
              </a:spcBef>
              <a:buNone/>
              <a:defRPr lang="en-GB" sz="4800" b="1" kern="1200" dirty="0">
                <a:solidFill>
                  <a:srgbClr val="AA0B19"/>
                </a:solidFill>
                <a:latin typeface="+mn-lt"/>
                <a:ea typeface="+mj-ea"/>
                <a:cs typeface="+mj-cs"/>
              </a:defRPr>
            </a:lvl1pPr>
          </a:lstStyle>
          <a:p>
            <a:r>
              <a:rPr lang="ro-RO" dirty="0" smtClean="0"/>
              <a:t>Presentation Title</a:t>
            </a:r>
            <a:endParaRPr lang="en-GB" dirty="0"/>
          </a:p>
        </p:txBody>
      </p:sp>
      <p:sp>
        <p:nvSpPr>
          <p:cNvPr id="3" name="Subtitle 2"/>
          <p:cNvSpPr>
            <a:spLocks noGrp="1"/>
          </p:cNvSpPr>
          <p:nvPr>
            <p:ph type="subTitle" idx="1"/>
          </p:nvPr>
        </p:nvSpPr>
        <p:spPr>
          <a:xfrm>
            <a:off x="5530557" y="3626534"/>
            <a:ext cx="5817799" cy="1655762"/>
          </a:xfrm>
        </p:spPr>
        <p:txBody>
          <a:bodyPr rIns="0">
            <a:normAutofit/>
          </a:bodyPr>
          <a:lstStyle>
            <a:lvl1pPr marL="0" indent="0" algn="r">
              <a:buNone/>
              <a:defRPr sz="3600" b="1">
                <a:solidFill>
                  <a:srgbClr val="4A4E5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cxnSp>
        <p:nvCxnSpPr>
          <p:cNvPr id="14" name="Straight Connector 13"/>
          <p:cNvCxnSpPr/>
          <p:nvPr userDrawn="1"/>
        </p:nvCxnSpPr>
        <p:spPr>
          <a:xfrm>
            <a:off x="0" y="6256603"/>
            <a:ext cx="12192000" cy="0"/>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6" name="Slide Number Placeholder 5"/>
          <p:cNvSpPr txBox="1">
            <a:spLocks/>
          </p:cNvSpPr>
          <p:nvPr userDrawn="1"/>
        </p:nvSpPr>
        <p:spPr>
          <a:xfrm>
            <a:off x="8610600" y="6342681"/>
            <a:ext cx="274320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rgbClr val="4A4E5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mtClean="0"/>
              <a:t>endava.com</a:t>
            </a:r>
            <a:endParaRPr lang="en-GB" dirty="0"/>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87554" y="329862"/>
            <a:ext cx="2038350" cy="676275"/>
          </a:xfrm>
          <a:prstGeom prst="rect">
            <a:avLst/>
          </a:prstGeom>
        </p:spPr>
      </p:pic>
      <p:cxnSp>
        <p:nvCxnSpPr>
          <p:cNvPr id="10" name="Straight Connector 9"/>
          <p:cNvCxnSpPr/>
          <p:nvPr userDrawn="1"/>
        </p:nvCxnSpPr>
        <p:spPr>
          <a:xfrm>
            <a:off x="0" y="1314489"/>
            <a:ext cx="4588329" cy="8125"/>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1131208" y="969671"/>
            <a:ext cx="3551464" cy="338554"/>
          </a:xfrm>
          <a:prstGeom prst="rect">
            <a:avLst/>
          </a:prstGeom>
          <a:noFill/>
        </p:spPr>
        <p:txBody>
          <a:bodyPr wrap="square" rtlCol="0">
            <a:spAutoFit/>
          </a:bodyPr>
          <a:lstStyle/>
          <a:p>
            <a:pPr algn="r"/>
            <a:r>
              <a:rPr lang="en-US" sz="1600" dirty="0" smtClean="0">
                <a:solidFill>
                  <a:srgbClr val="4A4E52"/>
                </a:solidFill>
              </a:rPr>
              <a:t>QUALITY. PRODUCTIVITY. INNOVATION.</a:t>
            </a:r>
            <a:endParaRPr lang="en-GB" sz="1600" dirty="0">
              <a:solidFill>
                <a:srgbClr val="4A4E52"/>
              </a:solidFill>
            </a:endParaRPr>
          </a:p>
        </p:txBody>
      </p:sp>
    </p:spTree>
    <p:extLst>
      <p:ext uri="{BB962C8B-B14F-4D97-AF65-F5344CB8AC3E}">
        <p14:creationId xmlns:p14="http://schemas.microsoft.com/office/powerpoint/2010/main" val="22489724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0"/>
            <a:ext cx="12192000" cy="6858000"/>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000" b="1" baseline="0">
                <a:solidFill>
                  <a:srgbClr val="AA0B19"/>
                </a:solidFill>
              </a:defRPr>
            </a:lvl1pPr>
            <a:lvl2pPr marL="0" indent="0" algn="l">
              <a:buNone/>
              <a:defRPr sz="3000">
                <a:solidFill>
                  <a:srgbClr val="4A4E52"/>
                </a:solidFill>
              </a:defRPr>
            </a:lvl2pPr>
            <a:lvl3pPr marL="1257300" indent="-342900">
              <a:buClr>
                <a:srgbClr val="81ADB5"/>
              </a:buClr>
              <a:buFont typeface="Arial" panose="020B0604020202020204" pitchFamily="34" charset="0"/>
              <a:buChar char="•"/>
              <a:defRPr sz="3000">
                <a:solidFill>
                  <a:srgbClr val="4A4E52"/>
                </a:solidFill>
              </a:defRPr>
            </a:lvl3pPr>
            <a:lvl4pPr marL="1600200" indent="-228600">
              <a:buFont typeface="Calibri" panose="020F0502020204030204" pitchFamily="34" charset="0"/>
              <a:buChar char="-"/>
              <a:defRPr sz="2400">
                <a:solidFill>
                  <a:srgbClr val="4A4E52"/>
                </a:solidFill>
              </a:defRPr>
            </a:lvl4pPr>
            <a:lvl5pPr>
              <a:defRPr>
                <a:solidFill>
                  <a:srgbClr val="4A4E52"/>
                </a:solidFill>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smtClean="0"/>
              <a:t>Insert picture – full slide – from picture gallery \\rocjfs03\Public\Marketing\Pictures_for_collateral\2013</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smtClean="0"/>
          </a:p>
        </p:txBody>
      </p:sp>
      <p:sp>
        <p:nvSpPr>
          <p:cNvPr id="14" name="Content Placeholder 2"/>
          <p:cNvSpPr>
            <a:spLocks noGrp="1"/>
          </p:cNvSpPr>
          <p:nvPr>
            <p:ph idx="10" hasCustomPrompt="1"/>
          </p:nvPr>
        </p:nvSpPr>
        <p:spPr>
          <a:xfrm>
            <a:off x="459262" y="4523014"/>
            <a:ext cx="5817971" cy="1768247"/>
          </a:xfrm>
          <a:solidFill>
            <a:schemeClr val="bg1">
              <a:alpha val="65000"/>
            </a:schemeClr>
          </a:solidFill>
        </p:spPr>
        <p:txBody>
          <a:bodyPr lIns="180000" tIns="180000" rIns="180000" bIns="180000"/>
          <a:lstStyle>
            <a:lvl1pPr marL="0" indent="0">
              <a:buNone/>
              <a:defRPr sz="3000" b="1">
                <a:solidFill>
                  <a:srgbClr val="4A4E52"/>
                </a:solidFill>
              </a:defRPr>
            </a:lvl1pPr>
            <a:lvl2pPr marL="0" indent="0" algn="l">
              <a:buNone/>
              <a:defRPr sz="3000">
                <a:solidFill>
                  <a:srgbClr val="4A4E52"/>
                </a:solidFill>
              </a:defRPr>
            </a:lvl2pPr>
            <a:lvl3pPr marL="0" indent="0">
              <a:buClr>
                <a:srgbClr val="81ADB5"/>
              </a:buClr>
              <a:buFont typeface="Arial" panose="020B0604020202020204" pitchFamily="34" charset="0"/>
              <a:buNone/>
              <a:defRPr sz="3000" b="1" baseline="0">
                <a:solidFill>
                  <a:srgbClr val="4A4E52"/>
                </a:solidFill>
              </a:defRPr>
            </a:lvl3pPr>
            <a:lvl4pPr marL="1600200" indent="-228600">
              <a:buFont typeface="Calibri" panose="020F0502020204030204" pitchFamily="34" charset="0"/>
              <a:buChar char="-"/>
              <a:defRPr sz="2400">
                <a:solidFill>
                  <a:srgbClr val="4A4E52"/>
                </a:solidFill>
              </a:defRPr>
            </a:lvl4pPr>
            <a:lvl5pPr>
              <a:defRPr>
                <a:solidFill>
                  <a:srgbClr val="4A4E52"/>
                </a:solidFill>
              </a:defRPr>
            </a:lvl5pPr>
          </a:lstStyle>
          <a:p>
            <a:pPr marL="274320" lvl="2">
              <a:buSzPct val="175000"/>
            </a:pPr>
            <a:r>
              <a:rPr lang="en-US" dirty="0" smtClean="0"/>
              <a:t>Headline here. Remember that the audience should listen to you, not read the screen. </a:t>
            </a:r>
          </a:p>
        </p:txBody>
      </p:sp>
    </p:spTree>
    <p:extLst>
      <p:ext uri="{BB962C8B-B14F-4D97-AF65-F5344CB8AC3E}">
        <p14:creationId xmlns:p14="http://schemas.microsoft.com/office/powerpoint/2010/main" val="188757618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ank_you_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367644" y="2400299"/>
            <a:ext cx="2775856" cy="2426041"/>
          </a:xfrm>
        </p:spPr>
        <p:txBody>
          <a:bodyPr>
            <a:normAutofit/>
          </a:bodyPr>
          <a:lstStyle>
            <a:lvl1pPr marL="0" indent="0">
              <a:buNone/>
              <a:defRPr sz="2000" b="1" baseline="0">
                <a:solidFill>
                  <a:srgbClr val="4A4E52"/>
                </a:solidFill>
              </a:defRPr>
            </a:lvl1pPr>
            <a:lvl2pPr marL="0" indent="0" algn="l">
              <a:buNone/>
              <a:defRPr sz="3000">
                <a:solidFill>
                  <a:srgbClr val="4A4E52"/>
                </a:solidFill>
              </a:defRPr>
            </a:lvl2pPr>
            <a:lvl3pPr marL="1257300" indent="-342900">
              <a:buClr>
                <a:srgbClr val="81ADB5"/>
              </a:buClr>
              <a:buFont typeface="Arial" panose="020B0604020202020204" pitchFamily="34" charset="0"/>
              <a:buChar char="•"/>
              <a:defRPr sz="3000">
                <a:solidFill>
                  <a:srgbClr val="4A4E52"/>
                </a:solidFill>
              </a:defRPr>
            </a:lvl3pPr>
            <a:lvl4pPr marL="1600200" indent="-228600">
              <a:buFont typeface="Calibri" panose="020F0502020204030204" pitchFamily="34" charset="0"/>
              <a:buChar char="-"/>
              <a:defRPr sz="2400">
                <a:solidFill>
                  <a:srgbClr val="4A4E52"/>
                </a:solidFill>
              </a:defRPr>
            </a:lvl4pPr>
            <a:lvl5pPr>
              <a:defRPr>
                <a:solidFill>
                  <a:srgbClr val="4A4E52"/>
                </a:solidFill>
              </a:defRPr>
            </a:lvl5pPr>
          </a:lstStyle>
          <a:p>
            <a:pPr lvl="0"/>
            <a:r>
              <a:rPr lang="en-US" dirty="0" smtClean="0"/>
              <a:t>Insert your picture -</a:t>
            </a:r>
          </a:p>
          <a:p>
            <a:pPr lvl="0"/>
            <a:r>
              <a:rPr lang="en-US" dirty="0" smtClean="0"/>
              <a:t>preferably with background in light color</a:t>
            </a:r>
          </a:p>
        </p:txBody>
      </p:sp>
      <p:sp>
        <p:nvSpPr>
          <p:cNvPr id="9" name="Title 1"/>
          <p:cNvSpPr>
            <a:spLocks noGrp="1"/>
          </p:cNvSpPr>
          <p:nvPr>
            <p:ph type="title" hasCustomPrompt="1"/>
          </p:nvPr>
        </p:nvSpPr>
        <p:spPr>
          <a:xfrm>
            <a:off x="810305" y="233266"/>
            <a:ext cx="8513310" cy="1091681"/>
          </a:xfrm>
        </p:spPr>
        <p:txBody>
          <a:bodyPr lIns="0" anchor="t" anchorCtr="0">
            <a:normAutofit/>
          </a:bodyPr>
          <a:lstStyle>
            <a:lvl1pPr>
              <a:defRPr sz="3600" b="1">
                <a:solidFill>
                  <a:srgbClr val="4A4E52"/>
                </a:solidFill>
                <a:latin typeface="+mn-lt"/>
              </a:defRPr>
            </a:lvl1pPr>
          </a:lstStyle>
          <a:p>
            <a:r>
              <a:rPr lang="en-US" dirty="0" smtClean="0"/>
              <a:t>Thank you!</a:t>
            </a:r>
            <a:endParaRPr lang="en-GB" dirty="0"/>
          </a:p>
        </p:txBody>
      </p:sp>
      <p:sp>
        <p:nvSpPr>
          <p:cNvPr id="10" name="Rectangle 9"/>
          <p:cNvSpPr/>
          <p:nvPr userDrawn="1"/>
        </p:nvSpPr>
        <p:spPr>
          <a:xfrm>
            <a:off x="838200" y="6382239"/>
            <a:ext cx="337457" cy="467827"/>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36178" y="268590"/>
            <a:ext cx="1217621" cy="403977"/>
          </a:xfrm>
          <a:prstGeom prst="rect">
            <a:avLst/>
          </a:prstGeom>
        </p:spPr>
      </p:pic>
      <p:sp>
        <p:nvSpPr>
          <p:cNvPr id="12" name="Slide Number Placeholder 5"/>
          <p:cNvSpPr>
            <a:spLocks noGrp="1"/>
          </p:cNvSpPr>
          <p:nvPr>
            <p:ph type="sldNum" sz="quarter" idx="12"/>
          </p:nvPr>
        </p:nvSpPr>
        <p:spPr>
          <a:xfrm>
            <a:off x="7632441" y="6342681"/>
            <a:ext cx="3721359" cy="365125"/>
          </a:xfrm>
        </p:spPr>
        <p:txBody>
          <a:bodyPr lIns="0" tIns="0" rIns="0" bIns="0"/>
          <a:lstStyle>
            <a:lvl1pPr>
              <a:defRPr sz="1400" b="0">
                <a:solidFill>
                  <a:srgbClr val="4A4E52"/>
                </a:solidFill>
              </a:defRPr>
            </a:lvl1pPr>
          </a:lstStyle>
          <a:p>
            <a:r>
              <a:rPr lang="en-GB" dirty="0" smtClean="0">
                <a:solidFill>
                  <a:srgbClr val="DC5D2A"/>
                </a:solidFill>
              </a:rPr>
              <a:t>QUALITY. PRODUCTIVITY. INNOVATION.</a:t>
            </a:r>
            <a:endParaRPr lang="en-GB" dirty="0">
              <a:solidFill>
                <a:srgbClr val="DC5D2A"/>
              </a:solidFill>
            </a:endParaRPr>
          </a:p>
        </p:txBody>
      </p:sp>
      <p:sp>
        <p:nvSpPr>
          <p:cNvPr id="13" name="TextBox 19"/>
          <p:cNvSpPr txBox="1"/>
          <p:nvPr userDrawn="1"/>
        </p:nvSpPr>
        <p:spPr>
          <a:xfrm>
            <a:off x="781920" y="6400029"/>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Tree>
    <p:extLst>
      <p:ext uri="{BB962C8B-B14F-4D97-AF65-F5344CB8AC3E}">
        <p14:creationId xmlns:p14="http://schemas.microsoft.com/office/powerpoint/2010/main" val="154537213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Cover Agil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2756"/>
            <a:ext cx="10847694" cy="5423847"/>
          </a:xfrm>
          <a:prstGeom prst="rect">
            <a:avLst/>
          </a:prstGeom>
        </p:spPr>
      </p:pic>
      <p:sp>
        <p:nvSpPr>
          <p:cNvPr id="2" name="Title 1"/>
          <p:cNvSpPr>
            <a:spLocks noGrp="1"/>
          </p:cNvSpPr>
          <p:nvPr>
            <p:ph type="ctrTitle"/>
          </p:nvPr>
        </p:nvSpPr>
        <p:spPr>
          <a:xfrm>
            <a:off x="5527221" y="2212521"/>
            <a:ext cx="5798683" cy="1387249"/>
          </a:xfrm>
        </p:spPr>
        <p:txBody>
          <a:bodyPr rIns="0" anchor="b">
            <a:noAutofit/>
          </a:bodyPr>
          <a:lstStyle>
            <a:lvl1pPr algn="r">
              <a:defRPr sz="4800" b="1">
                <a:solidFill>
                  <a:srgbClr val="AA0B19"/>
                </a:solidFill>
                <a:latin typeface="+mn-lt"/>
              </a:defRPr>
            </a:lvl1pPr>
          </a:lstStyle>
          <a:p>
            <a:r>
              <a:rPr lang="en-US" smtClean="0"/>
              <a:t>Click to edit Master title style</a:t>
            </a:r>
            <a:endParaRPr lang="en-GB" dirty="0"/>
          </a:p>
        </p:txBody>
      </p:sp>
      <p:sp>
        <p:nvSpPr>
          <p:cNvPr id="3" name="Subtitle 2"/>
          <p:cNvSpPr>
            <a:spLocks noGrp="1"/>
          </p:cNvSpPr>
          <p:nvPr>
            <p:ph type="subTitle" idx="1"/>
          </p:nvPr>
        </p:nvSpPr>
        <p:spPr>
          <a:xfrm>
            <a:off x="5530557" y="3626534"/>
            <a:ext cx="5817799" cy="1655762"/>
          </a:xfrm>
        </p:spPr>
        <p:txBody>
          <a:bodyPr rIns="0">
            <a:normAutofit/>
          </a:bodyPr>
          <a:lstStyle>
            <a:lvl1pPr marL="0" indent="0" algn="r">
              <a:buNone/>
              <a:defRPr sz="3800" b="1">
                <a:solidFill>
                  <a:srgbClr val="4A4E5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87554" y="329862"/>
            <a:ext cx="2038350" cy="676275"/>
          </a:xfrm>
          <a:prstGeom prst="rect">
            <a:avLst/>
          </a:prstGeom>
        </p:spPr>
      </p:pic>
      <p:cxnSp>
        <p:nvCxnSpPr>
          <p:cNvPr id="11" name="Straight Connector 10"/>
          <p:cNvCxnSpPr/>
          <p:nvPr userDrawn="1"/>
        </p:nvCxnSpPr>
        <p:spPr>
          <a:xfrm>
            <a:off x="0" y="6256603"/>
            <a:ext cx="12192000" cy="0"/>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2" name="Slide Number Placeholder 5"/>
          <p:cNvSpPr txBox="1">
            <a:spLocks/>
          </p:cNvSpPr>
          <p:nvPr userDrawn="1"/>
        </p:nvSpPr>
        <p:spPr>
          <a:xfrm>
            <a:off x="8610600" y="6342681"/>
            <a:ext cx="274320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rgbClr val="4A4E5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mtClean="0"/>
              <a:t>endava.com</a:t>
            </a:r>
            <a:endParaRPr lang="en-GB" dirty="0"/>
          </a:p>
        </p:txBody>
      </p:sp>
      <p:cxnSp>
        <p:nvCxnSpPr>
          <p:cNvPr id="13" name="Straight Connector 12"/>
          <p:cNvCxnSpPr/>
          <p:nvPr userDrawn="1"/>
        </p:nvCxnSpPr>
        <p:spPr>
          <a:xfrm>
            <a:off x="0" y="1314489"/>
            <a:ext cx="4588329" cy="8125"/>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userDrawn="1"/>
        </p:nvSpPr>
        <p:spPr>
          <a:xfrm>
            <a:off x="1131208" y="969671"/>
            <a:ext cx="3551464" cy="338554"/>
          </a:xfrm>
          <a:prstGeom prst="rect">
            <a:avLst/>
          </a:prstGeom>
          <a:noFill/>
        </p:spPr>
        <p:txBody>
          <a:bodyPr wrap="square" rtlCol="0">
            <a:spAutoFit/>
          </a:bodyPr>
          <a:lstStyle/>
          <a:p>
            <a:pPr algn="r"/>
            <a:r>
              <a:rPr lang="en-US" sz="1600" dirty="0" smtClean="0">
                <a:solidFill>
                  <a:srgbClr val="4A4E52"/>
                </a:solidFill>
              </a:rPr>
              <a:t>QUALITY. PRODUCTIVITY. INNOVATION.</a:t>
            </a:r>
            <a:endParaRPr lang="en-GB" sz="1600" dirty="0">
              <a:solidFill>
                <a:srgbClr val="4A4E52"/>
              </a:solidFill>
            </a:endParaRPr>
          </a:p>
        </p:txBody>
      </p:sp>
    </p:spTree>
    <p:extLst>
      <p:ext uri="{BB962C8B-B14F-4D97-AF65-F5344CB8AC3E}">
        <p14:creationId xmlns:p14="http://schemas.microsoft.com/office/powerpoint/2010/main" val="152255740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Cover Quality">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563305"/>
            <a:ext cx="9386596" cy="4693298"/>
          </a:xfrm>
          <a:prstGeom prst="rect">
            <a:avLst/>
          </a:prstGeom>
        </p:spPr>
      </p:pic>
      <p:sp>
        <p:nvSpPr>
          <p:cNvPr id="2" name="Title 1"/>
          <p:cNvSpPr>
            <a:spLocks noGrp="1"/>
          </p:cNvSpPr>
          <p:nvPr>
            <p:ph type="ctrTitle"/>
          </p:nvPr>
        </p:nvSpPr>
        <p:spPr>
          <a:xfrm>
            <a:off x="5527221" y="2212521"/>
            <a:ext cx="5798683" cy="1387249"/>
          </a:xfrm>
        </p:spPr>
        <p:txBody>
          <a:bodyPr rIns="0" anchor="b">
            <a:noAutofit/>
          </a:bodyPr>
          <a:lstStyle>
            <a:lvl1pPr algn="r">
              <a:defRPr sz="4800" b="1">
                <a:solidFill>
                  <a:srgbClr val="AA0B19"/>
                </a:solidFill>
                <a:latin typeface="+mn-lt"/>
              </a:defRPr>
            </a:lvl1pPr>
          </a:lstStyle>
          <a:p>
            <a:r>
              <a:rPr lang="en-US" smtClean="0"/>
              <a:t>Click to edit Master title style</a:t>
            </a:r>
            <a:endParaRPr lang="en-GB" dirty="0"/>
          </a:p>
        </p:txBody>
      </p:sp>
      <p:sp>
        <p:nvSpPr>
          <p:cNvPr id="3" name="Subtitle 2"/>
          <p:cNvSpPr>
            <a:spLocks noGrp="1"/>
          </p:cNvSpPr>
          <p:nvPr>
            <p:ph type="subTitle" idx="1"/>
          </p:nvPr>
        </p:nvSpPr>
        <p:spPr>
          <a:xfrm>
            <a:off x="5530557" y="3626534"/>
            <a:ext cx="5817799" cy="1655762"/>
          </a:xfrm>
        </p:spPr>
        <p:txBody>
          <a:bodyPr rIns="0">
            <a:normAutofit/>
          </a:bodyPr>
          <a:lstStyle>
            <a:lvl1pPr marL="0" indent="0" algn="r">
              <a:buNone/>
              <a:defRPr sz="3800" b="1">
                <a:solidFill>
                  <a:srgbClr val="4A4E5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87554" y="329862"/>
            <a:ext cx="2038350" cy="676275"/>
          </a:xfrm>
          <a:prstGeom prst="rect">
            <a:avLst/>
          </a:prstGeom>
        </p:spPr>
      </p:pic>
      <p:cxnSp>
        <p:nvCxnSpPr>
          <p:cNvPr id="11" name="Straight Connector 10"/>
          <p:cNvCxnSpPr/>
          <p:nvPr userDrawn="1"/>
        </p:nvCxnSpPr>
        <p:spPr>
          <a:xfrm>
            <a:off x="0" y="6256603"/>
            <a:ext cx="12192000" cy="0"/>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2" name="Slide Number Placeholder 5"/>
          <p:cNvSpPr txBox="1">
            <a:spLocks/>
          </p:cNvSpPr>
          <p:nvPr userDrawn="1"/>
        </p:nvSpPr>
        <p:spPr>
          <a:xfrm>
            <a:off x="8610600" y="6342681"/>
            <a:ext cx="274320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rgbClr val="4A4E5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smtClean="0"/>
              <a:t>endava.com</a:t>
            </a:r>
            <a:endParaRPr lang="en-GB" dirty="0"/>
          </a:p>
        </p:txBody>
      </p:sp>
      <p:cxnSp>
        <p:nvCxnSpPr>
          <p:cNvPr id="13" name="Straight Connector 12"/>
          <p:cNvCxnSpPr/>
          <p:nvPr userDrawn="1"/>
        </p:nvCxnSpPr>
        <p:spPr>
          <a:xfrm>
            <a:off x="0" y="1314489"/>
            <a:ext cx="4588329" cy="8125"/>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userDrawn="1"/>
        </p:nvSpPr>
        <p:spPr>
          <a:xfrm>
            <a:off x="1131208" y="969671"/>
            <a:ext cx="3551464" cy="338554"/>
          </a:xfrm>
          <a:prstGeom prst="rect">
            <a:avLst/>
          </a:prstGeom>
          <a:noFill/>
        </p:spPr>
        <p:txBody>
          <a:bodyPr wrap="square" rtlCol="0">
            <a:spAutoFit/>
          </a:bodyPr>
          <a:lstStyle/>
          <a:p>
            <a:pPr algn="r"/>
            <a:r>
              <a:rPr lang="en-US" sz="1600" dirty="0" smtClean="0">
                <a:solidFill>
                  <a:srgbClr val="4A4E52"/>
                </a:solidFill>
              </a:rPr>
              <a:t>QUALITY. PRODUCTIVITY. INNOVATION.</a:t>
            </a:r>
            <a:endParaRPr lang="en-GB" sz="1600" dirty="0">
              <a:solidFill>
                <a:srgbClr val="4A4E52"/>
              </a:solidFill>
            </a:endParaRPr>
          </a:p>
        </p:txBody>
      </p:sp>
    </p:spTree>
    <p:extLst>
      <p:ext uri="{BB962C8B-B14F-4D97-AF65-F5344CB8AC3E}">
        <p14:creationId xmlns:p14="http://schemas.microsoft.com/office/powerpoint/2010/main" val="39753338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Cover Digital Media">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64395" y="0"/>
            <a:ext cx="12513206" cy="6256604"/>
          </a:xfrm>
          <a:prstGeom prst="rect">
            <a:avLst/>
          </a:prstGeom>
        </p:spPr>
      </p:pic>
      <p:sp>
        <p:nvSpPr>
          <p:cNvPr id="2" name="Title 1"/>
          <p:cNvSpPr>
            <a:spLocks noGrp="1"/>
          </p:cNvSpPr>
          <p:nvPr>
            <p:ph type="ctrTitle"/>
          </p:nvPr>
        </p:nvSpPr>
        <p:spPr>
          <a:xfrm>
            <a:off x="5527221" y="2212521"/>
            <a:ext cx="5798683" cy="1387249"/>
          </a:xfrm>
        </p:spPr>
        <p:txBody>
          <a:bodyPr rIns="0" anchor="b">
            <a:noAutofit/>
          </a:bodyPr>
          <a:lstStyle>
            <a:lvl1pPr algn="r">
              <a:defRPr sz="4800" b="1">
                <a:solidFill>
                  <a:srgbClr val="AA0B19"/>
                </a:solidFill>
                <a:latin typeface="+mn-lt"/>
              </a:defRPr>
            </a:lvl1pPr>
          </a:lstStyle>
          <a:p>
            <a:r>
              <a:rPr lang="en-US" smtClean="0"/>
              <a:t>Click to edit Master title style</a:t>
            </a:r>
            <a:endParaRPr lang="en-GB" dirty="0"/>
          </a:p>
        </p:txBody>
      </p:sp>
      <p:sp>
        <p:nvSpPr>
          <p:cNvPr id="3" name="Subtitle 2"/>
          <p:cNvSpPr>
            <a:spLocks noGrp="1"/>
          </p:cNvSpPr>
          <p:nvPr>
            <p:ph type="subTitle" idx="1"/>
          </p:nvPr>
        </p:nvSpPr>
        <p:spPr>
          <a:xfrm>
            <a:off x="5530557" y="3626534"/>
            <a:ext cx="5817799" cy="1655762"/>
          </a:xfrm>
        </p:spPr>
        <p:txBody>
          <a:bodyPr rIns="0">
            <a:normAutofit/>
          </a:bodyPr>
          <a:lstStyle>
            <a:lvl1pPr marL="0" indent="0" algn="r">
              <a:buNone/>
              <a:defRPr sz="3800" b="1">
                <a:solidFill>
                  <a:srgbClr val="4A4E5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87554" y="329862"/>
            <a:ext cx="2038350" cy="676275"/>
          </a:xfrm>
          <a:prstGeom prst="rect">
            <a:avLst/>
          </a:prstGeom>
        </p:spPr>
      </p:pic>
      <p:cxnSp>
        <p:nvCxnSpPr>
          <p:cNvPr id="11" name="Straight Connector 10"/>
          <p:cNvCxnSpPr/>
          <p:nvPr userDrawn="1"/>
        </p:nvCxnSpPr>
        <p:spPr>
          <a:xfrm>
            <a:off x="0" y="6256603"/>
            <a:ext cx="12192000" cy="0"/>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2" name="Slide Number Placeholder 5"/>
          <p:cNvSpPr txBox="1">
            <a:spLocks/>
          </p:cNvSpPr>
          <p:nvPr userDrawn="1"/>
        </p:nvSpPr>
        <p:spPr>
          <a:xfrm>
            <a:off x="8610600" y="6342681"/>
            <a:ext cx="274320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rgbClr val="4A4E5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smtClean="0"/>
              <a:t>endava.com</a:t>
            </a:r>
            <a:endParaRPr lang="en-GB" dirty="0"/>
          </a:p>
        </p:txBody>
      </p:sp>
      <p:cxnSp>
        <p:nvCxnSpPr>
          <p:cNvPr id="13" name="Straight Connector 12"/>
          <p:cNvCxnSpPr/>
          <p:nvPr userDrawn="1"/>
        </p:nvCxnSpPr>
        <p:spPr>
          <a:xfrm>
            <a:off x="0" y="1314489"/>
            <a:ext cx="4588329" cy="8125"/>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userDrawn="1"/>
        </p:nvSpPr>
        <p:spPr>
          <a:xfrm>
            <a:off x="1131208" y="969671"/>
            <a:ext cx="3551464" cy="338554"/>
          </a:xfrm>
          <a:prstGeom prst="rect">
            <a:avLst/>
          </a:prstGeom>
          <a:noFill/>
        </p:spPr>
        <p:txBody>
          <a:bodyPr wrap="square" rtlCol="0">
            <a:spAutoFit/>
          </a:bodyPr>
          <a:lstStyle/>
          <a:p>
            <a:pPr algn="r"/>
            <a:r>
              <a:rPr lang="en-US" sz="1600" dirty="0" smtClean="0">
                <a:solidFill>
                  <a:srgbClr val="4A4E52"/>
                </a:solidFill>
              </a:rPr>
              <a:t>QUALITY. PRODUCTIVITY. INNOVATION.</a:t>
            </a:r>
            <a:endParaRPr lang="en-GB" sz="1600" dirty="0">
              <a:solidFill>
                <a:srgbClr val="4A4E52"/>
              </a:solidFill>
            </a:endParaRPr>
          </a:p>
        </p:txBody>
      </p:sp>
    </p:spTree>
    <p:extLst>
      <p:ext uri="{BB962C8B-B14F-4D97-AF65-F5344CB8AC3E}">
        <p14:creationId xmlns:p14="http://schemas.microsoft.com/office/powerpoint/2010/main" val="207475889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_1">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008" y="1495425"/>
            <a:ext cx="4710548" cy="1158010"/>
          </a:xfrm>
        </p:spPr>
        <p:txBody>
          <a:bodyPr anchor="b">
            <a:noAutofit/>
          </a:bodyPr>
          <a:lstStyle>
            <a:lvl1pPr algn="r">
              <a:defRPr sz="3800" b="1">
                <a:solidFill>
                  <a:srgbClr val="AA0B19"/>
                </a:solidFill>
                <a:latin typeface="+mn-lt"/>
              </a:defRPr>
            </a:lvl1pPr>
          </a:lstStyle>
          <a:p>
            <a:r>
              <a:rPr lang="en-US" dirty="0" smtClean="0"/>
              <a:t>Presentation Title</a:t>
            </a:r>
            <a:endParaRPr lang="en-GB" dirty="0"/>
          </a:p>
        </p:txBody>
      </p:sp>
      <p:sp>
        <p:nvSpPr>
          <p:cNvPr id="3" name="Subtitle 2"/>
          <p:cNvSpPr>
            <a:spLocks noGrp="1"/>
          </p:cNvSpPr>
          <p:nvPr>
            <p:ph type="subTitle" idx="1" hasCustomPrompt="1"/>
          </p:nvPr>
        </p:nvSpPr>
        <p:spPr>
          <a:xfrm>
            <a:off x="269008" y="2653435"/>
            <a:ext cx="4716449" cy="1655762"/>
          </a:xfrm>
        </p:spPr>
        <p:txBody>
          <a:bodyPr>
            <a:normAutofit/>
          </a:bodyPr>
          <a:lstStyle>
            <a:lvl1pPr marL="0" indent="0" algn="r">
              <a:buNone/>
              <a:defRPr sz="2400" b="1">
                <a:solidFill>
                  <a:srgbClr val="4A4E5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Presentation subtitle</a:t>
            </a:r>
            <a:endParaRPr lang="en-GB" dirty="0"/>
          </a:p>
        </p:txBody>
      </p:sp>
      <p:sp>
        <p:nvSpPr>
          <p:cNvPr id="12" name="Content Placeholder 2"/>
          <p:cNvSpPr>
            <a:spLocks noGrp="1"/>
          </p:cNvSpPr>
          <p:nvPr>
            <p:ph idx="13" hasCustomPrompt="1"/>
          </p:nvPr>
        </p:nvSpPr>
        <p:spPr>
          <a:xfrm>
            <a:off x="5589155" y="1495425"/>
            <a:ext cx="5764644" cy="4230689"/>
          </a:xfrm>
        </p:spPr>
        <p:txBody>
          <a:bodyPr/>
          <a:lstStyle>
            <a:lvl1pPr marL="457200" indent="-457200">
              <a:buClr>
                <a:srgbClr val="81ADB5"/>
              </a:buClr>
              <a:buFont typeface="Symbol" panose="05050102010706020507" pitchFamily="18" charset="2"/>
              <a:buChar char=""/>
              <a:defRPr sz="2600" b="1" baseline="0">
                <a:solidFill>
                  <a:srgbClr val="4A4E52"/>
                </a:solidFill>
              </a:defRPr>
            </a:lvl1pPr>
            <a:lvl2pPr marL="0" indent="0" algn="l">
              <a:buNone/>
              <a:defRPr sz="2600">
                <a:solidFill>
                  <a:srgbClr val="4A4E52"/>
                </a:solidFill>
              </a:defRPr>
            </a:lvl2pPr>
            <a:lvl3pPr marL="1257300" indent="-342900">
              <a:buClr>
                <a:srgbClr val="81ADB5"/>
              </a:buClr>
              <a:buFont typeface="Arial" panose="020B0604020202020204" pitchFamily="34" charset="0"/>
              <a:buChar char="•"/>
              <a:defRPr sz="3000">
                <a:solidFill>
                  <a:srgbClr val="4A4E52"/>
                </a:solidFill>
              </a:defRPr>
            </a:lvl3pPr>
            <a:lvl4pPr marL="1600200" indent="-228600">
              <a:buFont typeface="Calibri" panose="020F0502020204030204" pitchFamily="34" charset="0"/>
              <a:buChar char="-"/>
              <a:defRPr sz="2400">
                <a:solidFill>
                  <a:srgbClr val="4A4E52"/>
                </a:solidFill>
              </a:defRPr>
            </a:lvl4pPr>
            <a:lvl5pPr>
              <a:defRPr>
                <a:solidFill>
                  <a:srgbClr val="4A4E52"/>
                </a:solidFill>
              </a:defRPr>
            </a:lvl5pPr>
          </a:lstStyle>
          <a:p>
            <a:pPr lvl="0"/>
            <a:r>
              <a:rPr lang="en-US" dirty="0" smtClean="0"/>
              <a:t>Section name</a:t>
            </a:r>
          </a:p>
          <a:p>
            <a:pPr lvl="1"/>
            <a:endParaRPr lang="en-US" dirty="0" smtClean="0"/>
          </a:p>
        </p:txBody>
      </p:sp>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36178" y="268590"/>
            <a:ext cx="1217621" cy="403977"/>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51461" y="3674029"/>
            <a:ext cx="3137694" cy="3183972"/>
          </a:xfrm>
          <a:prstGeom prst="rect">
            <a:avLst/>
          </a:prstGeom>
        </p:spPr>
      </p:pic>
      <p:sp>
        <p:nvSpPr>
          <p:cNvPr id="10" name="Rectangle 9"/>
          <p:cNvSpPr/>
          <p:nvPr userDrawn="1"/>
        </p:nvSpPr>
        <p:spPr>
          <a:xfrm>
            <a:off x="838200" y="6382239"/>
            <a:ext cx="337457" cy="467827"/>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Slide Number Placeholder 5"/>
          <p:cNvSpPr>
            <a:spLocks noGrp="1"/>
          </p:cNvSpPr>
          <p:nvPr>
            <p:ph type="sldNum" sz="quarter" idx="12"/>
          </p:nvPr>
        </p:nvSpPr>
        <p:spPr>
          <a:xfrm>
            <a:off x="7632441" y="6342681"/>
            <a:ext cx="3721359" cy="365125"/>
          </a:xfrm>
        </p:spPr>
        <p:txBody>
          <a:bodyPr lIns="0" tIns="0" rIns="0" bIns="0"/>
          <a:lstStyle>
            <a:lvl1pPr>
              <a:defRPr sz="1400" b="0">
                <a:solidFill>
                  <a:srgbClr val="4A4E52"/>
                </a:solidFill>
              </a:defRPr>
            </a:lvl1pPr>
          </a:lstStyle>
          <a:p>
            <a:r>
              <a:rPr lang="en-GB" dirty="0" smtClean="0">
                <a:solidFill>
                  <a:srgbClr val="DC5D2A"/>
                </a:solidFill>
              </a:rPr>
              <a:t>QUALITY. PRODUCTIVITY. INNOVATION.</a:t>
            </a:r>
            <a:endParaRPr lang="en-GB" dirty="0">
              <a:solidFill>
                <a:srgbClr val="DC5D2A"/>
              </a:solidFill>
            </a:endParaRPr>
          </a:p>
        </p:txBody>
      </p:sp>
      <p:sp>
        <p:nvSpPr>
          <p:cNvPr id="13" name="TextBox 19"/>
          <p:cNvSpPr txBox="1"/>
          <p:nvPr userDrawn="1"/>
        </p:nvSpPr>
        <p:spPr>
          <a:xfrm>
            <a:off x="781920" y="6400029"/>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Tree>
    <p:extLst>
      <p:ext uri="{BB962C8B-B14F-4D97-AF65-F5344CB8AC3E}">
        <p14:creationId xmlns:p14="http://schemas.microsoft.com/office/powerpoint/2010/main" val="198928642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_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008" y="1495425"/>
            <a:ext cx="4710548" cy="1158010"/>
          </a:xfrm>
        </p:spPr>
        <p:txBody>
          <a:bodyPr anchor="b">
            <a:noAutofit/>
          </a:bodyPr>
          <a:lstStyle>
            <a:lvl1pPr algn="r">
              <a:defRPr sz="3800" b="1">
                <a:solidFill>
                  <a:srgbClr val="AA0B19"/>
                </a:solidFill>
                <a:latin typeface="+mn-lt"/>
              </a:defRPr>
            </a:lvl1pPr>
          </a:lstStyle>
          <a:p>
            <a:r>
              <a:rPr lang="en-US" dirty="0" smtClean="0"/>
              <a:t>Presentation Title</a:t>
            </a:r>
            <a:endParaRPr lang="en-GB" dirty="0"/>
          </a:p>
        </p:txBody>
      </p:sp>
      <p:sp>
        <p:nvSpPr>
          <p:cNvPr id="3" name="Subtitle 2"/>
          <p:cNvSpPr>
            <a:spLocks noGrp="1"/>
          </p:cNvSpPr>
          <p:nvPr>
            <p:ph type="subTitle" idx="1" hasCustomPrompt="1"/>
          </p:nvPr>
        </p:nvSpPr>
        <p:spPr>
          <a:xfrm>
            <a:off x="269008" y="2653435"/>
            <a:ext cx="4716449" cy="1655762"/>
          </a:xfrm>
        </p:spPr>
        <p:txBody>
          <a:bodyPr>
            <a:normAutofit/>
          </a:bodyPr>
          <a:lstStyle>
            <a:lvl1pPr marL="0" indent="0" algn="r">
              <a:buNone/>
              <a:defRPr sz="2400" b="1">
                <a:solidFill>
                  <a:srgbClr val="4A4E5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Presentation subtitle</a:t>
            </a:r>
            <a:endParaRPr lang="en-GB" dirty="0"/>
          </a:p>
        </p:txBody>
      </p:sp>
      <p:sp>
        <p:nvSpPr>
          <p:cNvPr id="12" name="Content Placeholder 2"/>
          <p:cNvSpPr>
            <a:spLocks noGrp="1"/>
          </p:cNvSpPr>
          <p:nvPr>
            <p:ph idx="13" hasCustomPrompt="1"/>
          </p:nvPr>
        </p:nvSpPr>
        <p:spPr>
          <a:xfrm>
            <a:off x="5589155" y="1495425"/>
            <a:ext cx="5764644" cy="4230689"/>
          </a:xfrm>
        </p:spPr>
        <p:txBody>
          <a:bodyPr/>
          <a:lstStyle>
            <a:lvl1pPr marL="457200" indent="-457200">
              <a:buClr>
                <a:srgbClr val="81ADB5"/>
              </a:buClr>
              <a:buFont typeface="Symbol" panose="05050102010706020507" pitchFamily="18" charset="2"/>
              <a:buChar char=""/>
              <a:defRPr sz="2600" b="1" baseline="0">
                <a:solidFill>
                  <a:srgbClr val="4A4E52"/>
                </a:solidFill>
              </a:defRPr>
            </a:lvl1pPr>
            <a:lvl2pPr marL="0" indent="0" algn="l">
              <a:buNone/>
              <a:defRPr sz="2600">
                <a:solidFill>
                  <a:srgbClr val="4A4E52"/>
                </a:solidFill>
              </a:defRPr>
            </a:lvl2pPr>
            <a:lvl3pPr marL="1257300" indent="-342900">
              <a:buClr>
                <a:srgbClr val="81ADB5"/>
              </a:buClr>
              <a:buFont typeface="Arial" panose="020B0604020202020204" pitchFamily="34" charset="0"/>
              <a:buChar char="•"/>
              <a:defRPr sz="3000">
                <a:solidFill>
                  <a:srgbClr val="4A4E52"/>
                </a:solidFill>
              </a:defRPr>
            </a:lvl3pPr>
            <a:lvl4pPr marL="1600200" indent="-228600">
              <a:buFont typeface="Calibri" panose="020F0502020204030204" pitchFamily="34" charset="0"/>
              <a:buChar char="-"/>
              <a:defRPr sz="2400">
                <a:solidFill>
                  <a:srgbClr val="4A4E52"/>
                </a:solidFill>
              </a:defRPr>
            </a:lvl4pPr>
            <a:lvl5pPr>
              <a:defRPr>
                <a:solidFill>
                  <a:srgbClr val="4A4E52"/>
                </a:solidFill>
              </a:defRPr>
            </a:lvl5pPr>
          </a:lstStyle>
          <a:p>
            <a:pPr lvl="0"/>
            <a:r>
              <a:rPr lang="en-US" dirty="0" smtClean="0"/>
              <a:t>Section name</a:t>
            </a:r>
          </a:p>
          <a:p>
            <a:pPr lvl="1"/>
            <a:endParaRPr lang="en-US" dirty="0" smtClean="0"/>
          </a:p>
        </p:txBody>
      </p:sp>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36178" y="268590"/>
            <a:ext cx="1217621" cy="403977"/>
          </a:xfrm>
          <a:prstGeom prst="rect">
            <a:avLst/>
          </a:prstGeom>
        </p:spPr>
      </p:pic>
      <p:sp>
        <p:nvSpPr>
          <p:cNvPr id="10" name="Rectangle 9"/>
          <p:cNvSpPr/>
          <p:nvPr userDrawn="1"/>
        </p:nvSpPr>
        <p:spPr>
          <a:xfrm>
            <a:off x="838200" y="6382239"/>
            <a:ext cx="337457" cy="467827"/>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Slide Number Placeholder 5"/>
          <p:cNvSpPr>
            <a:spLocks noGrp="1"/>
          </p:cNvSpPr>
          <p:nvPr>
            <p:ph type="sldNum" sz="quarter" idx="12"/>
          </p:nvPr>
        </p:nvSpPr>
        <p:spPr>
          <a:xfrm>
            <a:off x="7632441" y="6342681"/>
            <a:ext cx="3721359" cy="365125"/>
          </a:xfrm>
        </p:spPr>
        <p:txBody>
          <a:bodyPr lIns="0" tIns="0" rIns="0" bIns="0"/>
          <a:lstStyle>
            <a:lvl1pPr>
              <a:defRPr sz="1400" b="0">
                <a:solidFill>
                  <a:srgbClr val="4A4E52"/>
                </a:solidFill>
              </a:defRPr>
            </a:lvl1pPr>
          </a:lstStyle>
          <a:p>
            <a:r>
              <a:rPr lang="en-GB" dirty="0" smtClean="0">
                <a:solidFill>
                  <a:srgbClr val="DC5D2A"/>
                </a:solidFill>
              </a:rPr>
              <a:t>QUALITY. PRODUCTIVITY. INNOVATION.</a:t>
            </a:r>
            <a:endParaRPr lang="en-GB" dirty="0">
              <a:solidFill>
                <a:srgbClr val="DC5D2A"/>
              </a:solidFill>
            </a:endParaRPr>
          </a:p>
        </p:txBody>
      </p:sp>
      <p:sp>
        <p:nvSpPr>
          <p:cNvPr id="13" name="TextBox 19"/>
          <p:cNvSpPr txBox="1"/>
          <p:nvPr userDrawn="1"/>
        </p:nvSpPr>
        <p:spPr>
          <a:xfrm>
            <a:off x="781920" y="6400029"/>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06660" y="3657600"/>
            <a:ext cx="3092889" cy="3217947"/>
          </a:xfrm>
          <a:prstGeom prst="rect">
            <a:avLst/>
          </a:prstGeom>
        </p:spPr>
      </p:pic>
    </p:spTree>
    <p:extLst>
      <p:ext uri="{BB962C8B-B14F-4D97-AF65-F5344CB8AC3E}">
        <p14:creationId xmlns:p14="http://schemas.microsoft.com/office/powerpoint/2010/main" val="315544418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_simple">
    <p:spTree>
      <p:nvGrpSpPr>
        <p:cNvPr id="1" name=""/>
        <p:cNvGrpSpPr/>
        <p:nvPr/>
      </p:nvGrpSpPr>
      <p:grpSpPr>
        <a:xfrm>
          <a:off x="0" y="0"/>
          <a:ext cx="0" cy="0"/>
          <a:chOff x="0" y="0"/>
          <a:chExt cx="0" cy="0"/>
        </a:xfrm>
      </p:grpSpPr>
      <p:sp>
        <p:nvSpPr>
          <p:cNvPr id="13" name="Rectangle 12"/>
          <p:cNvSpPr/>
          <p:nvPr userDrawn="1"/>
        </p:nvSpPr>
        <p:spPr>
          <a:xfrm>
            <a:off x="838200" y="6382239"/>
            <a:ext cx="337457" cy="467827"/>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a:xfrm>
            <a:off x="810305" y="233266"/>
            <a:ext cx="8513310" cy="1091681"/>
          </a:xfrm>
        </p:spPr>
        <p:txBody>
          <a:bodyPr lIns="0" anchor="t" anchorCtr="0">
            <a:normAutofit/>
          </a:bodyPr>
          <a:lstStyle>
            <a:lvl1pPr>
              <a:defRPr sz="3600" b="1">
                <a:solidFill>
                  <a:srgbClr val="4A4E52"/>
                </a:solidFill>
                <a:latin typeface="+mn-lt"/>
              </a:defRPr>
            </a:lvl1pPr>
          </a:lstStyle>
          <a:p>
            <a:r>
              <a:rPr lang="en-US" dirty="0" smtClean="0"/>
              <a:t>Slide Title</a:t>
            </a:r>
            <a:endParaRPr lang="en-GB" dirty="0"/>
          </a:p>
        </p:txBody>
      </p:sp>
      <p:sp>
        <p:nvSpPr>
          <p:cNvPr id="6" name="Slide Number Placeholder 5"/>
          <p:cNvSpPr>
            <a:spLocks noGrp="1"/>
          </p:cNvSpPr>
          <p:nvPr>
            <p:ph type="sldNum" sz="quarter" idx="12"/>
          </p:nvPr>
        </p:nvSpPr>
        <p:spPr>
          <a:xfrm>
            <a:off x="7632441" y="6342681"/>
            <a:ext cx="3721359" cy="365125"/>
          </a:xfrm>
        </p:spPr>
        <p:txBody>
          <a:bodyPr lIns="0" tIns="0" rIns="0" bIns="0"/>
          <a:lstStyle>
            <a:lvl1pPr>
              <a:defRPr sz="1400" b="0">
                <a:solidFill>
                  <a:srgbClr val="DC5D2A"/>
                </a:solidFill>
              </a:defRPr>
            </a:lvl1pPr>
          </a:lstStyle>
          <a:p>
            <a:r>
              <a:rPr lang="en-GB" dirty="0" smtClean="0"/>
              <a:t>QUALITY. PRODUCTIVITY. INNOVATION.</a:t>
            </a:r>
            <a:endParaRPr lang="en-GB" dirty="0"/>
          </a:p>
        </p:txBody>
      </p:sp>
      <p:sp>
        <p:nvSpPr>
          <p:cNvPr id="16" name="Content Placeholder 2"/>
          <p:cNvSpPr>
            <a:spLocks noGrp="1"/>
          </p:cNvSpPr>
          <p:nvPr>
            <p:ph idx="13" hasCustomPrompt="1"/>
          </p:nvPr>
        </p:nvSpPr>
        <p:spPr>
          <a:xfrm>
            <a:off x="810303" y="1617968"/>
            <a:ext cx="10543495" cy="4399111"/>
          </a:xfrm>
        </p:spPr>
        <p:txBody>
          <a:bodyPr lIns="0"/>
          <a:lstStyle>
            <a:lvl1pPr marL="0" indent="0">
              <a:buNone/>
              <a:defRPr sz="1600" b="1">
                <a:solidFill>
                  <a:srgbClr val="AA0B19"/>
                </a:solidFill>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sz="1500">
                <a:solidFill>
                  <a:srgbClr val="4A4E52"/>
                </a:solidFill>
              </a:defRPr>
            </a:lvl3pPr>
            <a:lvl4pPr marL="1600200" indent="-228600">
              <a:buFont typeface="Calibri" panose="020F0502020204030204" pitchFamily="34" charset="0"/>
              <a:buChar char="-"/>
              <a:defRPr sz="1400">
                <a:solidFill>
                  <a:srgbClr val="4A4E52"/>
                </a:solidFill>
              </a:defRPr>
            </a:lvl4pPr>
            <a:lvl5pPr>
              <a:defRPr>
                <a:solidFill>
                  <a:srgbClr val="4A4E52"/>
                </a:solidFill>
              </a:defRPr>
            </a:lvl5pPr>
          </a:lstStyle>
          <a:p>
            <a:pPr lvl="0"/>
            <a:r>
              <a:rPr lang="en-US" dirty="0" smtClean="0"/>
              <a:t>Headline</a:t>
            </a:r>
          </a:p>
          <a:p>
            <a:pPr lvl="1"/>
            <a:r>
              <a:rPr lang="en-US" dirty="0" smtClean="0"/>
              <a:t>Second level</a:t>
            </a:r>
          </a:p>
          <a:p>
            <a:pPr lvl="2"/>
            <a:r>
              <a:rPr lang="en-US" dirty="0" smtClean="0"/>
              <a:t>Third level</a:t>
            </a:r>
          </a:p>
          <a:p>
            <a:pPr lvl="3"/>
            <a:r>
              <a:rPr lang="en-US" dirty="0" smtClean="0"/>
              <a:t>Fourth level</a:t>
            </a:r>
          </a:p>
          <a:p>
            <a:pPr lvl="1"/>
            <a:endParaRPr lang="en-US" dirty="0" smtClean="0"/>
          </a:p>
          <a:p>
            <a:pPr lvl="1"/>
            <a:endParaRPr lang="en-US" dirty="0" smtClean="0"/>
          </a:p>
          <a:p>
            <a:pPr lvl="1"/>
            <a:endParaRPr lang="en-US" dirty="0" smtClean="0"/>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37117" y="302079"/>
            <a:ext cx="1116682" cy="370488"/>
          </a:xfrm>
          <a:prstGeom prst="rect">
            <a:avLst/>
          </a:prstGeom>
        </p:spPr>
      </p:pic>
      <p:sp>
        <p:nvSpPr>
          <p:cNvPr id="8" name="TextBox 19"/>
          <p:cNvSpPr txBox="1"/>
          <p:nvPr userDrawn="1"/>
        </p:nvSpPr>
        <p:spPr>
          <a:xfrm>
            <a:off x="5876731" y="3275112"/>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
        <p:nvSpPr>
          <p:cNvPr id="11" name="TextBox 19"/>
          <p:cNvSpPr txBox="1"/>
          <p:nvPr userDrawn="1"/>
        </p:nvSpPr>
        <p:spPr>
          <a:xfrm>
            <a:off x="781920" y="6400029"/>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Tree>
    <p:extLst>
      <p:ext uri="{BB962C8B-B14F-4D97-AF65-F5344CB8AC3E}">
        <p14:creationId xmlns:p14="http://schemas.microsoft.com/office/powerpoint/2010/main" val="884523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lide_two_columns">
    <p:spTree>
      <p:nvGrpSpPr>
        <p:cNvPr id="1" name=""/>
        <p:cNvGrpSpPr/>
        <p:nvPr/>
      </p:nvGrpSpPr>
      <p:grpSpPr>
        <a:xfrm>
          <a:off x="0" y="0"/>
          <a:ext cx="0" cy="0"/>
          <a:chOff x="0" y="0"/>
          <a:chExt cx="0" cy="0"/>
        </a:xfrm>
      </p:grpSpPr>
      <p:sp>
        <p:nvSpPr>
          <p:cNvPr id="13" name="Rectangle 12"/>
          <p:cNvSpPr/>
          <p:nvPr userDrawn="1"/>
        </p:nvSpPr>
        <p:spPr>
          <a:xfrm>
            <a:off x="838200" y="6382239"/>
            <a:ext cx="337457" cy="467827"/>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p:cNvSpPr>
            <a:spLocks noGrp="1"/>
          </p:cNvSpPr>
          <p:nvPr>
            <p:ph idx="1" hasCustomPrompt="1"/>
          </p:nvPr>
        </p:nvSpPr>
        <p:spPr>
          <a:xfrm>
            <a:off x="6160655" y="1518557"/>
            <a:ext cx="5193144" cy="4710793"/>
          </a:xfrm>
        </p:spPr>
        <p:txBody>
          <a:bodyPr/>
          <a:lstStyle>
            <a:lvl1pPr marL="0" indent="0">
              <a:buNone/>
              <a:defRPr sz="1600" b="1">
                <a:solidFill>
                  <a:srgbClr val="AA0B19"/>
                </a:solidFill>
              </a:defRPr>
            </a:lvl1pPr>
            <a:lvl2pPr marL="0" indent="0" algn="l">
              <a:buNone/>
              <a:defRPr sz="1600">
                <a:solidFill>
                  <a:srgbClr val="4A4E52"/>
                </a:solidFill>
              </a:defRPr>
            </a:lvl2pPr>
            <a:lvl3pPr marL="834300" indent="-457200">
              <a:buClr>
                <a:srgbClr val="81ADB5"/>
              </a:buClr>
              <a:buFont typeface="Arial" panose="020B0604020202020204" pitchFamily="34" charset="0"/>
              <a:buChar char="•"/>
              <a:defRPr lang="en-US" sz="1500" kern="1200" dirty="0" smtClean="0">
                <a:solidFill>
                  <a:srgbClr val="4A4E52"/>
                </a:solidFill>
                <a:latin typeface="+mn-lt"/>
                <a:ea typeface="+mn-ea"/>
                <a:cs typeface="+mn-cs"/>
              </a:defRPr>
            </a:lvl3pPr>
            <a:lvl4pPr marL="1086300" indent="-342900">
              <a:buFont typeface="Calibri" panose="020F0502020204030204" pitchFamily="34" charset="0"/>
              <a:buChar char="-"/>
              <a:defRPr lang="en-US" sz="1400" kern="1200" dirty="0" smtClean="0">
                <a:solidFill>
                  <a:srgbClr val="4A4E52"/>
                </a:solidFill>
                <a:latin typeface="+mn-lt"/>
                <a:ea typeface="+mn-ea"/>
                <a:cs typeface="+mn-cs"/>
              </a:defRPr>
            </a:lvl4pPr>
            <a:lvl5pPr>
              <a:defRPr>
                <a:solidFill>
                  <a:srgbClr val="4A4E52"/>
                </a:solidFill>
              </a:defRPr>
            </a:lvl5pPr>
          </a:lstStyle>
          <a:p>
            <a:pPr lvl="0"/>
            <a:r>
              <a:rPr lang="en-US" dirty="0" smtClean="0"/>
              <a:t>Headline</a:t>
            </a:r>
          </a:p>
          <a:p>
            <a:pPr lvl="1"/>
            <a:r>
              <a:rPr lang="en-US" dirty="0" smtClean="0"/>
              <a:t>Second level</a:t>
            </a:r>
          </a:p>
          <a:p>
            <a:pPr marL="720000" lvl="2" indent="-342900" algn="l" defTabSz="914400" rtl="0" eaLnBrk="1" latinLnBrk="0" hangingPunct="1">
              <a:lnSpc>
                <a:spcPct val="90000"/>
              </a:lnSpc>
              <a:spcBef>
                <a:spcPts val="500"/>
              </a:spcBef>
              <a:buClr>
                <a:srgbClr val="81ADB5"/>
              </a:buClr>
              <a:buFont typeface="Arial" panose="020B0604020202020204" pitchFamily="34" charset="0"/>
              <a:buChar char="•"/>
            </a:pPr>
            <a:r>
              <a:rPr lang="en-US" dirty="0" smtClean="0"/>
              <a:t>Third level</a:t>
            </a:r>
          </a:p>
          <a:p>
            <a:pPr marL="972000" lvl="3" indent="-228600" algn="l" defTabSz="914400" rtl="0" eaLnBrk="1" latinLnBrk="0" hangingPunct="1">
              <a:lnSpc>
                <a:spcPct val="90000"/>
              </a:lnSpc>
              <a:spcBef>
                <a:spcPts val="500"/>
              </a:spcBef>
              <a:buFont typeface="Calibri" panose="020F0502020204030204" pitchFamily="34" charset="0"/>
              <a:buChar char="-"/>
            </a:pPr>
            <a:r>
              <a:rPr lang="en-US" dirty="0" smtClean="0"/>
              <a:t>Fourth level</a:t>
            </a:r>
          </a:p>
          <a:p>
            <a:pPr lvl="1"/>
            <a:endParaRPr lang="en-US" dirty="0" smtClean="0"/>
          </a:p>
          <a:p>
            <a:pPr lvl="1"/>
            <a:endParaRPr lang="en-US" dirty="0" smtClean="0"/>
          </a:p>
        </p:txBody>
      </p:sp>
      <p:sp>
        <p:nvSpPr>
          <p:cNvPr id="16" name="Content Placeholder 2"/>
          <p:cNvSpPr>
            <a:spLocks noGrp="1"/>
          </p:cNvSpPr>
          <p:nvPr>
            <p:ph idx="13" hasCustomPrompt="1"/>
          </p:nvPr>
        </p:nvSpPr>
        <p:spPr>
          <a:xfrm>
            <a:off x="810304" y="1518557"/>
            <a:ext cx="5193144" cy="4710793"/>
          </a:xfrm>
        </p:spPr>
        <p:txBody>
          <a:bodyPr lIns="0"/>
          <a:lstStyle>
            <a:lvl1pPr marL="0" indent="0">
              <a:buNone/>
              <a:defRPr sz="1600" b="1">
                <a:solidFill>
                  <a:srgbClr val="AA0B19"/>
                </a:solidFill>
              </a:defRPr>
            </a:lvl1pPr>
            <a:lvl2pPr marL="0" indent="0" algn="l">
              <a:buNone/>
              <a:defRPr sz="1600">
                <a:solidFill>
                  <a:srgbClr val="4A4E52"/>
                </a:solidFill>
              </a:defRPr>
            </a:lvl2pPr>
            <a:lvl3pPr marL="720000" indent="-342900">
              <a:buClr>
                <a:srgbClr val="81ADB5"/>
              </a:buClr>
              <a:buFont typeface="Arial" panose="020B0604020202020204" pitchFamily="34" charset="0"/>
              <a:buChar char="•"/>
              <a:defRPr sz="1500">
                <a:solidFill>
                  <a:srgbClr val="4A4E52"/>
                </a:solidFill>
              </a:defRPr>
            </a:lvl3pPr>
            <a:lvl4pPr marL="972000" indent="-228600">
              <a:buFont typeface="Calibri" panose="020F0502020204030204" pitchFamily="34" charset="0"/>
              <a:buChar char="-"/>
              <a:defRPr sz="1400">
                <a:solidFill>
                  <a:srgbClr val="4A4E52"/>
                </a:solidFill>
              </a:defRPr>
            </a:lvl4pPr>
            <a:lvl5pPr>
              <a:defRPr>
                <a:solidFill>
                  <a:srgbClr val="4A4E52"/>
                </a:solidFill>
              </a:defRPr>
            </a:lvl5pPr>
          </a:lstStyle>
          <a:p>
            <a:pPr lvl="0"/>
            <a:r>
              <a:rPr lang="en-US" dirty="0" smtClean="0"/>
              <a:t>Headline</a:t>
            </a:r>
          </a:p>
          <a:p>
            <a:pPr lvl="1"/>
            <a:r>
              <a:rPr lang="en-US" dirty="0" smtClean="0"/>
              <a:t>Second level</a:t>
            </a:r>
          </a:p>
          <a:p>
            <a:pPr lvl="2"/>
            <a:r>
              <a:rPr lang="en-US" dirty="0" smtClean="0"/>
              <a:t>Third level</a:t>
            </a:r>
          </a:p>
          <a:p>
            <a:pPr lvl="3"/>
            <a:r>
              <a:rPr lang="en-US" dirty="0" smtClean="0"/>
              <a:t>Fourth level</a:t>
            </a:r>
          </a:p>
          <a:p>
            <a:pPr lvl="1"/>
            <a:endParaRPr lang="en-US" dirty="0" smtClean="0"/>
          </a:p>
          <a:p>
            <a:pPr lvl="1"/>
            <a:endParaRPr lang="en-US" dirty="0" smtClean="0"/>
          </a:p>
        </p:txBody>
      </p:sp>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37117" y="302079"/>
            <a:ext cx="1116682" cy="370488"/>
          </a:xfrm>
          <a:prstGeom prst="rect">
            <a:avLst/>
          </a:prstGeom>
        </p:spPr>
      </p:pic>
      <p:sp>
        <p:nvSpPr>
          <p:cNvPr id="19" name="Slide Number Placeholder 5"/>
          <p:cNvSpPr>
            <a:spLocks noGrp="1"/>
          </p:cNvSpPr>
          <p:nvPr>
            <p:ph type="sldNum" sz="quarter" idx="12"/>
          </p:nvPr>
        </p:nvSpPr>
        <p:spPr>
          <a:xfrm>
            <a:off x="7632441" y="6342681"/>
            <a:ext cx="3721359" cy="365125"/>
          </a:xfrm>
        </p:spPr>
        <p:txBody>
          <a:bodyPr lIns="0" tIns="0" rIns="0" bIns="0"/>
          <a:lstStyle>
            <a:lvl1pPr>
              <a:defRPr sz="1400" b="0">
                <a:solidFill>
                  <a:srgbClr val="4A4E52"/>
                </a:solidFill>
              </a:defRPr>
            </a:lvl1pPr>
          </a:lstStyle>
          <a:p>
            <a:r>
              <a:rPr lang="en-GB" dirty="0" smtClean="0">
                <a:solidFill>
                  <a:srgbClr val="DC5D2A"/>
                </a:solidFill>
              </a:rPr>
              <a:t>QUALITY. PRODUCTIVITY. INNOVATION.</a:t>
            </a:r>
            <a:endParaRPr lang="en-GB" dirty="0">
              <a:solidFill>
                <a:srgbClr val="DC5D2A"/>
              </a:solidFill>
            </a:endParaRPr>
          </a:p>
        </p:txBody>
      </p:sp>
      <p:sp>
        <p:nvSpPr>
          <p:cNvPr id="10" name="Title 1"/>
          <p:cNvSpPr>
            <a:spLocks noGrp="1"/>
          </p:cNvSpPr>
          <p:nvPr>
            <p:ph type="title" hasCustomPrompt="1"/>
          </p:nvPr>
        </p:nvSpPr>
        <p:spPr>
          <a:xfrm>
            <a:off x="810305" y="233266"/>
            <a:ext cx="8513310" cy="1091681"/>
          </a:xfrm>
        </p:spPr>
        <p:txBody>
          <a:bodyPr lIns="0" anchor="t" anchorCtr="0">
            <a:normAutofit/>
          </a:bodyPr>
          <a:lstStyle>
            <a:lvl1pPr>
              <a:defRPr sz="3600" b="1">
                <a:solidFill>
                  <a:srgbClr val="4A4E52"/>
                </a:solidFill>
                <a:latin typeface="+mn-lt"/>
              </a:defRPr>
            </a:lvl1pPr>
          </a:lstStyle>
          <a:p>
            <a:r>
              <a:rPr lang="en-US" dirty="0" smtClean="0"/>
              <a:t>Slide Title</a:t>
            </a:r>
            <a:endParaRPr lang="en-GB" dirty="0"/>
          </a:p>
        </p:txBody>
      </p:sp>
      <p:sp>
        <p:nvSpPr>
          <p:cNvPr id="9" name="TextBox 19"/>
          <p:cNvSpPr txBox="1"/>
          <p:nvPr userDrawn="1"/>
        </p:nvSpPr>
        <p:spPr>
          <a:xfrm>
            <a:off x="781920" y="6400029"/>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Tree>
    <p:extLst>
      <p:ext uri="{BB962C8B-B14F-4D97-AF65-F5344CB8AC3E}">
        <p14:creationId xmlns:p14="http://schemas.microsoft.com/office/powerpoint/2010/main" val="299012242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Graphic_on_the_left">
    <p:spTree>
      <p:nvGrpSpPr>
        <p:cNvPr id="1" name=""/>
        <p:cNvGrpSpPr/>
        <p:nvPr/>
      </p:nvGrpSpPr>
      <p:grpSpPr>
        <a:xfrm>
          <a:off x="0" y="0"/>
          <a:ext cx="0" cy="0"/>
          <a:chOff x="0" y="0"/>
          <a:chExt cx="0" cy="0"/>
        </a:xfrm>
      </p:grpSpPr>
      <p:sp>
        <p:nvSpPr>
          <p:cNvPr id="11" name="Content Placeholder 2"/>
          <p:cNvSpPr>
            <a:spLocks noGrp="1"/>
          </p:cNvSpPr>
          <p:nvPr>
            <p:ph idx="14" hasCustomPrompt="1"/>
          </p:nvPr>
        </p:nvSpPr>
        <p:spPr>
          <a:xfrm>
            <a:off x="6160655" y="1620348"/>
            <a:ext cx="5193144" cy="4396731"/>
          </a:xfrm>
        </p:spPr>
        <p:txBody>
          <a:bodyPr/>
          <a:lstStyle>
            <a:lvl1pPr marL="0" indent="0">
              <a:buNone/>
              <a:defRPr sz="1600" b="1">
                <a:solidFill>
                  <a:srgbClr val="AA0B19"/>
                </a:solidFill>
              </a:defRPr>
            </a:lvl1pPr>
            <a:lvl2pPr marL="0" indent="0" algn="l">
              <a:buNone/>
              <a:defRPr sz="1600">
                <a:solidFill>
                  <a:srgbClr val="4A4E52"/>
                </a:solidFill>
              </a:defRPr>
            </a:lvl2pPr>
            <a:lvl3pPr marL="1257300" indent="-342900">
              <a:buClr>
                <a:srgbClr val="81ADB5"/>
              </a:buClr>
              <a:buFont typeface="Arial" panose="020B0604020202020204" pitchFamily="34" charset="0"/>
              <a:buChar char="•"/>
              <a:defRPr lang="en-US" sz="1500" kern="1200" dirty="0" smtClean="0">
                <a:solidFill>
                  <a:srgbClr val="4A4E52"/>
                </a:solidFill>
                <a:latin typeface="+mn-lt"/>
                <a:ea typeface="+mn-ea"/>
                <a:cs typeface="+mn-cs"/>
              </a:defRPr>
            </a:lvl3pPr>
            <a:lvl4pPr marL="1600200" indent="-228600">
              <a:buFont typeface="Calibri" panose="020F0502020204030204" pitchFamily="34" charset="0"/>
              <a:buChar char="-"/>
              <a:defRPr lang="en-US" sz="1400" kern="1200" dirty="0" smtClean="0">
                <a:solidFill>
                  <a:srgbClr val="4A4E52"/>
                </a:solidFill>
                <a:latin typeface="+mn-lt"/>
                <a:ea typeface="+mn-ea"/>
                <a:cs typeface="+mn-cs"/>
              </a:defRPr>
            </a:lvl4pPr>
            <a:lvl5pPr>
              <a:defRPr>
                <a:solidFill>
                  <a:srgbClr val="4A4E52"/>
                </a:solidFill>
              </a:defRPr>
            </a:lvl5pPr>
          </a:lstStyle>
          <a:p>
            <a:pPr lvl="0"/>
            <a:r>
              <a:rPr lang="en-US" dirty="0" smtClean="0"/>
              <a:t>Headline</a:t>
            </a:r>
          </a:p>
          <a:p>
            <a:pPr lvl="1"/>
            <a:r>
              <a:rPr lang="en-US" dirty="0" smtClean="0"/>
              <a:t>Second level</a:t>
            </a:r>
          </a:p>
          <a:p>
            <a:pPr marL="1257300" lvl="2" indent="-342900" algn="l" defTabSz="914400" rtl="0" eaLnBrk="1" latinLnBrk="0" hangingPunct="1">
              <a:lnSpc>
                <a:spcPct val="90000"/>
              </a:lnSpc>
              <a:spcBef>
                <a:spcPts val="500"/>
              </a:spcBef>
              <a:buClr>
                <a:srgbClr val="81ADB5"/>
              </a:buClr>
              <a:buFont typeface="Arial" panose="020B0604020202020204" pitchFamily="34" charset="0"/>
              <a:buChar char="•"/>
            </a:pPr>
            <a:r>
              <a:rPr lang="en-US" dirty="0" smtClean="0"/>
              <a:t>Third level</a:t>
            </a:r>
          </a:p>
          <a:p>
            <a:pPr lvl="3"/>
            <a:r>
              <a:rPr lang="en-US" dirty="0" smtClean="0"/>
              <a:t>Fourth level</a:t>
            </a:r>
          </a:p>
          <a:p>
            <a:pPr lvl="1"/>
            <a:endParaRPr lang="en-US" dirty="0" smtClean="0"/>
          </a:p>
          <a:p>
            <a:pPr lvl="1"/>
            <a:endParaRPr lang="en-US" dirty="0" smtClean="0"/>
          </a:p>
        </p:txBody>
      </p:sp>
      <p:sp>
        <p:nvSpPr>
          <p:cNvPr id="13" name="Rectangle 12"/>
          <p:cNvSpPr/>
          <p:nvPr userDrawn="1"/>
        </p:nvSpPr>
        <p:spPr>
          <a:xfrm>
            <a:off x="838200" y="6382239"/>
            <a:ext cx="337457" cy="467827"/>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p:cNvSpPr>
            <a:spLocks noGrp="1"/>
          </p:cNvSpPr>
          <p:nvPr>
            <p:ph idx="13" hasCustomPrompt="1"/>
          </p:nvPr>
        </p:nvSpPr>
        <p:spPr>
          <a:xfrm>
            <a:off x="810304" y="1617968"/>
            <a:ext cx="5193144" cy="4399111"/>
          </a:xfrm>
        </p:spPr>
        <p:txBody>
          <a:bodyPr lIns="0"/>
          <a:lstStyle>
            <a:lvl1pPr marL="0" indent="0">
              <a:buNone/>
              <a:defRPr sz="1600" b="1">
                <a:solidFill>
                  <a:srgbClr val="AA0B19"/>
                </a:solidFill>
              </a:defRPr>
            </a:lvl1pPr>
            <a:lvl2pPr marL="0" indent="0" algn="l">
              <a:buNone/>
              <a:defRPr sz="2400">
                <a:solidFill>
                  <a:srgbClr val="4A4E52"/>
                </a:solidFill>
              </a:defRPr>
            </a:lvl2pPr>
            <a:lvl3pPr marL="1257300" indent="-342900">
              <a:buClr>
                <a:srgbClr val="81ADB5"/>
              </a:buClr>
              <a:buFont typeface="Arial" panose="020B0604020202020204" pitchFamily="34" charset="0"/>
              <a:buChar char="•"/>
              <a:defRPr sz="3000">
                <a:solidFill>
                  <a:srgbClr val="4A4E52"/>
                </a:solidFill>
              </a:defRPr>
            </a:lvl3pPr>
            <a:lvl4pPr marL="1600200" indent="-228600">
              <a:buFont typeface="Calibri" panose="020F0502020204030204" pitchFamily="34" charset="0"/>
              <a:buChar char="-"/>
              <a:defRPr sz="2400">
                <a:solidFill>
                  <a:srgbClr val="4A4E52"/>
                </a:solidFill>
              </a:defRPr>
            </a:lvl4pPr>
            <a:lvl5pPr>
              <a:defRPr>
                <a:solidFill>
                  <a:srgbClr val="4A4E52"/>
                </a:solidFill>
              </a:defRPr>
            </a:lvl5pPr>
          </a:lstStyle>
          <a:p>
            <a:pPr lvl="0"/>
            <a:r>
              <a:rPr lang="en-US" dirty="0" smtClean="0"/>
              <a:t>Insert chart/ graphic here</a:t>
            </a:r>
          </a:p>
          <a:p>
            <a:pPr lvl="1"/>
            <a:endParaRPr lang="en-US" dirty="0" smtClean="0"/>
          </a:p>
          <a:p>
            <a:pPr lvl="1"/>
            <a:endParaRPr lang="en-US" dirty="0" smtClean="0"/>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36178" y="268590"/>
            <a:ext cx="1217621" cy="403977"/>
          </a:xfrm>
          <a:prstGeom prst="rect">
            <a:avLst/>
          </a:prstGeom>
        </p:spPr>
      </p:pic>
      <p:sp>
        <p:nvSpPr>
          <p:cNvPr id="9" name="Slide Number Placeholder 5"/>
          <p:cNvSpPr>
            <a:spLocks noGrp="1"/>
          </p:cNvSpPr>
          <p:nvPr>
            <p:ph type="sldNum" sz="quarter" idx="12"/>
          </p:nvPr>
        </p:nvSpPr>
        <p:spPr>
          <a:xfrm>
            <a:off x="7632441" y="6342681"/>
            <a:ext cx="3721359" cy="365125"/>
          </a:xfrm>
        </p:spPr>
        <p:txBody>
          <a:bodyPr lIns="0" tIns="0" rIns="0" bIns="0"/>
          <a:lstStyle>
            <a:lvl1pPr>
              <a:defRPr sz="1400" b="0">
                <a:solidFill>
                  <a:srgbClr val="4A4E52"/>
                </a:solidFill>
              </a:defRPr>
            </a:lvl1pPr>
          </a:lstStyle>
          <a:p>
            <a:r>
              <a:rPr lang="en-GB" dirty="0" smtClean="0">
                <a:solidFill>
                  <a:srgbClr val="DC5D2A"/>
                </a:solidFill>
              </a:rPr>
              <a:t>QUALITY. PRODUCTIVITY. INNOVATION.</a:t>
            </a:r>
            <a:endParaRPr lang="en-GB" dirty="0">
              <a:solidFill>
                <a:srgbClr val="DC5D2A"/>
              </a:solidFill>
            </a:endParaRPr>
          </a:p>
        </p:txBody>
      </p:sp>
      <p:sp>
        <p:nvSpPr>
          <p:cNvPr id="10" name="Title 1"/>
          <p:cNvSpPr>
            <a:spLocks noGrp="1"/>
          </p:cNvSpPr>
          <p:nvPr>
            <p:ph type="title" hasCustomPrompt="1"/>
          </p:nvPr>
        </p:nvSpPr>
        <p:spPr>
          <a:xfrm>
            <a:off x="810305" y="233266"/>
            <a:ext cx="8513310" cy="1091681"/>
          </a:xfrm>
        </p:spPr>
        <p:txBody>
          <a:bodyPr lIns="0" anchor="t" anchorCtr="0">
            <a:normAutofit/>
          </a:bodyPr>
          <a:lstStyle>
            <a:lvl1pPr>
              <a:defRPr sz="3600" b="1">
                <a:solidFill>
                  <a:srgbClr val="4A4E52"/>
                </a:solidFill>
                <a:latin typeface="+mn-lt"/>
              </a:defRPr>
            </a:lvl1pPr>
          </a:lstStyle>
          <a:p>
            <a:r>
              <a:rPr lang="en-US" dirty="0" smtClean="0"/>
              <a:t>Slide Title</a:t>
            </a:r>
            <a:endParaRPr lang="en-GB" dirty="0"/>
          </a:p>
        </p:txBody>
      </p:sp>
      <p:sp>
        <p:nvSpPr>
          <p:cNvPr id="12" name="TextBox 19"/>
          <p:cNvSpPr txBox="1"/>
          <p:nvPr userDrawn="1"/>
        </p:nvSpPr>
        <p:spPr>
          <a:xfrm>
            <a:off x="781920" y="6400029"/>
            <a:ext cx="438537" cy="3077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2000" smtClean="0">
                <a:solidFill>
                  <a:schemeClr val="bg1"/>
                </a:solidFill>
              </a:rPr>
              <a:pPr algn="ctr"/>
              <a:t>‹#›</a:t>
            </a:fld>
            <a:endParaRPr lang="en-GB" sz="2000" dirty="0">
              <a:solidFill>
                <a:schemeClr val="bg1"/>
              </a:solidFill>
            </a:endParaRPr>
          </a:p>
        </p:txBody>
      </p:sp>
    </p:spTree>
    <p:extLst>
      <p:ext uri="{BB962C8B-B14F-4D97-AF65-F5344CB8AC3E}">
        <p14:creationId xmlns:p14="http://schemas.microsoft.com/office/powerpoint/2010/main" val="267644309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a:t>
            </a:r>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454078-FBCE-4758-9F4C-1C7F78520755}" type="slidenum">
              <a:rPr lang="en-GB" smtClean="0"/>
              <a:t>‹#›</a:t>
            </a:fld>
            <a:endParaRPr lang="en-GB"/>
          </a:p>
        </p:txBody>
      </p:sp>
    </p:spTree>
    <p:extLst>
      <p:ext uri="{BB962C8B-B14F-4D97-AF65-F5344CB8AC3E}">
        <p14:creationId xmlns:p14="http://schemas.microsoft.com/office/powerpoint/2010/main" val="3912548865"/>
      </p:ext>
    </p:extLst>
  </p:cSld>
  <p:clrMap bg1="lt1" tx1="dk1" bg2="lt2" tx2="dk2" accent1="accent1" accent2="accent2" accent3="accent3" accent4="accent4" accent5="accent5" accent6="accent6" hlink="hlink" folHlink="folHlink"/>
  <p:sldLayoutIdLst>
    <p:sldLayoutId id="2147483669" r:id="rId1"/>
    <p:sldLayoutId id="2147483649" r:id="rId2"/>
    <p:sldLayoutId id="2147483679" r:id="rId3"/>
    <p:sldLayoutId id="2147483675" r:id="rId4"/>
    <p:sldLayoutId id="2147483674" r:id="rId5"/>
    <p:sldLayoutId id="2147483677" r:id="rId6"/>
    <p:sldLayoutId id="2147483671" r:id="rId7"/>
    <p:sldLayoutId id="2147483665" r:id="rId8"/>
    <p:sldLayoutId id="2147483672" r:id="rId9"/>
    <p:sldLayoutId id="2147483660" r:id="rId10"/>
    <p:sldLayoutId id="2147483676"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4" Type="http://schemas.openxmlformats.org/officeDocument/2006/relationships/image" Target="../media/image11.jpg"/><Relationship Id="rId1" Type="http://schemas.openxmlformats.org/officeDocument/2006/relationships/slideLayout" Target="../slideLayouts/slideLayout11.xml"/><Relationship Id="rId2"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49946" y="2055377"/>
            <a:ext cx="5198409" cy="1571157"/>
          </a:xfrm>
        </p:spPr>
        <p:txBody>
          <a:bodyPr/>
          <a:lstStyle/>
          <a:p>
            <a:r>
              <a:rPr lang="en-GB" dirty="0"/>
              <a:t>Multithreading </a:t>
            </a:r>
            <a:r>
              <a:rPr lang="en-GB" dirty="0" smtClean="0"/>
              <a:t/>
            </a:r>
            <a:br>
              <a:rPr lang="en-GB" dirty="0" smtClean="0"/>
            </a:br>
            <a:r>
              <a:rPr lang="en-GB" dirty="0" smtClean="0"/>
              <a:t>and </a:t>
            </a:r>
            <a:r>
              <a:rPr lang="en-GB" dirty="0"/>
              <a:t>concurrency </a:t>
            </a:r>
            <a:endParaRPr lang="en-US" dirty="0"/>
          </a:p>
        </p:txBody>
      </p:sp>
    </p:spTree>
    <p:extLst>
      <p:ext uri="{BB962C8B-B14F-4D97-AF65-F5344CB8AC3E}">
        <p14:creationId xmlns:p14="http://schemas.microsoft.com/office/powerpoint/2010/main" val="25828398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305" y="233266"/>
            <a:ext cx="8513310" cy="639570"/>
          </a:xfrm>
        </p:spPr>
        <p:txBody>
          <a:bodyPr>
            <a:normAutofit/>
          </a:bodyPr>
          <a:lstStyle/>
          <a:p>
            <a:r>
              <a:rPr lang="en-US" dirty="0"/>
              <a:t>Guarded Blocks</a:t>
            </a:r>
          </a:p>
        </p:txBody>
      </p:sp>
      <p:sp>
        <p:nvSpPr>
          <p:cNvPr id="3" name="Slide Number Placeholder 2"/>
          <p:cNvSpPr>
            <a:spLocks noGrp="1"/>
          </p:cNvSpPr>
          <p:nvPr>
            <p:ph type="sldNum" sz="quarter" idx="12"/>
          </p:nvPr>
        </p:nvSpPr>
        <p:spPr/>
        <p:txBody>
          <a:bodyPr/>
          <a:lstStyle/>
          <a:p>
            <a:r>
              <a:rPr lang="en-GB" smtClean="0"/>
              <a:t>QUALITY. PRODUCTIVITY. INNOVATION.</a:t>
            </a:r>
            <a:endParaRPr lang="en-GB" dirty="0"/>
          </a:p>
        </p:txBody>
      </p:sp>
      <p:sp>
        <p:nvSpPr>
          <p:cNvPr id="4" name="Content Placeholder 3"/>
          <p:cNvSpPr>
            <a:spLocks noGrp="1"/>
          </p:cNvSpPr>
          <p:nvPr>
            <p:ph idx="13"/>
          </p:nvPr>
        </p:nvSpPr>
        <p:spPr>
          <a:xfrm>
            <a:off x="810303" y="872836"/>
            <a:ext cx="10543495" cy="5144243"/>
          </a:xfrm>
        </p:spPr>
        <p:txBody>
          <a:bodyPr>
            <a:normAutofit fontScale="85000" lnSpcReduction="20000"/>
          </a:bodyPr>
          <a:lstStyle/>
          <a:p>
            <a:r>
              <a:rPr lang="en-US" dirty="0" smtClean="0"/>
              <a:t>Introduction</a:t>
            </a:r>
          </a:p>
          <a:p>
            <a:pPr lvl="1"/>
            <a:r>
              <a:rPr lang="en-US" dirty="0" smtClean="0"/>
              <a:t>Threads often have to coordinate their actions. The most common coordination idiom is the </a:t>
            </a:r>
            <a:r>
              <a:rPr lang="en-US" i="1" dirty="0" smtClean="0"/>
              <a:t>guarded block</a:t>
            </a:r>
            <a:r>
              <a:rPr lang="en-US" dirty="0" smtClean="0"/>
              <a:t>. Such a block begins by polling a condition that must be true before the block can proceed. </a:t>
            </a:r>
          </a:p>
          <a:p>
            <a:r>
              <a:rPr lang="en-US" dirty="0" smtClean="0"/>
              <a:t>Problem:</a:t>
            </a:r>
          </a:p>
          <a:p>
            <a:pPr marL="914400" lvl="2" indent="0">
              <a:buNone/>
            </a:pPr>
            <a:r>
              <a:rPr lang="en-US" dirty="0" smtClean="0">
                <a:solidFill>
                  <a:srgbClr val="126BA2"/>
                </a:solidFill>
              </a:rPr>
              <a:t>public void </a:t>
            </a:r>
            <a:r>
              <a:rPr lang="en-US" dirty="0" err="1" smtClean="0">
                <a:solidFill>
                  <a:srgbClr val="126BA2"/>
                </a:solidFill>
              </a:rPr>
              <a:t>guardedJoy</a:t>
            </a:r>
            <a:r>
              <a:rPr lang="en-US" dirty="0" smtClean="0">
                <a:solidFill>
                  <a:srgbClr val="126BA2"/>
                </a:solidFill>
              </a:rPr>
              <a:t>() {</a:t>
            </a:r>
          </a:p>
          <a:p>
            <a:pPr marL="914400" lvl="2" indent="0">
              <a:buNone/>
            </a:pPr>
            <a:r>
              <a:rPr lang="en-US" dirty="0" smtClean="0">
                <a:solidFill>
                  <a:srgbClr val="126BA2"/>
                </a:solidFill>
              </a:rPr>
              <a:t>    // Simple loop guard. Wastes</a:t>
            </a:r>
          </a:p>
          <a:p>
            <a:pPr marL="914400" lvl="2" indent="0">
              <a:buNone/>
            </a:pPr>
            <a:r>
              <a:rPr lang="en-US" dirty="0" smtClean="0">
                <a:solidFill>
                  <a:srgbClr val="126BA2"/>
                </a:solidFill>
              </a:rPr>
              <a:t>    // processor time. Don't do this!</a:t>
            </a:r>
          </a:p>
          <a:p>
            <a:pPr marL="914400" lvl="2" indent="0">
              <a:buNone/>
            </a:pPr>
            <a:r>
              <a:rPr lang="en-US" dirty="0" smtClean="0">
                <a:solidFill>
                  <a:srgbClr val="126BA2"/>
                </a:solidFill>
              </a:rPr>
              <a:t>    while(!joy) { ……}</a:t>
            </a:r>
          </a:p>
          <a:p>
            <a:pPr marL="914400" lvl="2" indent="0">
              <a:buNone/>
            </a:pPr>
            <a:r>
              <a:rPr lang="en-US" dirty="0" smtClean="0">
                <a:solidFill>
                  <a:srgbClr val="126BA2"/>
                </a:solidFill>
              </a:rPr>
              <a:t>    </a:t>
            </a:r>
            <a:r>
              <a:rPr lang="en-US" dirty="0" err="1" smtClean="0">
                <a:solidFill>
                  <a:srgbClr val="126BA2"/>
                </a:solidFill>
              </a:rPr>
              <a:t>System.out.println</a:t>
            </a:r>
            <a:r>
              <a:rPr lang="en-US" dirty="0" smtClean="0">
                <a:solidFill>
                  <a:srgbClr val="126BA2"/>
                </a:solidFill>
              </a:rPr>
              <a:t>("Joy has been achieved!");</a:t>
            </a:r>
          </a:p>
          <a:p>
            <a:pPr marL="914400" lvl="2" indent="0">
              <a:buNone/>
            </a:pPr>
            <a:r>
              <a:rPr lang="en-US" dirty="0" smtClean="0">
                <a:solidFill>
                  <a:srgbClr val="126BA2"/>
                </a:solidFill>
              </a:rPr>
              <a:t>}</a:t>
            </a:r>
          </a:p>
          <a:p>
            <a:pPr indent="-342900"/>
            <a:r>
              <a:rPr lang="en-US" dirty="0" smtClean="0"/>
              <a:t>Solution:</a:t>
            </a:r>
          </a:p>
          <a:p>
            <a:pPr marL="914400" lvl="2" indent="0">
              <a:buNone/>
            </a:pPr>
            <a:r>
              <a:rPr lang="en-US" dirty="0" smtClean="0">
                <a:solidFill>
                  <a:srgbClr val="126BA2"/>
                </a:solidFill>
              </a:rPr>
              <a:t>public class Container {</a:t>
            </a:r>
          </a:p>
          <a:p>
            <a:pPr marL="914400" lvl="2" indent="0">
              <a:buNone/>
            </a:pPr>
            <a:r>
              <a:rPr lang="en-US" dirty="0" smtClean="0">
                <a:solidFill>
                  <a:srgbClr val="126BA2"/>
                </a:solidFill>
              </a:rPr>
              <a:t>  public synchronized void </a:t>
            </a:r>
            <a:r>
              <a:rPr lang="en-US" dirty="0" err="1" smtClean="0">
                <a:solidFill>
                  <a:srgbClr val="126BA2"/>
                </a:solidFill>
              </a:rPr>
              <a:t>guardedJoy</a:t>
            </a:r>
            <a:r>
              <a:rPr lang="en-US" dirty="0" smtClean="0">
                <a:solidFill>
                  <a:srgbClr val="126BA2"/>
                </a:solidFill>
              </a:rPr>
              <a:t>() {</a:t>
            </a:r>
          </a:p>
          <a:p>
            <a:pPr marL="914400" lvl="2" indent="0">
              <a:buNone/>
            </a:pPr>
            <a:r>
              <a:rPr lang="en-US" dirty="0" smtClean="0">
                <a:solidFill>
                  <a:srgbClr val="126BA2"/>
                </a:solidFill>
              </a:rPr>
              <a:t>      while(!joy) {</a:t>
            </a:r>
          </a:p>
          <a:p>
            <a:pPr marL="914400" lvl="2" indent="0">
              <a:buNone/>
            </a:pPr>
            <a:r>
              <a:rPr lang="en-US" dirty="0" smtClean="0">
                <a:solidFill>
                  <a:srgbClr val="126BA2"/>
                </a:solidFill>
              </a:rPr>
              <a:t>          try {</a:t>
            </a:r>
          </a:p>
          <a:p>
            <a:pPr marL="914400" lvl="2" indent="0">
              <a:buNone/>
            </a:pPr>
            <a:r>
              <a:rPr lang="en-US" dirty="0" smtClean="0">
                <a:solidFill>
                  <a:srgbClr val="126BA2"/>
                </a:solidFill>
              </a:rPr>
              <a:t>              wait(); // this will make current running thread to sleep until monitor will be release</a:t>
            </a:r>
          </a:p>
          <a:p>
            <a:pPr marL="914400" lvl="2" indent="0">
              <a:buNone/>
            </a:pPr>
            <a:r>
              <a:rPr lang="en-US" dirty="0" smtClean="0">
                <a:solidFill>
                  <a:srgbClr val="126BA2"/>
                </a:solidFill>
              </a:rPr>
              <a:t>          } catch (</a:t>
            </a:r>
            <a:r>
              <a:rPr lang="en-US" dirty="0" err="1" smtClean="0">
                <a:solidFill>
                  <a:srgbClr val="126BA2"/>
                </a:solidFill>
              </a:rPr>
              <a:t>InterruptedException</a:t>
            </a:r>
            <a:r>
              <a:rPr lang="en-US" dirty="0" smtClean="0">
                <a:solidFill>
                  <a:srgbClr val="126BA2"/>
                </a:solidFill>
              </a:rPr>
              <a:t> e) {}</a:t>
            </a:r>
          </a:p>
          <a:p>
            <a:pPr marL="914400" lvl="2" indent="0">
              <a:buNone/>
            </a:pPr>
            <a:r>
              <a:rPr lang="en-US" dirty="0" smtClean="0">
                <a:solidFill>
                  <a:srgbClr val="126BA2"/>
                </a:solidFill>
              </a:rPr>
              <a:t>      }</a:t>
            </a:r>
          </a:p>
          <a:p>
            <a:pPr marL="914400" lvl="2" indent="0">
              <a:buNone/>
            </a:pPr>
            <a:r>
              <a:rPr lang="en-US" dirty="0" smtClean="0">
                <a:solidFill>
                  <a:srgbClr val="126BA2"/>
                </a:solidFill>
              </a:rPr>
              <a:t>  }</a:t>
            </a:r>
          </a:p>
          <a:p>
            <a:pPr marL="914400" lvl="2" indent="0">
              <a:buNone/>
            </a:pPr>
            <a:r>
              <a:rPr lang="en-US" dirty="0" smtClean="0">
                <a:solidFill>
                  <a:srgbClr val="126BA2"/>
                </a:solidFill>
              </a:rPr>
              <a:t>  public </a:t>
            </a:r>
            <a:r>
              <a:rPr lang="en-US" dirty="0">
                <a:solidFill>
                  <a:srgbClr val="126BA2"/>
                </a:solidFill>
              </a:rPr>
              <a:t>synchronized </a:t>
            </a:r>
            <a:r>
              <a:rPr lang="en-US" dirty="0" err="1">
                <a:solidFill>
                  <a:srgbClr val="126BA2"/>
                </a:solidFill>
              </a:rPr>
              <a:t>notifyJoy</a:t>
            </a:r>
            <a:r>
              <a:rPr lang="en-US" dirty="0">
                <a:solidFill>
                  <a:srgbClr val="126BA2"/>
                </a:solidFill>
              </a:rPr>
              <a:t>() {</a:t>
            </a:r>
          </a:p>
          <a:p>
            <a:pPr marL="914400" lvl="2" indent="0">
              <a:buNone/>
            </a:pPr>
            <a:r>
              <a:rPr lang="en-US" dirty="0">
                <a:solidFill>
                  <a:srgbClr val="126BA2"/>
                </a:solidFill>
              </a:rPr>
              <a:t>  </a:t>
            </a:r>
            <a:r>
              <a:rPr lang="en-US" dirty="0" smtClean="0">
                <a:solidFill>
                  <a:srgbClr val="126BA2"/>
                </a:solidFill>
              </a:rPr>
              <a:t>    </a:t>
            </a:r>
            <a:r>
              <a:rPr lang="en-US" dirty="0">
                <a:solidFill>
                  <a:srgbClr val="126BA2"/>
                </a:solidFill>
              </a:rPr>
              <a:t>joy = true;</a:t>
            </a:r>
          </a:p>
          <a:p>
            <a:pPr marL="914400" lvl="2" indent="0">
              <a:buNone/>
            </a:pPr>
            <a:r>
              <a:rPr lang="en-US" dirty="0">
                <a:solidFill>
                  <a:srgbClr val="126BA2"/>
                </a:solidFill>
              </a:rPr>
              <a:t>    </a:t>
            </a:r>
            <a:r>
              <a:rPr lang="en-US" dirty="0" smtClean="0">
                <a:solidFill>
                  <a:srgbClr val="126BA2"/>
                </a:solidFill>
              </a:rPr>
              <a:t>  </a:t>
            </a:r>
            <a:r>
              <a:rPr lang="en-US" dirty="0" err="1" smtClean="0">
                <a:solidFill>
                  <a:srgbClr val="126BA2"/>
                </a:solidFill>
              </a:rPr>
              <a:t>notifyAll</a:t>
            </a:r>
            <a:r>
              <a:rPr lang="en-US" dirty="0" smtClean="0">
                <a:solidFill>
                  <a:srgbClr val="126BA2"/>
                </a:solidFill>
              </a:rPr>
              <a:t>(); // notify all threads, that wait this monitor to be acquired, to try reload monitor</a:t>
            </a:r>
            <a:endParaRPr lang="en-US" dirty="0">
              <a:solidFill>
                <a:srgbClr val="126BA2"/>
              </a:solidFill>
            </a:endParaRPr>
          </a:p>
          <a:p>
            <a:pPr marL="914400" lvl="2" indent="0">
              <a:buNone/>
            </a:pPr>
            <a:r>
              <a:rPr lang="en-US" dirty="0" smtClean="0">
                <a:solidFill>
                  <a:srgbClr val="126BA2"/>
                </a:solidFill>
              </a:rPr>
              <a:t>  }</a:t>
            </a:r>
          </a:p>
          <a:p>
            <a:pPr marL="914400" lvl="2" indent="0">
              <a:buNone/>
            </a:pPr>
            <a:r>
              <a:rPr lang="en-US" dirty="0">
                <a:solidFill>
                  <a:srgbClr val="126BA2"/>
                </a:solidFill>
              </a:rPr>
              <a:t>}</a:t>
            </a:r>
          </a:p>
          <a:p>
            <a:pPr lvl="1"/>
            <a:endParaRPr lang="en-US" dirty="0"/>
          </a:p>
        </p:txBody>
      </p:sp>
    </p:spTree>
    <p:extLst>
      <p:ext uri="{BB962C8B-B14F-4D97-AF65-F5344CB8AC3E}">
        <p14:creationId xmlns:p14="http://schemas.microsoft.com/office/powerpoint/2010/main" val="29997226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305" y="233266"/>
            <a:ext cx="8513310" cy="629179"/>
          </a:xfrm>
        </p:spPr>
        <p:txBody>
          <a:bodyPr>
            <a:normAutofit/>
          </a:bodyPr>
          <a:lstStyle/>
          <a:p>
            <a:r>
              <a:rPr lang="en-US" dirty="0" smtClean="0"/>
              <a:t>Executors services</a:t>
            </a:r>
            <a:endParaRPr lang="en-US" dirty="0"/>
          </a:p>
        </p:txBody>
      </p:sp>
      <p:sp>
        <p:nvSpPr>
          <p:cNvPr id="3" name="Slide Number Placeholder 2"/>
          <p:cNvSpPr>
            <a:spLocks noGrp="1"/>
          </p:cNvSpPr>
          <p:nvPr>
            <p:ph type="sldNum" sz="quarter" idx="12"/>
          </p:nvPr>
        </p:nvSpPr>
        <p:spPr/>
        <p:txBody>
          <a:bodyPr/>
          <a:lstStyle/>
          <a:p>
            <a:r>
              <a:rPr lang="en-GB" smtClean="0"/>
              <a:t>QUALITY. PRODUCTIVITY. INNOVATION.</a:t>
            </a:r>
            <a:endParaRPr lang="en-GB" dirty="0"/>
          </a:p>
        </p:txBody>
      </p:sp>
      <p:sp>
        <p:nvSpPr>
          <p:cNvPr id="4" name="Content Placeholder 3"/>
          <p:cNvSpPr>
            <a:spLocks noGrp="1"/>
          </p:cNvSpPr>
          <p:nvPr>
            <p:ph idx="13"/>
          </p:nvPr>
        </p:nvSpPr>
        <p:spPr>
          <a:xfrm>
            <a:off x="810303" y="862446"/>
            <a:ext cx="10543495" cy="5154634"/>
          </a:xfrm>
        </p:spPr>
        <p:txBody>
          <a:bodyPr>
            <a:normAutofit/>
          </a:bodyPr>
          <a:lstStyle/>
          <a:p>
            <a:r>
              <a:rPr lang="en-US" dirty="0"/>
              <a:t>Executor Interfaces</a:t>
            </a:r>
          </a:p>
          <a:p>
            <a:pPr lvl="2"/>
            <a:r>
              <a:rPr lang="en-US" b="1" dirty="0" smtClean="0"/>
              <a:t>Executor</a:t>
            </a:r>
            <a:r>
              <a:rPr lang="en-US" dirty="0" smtClean="0"/>
              <a:t> - provides </a:t>
            </a:r>
            <a:r>
              <a:rPr lang="en-US" dirty="0"/>
              <a:t>a single method, execute, designed to be a drop-in replacement for a common thread-creation idiom</a:t>
            </a:r>
            <a:r>
              <a:rPr lang="en-US" dirty="0" smtClean="0"/>
              <a:t>.</a:t>
            </a:r>
          </a:p>
          <a:p>
            <a:pPr lvl="2"/>
            <a:r>
              <a:rPr lang="en-US" b="1" dirty="0" err="1"/>
              <a:t>ExecutorService</a:t>
            </a:r>
            <a:r>
              <a:rPr lang="en-US" dirty="0"/>
              <a:t> </a:t>
            </a:r>
            <a:r>
              <a:rPr lang="en-US" dirty="0" smtClean="0"/>
              <a:t>Interface </a:t>
            </a:r>
            <a:r>
              <a:rPr lang="en-US" dirty="0"/>
              <a:t>- supplements execute with a similar, but more versatile </a:t>
            </a:r>
            <a:r>
              <a:rPr lang="en-US" dirty="0" smtClean="0"/>
              <a:t>submit method. This </a:t>
            </a:r>
            <a:r>
              <a:rPr lang="en-US" dirty="0"/>
              <a:t>operation  accepts Callable objects, which allow the task to return a value. </a:t>
            </a:r>
            <a:endParaRPr lang="en-US" dirty="0" smtClean="0"/>
          </a:p>
          <a:p>
            <a:pPr lvl="2"/>
            <a:r>
              <a:rPr lang="en-US" b="1" dirty="0" err="1" smtClean="0"/>
              <a:t>ScheduledExecutorService</a:t>
            </a:r>
            <a:r>
              <a:rPr lang="en-US" dirty="0" smtClean="0"/>
              <a:t> - supplements </a:t>
            </a:r>
            <a:r>
              <a:rPr lang="en-US" dirty="0"/>
              <a:t>the methods of its parent </a:t>
            </a:r>
            <a:r>
              <a:rPr lang="en-US" dirty="0" err="1"/>
              <a:t>ExecutorService</a:t>
            </a:r>
            <a:r>
              <a:rPr lang="en-US" dirty="0"/>
              <a:t> with schedule, which executes a Runnable or Callable task after a specified delay</a:t>
            </a:r>
            <a:r>
              <a:rPr lang="en-US" dirty="0" smtClean="0"/>
              <a:t>.</a:t>
            </a:r>
          </a:p>
          <a:p>
            <a:pPr marL="914400" lvl="2" indent="0">
              <a:buNone/>
            </a:pPr>
            <a:r>
              <a:rPr lang="en-US" dirty="0" smtClean="0">
                <a:solidFill>
                  <a:srgbClr val="DC5D2A"/>
                </a:solidFill>
              </a:rPr>
              <a:t>Ex:</a:t>
            </a:r>
          </a:p>
          <a:p>
            <a:pPr marL="914400" lvl="2" indent="0">
              <a:buNone/>
            </a:pPr>
            <a:r>
              <a:rPr lang="en-US" dirty="0" smtClean="0">
                <a:solidFill>
                  <a:srgbClr val="126BA2"/>
                </a:solidFill>
              </a:rPr>
              <a:t>// execute a runnable task</a:t>
            </a:r>
          </a:p>
          <a:p>
            <a:pPr marL="914400" lvl="2" indent="0">
              <a:buNone/>
            </a:pPr>
            <a:r>
              <a:rPr lang="en-US" dirty="0" smtClean="0">
                <a:solidFill>
                  <a:srgbClr val="126BA2"/>
                </a:solidFill>
              </a:rPr>
              <a:t>Executor executor = </a:t>
            </a:r>
            <a:r>
              <a:rPr lang="en-US" dirty="0" err="1" smtClean="0">
                <a:solidFill>
                  <a:srgbClr val="126BA2"/>
                </a:solidFill>
              </a:rPr>
              <a:t>simpleExecutor</a:t>
            </a:r>
            <a:r>
              <a:rPr lang="en-US" dirty="0" smtClean="0">
                <a:solidFill>
                  <a:srgbClr val="126BA2"/>
                </a:solidFill>
              </a:rPr>
              <a:t>;</a:t>
            </a:r>
          </a:p>
          <a:p>
            <a:pPr marL="914400" lvl="2" indent="0">
              <a:buNone/>
            </a:pPr>
            <a:r>
              <a:rPr lang="en-US" dirty="0" err="1" smtClean="0">
                <a:solidFill>
                  <a:srgbClr val="126BA2"/>
                </a:solidFill>
              </a:rPr>
              <a:t>executor.execute</a:t>
            </a:r>
            <a:r>
              <a:rPr lang="en-US" dirty="0" smtClean="0">
                <a:solidFill>
                  <a:srgbClr val="126BA2"/>
                </a:solidFill>
              </a:rPr>
              <a:t>(new </a:t>
            </a:r>
            <a:r>
              <a:rPr lang="en-US" dirty="0" err="1" smtClean="0">
                <a:solidFill>
                  <a:srgbClr val="126BA2"/>
                </a:solidFill>
              </a:rPr>
              <a:t>RunnableTask</a:t>
            </a:r>
            <a:r>
              <a:rPr lang="en-US" dirty="0" smtClean="0">
                <a:solidFill>
                  <a:srgbClr val="126BA2"/>
                </a:solidFill>
              </a:rPr>
              <a:t>());</a:t>
            </a:r>
          </a:p>
          <a:p>
            <a:pPr marL="914400" lvl="2" indent="0">
              <a:buNone/>
            </a:pPr>
            <a:endParaRPr lang="en-US" dirty="0" smtClean="0">
              <a:solidFill>
                <a:srgbClr val="126BA2"/>
              </a:solidFill>
            </a:endParaRPr>
          </a:p>
          <a:p>
            <a:pPr marL="914400" lvl="2" indent="0">
              <a:buNone/>
            </a:pPr>
            <a:r>
              <a:rPr lang="en-US" dirty="0" smtClean="0">
                <a:solidFill>
                  <a:srgbClr val="126BA2"/>
                </a:solidFill>
              </a:rPr>
              <a:t>// execute callable task</a:t>
            </a:r>
          </a:p>
          <a:p>
            <a:pPr marL="914400" lvl="2" indent="0">
              <a:buNone/>
            </a:pPr>
            <a:r>
              <a:rPr lang="en-US" dirty="0" err="1" smtClean="0">
                <a:solidFill>
                  <a:srgbClr val="126BA2"/>
                </a:solidFill>
              </a:rPr>
              <a:t>ExecutorService</a:t>
            </a:r>
            <a:r>
              <a:rPr lang="en-US" dirty="0" smtClean="0">
                <a:solidFill>
                  <a:srgbClr val="126BA2"/>
                </a:solidFill>
              </a:rPr>
              <a:t> executor = </a:t>
            </a:r>
            <a:r>
              <a:rPr lang="en-US" dirty="0" err="1" smtClean="0">
                <a:solidFill>
                  <a:srgbClr val="126BA2"/>
                </a:solidFill>
              </a:rPr>
              <a:t>futureExecutor</a:t>
            </a:r>
            <a:r>
              <a:rPr lang="en-US" dirty="0" smtClean="0">
                <a:solidFill>
                  <a:srgbClr val="126BA2"/>
                </a:solidFill>
              </a:rPr>
              <a:t>;</a:t>
            </a:r>
          </a:p>
          <a:p>
            <a:pPr marL="914400" lvl="2" indent="0">
              <a:buNone/>
            </a:pPr>
            <a:r>
              <a:rPr lang="en-US" dirty="0" smtClean="0">
                <a:solidFill>
                  <a:srgbClr val="126BA2"/>
                </a:solidFill>
              </a:rPr>
              <a:t>Future&lt;String&gt; </a:t>
            </a:r>
            <a:r>
              <a:rPr lang="en-US" dirty="0" err="1" smtClean="0">
                <a:solidFill>
                  <a:srgbClr val="126BA2"/>
                </a:solidFill>
              </a:rPr>
              <a:t>futureResult</a:t>
            </a:r>
            <a:r>
              <a:rPr lang="en-US" dirty="0" smtClean="0">
                <a:solidFill>
                  <a:srgbClr val="126BA2"/>
                </a:solidFill>
              </a:rPr>
              <a:t> = </a:t>
            </a:r>
            <a:r>
              <a:rPr lang="en-US" dirty="0" err="1" smtClean="0">
                <a:solidFill>
                  <a:srgbClr val="126BA2"/>
                </a:solidFill>
              </a:rPr>
              <a:t>executor.submit</a:t>
            </a:r>
            <a:r>
              <a:rPr lang="en-US" dirty="0" smtClean="0">
                <a:solidFill>
                  <a:srgbClr val="126BA2"/>
                </a:solidFill>
              </a:rPr>
              <a:t>(new </a:t>
            </a:r>
            <a:r>
              <a:rPr lang="en-US" dirty="0" err="1" smtClean="0">
                <a:solidFill>
                  <a:srgbClr val="126BA2"/>
                </a:solidFill>
              </a:rPr>
              <a:t>CallableTask</a:t>
            </a:r>
            <a:r>
              <a:rPr lang="en-US" dirty="0" smtClean="0">
                <a:solidFill>
                  <a:srgbClr val="126BA2"/>
                </a:solidFill>
              </a:rPr>
              <a:t>&lt;String&gt;());</a:t>
            </a:r>
          </a:p>
          <a:p>
            <a:pPr marL="914400" lvl="2" indent="0">
              <a:buNone/>
            </a:pPr>
            <a:r>
              <a:rPr lang="en-US" dirty="0" smtClean="0">
                <a:solidFill>
                  <a:srgbClr val="126BA2"/>
                </a:solidFill>
              </a:rPr>
              <a:t>String </a:t>
            </a:r>
            <a:r>
              <a:rPr lang="en-US" dirty="0" err="1" smtClean="0">
                <a:solidFill>
                  <a:srgbClr val="126BA2"/>
                </a:solidFill>
              </a:rPr>
              <a:t>finalResult</a:t>
            </a:r>
            <a:r>
              <a:rPr lang="en-US" dirty="0" smtClean="0">
                <a:solidFill>
                  <a:srgbClr val="126BA2"/>
                </a:solidFill>
              </a:rPr>
              <a:t> = </a:t>
            </a:r>
            <a:r>
              <a:rPr lang="en-US" dirty="0" err="1" smtClean="0">
                <a:solidFill>
                  <a:srgbClr val="126BA2"/>
                </a:solidFill>
              </a:rPr>
              <a:t>futureResult.get</a:t>
            </a:r>
            <a:r>
              <a:rPr lang="en-US" dirty="0" smtClean="0">
                <a:solidFill>
                  <a:srgbClr val="126BA2"/>
                </a:solidFill>
              </a:rPr>
              <a:t>(timeout);</a:t>
            </a:r>
          </a:p>
          <a:p>
            <a:pPr marL="914400" lvl="2" indent="0">
              <a:buNone/>
            </a:pPr>
            <a:endParaRPr lang="en-US" dirty="0" smtClean="0"/>
          </a:p>
          <a:p>
            <a:pPr lvl="2"/>
            <a:endParaRPr lang="en-US" dirty="0" smtClean="0"/>
          </a:p>
          <a:p>
            <a:pPr lvl="2"/>
            <a:endParaRPr lang="en-US" dirty="0"/>
          </a:p>
        </p:txBody>
      </p:sp>
    </p:spTree>
    <p:extLst>
      <p:ext uri="{BB962C8B-B14F-4D97-AF65-F5344CB8AC3E}">
        <p14:creationId xmlns:p14="http://schemas.microsoft.com/office/powerpoint/2010/main" val="13340513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305" y="233266"/>
            <a:ext cx="8513310" cy="660351"/>
          </a:xfrm>
        </p:spPr>
        <p:txBody>
          <a:bodyPr>
            <a:normAutofit/>
          </a:bodyPr>
          <a:lstStyle/>
          <a:p>
            <a:r>
              <a:rPr lang="en-US" dirty="0"/>
              <a:t>Executors services</a:t>
            </a:r>
          </a:p>
        </p:txBody>
      </p:sp>
      <p:sp>
        <p:nvSpPr>
          <p:cNvPr id="3" name="Slide Number Placeholder 2"/>
          <p:cNvSpPr>
            <a:spLocks noGrp="1"/>
          </p:cNvSpPr>
          <p:nvPr>
            <p:ph type="sldNum" sz="quarter" idx="12"/>
          </p:nvPr>
        </p:nvSpPr>
        <p:spPr/>
        <p:txBody>
          <a:bodyPr/>
          <a:lstStyle/>
          <a:p>
            <a:r>
              <a:rPr lang="en-GB" smtClean="0"/>
              <a:t>QUALITY. PRODUCTIVITY. INNOVATION.</a:t>
            </a:r>
            <a:endParaRPr lang="en-GB" dirty="0"/>
          </a:p>
        </p:txBody>
      </p:sp>
      <p:sp>
        <p:nvSpPr>
          <p:cNvPr id="4" name="Content Placeholder 3"/>
          <p:cNvSpPr>
            <a:spLocks noGrp="1"/>
          </p:cNvSpPr>
          <p:nvPr>
            <p:ph idx="13"/>
          </p:nvPr>
        </p:nvSpPr>
        <p:spPr>
          <a:xfrm>
            <a:off x="810305" y="893617"/>
            <a:ext cx="10543495" cy="5123462"/>
          </a:xfrm>
        </p:spPr>
        <p:txBody>
          <a:bodyPr>
            <a:normAutofit fontScale="92500" lnSpcReduction="20000"/>
          </a:bodyPr>
          <a:lstStyle/>
          <a:p>
            <a:pPr indent="-342900"/>
            <a:r>
              <a:rPr lang="en-US" dirty="0"/>
              <a:t>Executors implementations</a:t>
            </a:r>
          </a:p>
          <a:p>
            <a:pPr lvl="1" indent="-342900"/>
            <a:r>
              <a:rPr lang="en-US" dirty="0"/>
              <a:t>Most of the executor implementations in </a:t>
            </a:r>
            <a:r>
              <a:rPr lang="en-US" dirty="0" err="1"/>
              <a:t>java.util.concurrent</a:t>
            </a:r>
            <a:r>
              <a:rPr lang="en-US" dirty="0"/>
              <a:t> use thread pools, which consist of worker threads. Using worker threads minimizes the overhead due to thread creation. Thread objects use a significant amount of memory, and in a large-scale application, allocating and </a:t>
            </a:r>
            <a:r>
              <a:rPr lang="en-US" dirty="0" err="1"/>
              <a:t>deallocating</a:t>
            </a:r>
            <a:r>
              <a:rPr lang="en-US" dirty="0"/>
              <a:t> many thread objects creates a significant memory management overhead.</a:t>
            </a:r>
          </a:p>
          <a:p>
            <a:pPr indent="-342900"/>
            <a:r>
              <a:rPr lang="en-US" dirty="0" smtClean="0"/>
              <a:t>Existing implementations</a:t>
            </a:r>
            <a:r>
              <a:rPr lang="en-US" dirty="0"/>
              <a:t>:</a:t>
            </a:r>
          </a:p>
          <a:p>
            <a:pPr lvl="2"/>
            <a:r>
              <a:rPr lang="en-US" b="1" dirty="0" err="1"/>
              <a:t>FixedThreadPool</a:t>
            </a:r>
            <a:r>
              <a:rPr lang="en-US" dirty="0"/>
              <a:t> - executor that uses a fixed thread </a:t>
            </a:r>
            <a:r>
              <a:rPr lang="en-US" dirty="0" smtClean="0"/>
              <a:t>pool </a:t>
            </a:r>
            <a:endParaRPr lang="en-US" dirty="0"/>
          </a:p>
          <a:p>
            <a:pPr marL="914400" lvl="2" indent="0">
              <a:buNone/>
            </a:pPr>
            <a:r>
              <a:rPr lang="en-US" dirty="0">
                <a:solidFill>
                  <a:srgbClr val="DC5D2A"/>
                </a:solidFill>
              </a:rPr>
              <a:t>Ex:</a:t>
            </a:r>
          </a:p>
          <a:p>
            <a:pPr marL="914400" lvl="2" indent="0">
              <a:buNone/>
            </a:pPr>
            <a:r>
              <a:rPr lang="en-US" dirty="0" err="1">
                <a:solidFill>
                  <a:srgbClr val="126BA2"/>
                </a:solidFill>
              </a:rPr>
              <a:t>ExecutorService</a:t>
            </a:r>
            <a:r>
              <a:rPr lang="en-US" dirty="0">
                <a:solidFill>
                  <a:srgbClr val="126BA2"/>
                </a:solidFill>
              </a:rPr>
              <a:t> exec = Executors. </a:t>
            </a:r>
            <a:r>
              <a:rPr lang="en-US" dirty="0" err="1" smtClean="0">
                <a:solidFill>
                  <a:srgbClr val="126BA2"/>
                </a:solidFill>
              </a:rPr>
              <a:t>newFixedThreadPool</a:t>
            </a:r>
            <a:r>
              <a:rPr lang="en-US" dirty="0" smtClean="0">
                <a:solidFill>
                  <a:srgbClr val="126BA2"/>
                </a:solidFill>
              </a:rPr>
              <a:t>(</a:t>
            </a:r>
            <a:r>
              <a:rPr lang="en-US" dirty="0" err="1" smtClean="0">
                <a:solidFill>
                  <a:srgbClr val="126BA2"/>
                </a:solidFill>
              </a:rPr>
              <a:t>numberOfInitialThreads</a:t>
            </a:r>
            <a:r>
              <a:rPr lang="en-US" dirty="0" smtClean="0">
                <a:solidFill>
                  <a:srgbClr val="126BA2"/>
                </a:solidFill>
              </a:rPr>
              <a:t>); //example</a:t>
            </a:r>
            <a:endParaRPr lang="en-US" dirty="0">
              <a:solidFill>
                <a:srgbClr val="126BA2"/>
              </a:solidFill>
            </a:endParaRPr>
          </a:p>
          <a:p>
            <a:pPr lvl="2"/>
            <a:r>
              <a:rPr lang="en-US" b="1" dirty="0" err="1" smtClean="0"/>
              <a:t>CachedThreadPool</a:t>
            </a:r>
            <a:r>
              <a:rPr lang="en-US" dirty="0" smtClean="0"/>
              <a:t> </a:t>
            </a:r>
            <a:r>
              <a:rPr lang="en-US" dirty="0"/>
              <a:t>- executor with an expandable thread pool.</a:t>
            </a:r>
          </a:p>
          <a:p>
            <a:pPr lvl="2"/>
            <a:r>
              <a:rPr lang="en-US" b="1" dirty="0" err="1" smtClean="0"/>
              <a:t>SingleThreadExecutor</a:t>
            </a:r>
            <a:r>
              <a:rPr lang="en-US" dirty="0" smtClean="0"/>
              <a:t> </a:t>
            </a:r>
            <a:r>
              <a:rPr lang="en-US" dirty="0"/>
              <a:t>- executor that executes a single task at a time.</a:t>
            </a:r>
          </a:p>
          <a:p>
            <a:pPr lvl="2"/>
            <a:r>
              <a:rPr lang="en-US" b="1" dirty="0" err="1" smtClean="0"/>
              <a:t>ScheduledThreadPoolExecutor</a:t>
            </a:r>
            <a:r>
              <a:rPr lang="en-US" dirty="0" smtClean="0"/>
              <a:t>  </a:t>
            </a:r>
            <a:r>
              <a:rPr lang="en-US" dirty="0"/>
              <a:t>- executor that executes a task with specified delay time.</a:t>
            </a:r>
          </a:p>
          <a:p>
            <a:endParaRPr lang="en-US" dirty="0" smtClean="0"/>
          </a:p>
          <a:p>
            <a:endParaRPr lang="en-US" dirty="0" smtClean="0"/>
          </a:p>
          <a:p>
            <a:pPr lvl="1"/>
            <a:r>
              <a:rPr lang="en-US" dirty="0" err="1"/>
              <a:t>ExecutorService</a:t>
            </a:r>
            <a:r>
              <a:rPr lang="en-US" dirty="0"/>
              <a:t> </a:t>
            </a:r>
            <a:r>
              <a:rPr lang="en-US" dirty="0" err="1"/>
              <a:t>executorService</a:t>
            </a:r>
            <a:r>
              <a:rPr lang="en-US" dirty="0"/>
              <a:t> = </a:t>
            </a:r>
            <a:r>
              <a:rPr lang="en-US" dirty="0" err="1"/>
              <a:t>Executors.newFixedThreadPool</a:t>
            </a:r>
            <a:r>
              <a:rPr lang="en-US" dirty="0"/>
              <a:t>(10);</a:t>
            </a:r>
          </a:p>
          <a:p>
            <a:pPr lvl="1"/>
            <a:endParaRPr lang="en-US" dirty="0"/>
          </a:p>
          <a:p>
            <a:pPr lvl="1"/>
            <a:r>
              <a:rPr lang="en-US" dirty="0" err="1"/>
              <a:t>executorService.execute</a:t>
            </a:r>
            <a:r>
              <a:rPr lang="en-US" dirty="0"/>
              <a:t>(new Runnable() {</a:t>
            </a:r>
          </a:p>
          <a:p>
            <a:pPr lvl="1"/>
            <a:r>
              <a:rPr lang="en-US" dirty="0"/>
              <a:t>    public void run() {</a:t>
            </a:r>
          </a:p>
          <a:p>
            <a:pPr lvl="1"/>
            <a:r>
              <a:rPr lang="en-US" dirty="0"/>
              <a:t>        </a:t>
            </a:r>
            <a:r>
              <a:rPr lang="en-US" dirty="0" err="1"/>
              <a:t>System.out.println</a:t>
            </a:r>
            <a:r>
              <a:rPr lang="en-US" dirty="0"/>
              <a:t>("Asynchronous task");</a:t>
            </a:r>
          </a:p>
          <a:p>
            <a:pPr lvl="1"/>
            <a:r>
              <a:rPr lang="en-US" dirty="0"/>
              <a:t>    }</a:t>
            </a:r>
          </a:p>
          <a:p>
            <a:pPr lvl="1"/>
            <a:r>
              <a:rPr lang="en-US" dirty="0"/>
              <a:t>});</a:t>
            </a:r>
          </a:p>
          <a:p>
            <a:pPr lvl="1"/>
            <a:endParaRPr lang="en-US" dirty="0"/>
          </a:p>
          <a:p>
            <a:pPr lvl="1"/>
            <a:r>
              <a:rPr lang="en-US" dirty="0" err="1"/>
              <a:t>executorService.shutdown</a:t>
            </a:r>
            <a:r>
              <a:rPr lang="en-US" dirty="0"/>
              <a:t>();</a:t>
            </a:r>
          </a:p>
        </p:txBody>
      </p:sp>
    </p:spTree>
    <p:extLst>
      <p:ext uri="{BB962C8B-B14F-4D97-AF65-F5344CB8AC3E}">
        <p14:creationId xmlns:p14="http://schemas.microsoft.com/office/powerpoint/2010/main" val="26791176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305" y="233265"/>
            <a:ext cx="8513310" cy="670743"/>
          </a:xfrm>
        </p:spPr>
        <p:txBody>
          <a:bodyPr>
            <a:normAutofit/>
          </a:bodyPr>
          <a:lstStyle/>
          <a:p>
            <a:r>
              <a:rPr lang="en-US" dirty="0" smtClean="0"/>
              <a:t>Synchronization problems</a:t>
            </a:r>
            <a:endParaRPr lang="en-US" dirty="0"/>
          </a:p>
        </p:txBody>
      </p:sp>
      <p:sp>
        <p:nvSpPr>
          <p:cNvPr id="3" name="Slide Number Placeholder 2"/>
          <p:cNvSpPr>
            <a:spLocks noGrp="1"/>
          </p:cNvSpPr>
          <p:nvPr>
            <p:ph type="sldNum" sz="quarter" idx="12"/>
          </p:nvPr>
        </p:nvSpPr>
        <p:spPr/>
        <p:txBody>
          <a:bodyPr/>
          <a:lstStyle/>
          <a:p>
            <a:r>
              <a:rPr lang="en-GB" smtClean="0"/>
              <a:t>QUALITY. PRODUCTIVITY. INNOVATION.</a:t>
            </a:r>
            <a:endParaRPr lang="en-GB" dirty="0"/>
          </a:p>
        </p:txBody>
      </p:sp>
      <p:sp>
        <p:nvSpPr>
          <p:cNvPr id="4" name="Content Placeholder 3"/>
          <p:cNvSpPr>
            <a:spLocks noGrp="1"/>
          </p:cNvSpPr>
          <p:nvPr>
            <p:ph idx="13"/>
          </p:nvPr>
        </p:nvSpPr>
        <p:spPr>
          <a:xfrm>
            <a:off x="810303" y="904008"/>
            <a:ext cx="10543495" cy="5113071"/>
          </a:xfrm>
        </p:spPr>
        <p:txBody>
          <a:bodyPr/>
          <a:lstStyle/>
          <a:p>
            <a:r>
              <a:rPr lang="en-US" dirty="0" smtClean="0"/>
              <a:t>Possible synchronization problems:</a:t>
            </a:r>
          </a:p>
          <a:p>
            <a:pPr lvl="2"/>
            <a:r>
              <a:rPr lang="en-US" b="1" dirty="0"/>
              <a:t>Deadlock</a:t>
            </a:r>
            <a:r>
              <a:rPr lang="en-US" dirty="0"/>
              <a:t> </a:t>
            </a:r>
            <a:r>
              <a:rPr lang="en-US" dirty="0" smtClean="0"/>
              <a:t>- when </a:t>
            </a:r>
            <a:r>
              <a:rPr lang="en-US" dirty="0"/>
              <a:t>two or more threads are blocked forever, waiting for each other</a:t>
            </a:r>
            <a:r>
              <a:rPr lang="en-US" dirty="0" smtClean="0"/>
              <a:t>.</a:t>
            </a:r>
          </a:p>
          <a:p>
            <a:pPr lvl="2"/>
            <a:r>
              <a:rPr lang="en-US" b="1" dirty="0" smtClean="0"/>
              <a:t>S</a:t>
            </a:r>
            <a:r>
              <a:rPr lang="en-US" b="1" dirty="0"/>
              <a:t>tarvation</a:t>
            </a:r>
            <a:r>
              <a:rPr lang="en-US" dirty="0"/>
              <a:t> </a:t>
            </a:r>
            <a:r>
              <a:rPr lang="en-US" dirty="0" smtClean="0"/>
              <a:t>- when </a:t>
            </a:r>
            <a:r>
              <a:rPr lang="en-US" dirty="0"/>
              <a:t>a thread is unable to gain regular access to shared resources and is unable to make progress. </a:t>
            </a:r>
            <a:endParaRPr lang="en-US" dirty="0" smtClean="0"/>
          </a:p>
          <a:p>
            <a:pPr lvl="2"/>
            <a:r>
              <a:rPr lang="en-US" b="1" dirty="0" err="1" smtClean="0"/>
              <a:t>Livelock</a:t>
            </a:r>
            <a:r>
              <a:rPr lang="en-US" dirty="0" smtClean="0"/>
              <a:t>  - when a thread acts </a:t>
            </a:r>
            <a:r>
              <a:rPr lang="en-US" dirty="0"/>
              <a:t>in response to the action of another </a:t>
            </a:r>
            <a:r>
              <a:rPr lang="en-US" dirty="0" smtClean="0"/>
              <a:t>thread</a:t>
            </a:r>
            <a:r>
              <a:rPr lang="en-US" dirty="0"/>
              <a:t> </a:t>
            </a:r>
            <a:r>
              <a:rPr lang="en-US" dirty="0" smtClean="0"/>
              <a:t>and </a:t>
            </a:r>
            <a:r>
              <a:rPr lang="en-US" dirty="0"/>
              <a:t>the other thread's action is also a response to the action of another </a:t>
            </a:r>
            <a:r>
              <a:rPr lang="en-US" dirty="0" smtClean="0"/>
              <a:t>thread.</a:t>
            </a:r>
            <a:endParaRPr lang="en-US" b="1" dirty="0" smtClean="0"/>
          </a:p>
          <a:p>
            <a:pPr indent="-342900"/>
            <a:r>
              <a:rPr lang="en-US" dirty="0" smtClean="0"/>
              <a:t>Solution:</a:t>
            </a:r>
          </a:p>
          <a:p>
            <a:pPr lvl="2"/>
            <a:r>
              <a:rPr lang="en-US" dirty="0" smtClean="0"/>
              <a:t>Use correct locking and synchronization mechanism</a:t>
            </a:r>
          </a:p>
          <a:p>
            <a:pPr lvl="2"/>
            <a:r>
              <a:rPr lang="en-US" dirty="0" smtClean="0"/>
              <a:t>Set timeout to do not exceed time limits</a:t>
            </a:r>
          </a:p>
          <a:p>
            <a:pPr lvl="2"/>
            <a:r>
              <a:rPr lang="en-US" dirty="0" smtClean="0"/>
              <a:t>Designee architecture of using thread</a:t>
            </a:r>
          </a:p>
          <a:p>
            <a:pPr lvl="2"/>
            <a:r>
              <a:rPr lang="en-US" dirty="0" smtClean="0"/>
              <a:t>Use listener or messaging mechanism if this is possible</a:t>
            </a:r>
          </a:p>
        </p:txBody>
      </p:sp>
    </p:spTree>
    <p:extLst>
      <p:ext uri="{BB962C8B-B14F-4D97-AF65-F5344CB8AC3E}">
        <p14:creationId xmlns:p14="http://schemas.microsoft.com/office/powerpoint/2010/main" val="34732194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1233" y="2489152"/>
            <a:ext cx="1600248" cy="1600248"/>
          </a:xfrm>
        </p:spPr>
      </p:pic>
      <p:sp>
        <p:nvSpPr>
          <p:cNvPr id="3" name="Title 2"/>
          <p:cNvSpPr>
            <a:spLocks noGrp="1"/>
          </p:cNvSpPr>
          <p:nvPr>
            <p:ph type="title"/>
          </p:nvPr>
        </p:nvSpPr>
        <p:spPr>
          <a:xfrm>
            <a:off x="810305" y="233266"/>
            <a:ext cx="8513310" cy="1644086"/>
          </a:xfrm>
        </p:spPr>
        <p:txBody>
          <a:bodyPr/>
          <a:lstStyle/>
          <a:p>
            <a:pPr algn="ctr"/>
            <a:r>
              <a:rPr lang="en-US" dirty="0" smtClean="0"/>
              <a:t>Thank you!</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r>
              <a:rPr lang="en-GB" smtClean="0">
                <a:solidFill>
                  <a:srgbClr val="DC5D2A"/>
                </a:solidFill>
              </a:rPr>
              <a:t>QUALITY. PRODUCTIVITY. INNOVATION.</a:t>
            </a:r>
            <a:endParaRPr lang="en-GB" dirty="0">
              <a:solidFill>
                <a:srgbClr val="DC5D2A"/>
              </a:solidFill>
            </a:endParaRPr>
          </a:p>
        </p:txBody>
      </p:sp>
      <p:sp>
        <p:nvSpPr>
          <p:cNvPr id="5" name="Content Placeholder 2"/>
          <p:cNvSpPr txBox="1">
            <a:spLocks/>
          </p:cNvSpPr>
          <p:nvPr/>
        </p:nvSpPr>
        <p:spPr>
          <a:xfrm>
            <a:off x="5791198" y="2315142"/>
            <a:ext cx="5193144" cy="101917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rgbClr val="4A4E52"/>
                </a:solidFill>
                <a:latin typeface="+mn-lt"/>
                <a:ea typeface="+mn-ea"/>
                <a:cs typeface="+mn-cs"/>
              </a:defRPr>
            </a:lvl1pPr>
            <a:lvl2pPr marL="0" indent="0" algn="l" defTabSz="914400" rtl="0" eaLnBrk="1" latinLnBrk="0" hangingPunct="1">
              <a:lnSpc>
                <a:spcPct val="90000"/>
              </a:lnSpc>
              <a:spcBef>
                <a:spcPts val="500"/>
              </a:spcBef>
              <a:buFont typeface="Arial" panose="020B0604020202020204" pitchFamily="34" charset="0"/>
              <a:buNone/>
              <a:defRPr sz="2600" kern="1200">
                <a:solidFill>
                  <a:srgbClr val="4A4E52"/>
                </a:solidFill>
                <a:latin typeface="+mn-lt"/>
                <a:ea typeface="+mn-ea"/>
                <a:cs typeface="+mn-cs"/>
              </a:defRPr>
            </a:lvl2pPr>
            <a:lvl3pPr marL="1257300" indent="-342900" algn="l" defTabSz="914400" rtl="0" eaLnBrk="1" latinLnBrk="0" hangingPunct="1">
              <a:lnSpc>
                <a:spcPct val="90000"/>
              </a:lnSpc>
              <a:spcBef>
                <a:spcPts val="500"/>
              </a:spcBef>
              <a:buClr>
                <a:srgbClr val="81ADB5"/>
              </a:buClr>
              <a:buFont typeface="Arial" panose="020B0604020202020204" pitchFamily="34" charset="0"/>
              <a:buChar char="•"/>
              <a:defRPr sz="2600" kern="1200">
                <a:solidFill>
                  <a:srgbClr val="4A4E52"/>
                </a:solidFill>
                <a:latin typeface="+mn-lt"/>
                <a:ea typeface="+mn-ea"/>
                <a:cs typeface="+mn-cs"/>
              </a:defRPr>
            </a:lvl3pPr>
            <a:lvl4pPr marL="1600200" indent="-228600" algn="l" defTabSz="914400" rtl="0" eaLnBrk="1" latinLnBrk="0" hangingPunct="1">
              <a:lnSpc>
                <a:spcPct val="90000"/>
              </a:lnSpc>
              <a:spcBef>
                <a:spcPts val="500"/>
              </a:spcBef>
              <a:buFont typeface="Calibri" panose="020F0502020204030204" pitchFamily="34" charset="0"/>
              <a:buChar char="-"/>
              <a:defRPr sz="2200" kern="1200">
                <a:solidFill>
                  <a:srgbClr val="4A4E5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4A4E5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Iunona Panasenco</a:t>
            </a:r>
          </a:p>
          <a:p>
            <a:pPr lvl="1"/>
            <a:r>
              <a:rPr lang="en-US" dirty="0"/>
              <a:t>AM Java Engineer</a:t>
            </a:r>
            <a:endParaRPr lang="en-US" dirty="0" smtClean="0"/>
          </a:p>
        </p:txBody>
      </p:sp>
      <p:sp>
        <p:nvSpPr>
          <p:cNvPr id="6" name="Content Placeholder 2"/>
          <p:cNvSpPr txBox="1">
            <a:spLocks/>
          </p:cNvSpPr>
          <p:nvPr/>
        </p:nvSpPr>
        <p:spPr>
          <a:xfrm>
            <a:off x="6234542" y="3653907"/>
            <a:ext cx="4749799" cy="1426080"/>
          </a:xfrm>
          <a:prstGeom prst="rect">
            <a:avLst/>
          </a:prstGeo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rgbClr val="4A4E52"/>
                </a:solidFill>
                <a:latin typeface="+mn-lt"/>
                <a:ea typeface="+mn-ea"/>
                <a:cs typeface="+mn-cs"/>
              </a:defRPr>
            </a:lvl1pPr>
            <a:lvl2pPr marL="0" indent="0" algn="l" defTabSz="914400" rtl="0" eaLnBrk="1" latinLnBrk="0" hangingPunct="1">
              <a:lnSpc>
                <a:spcPct val="90000"/>
              </a:lnSpc>
              <a:spcBef>
                <a:spcPts val="500"/>
              </a:spcBef>
              <a:buFont typeface="Arial" panose="020B0604020202020204" pitchFamily="34" charset="0"/>
              <a:buNone/>
              <a:defRPr sz="2600" kern="1200">
                <a:solidFill>
                  <a:srgbClr val="4A4E52"/>
                </a:solidFill>
                <a:latin typeface="+mn-lt"/>
                <a:ea typeface="+mn-ea"/>
                <a:cs typeface="+mn-cs"/>
              </a:defRPr>
            </a:lvl2pPr>
            <a:lvl3pPr marL="1257300" indent="-342900" algn="l" defTabSz="914400" rtl="0" eaLnBrk="1" latinLnBrk="0" hangingPunct="1">
              <a:lnSpc>
                <a:spcPct val="90000"/>
              </a:lnSpc>
              <a:spcBef>
                <a:spcPts val="500"/>
              </a:spcBef>
              <a:buClr>
                <a:srgbClr val="81ADB5"/>
              </a:buClr>
              <a:buFont typeface="Arial" panose="020B0604020202020204" pitchFamily="34" charset="0"/>
              <a:buChar char="•"/>
              <a:defRPr sz="2600" kern="1200">
                <a:solidFill>
                  <a:srgbClr val="4A4E52"/>
                </a:solidFill>
                <a:latin typeface="+mn-lt"/>
                <a:ea typeface="+mn-ea"/>
                <a:cs typeface="+mn-cs"/>
              </a:defRPr>
            </a:lvl3pPr>
            <a:lvl4pPr marL="1600200" indent="-228600" algn="l" defTabSz="914400" rtl="0" eaLnBrk="1" latinLnBrk="0" hangingPunct="1">
              <a:lnSpc>
                <a:spcPct val="90000"/>
              </a:lnSpc>
              <a:spcBef>
                <a:spcPts val="500"/>
              </a:spcBef>
              <a:buFont typeface="Calibri" panose="020F0502020204030204" pitchFamily="34" charset="0"/>
              <a:buChar char="-"/>
              <a:defRPr sz="2200" kern="1200">
                <a:solidFill>
                  <a:srgbClr val="4A4E5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4A4E5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400" dirty="0" err="1" smtClean="0"/>
              <a:t>iunona.panasenco@endava.com</a:t>
            </a:r>
            <a:endParaRPr lang="en-US" sz="2400" dirty="0" smtClean="0"/>
          </a:p>
          <a:p>
            <a:pPr lvl="1"/>
            <a:r>
              <a:rPr lang="en-US" sz="2400" dirty="0"/>
              <a:t>(+373) </a:t>
            </a:r>
            <a:r>
              <a:rPr lang="en-US" sz="2400" dirty="0" smtClean="0"/>
              <a:t>79877558</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0633" y="4102007"/>
            <a:ext cx="323850" cy="32385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0633" y="3689329"/>
            <a:ext cx="323850" cy="323850"/>
          </a:xfrm>
          <a:prstGeom prst="rect">
            <a:avLst/>
          </a:prstGeom>
        </p:spPr>
      </p:pic>
    </p:spTree>
    <p:extLst>
      <p:ext uri="{BB962C8B-B14F-4D97-AF65-F5344CB8AC3E}">
        <p14:creationId xmlns:p14="http://schemas.microsoft.com/office/powerpoint/2010/main" val="27686866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Multithreading </a:t>
            </a:r>
            <a:r>
              <a:rPr lang="en-GB" dirty="0" smtClean="0"/>
              <a:t/>
            </a:r>
            <a:br>
              <a:rPr lang="en-GB" dirty="0" smtClean="0"/>
            </a:br>
            <a:r>
              <a:rPr lang="en-GB" dirty="0" smtClean="0"/>
              <a:t>and </a:t>
            </a:r>
            <a:r>
              <a:rPr lang="en-GB" dirty="0"/>
              <a:t>concurrency </a:t>
            </a:r>
            <a:endParaRPr lang="en-US" dirty="0"/>
          </a:p>
        </p:txBody>
      </p:sp>
      <p:sp>
        <p:nvSpPr>
          <p:cNvPr id="4" name="Content Placeholder 3"/>
          <p:cNvSpPr>
            <a:spLocks noGrp="1"/>
          </p:cNvSpPr>
          <p:nvPr>
            <p:ph idx="13"/>
          </p:nvPr>
        </p:nvSpPr>
        <p:spPr/>
        <p:txBody>
          <a:bodyPr>
            <a:normAutofit lnSpcReduction="10000"/>
          </a:bodyPr>
          <a:lstStyle/>
          <a:p>
            <a:r>
              <a:rPr lang="en-US" dirty="0" smtClean="0"/>
              <a:t>Introduction</a:t>
            </a:r>
          </a:p>
          <a:p>
            <a:r>
              <a:rPr lang="en-US" dirty="0"/>
              <a:t>Multithreading </a:t>
            </a:r>
            <a:endParaRPr lang="en-US" dirty="0" smtClean="0"/>
          </a:p>
          <a:p>
            <a:r>
              <a:rPr lang="en-US" dirty="0" smtClean="0"/>
              <a:t>Thread and runnable.</a:t>
            </a:r>
          </a:p>
          <a:p>
            <a:r>
              <a:rPr lang="en-US" dirty="0"/>
              <a:t>Thread Life Cycle</a:t>
            </a:r>
            <a:endParaRPr lang="en-US" dirty="0" smtClean="0"/>
          </a:p>
          <a:p>
            <a:r>
              <a:rPr lang="en-US" dirty="0"/>
              <a:t>Synchronization </a:t>
            </a:r>
            <a:r>
              <a:rPr lang="en-US" dirty="0" smtClean="0"/>
              <a:t>mechanism.</a:t>
            </a:r>
          </a:p>
          <a:p>
            <a:r>
              <a:rPr lang="en-US" dirty="0"/>
              <a:t>Guarded Blocks</a:t>
            </a:r>
            <a:r>
              <a:rPr lang="en-US" dirty="0" smtClean="0"/>
              <a:t>.</a:t>
            </a:r>
          </a:p>
          <a:p>
            <a:r>
              <a:rPr lang="en-US" dirty="0"/>
              <a:t>Synchronized </a:t>
            </a:r>
            <a:r>
              <a:rPr lang="en-US" dirty="0" smtClean="0"/>
              <a:t>block.</a:t>
            </a:r>
          </a:p>
          <a:p>
            <a:r>
              <a:rPr lang="en-US" dirty="0"/>
              <a:t>Executors </a:t>
            </a:r>
            <a:r>
              <a:rPr lang="en-US" dirty="0" smtClean="0"/>
              <a:t>services.</a:t>
            </a:r>
          </a:p>
          <a:p>
            <a:r>
              <a:rPr lang="en-US" dirty="0"/>
              <a:t>Synchronization problems</a:t>
            </a:r>
            <a:endParaRPr lang="en-US" dirty="0" smtClean="0"/>
          </a:p>
          <a:p>
            <a:endParaRPr lang="en-US" dirty="0" smtClean="0"/>
          </a:p>
          <a:p>
            <a:endParaRPr lang="en-US" dirty="0" smtClean="0"/>
          </a:p>
          <a:p>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r>
              <a:rPr lang="en-GB" smtClean="0">
                <a:solidFill>
                  <a:srgbClr val="DC5D2A"/>
                </a:solidFill>
              </a:rPr>
              <a:t>QUALITY. PRODUCTIVITY. INNOVATION.</a:t>
            </a:r>
            <a:endParaRPr lang="en-GB" dirty="0">
              <a:solidFill>
                <a:srgbClr val="DC5D2A"/>
              </a:solidFill>
            </a:endParaRPr>
          </a:p>
        </p:txBody>
      </p:sp>
    </p:spTree>
    <p:extLst>
      <p:ext uri="{BB962C8B-B14F-4D97-AF65-F5344CB8AC3E}">
        <p14:creationId xmlns:p14="http://schemas.microsoft.com/office/powerpoint/2010/main" val="8039616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Slide Number Placeholder 2"/>
          <p:cNvSpPr>
            <a:spLocks noGrp="1"/>
          </p:cNvSpPr>
          <p:nvPr>
            <p:ph type="sldNum" sz="quarter" idx="12"/>
          </p:nvPr>
        </p:nvSpPr>
        <p:spPr/>
        <p:txBody>
          <a:bodyPr/>
          <a:lstStyle/>
          <a:p>
            <a:r>
              <a:rPr lang="en-GB" smtClean="0"/>
              <a:t>QUALITY. PRODUCTIVITY. INNOVATION.</a:t>
            </a:r>
            <a:endParaRPr lang="en-GB" dirty="0"/>
          </a:p>
        </p:txBody>
      </p:sp>
      <p:sp>
        <p:nvSpPr>
          <p:cNvPr id="4" name="Content Placeholder 3"/>
          <p:cNvSpPr>
            <a:spLocks noGrp="1"/>
          </p:cNvSpPr>
          <p:nvPr>
            <p:ph idx="13"/>
          </p:nvPr>
        </p:nvSpPr>
        <p:spPr/>
        <p:txBody>
          <a:bodyPr/>
          <a:lstStyle/>
          <a:p>
            <a:pPr marL="285750" indent="-285750">
              <a:buFont typeface="Arial" panose="020B0604020202020204" pitchFamily="34" charset="0"/>
              <a:buChar char="•"/>
            </a:pPr>
            <a:r>
              <a:rPr lang="en-US" dirty="0"/>
              <a:t>What is </a:t>
            </a:r>
            <a:r>
              <a:rPr lang="en-US" dirty="0" smtClean="0"/>
              <a:t>multithreading?</a:t>
            </a:r>
            <a:endParaRPr lang="en-US" dirty="0"/>
          </a:p>
          <a:p>
            <a:pPr marL="285750" indent="-285750">
              <a:buFont typeface="Arial" panose="020B0604020202020204" pitchFamily="34" charset="0"/>
              <a:buChar char="•"/>
            </a:pPr>
            <a:r>
              <a:rPr lang="en-US" dirty="0"/>
              <a:t>Why we need they?</a:t>
            </a:r>
          </a:p>
          <a:p>
            <a:pPr marL="285750" indent="-285750">
              <a:buFont typeface="Arial" panose="020B0604020202020204" pitchFamily="34" charset="0"/>
              <a:buChar char="•"/>
            </a:pPr>
            <a:r>
              <a:rPr lang="en-US" dirty="0"/>
              <a:t>How use they?</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290229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305" y="233266"/>
            <a:ext cx="8513310" cy="632582"/>
          </a:xfrm>
        </p:spPr>
        <p:txBody>
          <a:bodyPr>
            <a:normAutofit/>
          </a:bodyPr>
          <a:lstStyle/>
          <a:p>
            <a:r>
              <a:rPr lang="en-US" dirty="0" smtClean="0"/>
              <a:t>Multithreading</a:t>
            </a:r>
            <a:endParaRPr lang="en-US" dirty="0"/>
          </a:p>
        </p:txBody>
      </p:sp>
      <p:sp>
        <p:nvSpPr>
          <p:cNvPr id="3" name="Slide Number Placeholder 2"/>
          <p:cNvSpPr>
            <a:spLocks noGrp="1"/>
          </p:cNvSpPr>
          <p:nvPr>
            <p:ph type="sldNum" sz="quarter" idx="12"/>
          </p:nvPr>
        </p:nvSpPr>
        <p:spPr/>
        <p:txBody>
          <a:bodyPr/>
          <a:lstStyle/>
          <a:p>
            <a:r>
              <a:rPr lang="en-GB" smtClean="0"/>
              <a:t>QUALITY. PRODUCTIVITY. INNOVATION.</a:t>
            </a:r>
            <a:endParaRPr lang="en-GB" dirty="0"/>
          </a:p>
        </p:txBody>
      </p:sp>
      <p:sp>
        <p:nvSpPr>
          <p:cNvPr id="4" name="Content Placeholder 3"/>
          <p:cNvSpPr>
            <a:spLocks noGrp="1"/>
          </p:cNvSpPr>
          <p:nvPr>
            <p:ph idx="13"/>
          </p:nvPr>
        </p:nvSpPr>
        <p:spPr>
          <a:xfrm>
            <a:off x="810303" y="865848"/>
            <a:ext cx="10543495" cy="5151231"/>
          </a:xfrm>
        </p:spPr>
        <p:txBody>
          <a:bodyPr/>
          <a:lstStyle/>
          <a:p>
            <a:r>
              <a:rPr lang="en-US" dirty="0"/>
              <a:t>What is </a:t>
            </a:r>
            <a:r>
              <a:rPr lang="en-US" dirty="0" smtClean="0"/>
              <a:t>multithread?</a:t>
            </a:r>
          </a:p>
          <a:p>
            <a:pPr lvl="1"/>
            <a:r>
              <a:rPr lang="en-US" dirty="0" smtClean="0"/>
              <a:t>Multithreading is when you can subdivide specific operations within a single application into individual threads. Each of the threads can run in parallel. The OS divides processing time not only among different applications, but also among each thread within an application.</a:t>
            </a:r>
          </a:p>
          <a:p>
            <a:pPr lvl="1"/>
            <a:endParaRPr lang="en-US" dirty="0" smtClean="0"/>
          </a:p>
          <a:p>
            <a:r>
              <a:rPr lang="en-US" dirty="0"/>
              <a:t>Why we need </a:t>
            </a:r>
            <a:r>
              <a:rPr lang="en-US" dirty="0" smtClean="0"/>
              <a:t>they?</a:t>
            </a:r>
            <a:endParaRPr lang="en-US" dirty="0"/>
          </a:p>
          <a:p>
            <a:pPr lvl="1"/>
            <a:r>
              <a:rPr lang="en-US" dirty="0"/>
              <a:t>Multithreading enables you to write in a way where multiple activities can proceed concurrently in the same program</a:t>
            </a:r>
            <a:r>
              <a:rPr lang="en-US" dirty="0" smtClean="0"/>
              <a:t>.</a:t>
            </a:r>
          </a:p>
          <a:p>
            <a:pPr lvl="1"/>
            <a:endParaRPr lang="en-US" dirty="0"/>
          </a:p>
        </p:txBody>
      </p:sp>
      <p:grpSp>
        <p:nvGrpSpPr>
          <p:cNvPr id="38" name="Group 37"/>
          <p:cNvGrpSpPr/>
          <p:nvPr/>
        </p:nvGrpSpPr>
        <p:grpSpPr>
          <a:xfrm>
            <a:off x="2034282" y="3097278"/>
            <a:ext cx="7078895" cy="2919800"/>
            <a:chOff x="2034282" y="3097278"/>
            <a:chExt cx="7078895" cy="2919800"/>
          </a:xfrm>
        </p:grpSpPr>
        <p:sp>
          <p:nvSpPr>
            <p:cNvPr id="6" name="Rounded Rectangle 5"/>
            <p:cNvSpPr/>
            <p:nvPr/>
          </p:nvSpPr>
          <p:spPr>
            <a:xfrm>
              <a:off x="2034282" y="3097278"/>
              <a:ext cx="7078895" cy="1176771"/>
            </a:xfrm>
            <a:prstGeom prst="roundRect">
              <a:avLst/>
            </a:prstGeom>
            <a:solidFill>
              <a:srgbClr val="C5EBFF"/>
            </a:solidFill>
            <a:ln>
              <a:solidFill>
                <a:srgbClr val="4A4E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p:cNvSpPr/>
            <p:nvPr/>
          </p:nvSpPr>
          <p:spPr>
            <a:xfrm>
              <a:off x="4150760" y="4752387"/>
              <a:ext cx="2609637" cy="1264691"/>
            </a:xfrm>
            <a:prstGeom prst="roundRect">
              <a:avLst/>
            </a:prstGeom>
            <a:solidFill>
              <a:srgbClr val="C5EBFF"/>
            </a:solidFill>
            <a:ln>
              <a:solidFill>
                <a:srgbClr val="4A4E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CPU</a:t>
              </a:r>
              <a:endParaRPr lang="en-US" dirty="0"/>
            </a:p>
          </p:txBody>
        </p:sp>
        <p:sp>
          <p:nvSpPr>
            <p:cNvPr id="8" name="Rounded Rectangle 7"/>
            <p:cNvSpPr/>
            <p:nvPr/>
          </p:nvSpPr>
          <p:spPr>
            <a:xfrm>
              <a:off x="4392429" y="4939316"/>
              <a:ext cx="782548" cy="386404"/>
            </a:xfrm>
            <a:prstGeom prst="roundRect">
              <a:avLst/>
            </a:prstGeom>
            <a:solidFill>
              <a:srgbClr val="DC5D2A"/>
            </a:solidFill>
            <a:ln>
              <a:solidFill>
                <a:srgbClr val="4A4E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2"/>
                  </a:solidFill>
                </a:rPr>
                <a:t>Core 1</a:t>
              </a:r>
              <a:endParaRPr lang="en-US" sz="1600" dirty="0">
                <a:solidFill>
                  <a:schemeClr val="bg2"/>
                </a:solidFill>
              </a:endParaRPr>
            </a:p>
          </p:txBody>
        </p:sp>
        <p:sp>
          <p:nvSpPr>
            <p:cNvPr id="9" name="Rounded Rectangle 8"/>
            <p:cNvSpPr/>
            <p:nvPr/>
          </p:nvSpPr>
          <p:spPr>
            <a:xfrm>
              <a:off x="5744209" y="4913273"/>
              <a:ext cx="782548" cy="386404"/>
            </a:xfrm>
            <a:prstGeom prst="roundRect">
              <a:avLst/>
            </a:prstGeom>
            <a:solidFill>
              <a:srgbClr val="DC5D2A"/>
            </a:solidFill>
            <a:ln>
              <a:solidFill>
                <a:srgbClr val="4A4E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solidFill>
                </a:rPr>
                <a:t>Core </a:t>
              </a:r>
              <a:r>
                <a:rPr lang="en-US" sz="1600" dirty="0" smtClean="0">
                  <a:solidFill>
                    <a:schemeClr val="bg2"/>
                  </a:solidFill>
                </a:rPr>
                <a:t>2</a:t>
              </a:r>
              <a:endParaRPr lang="en-US" sz="1600" dirty="0">
                <a:solidFill>
                  <a:schemeClr val="bg2"/>
                </a:solidFill>
              </a:endParaRPr>
            </a:p>
          </p:txBody>
        </p:sp>
        <p:sp>
          <p:nvSpPr>
            <p:cNvPr id="10" name="Rounded Rectangle 9"/>
            <p:cNvSpPr/>
            <p:nvPr/>
          </p:nvSpPr>
          <p:spPr>
            <a:xfrm>
              <a:off x="4397665" y="5458021"/>
              <a:ext cx="782548" cy="386404"/>
            </a:xfrm>
            <a:prstGeom prst="roundRect">
              <a:avLst/>
            </a:prstGeom>
            <a:solidFill>
              <a:srgbClr val="DC5D2A"/>
            </a:solidFill>
            <a:ln>
              <a:solidFill>
                <a:srgbClr val="4A4E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solidFill>
                </a:rPr>
                <a:t>Core </a:t>
              </a:r>
              <a:r>
                <a:rPr lang="en-US" sz="1600" dirty="0" smtClean="0">
                  <a:solidFill>
                    <a:schemeClr val="bg2"/>
                  </a:solidFill>
                </a:rPr>
                <a:t>3</a:t>
              </a:r>
              <a:endParaRPr lang="en-US" sz="1600" dirty="0">
                <a:solidFill>
                  <a:schemeClr val="bg2"/>
                </a:solidFill>
              </a:endParaRPr>
            </a:p>
          </p:txBody>
        </p:sp>
        <p:sp>
          <p:nvSpPr>
            <p:cNvPr id="11" name="Rounded Rectangle 10"/>
            <p:cNvSpPr/>
            <p:nvPr/>
          </p:nvSpPr>
          <p:spPr>
            <a:xfrm>
              <a:off x="5744209" y="5451366"/>
              <a:ext cx="782548" cy="386404"/>
            </a:xfrm>
            <a:prstGeom prst="roundRect">
              <a:avLst/>
            </a:prstGeom>
            <a:solidFill>
              <a:srgbClr val="DC5D2A"/>
            </a:solidFill>
            <a:ln>
              <a:solidFill>
                <a:srgbClr val="4A4E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solidFill>
                </a:rPr>
                <a:t>Core </a:t>
              </a:r>
              <a:r>
                <a:rPr lang="en-US" sz="1600" dirty="0" smtClean="0">
                  <a:solidFill>
                    <a:schemeClr val="bg2"/>
                  </a:solidFill>
                </a:rPr>
                <a:t>4</a:t>
              </a:r>
              <a:endParaRPr lang="en-US" sz="1600" dirty="0">
                <a:solidFill>
                  <a:schemeClr val="bg2"/>
                </a:solidFill>
              </a:endParaRPr>
            </a:p>
          </p:txBody>
        </p:sp>
        <p:grpSp>
          <p:nvGrpSpPr>
            <p:cNvPr id="21" name="Group 20"/>
            <p:cNvGrpSpPr/>
            <p:nvPr/>
          </p:nvGrpSpPr>
          <p:grpSpPr>
            <a:xfrm>
              <a:off x="2410042" y="3685283"/>
              <a:ext cx="6327373" cy="389183"/>
              <a:chOff x="2256687" y="3441463"/>
              <a:chExt cx="6327373" cy="389183"/>
            </a:xfrm>
          </p:grpSpPr>
          <p:sp>
            <p:nvSpPr>
              <p:cNvPr id="12" name="Rounded Rectangle 11"/>
              <p:cNvSpPr/>
              <p:nvPr/>
            </p:nvSpPr>
            <p:spPr>
              <a:xfrm>
                <a:off x="2256687" y="3441463"/>
                <a:ext cx="1123509" cy="386404"/>
              </a:xfrm>
              <a:prstGeom prst="roundRect">
                <a:avLst/>
              </a:prstGeom>
              <a:solidFill>
                <a:srgbClr val="DC5D2A"/>
              </a:solidFill>
              <a:ln>
                <a:solidFill>
                  <a:srgbClr val="4A4E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Thread 1</a:t>
                </a:r>
                <a:endParaRPr lang="en-US" dirty="0">
                  <a:solidFill>
                    <a:schemeClr val="bg1"/>
                  </a:solidFill>
                </a:endParaRPr>
              </a:p>
            </p:txBody>
          </p:sp>
          <p:sp>
            <p:nvSpPr>
              <p:cNvPr id="17" name="Rounded Rectangle 16"/>
              <p:cNvSpPr/>
              <p:nvPr/>
            </p:nvSpPr>
            <p:spPr>
              <a:xfrm>
                <a:off x="4878147" y="3441463"/>
                <a:ext cx="1123509" cy="379946"/>
              </a:xfrm>
              <a:prstGeom prst="roundRect">
                <a:avLst/>
              </a:prstGeom>
              <a:solidFill>
                <a:srgbClr val="DC5D2A"/>
              </a:solidFill>
              <a:ln>
                <a:solidFill>
                  <a:srgbClr val="4A4E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Thread 3</a:t>
                </a:r>
                <a:endParaRPr lang="en-US" dirty="0">
                  <a:solidFill>
                    <a:schemeClr val="bg1"/>
                  </a:solidFill>
                </a:endParaRPr>
              </a:p>
            </p:txBody>
          </p:sp>
          <p:sp>
            <p:nvSpPr>
              <p:cNvPr id="18" name="Rounded Rectangle 17"/>
              <p:cNvSpPr/>
              <p:nvPr/>
            </p:nvSpPr>
            <p:spPr>
              <a:xfrm>
                <a:off x="7460551" y="3441463"/>
                <a:ext cx="1123509" cy="386404"/>
              </a:xfrm>
              <a:prstGeom prst="roundRect">
                <a:avLst/>
              </a:prstGeom>
              <a:solidFill>
                <a:srgbClr val="DC5D2A"/>
              </a:solidFill>
              <a:ln>
                <a:solidFill>
                  <a:srgbClr val="4A4E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Thread 5</a:t>
                </a:r>
                <a:endParaRPr lang="en-US" dirty="0">
                  <a:solidFill>
                    <a:schemeClr val="bg1"/>
                  </a:solidFill>
                </a:endParaRPr>
              </a:p>
            </p:txBody>
          </p:sp>
          <p:sp>
            <p:nvSpPr>
              <p:cNvPr id="19" name="Rounded Rectangle 18"/>
              <p:cNvSpPr/>
              <p:nvPr/>
            </p:nvSpPr>
            <p:spPr>
              <a:xfrm>
                <a:off x="6198642" y="3441463"/>
                <a:ext cx="1123509" cy="386404"/>
              </a:xfrm>
              <a:prstGeom prst="roundRect">
                <a:avLst/>
              </a:prstGeom>
              <a:solidFill>
                <a:srgbClr val="DC5D2A"/>
              </a:solidFill>
              <a:ln>
                <a:solidFill>
                  <a:srgbClr val="4A4E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Thread 4</a:t>
                </a:r>
                <a:endParaRPr lang="en-US" dirty="0">
                  <a:solidFill>
                    <a:schemeClr val="bg1"/>
                  </a:solidFill>
                </a:endParaRPr>
              </a:p>
            </p:txBody>
          </p:sp>
          <p:sp>
            <p:nvSpPr>
              <p:cNvPr id="20" name="Rounded Rectangle 19"/>
              <p:cNvSpPr/>
              <p:nvPr/>
            </p:nvSpPr>
            <p:spPr>
              <a:xfrm>
                <a:off x="3557653" y="3444242"/>
                <a:ext cx="1123509" cy="386404"/>
              </a:xfrm>
              <a:prstGeom prst="roundRect">
                <a:avLst/>
              </a:prstGeom>
              <a:solidFill>
                <a:srgbClr val="DC5D2A"/>
              </a:solidFill>
              <a:ln>
                <a:solidFill>
                  <a:srgbClr val="4A4E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Thread 2</a:t>
                </a:r>
                <a:endParaRPr lang="en-US" dirty="0">
                  <a:solidFill>
                    <a:schemeClr val="bg1"/>
                  </a:solidFill>
                </a:endParaRPr>
              </a:p>
            </p:txBody>
          </p:sp>
        </p:grpSp>
        <p:sp>
          <p:nvSpPr>
            <p:cNvPr id="22" name="Rounded Rectangle 21"/>
            <p:cNvSpPr/>
            <p:nvPr/>
          </p:nvSpPr>
          <p:spPr>
            <a:xfrm>
              <a:off x="5011974" y="3210166"/>
              <a:ext cx="1123509" cy="379946"/>
            </a:xfrm>
            <a:prstGeom prst="roundRect">
              <a:avLst/>
            </a:prstGeom>
            <a:solidFill>
              <a:srgbClr val="C5E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4A4E52"/>
                  </a:solidFill>
                </a:rPr>
                <a:t>Process 1</a:t>
              </a:r>
              <a:endParaRPr lang="en-US" dirty="0">
                <a:solidFill>
                  <a:srgbClr val="4A4E52"/>
                </a:solidFill>
              </a:endParaRPr>
            </a:p>
          </p:txBody>
        </p:sp>
        <p:cxnSp>
          <p:nvCxnSpPr>
            <p:cNvPr id="26" name="Elbow Connector 25"/>
            <p:cNvCxnSpPr>
              <a:stCxn id="12" idx="2"/>
              <a:endCxn id="10" idx="1"/>
            </p:cNvCxnSpPr>
            <p:nvPr/>
          </p:nvCxnSpPr>
          <p:spPr>
            <a:xfrm rot="16200000" flipH="1">
              <a:off x="2894963" y="4148521"/>
              <a:ext cx="1579536" cy="142586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8" name="Elbow Connector 27"/>
            <p:cNvCxnSpPr>
              <a:stCxn id="20" idx="2"/>
              <a:endCxn id="8" idx="0"/>
            </p:cNvCxnSpPr>
            <p:nvPr/>
          </p:nvCxnSpPr>
          <p:spPr>
            <a:xfrm rot="16200000" flipH="1">
              <a:off x="4095808" y="4251421"/>
              <a:ext cx="864850" cy="51094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0" name="Elbow Connector 29"/>
            <p:cNvCxnSpPr>
              <a:stCxn id="17" idx="2"/>
              <a:endCxn id="9" idx="0"/>
            </p:cNvCxnSpPr>
            <p:nvPr/>
          </p:nvCxnSpPr>
          <p:spPr>
            <a:xfrm rot="16200000" flipH="1">
              <a:off x="5440348" y="4218138"/>
              <a:ext cx="848044" cy="542226"/>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2" name="Elbow Connector 31"/>
            <p:cNvCxnSpPr>
              <a:stCxn id="18" idx="2"/>
              <a:endCxn id="11" idx="3"/>
            </p:cNvCxnSpPr>
            <p:nvPr/>
          </p:nvCxnSpPr>
          <p:spPr>
            <a:xfrm rot="5400000">
              <a:off x="6564769" y="4033675"/>
              <a:ext cx="1572881" cy="164890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8244470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305" y="233266"/>
            <a:ext cx="8513310" cy="519293"/>
          </a:xfrm>
        </p:spPr>
        <p:txBody>
          <a:bodyPr>
            <a:normAutofit fontScale="90000"/>
          </a:bodyPr>
          <a:lstStyle/>
          <a:p>
            <a:r>
              <a:rPr lang="en-US" dirty="0" smtClean="0"/>
              <a:t>Thread and Runnable.</a:t>
            </a:r>
            <a:r>
              <a:rPr lang="en-US" dirty="0"/>
              <a:t/>
            </a:r>
            <a:br>
              <a:rPr lang="en-US" dirty="0"/>
            </a:br>
            <a:endParaRPr lang="en-US" dirty="0"/>
          </a:p>
        </p:txBody>
      </p:sp>
      <p:sp>
        <p:nvSpPr>
          <p:cNvPr id="3" name="Slide Number Placeholder 2"/>
          <p:cNvSpPr>
            <a:spLocks noGrp="1"/>
          </p:cNvSpPr>
          <p:nvPr>
            <p:ph type="sldNum" sz="quarter" idx="12"/>
          </p:nvPr>
        </p:nvSpPr>
        <p:spPr/>
        <p:txBody>
          <a:bodyPr/>
          <a:lstStyle/>
          <a:p>
            <a:r>
              <a:rPr lang="en-GB" smtClean="0"/>
              <a:t>QUALITY. PRODUCTIVITY. INNOVATION.</a:t>
            </a:r>
            <a:endParaRPr lang="en-GB" dirty="0"/>
          </a:p>
        </p:txBody>
      </p:sp>
      <p:sp>
        <p:nvSpPr>
          <p:cNvPr id="4" name="Content Placeholder 3"/>
          <p:cNvSpPr>
            <a:spLocks noGrp="1"/>
          </p:cNvSpPr>
          <p:nvPr>
            <p:ph idx="13"/>
          </p:nvPr>
        </p:nvSpPr>
        <p:spPr>
          <a:xfrm>
            <a:off x="810303" y="752560"/>
            <a:ext cx="10543495" cy="5264520"/>
          </a:xfrm>
        </p:spPr>
        <p:txBody>
          <a:bodyPr>
            <a:normAutofit/>
          </a:bodyPr>
          <a:lstStyle/>
          <a:p>
            <a:r>
              <a:rPr lang="en-US" dirty="0" smtClean="0"/>
              <a:t>Introduction</a:t>
            </a:r>
          </a:p>
          <a:p>
            <a:pPr lvl="1"/>
            <a:r>
              <a:rPr lang="ro-RO" dirty="0" smtClean="0"/>
              <a:t>T</a:t>
            </a:r>
            <a:r>
              <a:rPr lang="en-US" dirty="0" smtClean="0"/>
              <a:t>hread of </a:t>
            </a:r>
            <a:r>
              <a:rPr lang="en-US" dirty="0"/>
              <a:t>execution is the smallest sequence of programmed instructions that can be managed independently by a scheduler (typically as part of an operating system). The implementation of threads and processes differs from one operating system to another, but in most cases, a thread is a component of a process</a:t>
            </a:r>
            <a:r>
              <a:rPr lang="en-US" dirty="0" smtClean="0"/>
              <a:t>.</a:t>
            </a:r>
          </a:p>
          <a:p>
            <a:pPr lvl="1"/>
            <a:endParaRPr lang="en-US" dirty="0" smtClean="0"/>
          </a:p>
          <a:p>
            <a:r>
              <a:rPr lang="en-US" dirty="0"/>
              <a:t>Defining and Starting a </a:t>
            </a:r>
            <a:r>
              <a:rPr lang="en-US" dirty="0" smtClean="0"/>
              <a:t>Thread</a:t>
            </a:r>
          </a:p>
          <a:p>
            <a:pPr marL="1543050" lvl="2" indent="-285750"/>
            <a:r>
              <a:rPr lang="en-US" dirty="0" smtClean="0"/>
              <a:t>Method </a:t>
            </a:r>
            <a:r>
              <a:rPr lang="en-US" dirty="0"/>
              <a:t>1: Extends Thread class and implement run() </a:t>
            </a:r>
            <a:r>
              <a:rPr lang="en-US" dirty="0" smtClean="0"/>
              <a:t>method.</a:t>
            </a:r>
          </a:p>
          <a:p>
            <a:pPr lvl="2" indent="0">
              <a:buNone/>
            </a:pPr>
            <a:r>
              <a:rPr lang="en-US" dirty="0" smtClean="0">
                <a:solidFill>
                  <a:srgbClr val="DC5D2A"/>
                </a:solidFill>
              </a:rPr>
              <a:t>Ex:</a:t>
            </a:r>
          </a:p>
          <a:p>
            <a:pPr lvl="2" indent="0">
              <a:buNone/>
            </a:pPr>
            <a:r>
              <a:rPr lang="en-US" dirty="0" smtClean="0">
                <a:solidFill>
                  <a:srgbClr val="126BA2"/>
                </a:solidFill>
              </a:rPr>
              <a:t>public </a:t>
            </a:r>
            <a:r>
              <a:rPr lang="en-US" dirty="0">
                <a:solidFill>
                  <a:srgbClr val="126BA2"/>
                </a:solidFill>
              </a:rPr>
              <a:t>class </a:t>
            </a:r>
            <a:r>
              <a:rPr lang="en-US" dirty="0" err="1">
                <a:solidFill>
                  <a:srgbClr val="126BA2"/>
                </a:solidFill>
              </a:rPr>
              <a:t>SimpleThread</a:t>
            </a:r>
            <a:r>
              <a:rPr lang="en-US" dirty="0">
                <a:solidFill>
                  <a:srgbClr val="126BA2"/>
                </a:solidFill>
              </a:rPr>
              <a:t> extends Thread {</a:t>
            </a:r>
          </a:p>
          <a:p>
            <a:pPr marL="1257300" lvl="3" indent="0">
              <a:buNone/>
            </a:pPr>
            <a:r>
              <a:rPr lang="en-US" dirty="0">
                <a:solidFill>
                  <a:srgbClr val="126BA2"/>
                </a:solidFill>
              </a:rPr>
              <a:t>    public void run()  </a:t>
            </a:r>
            <a:r>
              <a:rPr lang="en-US" dirty="0" smtClean="0">
                <a:solidFill>
                  <a:srgbClr val="126BA2"/>
                </a:solidFill>
              </a:rPr>
              <a:t>{………….}</a:t>
            </a:r>
          </a:p>
          <a:p>
            <a:pPr marL="1257300" lvl="3" indent="0">
              <a:buNone/>
            </a:pPr>
            <a:r>
              <a:rPr lang="en-US" dirty="0" smtClean="0">
                <a:solidFill>
                  <a:srgbClr val="126BA2"/>
                </a:solidFill>
              </a:rPr>
              <a:t>}</a:t>
            </a:r>
          </a:p>
          <a:p>
            <a:pPr marL="1257300" lvl="3" indent="0">
              <a:buNone/>
            </a:pPr>
            <a:r>
              <a:rPr lang="en-US" dirty="0" smtClean="0">
                <a:solidFill>
                  <a:srgbClr val="126BA2"/>
                </a:solidFill>
              </a:rPr>
              <a:t>(</a:t>
            </a:r>
            <a:r>
              <a:rPr lang="en-US" dirty="0">
                <a:solidFill>
                  <a:srgbClr val="126BA2"/>
                </a:solidFill>
              </a:rPr>
              <a:t>new </a:t>
            </a:r>
            <a:r>
              <a:rPr lang="en-US" dirty="0" err="1">
                <a:solidFill>
                  <a:srgbClr val="126BA2"/>
                </a:solidFill>
              </a:rPr>
              <a:t>SimpleThread</a:t>
            </a:r>
            <a:r>
              <a:rPr lang="en-US" dirty="0">
                <a:solidFill>
                  <a:srgbClr val="126BA2"/>
                </a:solidFill>
              </a:rPr>
              <a:t> ()).start</a:t>
            </a:r>
            <a:r>
              <a:rPr lang="en-US" dirty="0" smtClean="0">
                <a:solidFill>
                  <a:srgbClr val="126BA2"/>
                </a:solidFill>
              </a:rPr>
              <a:t>()</a:t>
            </a:r>
          </a:p>
          <a:p>
            <a:pPr marL="1257300" lvl="3" indent="0">
              <a:buNone/>
            </a:pPr>
            <a:endParaRPr lang="en-US" dirty="0">
              <a:solidFill>
                <a:srgbClr val="126BA2"/>
              </a:solidFill>
            </a:endParaRPr>
          </a:p>
          <a:p>
            <a:pPr marL="1543050" lvl="2" indent="-285750"/>
            <a:r>
              <a:rPr lang="en-US" dirty="0"/>
              <a:t>M</a:t>
            </a:r>
            <a:r>
              <a:rPr lang="en-US" dirty="0" smtClean="0"/>
              <a:t>ethod </a:t>
            </a:r>
            <a:r>
              <a:rPr lang="en-US" dirty="0"/>
              <a:t>2: Implement interface </a:t>
            </a:r>
            <a:r>
              <a:rPr lang="en-US" dirty="0" smtClean="0"/>
              <a:t>Runnable</a:t>
            </a:r>
          </a:p>
          <a:p>
            <a:pPr lvl="2" indent="0">
              <a:buNone/>
            </a:pPr>
            <a:r>
              <a:rPr lang="en-US" dirty="0" smtClean="0">
                <a:solidFill>
                  <a:srgbClr val="DC5D2A"/>
                </a:solidFill>
              </a:rPr>
              <a:t>Ex:</a:t>
            </a:r>
          </a:p>
          <a:p>
            <a:pPr lvl="2" indent="0">
              <a:buNone/>
            </a:pPr>
            <a:r>
              <a:rPr lang="en-US" dirty="0" smtClean="0">
                <a:solidFill>
                  <a:srgbClr val="126BA2"/>
                </a:solidFill>
              </a:rPr>
              <a:t>public </a:t>
            </a:r>
            <a:r>
              <a:rPr lang="en-US" dirty="0" err="1">
                <a:solidFill>
                  <a:srgbClr val="126BA2"/>
                </a:solidFill>
              </a:rPr>
              <a:t>SimpleTask</a:t>
            </a:r>
            <a:r>
              <a:rPr lang="en-US" dirty="0">
                <a:solidFill>
                  <a:srgbClr val="126BA2"/>
                </a:solidFill>
              </a:rPr>
              <a:t> implements Runnable </a:t>
            </a:r>
            <a:r>
              <a:rPr lang="en-US" dirty="0" smtClean="0">
                <a:solidFill>
                  <a:srgbClr val="126BA2"/>
                </a:solidFill>
              </a:rPr>
              <a:t>{</a:t>
            </a:r>
          </a:p>
          <a:p>
            <a:pPr lvl="2" indent="0">
              <a:buNone/>
            </a:pPr>
            <a:r>
              <a:rPr lang="en-US" dirty="0" smtClean="0">
                <a:solidFill>
                  <a:srgbClr val="126BA2"/>
                </a:solidFill>
              </a:rPr>
              <a:t>    </a:t>
            </a:r>
            <a:r>
              <a:rPr lang="en-US" dirty="0">
                <a:solidFill>
                  <a:srgbClr val="126BA2"/>
                </a:solidFill>
              </a:rPr>
              <a:t>public void run() </a:t>
            </a:r>
            <a:r>
              <a:rPr lang="en-US" dirty="0" smtClean="0">
                <a:solidFill>
                  <a:srgbClr val="126BA2"/>
                </a:solidFill>
              </a:rPr>
              <a:t>{…….....}</a:t>
            </a:r>
          </a:p>
          <a:p>
            <a:pPr lvl="2" indent="0">
              <a:buNone/>
            </a:pPr>
            <a:r>
              <a:rPr lang="en-US" dirty="0" smtClean="0">
                <a:solidFill>
                  <a:srgbClr val="126BA2"/>
                </a:solidFill>
              </a:rPr>
              <a:t>}</a:t>
            </a:r>
          </a:p>
          <a:p>
            <a:pPr lvl="2" indent="0">
              <a:buNone/>
            </a:pPr>
            <a:r>
              <a:rPr lang="en-US" dirty="0" smtClean="0">
                <a:solidFill>
                  <a:srgbClr val="126BA2"/>
                </a:solidFill>
              </a:rPr>
              <a:t>(</a:t>
            </a:r>
            <a:r>
              <a:rPr lang="en-US" dirty="0">
                <a:solidFill>
                  <a:srgbClr val="126BA2"/>
                </a:solidFill>
              </a:rPr>
              <a:t>new Thread(new </a:t>
            </a:r>
            <a:r>
              <a:rPr lang="en-US" dirty="0" err="1">
                <a:solidFill>
                  <a:srgbClr val="126BA2"/>
                </a:solidFill>
              </a:rPr>
              <a:t>SimpleTask</a:t>
            </a:r>
            <a:r>
              <a:rPr lang="en-US" dirty="0">
                <a:solidFill>
                  <a:srgbClr val="126BA2"/>
                </a:solidFill>
              </a:rPr>
              <a:t> ())).start()</a:t>
            </a:r>
          </a:p>
          <a:p>
            <a:pPr lvl="1"/>
            <a:endParaRPr lang="ro-RO" dirty="0" smtClean="0"/>
          </a:p>
          <a:p>
            <a:endParaRPr lang="ro-RO" dirty="0" smtClean="0"/>
          </a:p>
          <a:p>
            <a:pPr lvl="1"/>
            <a:endParaRPr lang="en-US" dirty="0" smtClean="0"/>
          </a:p>
          <a:p>
            <a:pPr lvl="1"/>
            <a:endParaRPr lang="fr-FR" dirty="0"/>
          </a:p>
        </p:txBody>
      </p:sp>
    </p:spTree>
    <p:extLst>
      <p:ext uri="{BB962C8B-B14F-4D97-AF65-F5344CB8AC3E}">
        <p14:creationId xmlns:p14="http://schemas.microsoft.com/office/powerpoint/2010/main" val="37950577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305" y="233267"/>
            <a:ext cx="8513310" cy="606318"/>
          </a:xfrm>
        </p:spPr>
        <p:txBody>
          <a:bodyPr>
            <a:normAutofit fontScale="90000"/>
          </a:bodyPr>
          <a:lstStyle/>
          <a:p>
            <a:r>
              <a:rPr lang="en-US" dirty="0"/>
              <a:t>Thread </a:t>
            </a:r>
            <a:r>
              <a:rPr lang="en-US" dirty="0" smtClean="0"/>
              <a:t>Life Cycle</a:t>
            </a:r>
            <a:r>
              <a:rPr lang="ro-RO" dirty="0"/>
              <a:t/>
            </a:r>
            <a:br>
              <a:rPr lang="ro-RO" dirty="0"/>
            </a:br>
            <a:endParaRPr lang="en-US" dirty="0"/>
          </a:p>
        </p:txBody>
      </p:sp>
      <p:sp>
        <p:nvSpPr>
          <p:cNvPr id="3" name="Slide Number Placeholder 2"/>
          <p:cNvSpPr>
            <a:spLocks noGrp="1"/>
          </p:cNvSpPr>
          <p:nvPr>
            <p:ph type="sldNum" sz="quarter" idx="12"/>
          </p:nvPr>
        </p:nvSpPr>
        <p:spPr/>
        <p:txBody>
          <a:bodyPr/>
          <a:lstStyle/>
          <a:p>
            <a:r>
              <a:rPr lang="en-GB" smtClean="0"/>
              <a:t>QUALITY. PRODUCTIVITY. INNOVATION.</a:t>
            </a:r>
            <a:endParaRPr lang="en-GB" dirty="0"/>
          </a:p>
        </p:txBody>
      </p:sp>
      <p:sp>
        <p:nvSpPr>
          <p:cNvPr id="4" name="Content Placeholder 3"/>
          <p:cNvSpPr>
            <a:spLocks noGrp="1"/>
          </p:cNvSpPr>
          <p:nvPr>
            <p:ph idx="13"/>
          </p:nvPr>
        </p:nvSpPr>
        <p:spPr>
          <a:xfrm>
            <a:off x="810303" y="839586"/>
            <a:ext cx="10543495" cy="5177494"/>
          </a:xfrm>
        </p:spPr>
        <p:txBody>
          <a:bodyPr/>
          <a:lstStyle/>
          <a:p>
            <a:r>
              <a:rPr lang="en-US" dirty="0" smtClean="0"/>
              <a:t>	</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907" y="839585"/>
            <a:ext cx="8051800" cy="6045200"/>
          </a:xfrm>
          <a:prstGeom prst="rect">
            <a:avLst/>
          </a:prstGeom>
        </p:spPr>
      </p:pic>
    </p:spTree>
    <p:extLst>
      <p:ext uri="{BB962C8B-B14F-4D97-AF65-F5344CB8AC3E}">
        <p14:creationId xmlns:p14="http://schemas.microsoft.com/office/powerpoint/2010/main" val="5881909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305" y="233267"/>
            <a:ext cx="8513310" cy="606318"/>
          </a:xfrm>
        </p:spPr>
        <p:txBody>
          <a:bodyPr>
            <a:normAutofit fontScale="90000"/>
          </a:bodyPr>
          <a:lstStyle/>
          <a:p>
            <a:r>
              <a:rPr lang="en-US" dirty="0" smtClean="0"/>
              <a:t>Running Life Cycle</a:t>
            </a:r>
            <a:r>
              <a:rPr lang="ro-RO" dirty="0"/>
              <a:t/>
            </a:r>
            <a:br>
              <a:rPr lang="ro-RO" dirty="0"/>
            </a:br>
            <a:endParaRPr lang="en-US" dirty="0"/>
          </a:p>
        </p:txBody>
      </p:sp>
      <p:sp>
        <p:nvSpPr>
          <p:cNvPr id="3" name="Slide Number Placeholder 2"/>
          <p:cNvSpPr>
            <a:spLocks noGrp="1"/>
          </p:cNvSpPr>
          <p:nvPr>
            <p:ph type="sldNum" sz="quarter" idx="12"/>
          </p:nvPr>
        </p:nvSpPr>
        <p:spPr/>
        <p:txBody>
          <a:bodyPr/>
          <a:lstStyle/>
          <a:p>
            <a:r>
              <a:rPr lang="en-GB" smtClean="0"/>
              <a:t>QUALITY. PRODUCTIVITY. INNOVATION.</a:t>
            </a:r>
            <a:endParaRPr lang="en-GB" dirty="0"/>
          </a:p>
        </p:txBody>
      </p:sp>
      <p:sp>
        <p:nvSpPr>
          <p:cNvPr id="4" name="Content Placeholder 3"/>
          <p:cNvSpPr>
            <a:spLocks noGrp="1"/>
          </p:cNvSpPr>
          <p:nvPr>
            <p:ph idx="13"/>
          </p:nvPr>
        </p:nvSpPr>
        <p:spPr>
          <a:xfrm>
            <a:off x="810303" y="839586"/>
            <a:ext cx="10543495" cy="5177494"/>
          </a:xfrm>
        </p:spPr>
        <p:txBody>
          <a:bodyPr/>
          <a:lstStyle/>
          <a:p>
            <a:r>
              <a:rPr lang="en-US" dirty="0" smtClean="0"/>
              <a:t>	</a:t>
            </a:r>
            <a:endParaRPr lang="en-US" dirty="0"/>
          </a:p>
        </p:txBody>
      </p:sp>
      <p:grpSp>
        <p:nvGrpSpPr>
          <p:cNvPr id="5" name="Group 4"/>
          <p:cNvGrpSpPr/>
          <p:nvPr/>
        </p:nvGrpSpPr>
        <p:grpSpPr>
          <a:xfrm>
            <a:off x="2466097" y="1508847"/>
            <a:ext cx="7110995" cy="3678398"/>
            <a:chOff x="1996752" y="3485343"/>
            <a:chExt cx="3881461" cy="1528346"/>
          </a:xfrm>
        </p:grpSpPr>
        <p:grpSp>
          <p:nvGrpSpPr>
            <p:cNvPr id="6" name="Group 5"/>
            <p:cNvGrpSpPr/>
            <p:nvPr/>
          </p:nvGrpSpPr>
          <p:grpSpPr>
            <a:xfrm>
              <a:off x="1996752" y="3485343"/>
              <a:ext cx="3881461" cy="1528346"/>
              <a:chOff x="1996752" y="3485343"/>
              <a:chExt cx="3881461" cy="1528346"/>
            </a:xfrm>
          </p:grpSpPr>
          <p:sp>
            <p:nvSpPr>
              <p:cNvPr id="17" name="Rounded Rectangle 16"/>
              <p:cNvSpPr/>
              <p:nvPr/>
            </p:nvSpPr>
            <p:spPr>
              <a:xfrm>
                <a:off x="1996752" y="3485343"/>
                <a:ext cx="2872040" cy="1528346"/>
              </a:xfrm>
              <a:prstGeom prst="roundRect">
                <a:avLst/>
              </a:prstGeom>
              <a:solidFill>
                <a:schemeClr val="accent3">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ro-RO" dirty="0" smtClean="0"/>
              </a:p>
            </p:txBody>
          </p:sp>
          <p:sp>
            <p:nvSpPr>
              <p:cNvPr id="18" name="Rounded Rectangle 17"/>
              <p:cNvSpPr/>
              <p:nvPr/>
            </p:nvSpPr>
            <p:spPr>
              <a:xfrm>
                <a:off x="5218164" y="4059737"/>
                <a:ext cx="660049" cy="323681"/>
              </a:xfrm>
              <a:prstGeom prst="roundRect">
                <a:avLst/>
              </a:prstGeom>
              <a:solidFill>
                <a:schemeClr val="accent3">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2000" dirty="0" smtClean="0"/>
                  <a:t>Dead</a:t>
                </a:r>
                <a:endParaRPr lang="ro-RO" sz="2000" dirty="0" smtClean="0"/>
              </a:p>
            </p:txBody>
          </p:sp>
        </p:grpSp>
        <p:cxnSp>
          <p:nvCxnSpPr>
            <p:cNvPr id="7" name="Straight Arrow Connector 6"/>
            <p:cNvCxnSpPr/>
            <p:nvPr/>
          </p:nvCxnSpPr>
          <p:spPr>
            <a:xfrm>
              <a:off x="2570338" y="3992825"/>
              <a:ext cx="44" cy="560295"/>
            </a:xfrm>
            <a:prstGeom prst="straightConnector1">
              <a:avLst/>
            </a:prstGeom>
            <a:ln>
              <a:solidFill>
                <a:srgbClr val="4A4E52"/>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flipV="1">
              <a:off x="3098233" y="3992825"/>
              <a:ext cx="3668" cy="548492"/>
            </a:xfrm>
            <a:prstGeom prst="straightConnector1">
              <a:avLst/>
            </a:prstGeom>
            <a:ln>
              <a:solidFill>
                <a:srgbClr val="4A4E52"/>
              </a:solidFill>
              <a:tailEnd type="triangle"/>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2249401" y="3610398"/>
              <a:ext cx="1182048" cy="37619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a:t> </a:t>
              </a:r>
              <a:r>
                <a:rPr lang="en-US" sz="2000" dirty="0" smtClean="0"/>
                <a:t>Runnable</a:t>
              </a:r>
            </a:p>
          </p:txBody>
        </p:sp>
        <p:sp>
          <p:nvSpPr>
            <p:cNvPr id="10" name="Rounded Rectangle 9"/>
            <p:cNvSpPr/>
            <p:nvPr/>
          </p:nvSpPr>
          <p:spPr>
            <a:xfrm>
              <a:off x="2354601" y="4539949"/>
              <a:ext cx="1018287" cy="39841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a:t>Running</a:t>
              </a:r>
            </a:p>
          </p:txBody>
        </p:sp>
        <p:cxnSp>
          <p:nvCxnSpPr>
            <p:cNvPr id="11" name="Straight Arrow Connector 10"/>
            <p:cNvCxnSpPr>
              <a:stCxn id="15" idx="1"/>
              <a:endCxn id="18" idx="1"/>
            </p:cNvCxnSpPr>
            <p:nvPr/>
          </p:nvCxnSpPr>
          <p:spPr>
            <a:xfrm flipV="1">
              <a:off x="3732245" y="4221577"/>
              <a:ext cx="1485919" cy="5189"/>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2" name="TextBox 11"/>
            <p:cNvSpPr txBox="1"/>
            <p:nvPr/>
          </p:nvSpPr>
          <p:spPr>
            <a:xfrm>
              <a:off x="3749743" y="4087675"/>
              <a:ext cx="981726" cy="294121"/>
            </a:xfrm>
            <a:prstGeom prst="rect">
              <a:avLst/>
            </a:prstGeom>
            <a:noFill/>
          </p:spPr>
          <p:txBody>
            <a:bodyPr wrap="square" rtlCol="0">
              <a:spAutoFit/>
            </a:bodyPr>
            <a:lstStyle/>
            <a:p>
              <a:r>
                <a:rPr lang="en-US" sz="2000" dirty="0"/>
                <a:t>i</a:t>
              </a:r>
              <a:r>
                <a:rPr lang="en-US" sz="2000" dirty="0" smtClean="0"/>
                <a:t>nterrupt()</a:t>
              </a:r>
            </a:p>
            <a:p>
              <a:r>
                <a:rPr lang="en-US" sz="2000" dirty="0" err="1" smtClean="0"/>
                <a:t>System.exit</a:t>
              </a:r>
              <a:r>
                <a:rPr lang="en-US" sz="2000" dirty="0" smtClean="0"/>
                <a:t>()</a:t>
              </a:r>
              <a:endParaRPr lang="en-US" sz="2000" dirty="0"/>
            </a:p>
          </p:txBody>
        </p:sp>
        <p:sp>
          <p:nvSpPr>
            <p:cNvPr id="13" name="TextBox 12"/>
            <p:cNvSpPr txBox="1"/>
            <p:nvPr/>
          </p:nvSpPr>
          <p:spPr>
            <a:xfrm>
              <a:off x="3068651" y="4064078"/>
              <a:ext cx="696173" cy="422000"/>
            </a:xfrm>
            <a:prstGeom prst="rect">
              <a:avLst/>
            </a:prstGeom>
            <a:noFill/>
          </p:spPr>
          <p:txBody>
            <a:bodyPr wrap="square" rtlCol="0">
              <a:spAutoFit/>
            </a:bodyPr>
            <a:lstStyle/>
            <a:p>
              <a:r>
                <a:rPr lang="en-US" sz="2000" dirty="0"/>
                <a:t>s</a:t>
              </a:r>
              <a:r>
                <a:rPr lang="en-US" sz="2000" dirty="0" smtClean="0"/>
                <a:t>leep()</a:t>
              </a:r>
            </a:p>
            <a:p>
              <a:r>
                <a:rPr lang="en-US" sz="2000" dirty="0" smtClean="0"/>
                <a:t>wait()</a:t>
              </a:r>
            </a:p>
            <a:p>
              <a:r>
                <a:rPr lang="en-US" sz="2000" dirty="0" smtClean="0"/>
                <a:t>yield()</a:t>
              </a:r>
              <a:endParaRPr lang="en-US" sz="2000" dirty="0"/>
            </a:p>
          </p:txBody>
        </p:sp>
        <p:sp>
          <p:nvSpPr>
            <p:cNvPr id="14" name="TextBox 13"/>
            <p:cNvSpPr txBox="1"/>
            <p:nvPr/>
          </p:nvSpPr>
          <p:spPr>
            <a:xfrm>
              <a:off x="2051604" y="4111651"/>
              <a:ext cx="716067" cy="422000"/>
            </a:xfrm>
            <a:prstGeom prst="rect">
              <a:avLst/>
            </a:prstGeom>
            <a:noFill/>
          </p:spPr>
          <p:txBody>
            <a:bodyPr wrap="square" rtlCol="0">
              <a:spAutoFit/>
            </a:bodyPr>
            <a:lstStyle/>
            <a:p>
              <a:r>
                <a:rPr lang="en-US" sz="2000" dirty="0"/>
                <a:t>n</a:t>
              </a:r>
              <a:r>
                <a:rPr lang="en-US" sz="2000" dirty="0" smtClean="0"/>
                <a:t>otify()</a:t>
              </a:r>
            </a:p>
            <a:p>
              <a:r>
                <a:rPr lang="en-US" sz="2000" dirty="0" err="1"/>
                <a:t>n</a:t>
              </a:r>
              <a:r>
                <a:rPr lang="en-US" sz="2000" dirty="0" err="1" smtClean="0"/>
                <a:t>otifyAll</a:t>
              </a:r>
              <a:r>
                <a:rPr lang="en-US" sz="2000" dirty="0" smtClean="0"/>
                <a:t>()</a:t>
              </a:r>
            </a:p>
            <a:p>
              <a:r>
                <a:rPr lang="en-US" sz="2000" dirty="0" smtClean="0"/>
                <a:t>join()</a:t>
              </a:r>
              <a:endParaRPr lang="en-US" sz="2000" dirty="0"/>
            </a:p>
          </p:txBody>
        </p:sp>
        <p:sp>
          <p:nvSpPr>
            <p:cNvPr id="15" name="Freeform 14"/>
            <p:cNvSpPr/>
            <p:nvPr/>
          </p:nvSpPr>
          <p:spPr>
            <a:xfrm>
              <a:off x="3364021" y="3806890"/>
              <a:ext cx="368516" cy="985588"/>
            </a:xfrm>
            <a:custGeom>
              <a:avLst/>
              <a:gdLst>
                <a:gd name="connsiteX0" fmla="*/ 78975 w 368516"/>
                <a:gd name="connsiteY0" fmla="*/ 0 h 985588"/>
                <a:gd name="connsiteX1" fmla="*/ 368224 w 368516"/>
                <a:gd name="connsiteY1" fmla="*/ 419877 h 985588"/>
                <a:gd name="connsiteX2" fmla="*/ 32322 w 368516"/>
                <a:gd name="connsiteY2" fmla="*/ 933061 h 985588"/>
                <a:gd name="connsiteX3" fmla="*/ 32322 w 368516"/>
                <a:gd name="connsiteY3" fmla="*/ 942392 h 985588"/>
              </a:gdLst>
              <a:ahLst/>
              <a:cxnLst>
                <a:cxn ang="0">
                  <a:pos x="connsiteX0" y="connsiteY0"/>
                </a:cxn>
                <a:cxn ang="0">
                  <a:pos x="connsiteX1" y="connsiteY1"/>
                </a:cxn>
                <a:cxn ang="0">
                  <a:pos x="connsiteX2" y="connsiteY2"/>
                </a:cxn>
                <a:cxn ang="0">
                  <a:pos x="connsiteX3" y="connsiteY3"/>
                </a:cxn>
              </a:cxnLst>
              <a:rect l="l" t="t" r="r" b="b"/>
              <a:pathLst>
                <a:path w="368516" h="985588">
                  <a:moveTo>
                    <a:pt x="78975" y="0"/>
                  </a:moveTo>
                  <a:cubicBezTo>
                    <a:pt x="227487" y="132183"/>
                    <a:pt x="376000" y="264367"/>
                    <a:pt x="368224" y="419877"/>
                  </a:cubicBezTo>
                  <a:cubicBezTo>
                    <a:pt x="360449" y="575387"/>
                    <a:pt x="88306" y="845975"/>
                    <a:pt x="32322" y="933061"/>
                  </a:cubicBezTo>
                  <a:cubicBezTo>
                    <a:pt x="-23662" y="1020147"/>
                    <a:pt x="4330" y="981269"/>
                    <a:pt x="32322" y="94239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993904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305" y="233267"/>
            <a:ext cx="8513310" cy="621498"/>
          </a:xfrm>
        </p:spPr>
        <p:txBody>
          <a:bodyPr>
            <a:normAutofit/>
          </a:bodyPr>
          <a:lstStyle/>
          <a:p>
            <a:r>
              <a:rPr lang="en-US" dirty="0" smtClean="0"/>
              <a:t>Synchronization mechanism</a:t>
            </a:r>
            <a:endParaRPr lang="en-US" dirty="0"/>
          </a:p>
        </p:txBody>
      </p:sp>
      <p:sp>
        <p:nvSpPr>
          <p:cNvPr id="3" name="Slide Number Placeholder 2"/>
          <p:cNvSpPr>
            <a:spLocks noGrp="1"/>
          </p:cNvSpPr>
          <p:nvPr>
            <p:ph type="sldNum" sz="quarter" idx="12"/>
          </p:nvPr>
        </p:nvSpPr>
        <p:spPr/>
        <p:txBody>
          <a:bodyPr/>
          <a:lstStyle/>
          <a:p>
            <a:r>
              <a:rPr lang="en-GB" smtClean="0"/>
              <a:t>QUALITY. PRODUCTIVITY. INNOVATION.</a:t>
            </a:r>
            <a:endParaRPr lang="en-GB" dirty="0"/>
          </a:p>
        </p:txBody>
      </p:sp>
      <p:sp>
        <p:nvSpPr>
          <p:cNvPr id="4" name="Content Placeholder 3"/>
          <p:cNvSpPr>
            <a:spLocks noGrp="1"/>
          </p:cNvSpPr>
          <p:nvPr>
            <p:ph idx="13"/>
          </p:nvPr>
        </p:nvSpPr>
        <p:spPr>
          <a:xfrm>
            <a:off x="810303" y="854766"/>
            <a:ext cx="10543495" cy="5162314"/>
          </a:xfrm>
        </p:spPr>
        <p:txBody>
          <a:bodyPr>
            <a:normAutofit fontScale="92500" lnSpcReduction="10000"/>
          </a:bodyPr>
          <a:lstStyle/>
          <a:p>
            <a:r>
              <a:rPr lang="en-US" dirty="0" smtClean="0"/>
              <a:t>Problem:</a:t>
            </a:r>
          </a:p>
          <a:p>
            <a:pPr lvl="1"/>
            <a:r>
              <a:rPr lang="en-US" dirty="0" smtClean="0"/>
              <a:t>What happen then in same time two or more thread will execute the same code?</a:t>
            </a:r>
          </a:p>
          <a:p>
            <a:pPr lvl="2"/>
            <a:r>
              <a:rPr lang="en-US" dirty="0" smtClean="0"/>
              <a:t>Thread Interference - </a:t>
            </a:r>
            <a:r>
              <a:rPr lang="en-US" dirty="0"/>
              <a:t>describes how errors are introduced when multiple threads access shared data.</a:t>
            </a:r>
          </a:p>
          <a:p>
            <a:pPr lvl="2"/>
            <a:r>
              <a:rPr lang="en-US" dirty="0"/>
              <a:t>Memory Consistency Errors </a:t>
            </a:r>
            <a:r>
              <a:rPr lang="en-US" dirty="0" smtClean="0"/>
              <a:t>- describes </a:t>
            </a:r>
            <a:r>
              <a:rPr lang="en-US" dirty="0"/>
              <a:t>errors that result from inconsistent views of shared memory</a:t>
            </a:r>
            <a:r>
              <a:rPr lang="en-US" dirty="0" smtClean="0"/>
              <a:t>.</a:t>
            </a:r>
            <a:endParaRPr lang="en-US" dirty="0"/>
          </a:p>
          <a:p>
            <a:r>
              <a:rPr lang="en-US" dirty="0" smtClean="0"/>
              <a:t>Solution:</a:t>
            </a:r>
          </a:p>
          <a:p>
            <a:pPr lvl="1"/>
            <a:r>
              <a:rPr lang="en-US" dirty="0" smtClean="0"/>
              <a:t>We need to synchronize code.</a:t>
            </a:r>
            <a:r>
              <a:rPr lang="en-US" dirty="0"/>
              <a:t> </a:t>
            </a:r>
            <a:r>
              <a:rPr lang="en-US" dirty="0" smtClean="0"/>
              <a:t>Existing mechanism to make synchronization in Java:</a:t>
            </a:r>
          </a:p>
          <a:p>
            <a:pPr lvl="2"/>
            <a:r>
              <a:rPr lang="en-US" b="1" dirty="0"/>
              <a:t>Semaphores</a:t>
            </a:r>
            <a:r>
              <a:rPr lang="en-US" dirty="0"/>
              <a:t> -  is a variable or abstract data type that is used for controlling access, by multiple processes, to a common resource in a parallel programming or a multi user environment.</a:t>
            </a:r>
            <a:endParaRPr lang="en-US" dirty="0" smtClean="0"/>
          </a:p>
          <a:p>
            <a:pPr lvl="2"/>
            <a:r>
              <a:rPr lang="en-US" b="1" dirty="0"/>
              <a:t>Lock</a:t>
            </a:r>
            <a:r>
              <a:rPr lang="en-US" dirty="0"/>
              <a:t> - is a synchronization mechanism for enforcing limits on access to a resource in an environment where there are many threads of execution.</a:t>
            </a:r>
            <a:endParaRPr lang="en-US" b="1" dirty="0"/>
          </a:p>
          <a:p>
            <a:pPr lvl="2"/>
            <a:r>
              <a:rPr lang="en-US" b="1" dirty="0" smtClean="0"/>
              <a:t>Synchronized methods and blocks </a:t>
            </a:r>
            <a:r>
              <a:rPr lang="en-US" dirty="0" smtClean="0"/>
              <a:t>- Use reserved ‘synchronized’ keyword to make thread safe and synchronized code.</a:t>
            </a:r>
          </a:p>
          <a:p>
            <a:pPr lvl="2"/>
            <a:r>
              <a:rPr lang="en-US" b="1" dirty="0"/>
              <a:t>Monitors</a:t>
            </a:r>
            <a:r>
              <a:rPr lang="en-US" dirty="0"/>
              <a:t> (wait/notify and sleep) - is a synchronization construct that allows threads to have both mutual exclusion and the ability to wait (block) for a certain condition to become true. A monitor consists of a </a:t>
            </a:r>
            <a:r>
              <a:rPr lang="en-US" dirty="0" err="1"/>
              <a:t>mutex</a:t>
            </a:r>
            <a:r>
              <a:rPr lang="en-US" dirty="0"/>
              <a:t> (lock) object and condition variables.</a:t>
            </a:r>
          </a:p>
          <a:p>
            <a:pPr lvl="2"/>
            <a:r>
              <a:rPr lang="en-US" b="1" dirty="0" smtClean="0"/>
              <a:t>Use specialized API</a:t>
            </a:r>
          </a:p>
          <a:p>
            <a:pPr lvl="3"/>
            <a:r>
              <a:rPr lang="en-US" b="1" dirty="0" smtClean="0"/>
              <a:t>Thread pooling mechanism</a:t>
            </a:r>
            <a:r>
              <a:rPr lang="en-US" dirty="0" smtClean="0"/>
              <a:t> </a:t>
            </a:r>
            <a:r>
              <a:rPr lang="en-US" dirty="0"/>
              <a:t>- is an implementation of the </a:t>
            </a:r>
            <a:r>
              <a:rPr lang="en-US" dirty="0" err="1"/>
              <a:t>ExecutorService</a:t>
            </a:r>
            <a:r>
              <a:rPr lang="en-US" dirty="0"/>
              <a:t> </a:t>
            </a:r>
            <a:r>
              <a:rPr lang="en-US" dirty="0" smtClean="0"/>
              <a:t>interface, what consist </a:t>
            </a:r>
            <a:r>
              <a:rPr lang="en-US" dirty="0"/>
              <a:t>of worker </a:t>
            </a:r>
            <a:r>
              <a:rPr lang="en-US" dirty="0" smtClean="0"/>
              <a:t>threads(a pool) that </a:t>
            </a:r>
            <a:r>
              <a:rPr lang="en-US" dirty="0"/>
              <a:t>execute sequentially </a:t>
            </a:r>
            <a:r>
              <a:rPr lang="en-US" dirty="0" smtClean="0"/>
              <a:t>a set of tasks(runnable, callable). </a:t>
            </a:r>
            <a:r>
              <a:rPr lang="en-US" dirty="0"/>
              <a:t>This kind of thread exists separately from the Runnable and Callable tasks it executes and is often used to execute multiple tasks.</a:t>
            </a:r>
            <a:endParaRPr lang="en-US" b="1" dirty="0" smtClean="0"/>
          </a:p>
          <a:p>
            <a:pPr lvl="3"/>
            <a:r>
              <a:rPr lang="en-US" b="1" dirty="0" smtClean="0"/>
              <a:t>Fork Join mechanism</a:t>
            </a:r>
            <a:r>
              <a:rPr lang="en-US" dirty="0" smtClean="0"/>
              <a:t> </a:t>
            </a:r>
            <a:r>
              <a:rPr lang="en-US" dirty="0"/>
              <a:t>- </a:t>
            </a:r>
            <a:r>
              <a:rPr lang="en-US" dirty="0" smtClean="0"/>
              <a:t>is </a:t>
            </a:r>
            <a:r>
              <a:rPr lang="en-US" dirty="0"/>
              <a:t>an implementation of the </a:t>
            </a:r>
            <a:r>
              <a:rPr lang="en-US" dirty="0" err="1"/>
              <a:t>ExecutorService</a:t>
            </a:r>
            <a:r>
              <a:rPr lang="en-US" dirty="0"/>
              <a:t> interface that helps you take advantage of multiple processors. It is designed for work that can be broken into smaller pieces recursively</a:t>
            </a:r>
            <a:r>
              <a:rPr lang="en-US" dirty="0" smtClean="0"/>
              <a:t>.</a:t>
            </a:r>
          </a:p>
          <a:p>
            <a:pPr lvl="3"/>
            <a:r>
              <a:rPr lang="en-US" b="1" dirty="0"/>
              <a:t>Atomic classes</a:t>
            </a:r>
            <a:r>
              <a:rPr lang="en-US" dirty="0"/>
              <a:t> - The </a:t>
            </a:r>
            <a:r>
              <a:rPr lang="en-US" dirty="0" err="1"/>
              <a:t>java.util.concurrent.atomic</a:t>
            </a:r>
            <a:r>
              <a:rPr lang="en-US" dirty="0"/>
              <a:t> package defines classes that support atomic operations on single variables. Uses synchronized method and blocks to implement atomicity</a:t>
            </a:r>
            <a:r>
              <a:rPr lang="en-US" dirty="0" smtClean="0"/>
              <a:t>.</a:t>
            </a:r>
          </a:p>
          <a:p>
            <a:pPr lvl="3"/>
            <a:r>
              <a:rPr lang="en-US" b="1" dirty="0"/>
              <a:t>Lock objects </a:t>
            </a:r>
            <a:r>
              <a:rPr lang="en-US" dirty="0" smtClean="0"/>
              <a:t>- support </a:t>
            </a:r>
            <a:r>
              <a:rPr lang="en-US" dirty="0"/>
              <a:t>locking idioms that simplify many concurrent applications.</a:t>
            </a:r>
            <a:endParaRPr lang="en-US" dirty="0" smtClean="0"/>
          </a:p>
          <a:p>
            <a:pPr lvl="1"/>
            <a:endParaRPr lang="en-US" dirty="0" smtClean="0"/>
          </a:p>
        </p:txBody>
      </p:sp>
    </p:spTree>
    <p:extLst>
      <p:ext uri="{BB962C8B-B14F-4D97-AF65-F5344CB8AC3E}">
        <p14:creationId xmlns:p14="http://schemas.microsoft.com/office/powerpoint/2010/main" val="25805932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305" y="233267"/>
            <a:ext cx="8513310" cy="670742"/>
          </a:xfrm>
        </p:spPr>
        <p:txBody>
          <a:bodyPr>
            <a:normAutofit/>
          </a:bodyPr>
          <a:lstStyle/>
          <a:p>
            <a:r>
              <a:rPr lang="en-US" dirty="0" smtClean="0"/>
              <a:t>Synchronized block</a:t>
            </a:r>
            <a:endParaRPr lang="en-US" dirty="0"/>
          </a:p>
        </p:txBody>
      </p:sp>
      <p:sp>
        <p:nvSpPr>
          <p:cNvPr id="3" name="Slide Number Placeholder 2"/>
          <p:cNvSpPr>
            <a:spLocks noGrp="1"/>
          </p:cNvSpPr>
          <p:nvPr>
            <p:ph type="sldNum" sz="quarter" idx="12"/>
          </p:nvPr>
        </p:nvSpPr>
        <p:spPr/>
        <p:txBody>
          <a:bodyPr/>
          <a:lstStyle/>
          <a:p>
            <a:r>
              <a:rPr lang="en-GB" smtClean="0"/>
              <a:t>QUALITY. PRODUCTIVITY. INNOVATION.</a:t>
            </a:r>
            <a:endParaRPr lang="en-GB" dirty="0"/>
          </a:p>
        </p:txBody>
      </p:sp>
      <p:sp>
        <p:nvSpPr>
          <p:cNvPr id="4" name="Content Placeholder 3"/>
          <p:cNvSpPr>
            <a:spLocks noGrp="1"/>
          </p:cNvSpPr>
          <p:nvPr>
            <p:ph idx="13"/>
          </p:nvPr>
        </p:nvSpPr>
        <p:spPr>
          <a:xfrm>
            <a:off x="810303" y="904010"/>
            <a:ext cx="10543495" cy="5113070"/>
          </a:xfrm>
        </p:spPr>
        <p:txBody>
          <a:bodyPr/>
          <a:lstStyle/>
          <a:p>
            <a:r>
              <a:rPr lang="en-US" dirty="0" smtClean="0"/>
              <a:t>Introduction:</a:t>
            </a:r>
          </a:p>
          <a:p>
            <a:pPr lvl="1"/>
            <a:r>
              <a:rPr lang="en-US" dirty="0" smtClean="0"/>
              <a:t>Synchronization </a:t>
            </a:r>
            <a:r>
              <a:rPr lang="en-US" dirty="0"/>
              <a:t>is built around an internal entity known as the intrinsic lock or monitor lock. (The API specification often refers to this entity simply as a "monitor.") Intrinsic locks play a role in both aspects of synchronization: enforcing exclusive access to an object's state and establishing happens-before relationships that are essential to visibility</a:t>
            </a:r>
            <a:r>
              <a:rPr lang="en-US" dirty="0" smtClean="0"/>
              <a:t>.</a:t>
            </a:r>
          </a:p>
          <a:p>
            <a:r>
              <a:rPr lang="en-US" dirty="0"/>
              <a:t>Synchronized Methods</a:t>
            </a:r>
          </a:p>
          <a:p>
            <a:pPr lvl="1"/>
            <a:r>
              <a:rPr lang="en-US" dirty="0"/>
              <a:t>When a thread invokes a synchronized method, it automatically acquires the intrinsic lock for that method's object and releases it when the method returns. The lock release occurs even if the return was caused by an uncaught exception</a:t>
            </a:r>
            <a:r>
              <a:rPr lang="en-US" dirty="0" smtClean="0"/>
              <a:t>.</a:t>
            </a:r>
          </a:p>
          <a:p>
            <a:pPr marL="914400" lvl="2" indent="0">
              <a:buNone/>
            </a:pPr>
            <a:r>
              <a:rPr lang="en-US" dirty="0" smtClean="0">
                <a:solidFill>
                  <a:srgbClr val="AA0B19"/>
                </a:solidFill>
              </a:rPr>
              <a:t>Ex:</a:t>
            </a:r>
          </a:p>
          <a:p>
            <a:pPr marL="914400" lvl="2" indent="0">
              <a:buNone/>
            </a:pPr>
            <a:r>
              <a:rPr lang="en-US" dirty="0">
                <a:solidFill>
                  <a:srgbClr val="126BA2"/>
                </a:solidFill>
              </a:rPr>
              <a:t>public synchronized Integer </a:t>
            </a:r>
            <a:r>
              <a:rPr lang="en-US" dirty="0" err="1" smtClean="0">
                <a:solidFill>
                  <a:srgbClr val="126BA2"/>
                </a:solidFill>
              </a:rPr>
              <a:t>sinchronizedMethod</a:t>
            </a:r>
            <a:r>
              <a:rPr lang="en-US" dirty="0">
                <a:solidFill>
                  <a:srgbClr val="126BA2"/>
                </a:solidFill>
              </a:rPr>
              <a:t>() { </a:t>
            </a:r>
            <a:r>
              <a:rPr lang="en-US" dirty="0" smtClean="0">
                <a:solidFill>
                  <a:srgbClr val="126BA2"/>
                </a:solidFill>
              </a:rPr>
              <a:t>//code to be synchronized}</a:t>
            </a:r>
            <a:endParaRPr lang="en-US" dirty="0">
              <a:solidFill>
                <a:srgbClr val="126BA2"/>
              </a:solidFill>
            </a:endParaRPr>
          </a:p>
          <a:p>
            <a:pPr indent="-342900"/>
            <a:r>
              <a:rPr lang="en-US" dirty="0" smtClean="0"/>
              <a:t>Synchronized blocks</a:t>
            </a:r>
          </a:p>
          <a:p>
            <a:pPr lvl="1" indent="-342900"/>
            <a:r>
              <a:rPr lang="en-US" dirty="0"/>
              <a:t>Unlike synchronized methods, synchronized statements must specify the object that provides the intrinsic </a:t>
            </a:r>
            <a:r>
              <a:rPr lang="en-US" dirty="0" smtClean="0"/>
              <a:t>lock.</a:t>
            </a:r>
          </a:p>
          <a:p>
            <a:pPr marL="914400" lvl="2" indent="0">
              <a:buNone/>
            </a:pPr>
            <a:r>
              <a:rPr lang="en-US" dirty="0" smtClean="0">
                <a:solidFill>
                  <a:srgbClr val="AA0B19"/>
                </a:solidFill>
              </a:rPr>
              <a:t>Ex:</a:t>
            </a:r>
          </a:p>
          <a:p>
            <a:pPr marL="914400" lvl="2" indent="0">
              <a:buNone/>
            </a:pPr>
            <a:r>
              <a:rPr lang="en-US" dirty="0">
                <a:solidFill>
                  <a:srgbClr val="126BA2"/>
                </a:solidFill>
              </a:rPr>
              <a:t>synchronized(this) {</a:t>
            </a:r>
          </a:p>
          <a:p>
            <a:pPr marL="914400" lvl="2" indent="0">
              <a:buNone/>
            </a:pPr>
            <a:r>
              <a:rPr lang="en-US" dirty="0">
                <a:solidFill>
                  <a:srgbClr val="126BA2"/>
                </a:solidFill>
              </a:rPr>
              <a:t>    </a:t>
            </a:r>
            <a:r>
              <a:rPr lang="en-US" dirty="0" smtClean="0">
                <a:solidFill>
                  <a:srgbClr val="126BA2"/>
                </a:solidFill>
              </a:rPr>
              <a:t>//code to be synchronized</a:t>
            </a:r>
            <a:endParaRPr lang="en-US" dirty="0">
              <a:solidFill>
                <a:srgbClr val="126BA2"/>
              </a:solidFill>
            </a:endParaRPr>
          </a:p>
          <a:p>
            <a:pPr marL="914400" lvl="2" indent="0">
              <a:buNone/>
            </a:pPr>
            <a:r>
              <a:rPr lang="en-US" dirty="0" smtClean="0">
                <a:solidFill>
                  <a:srgbClr val="126BA2"/>
                </a:solidFill>
              </a:rPr>
              <a:t>}</a:t>
            </a:r>
          </a:p>
          <a:p>
            <a:pPr indent="-342900"/>
            <a:r>
              <a:rPr lang="en-US" dirty="0"/>
              <a:t>Reentrant Synchronization</a:t>
            </a:r>
          </a:p>
          <a:p>
            <a:pPr lvl="1" indent="-342900"/>
            <a:r>
              <a:rPr lang="en-US" dirty="0"/>
              <a:t>Recall that a thread cannot acquire a lock owned by another thread. But a thread can acquire a lock that it already owns.</a:t>
            </a:r>
            <a:endParaRPr lang="en-US" dirty="0" smtClean="0"/>
          </a:p>
        </p:txBody>
      </p:sp>
    </p:spTree>
    <p:extLst>
      <p:ext uri="{BB962C8B-B14F-4D97-AF65-F5344CB8AC3E}">
        <p14:creationId xmlns:p14="http://schemas.microsoft.com/office/powerpoint/2010/main" val="39090135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Endava">
      <a:dk1>
        <a:srgbClr val="4A4E52"/>
      </a:dk1>
      <a:lt1>
        <a:sysClr val="window" lastClr="FFFFFF"/>
      </a:lt1>
      <a:dk2>
        <a:srgbClr val="BDBEC0"/>
      </a:dk2>
      <a:lt2>
        <a:srgbClr val="FFFFFF"/>
      </a:lt2>
      <a:accent1>
        <a:srgbClr val="81ADB5"/>
      </a:accent1>
      <a:accent2>
        <a:srgbClr val="DC5C2B"/>
      </a:accent2>
      <a:accent3>
        <a:srgbClr val="0092DD"/>
      </a:accent3>
      <a:accent4>
        <a:srgbClr val="BDBEC0"/>
      </a:accent4>
      <a:accent5>
        <a:srgbClr val="4A4E52"/>
      </a:accent5>
      <a:accent6>
        <a:srgbClr val="81ADB5"/>
      </a:accent6>
      <a:hlink>
        <a:srgbClr val="AA0B19"/>
      </a:hlink>
      <a:folHlink>
        <a:srgbClr val="BDBEC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_template_wide_16-9_2013" id="{FE1F9A2C-BC1B-4A94-ACD5-8B819B602136}" vid="{3E7519DC-5C3B-412A-B974-E729F4038FF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74DE8F874A57D40BE181F274FFEEB68" ma:contentTypeVersion="0" ma:contentTypeDescription="Create a new document." ma:contentTypeScope="" ma:versionID="308c419822eca16213fccab147bd08e2">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0A66D2-D549-4A1D-988B-7AA6D122F83F}">
  <ds:schemaRefs>
    <ds:schemaRef ds:uri="http://schemas.microsoft.com/sharepoint/v3/contenttype/forms"/>
  </ds:schemaRefs>
</ds:datastoreItem>
</file>

<file path=customXml/itemProps2.xml><?xml version="1.0" encoding="utf-8"?>
<ds:datastoreItem xmlns:ds="http://schemas.openxmlformats.org/officeDocument/2006/customXml" ds:itemID="{C6226498-ED1E-45D6-B445-B5C935F92871}">
  <ds:schemaRefs>
    <ds:schemaRef ds:uri="http://schemas.microsoft.com/office/2006/documentManagement/types"/>
    <ds:schemaRef ds:uri="http://schemas.openxmlformats.org/package/2006/metadata/core-properties"/>
    <ds:schemaRef ds:uri="http://purl.org/dc/elements/1.1/"/>
    <ds:schemaRef ds:uri="http://purl.org/dc/dcmitype/"/>
    <ds:schemaRef ds:uri="http://schemas.microsoft.com/office/infopath/2007/PartnerControls"/>
    <ds:schemaRef ds:uri="http://schemas.microsoft.com/office/2006/metadata/properties"/>
    <ds:schemaRef ds:uri="http://www.w3.org/XML/1998/namespace"/>
    <ds:schemaRef ds:uri="http://purl.org/dc/terms/"/>
  </ds:schemaRefs>
</ds:datastoreItem>
</file>

<file path=customXml/itemProps3.xml><?xml version="1.0" encoding="utf-8"?>
<ds:datastoreItem xmlns:ds="http://schemas.openxmlformats.org/officeDocument/2006/customXml" ds:itemID="{4B9C9F4C-0F1C-4743-BD84-BFA3E1A808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06-Java Essential Classes</Template>
  <TotalTime>17220</TotalTime>
  <Words>1422</Words>
  <Application>Microsoft Macintosh PowerPoint</Application>
  <PresentationFormat>Widescreen</PresentationFormat>
  <Paragraphs>230</Paragraphs>
  <Slides>14</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Calibri</vt:lpstr>
      <vt:lpstr>Symbol</vt:lpstr>
      <vt:lpstr>Arial</vt:lpstr>
      <vt:lpstr>Office Theme</vt:lpstr>
      <vt:lpstr>Multithreading  and concurrency </vt:lpstr>
      <vt:lpstr>Multithreading  and concurrency </vt:lpstr>
      <vt:lpstr>Introduction</vt:lpstr>
      <vt:lpstr>Multithreading</vt:lpstr>
      <vt:lpstr>Thread and Runnable. </vt:lpstr>
      <vt:lpstr>Thread Life Cycle </vt:lpstr>
      <vt:lpstr>Running Life Cycle </vt:lpstr>
      <vt:lpstr>Synchronization mechanism</vt:lpstr>
      <vt:lpstr>Synchronized block</vt:lpstr>
      <vt:lpstr>Guarded Blocks</vt:lpstr>
      <vt:lpstr>Executors services</vt:lpstr>
      <vt:lpstr>Executors services</vt:lpstr>
      <vt:lpstr>Synchronization problems</vt:lpstr>
      <vt:lpstr>Thank you!  </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Essential Classes</dc:title>
  <dc:creator>Ruslan Perciun</dc:creator>
  <cp:lastModifiedBy>Iunona Panasenco</cp:lastModifiedBy>
  <cp:revision>531</cp:revision>
  <dcterms:created xsi:type="dcterms:W3CDTF">2014-09-17T13:57:16Z</dcterms:created>
  <dcterms:modified xsi:type="dcterms:W3CDTF">2017-03-31T12:33:30Z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0x010100B74DE8F874A57D40BE181F274FFEEB68</vt:lpwstr>
  </property>
</Properties>
</file>