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5"/>
  </p:notesMasterIdLst>
  <p:handoutMasterIdLst>
    <p:handoutMasterId r:id="rId16"/>
  </p:handoutMasterIdLst>
  <p:sldIdLst>
    <p:sldId id="281" r:id="rId5"/>
    <p:sldId id="291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98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000000"/>
    <a:srgbClr val="DC5D2A"/>
    <a:srgbClr val="DF411C"/>
    <a:srgbClr val="7F8781"/>
    <a:srgbClr val="EEEEEE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18/04/2017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18/04/2017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.cheatography.com/storage/thumb/davechild_regular-expressions.750.jpg" TargetMode="External"/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s://www.hackerrank.com/domains/regex/re-introduction" TargetMode="External"/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codethehardway.org/regex/" TargetMode="External"/><Relationship Id="rId5" Type="http://schemas.openxmlformats.org/officeDocument/2006/relationships/hyperlink" Target="https://www.princeton.edu/~mlovett/reference/Regular-Expressions.pdf" TargetMode="External"/><Relationship Id="rId4" Type="http://schemas.openxmlformats.org/officeDocument/2006/relationships/hyperlink" Target="http://regexr.com/" TargetMode="External"/><Relationship Id="rId9" Type="http://schemas.openxmlformats.org/officeDocument/2006/relationships/hyperlink" Target="http://i.imgur.com/y8trHna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Regular Expression</a:t>
            </a:r>
            <a:endParaRPr lang="en-GB" sz="4400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 Internship, </a:t>
            </a:r>
            <a:r>
              <a:rPr lang="en-US" dirty="0" smtClean="0"/>
              <a:t>APRIL 2017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dirty="0" smtClean="0"/>
              <a:t>Roman Tudvasev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GB" dirty="0" smtClean="0"/>
              <a:t>Roman.Tudvasev@endava.com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AM Engineer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400" dirty="0" smtClean="0"/>
              <a:t>Intro</a:t>
            </a:r>
            <a:endParaRPr lang="en-US" sz="2400" dirty="0"/>
          </a:p>
          <a:p>
            <a:r>
              <a:rPr lang="en-US" sz="2400" dirty="0" smtClean="0"/>
              <a:t>Basic Concepts</a:t>
            </a:r>
            <a:endParaRPr lang="en-US" sz="2400" dirty="0"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400" dirty="0" smtClean="0"/>
              <a:t>Syntax</a:t>
            </a:r>
            <a:endParaRPr lang="en-US" sz="2400" dirty="0"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400" dirty="0" smtClean="0"/>
              <a:t>Regex engines</a:t>
            </a:r>
            <a:endParaRPr lang="en-US" sz="2400" dirty="0"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400" dirty="0" smtClean="0"/>
              <a:t>examples</a:t>
            </a:r>
            <a:endParaRPr lang="en-US" sz="3600" dirty="0" smtClean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9" y="3699933"/>
            <a:ext cx="7013079" cy="23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Introduction</a:t>
            </a:r>
            <a:r>
              <a:rPr lang="en-US" dirty="0" smtClean="0"/>
              <a:t> in Regex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140053" y="1528707"/>
            <a:ext cx="4986768" cy="424732"/>
          </a:xfrm>
        </p:spPr>
        <p:txBody>
          <a:bodyPr/>
          <a:lstStyle/>
          <a:p>
            <a:pPr algn="l"/>
            <a:r>
              <a:rPr lang="en-US" dirty="0" smtClean="0"/>
              <a:t>What is the </a:t>
            </a:r>
            <a:r>
              <a:rPr lang="en-US" dirty="0" smtClean="0">
                <a:solidFill>
                  <a:srgbClr val="DE411B"/>
                </a:solidFill>
              </a:rPr>
              <a:t>regular expression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23"/>
          </p:nvPr>
        </p:nvSpPr>
        <p:spPr>
          <a:xfrm>
            <a:off x="1140053" y="2891286"/>
            <a:ext cx="4986768" cy="424732"/>
          </a:xfrm>
        </p:spPr>
        <p:txBody>
          <a:bodyPr/>
          <a:lstStyle/>
          <a:p>
            <a:pPr algn="l"/>
            <a:r>
              <a:rPr lang="en-US" dirty="0" smtClean="0"/>
              <a:t>Do we really </a:t>
            </a:r>
            <a:r>
              <a:rPr lang="en-US" dirty="0" smtClean="0">
                <a:solidFill>
                  <a:srgbClr val="DE411B"/>
                </a:solidFill>
              </a:rPr>
              <a:t>need</a:t>
            </a:r>
            <a:r>
              <a:rPr lang="en-US" dirty="0" smtClean="0"/>
              <a:t> them ?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1938869" y="3316017"/>
            <a:ext cx="5503331" cy="937847"/>
          </a:xfrm>
        </p:spPr>
        <p:txBody>
          <a:bodyPr/>
          <a:lstStyle/>
          <a:p>
            <a:pPr algn="l"/>
            <a:r>
              <a:rPr lang="en-US" dirty="0" smtClean="0"/>
              <a:t>Yup. Just </a:t>
            </a:r>
            <a:r>
              <a:rPr lang="en-US" dirty="0" smtClean="0">
                <a:solidFill>
                  <a:srgbClr val="DE411B"/>
                </a:solidFill>
              </a:rPr>
              <a:t>accept this</a:t>
            </a:r>
            <a:r>
              <a:rPr lang="en-US" dirty="0" smtClean="0"/>
              <a:t> and remember basic concepts + some of the syntax. They`ll help you to find anything you need almost everywhere 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23"/>
          </p:nvPr>
        </p:nvSpPr>
        <p:spPr>
          <a:xfrm>
            <a:off x="1140053" y="4253865"/>
            <a:ext cx="4986768" cy="424732"/>
          </a:xfrm>
        </p:spPr>
        <p:txBody>
          <a:bodyPr/>
          <a:lstStyle/>
          <a:p>
            <a:pPr algn="l"/>
            <a:r>
              <a:rPr lang="en-US" dirty="0" smtClean="0"/>
              <a:t>And how can we </a:t>
            </a:r>
            <a:r>
              <a:rPr lang="en-US" dirty="0" smtClean="0">
                <a:solidFill>
                  <a:srgbClr val="DE411B"/>
                </a:solidFill>
              </a:rPr>
              <a:t>use</a:t>
            </a:r>
            <a:r>
              <a:rPr lang="en-US" dirty="0" smtClean="0"/>
              <a:t> regex ?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22"/>
          </p:nvPr>
        </p:nvSpPr>
        <p:spPr>
          <a:xfrm>
            <a:off x="1938869" y="4678595"/>
            <a:ext cx="5427132" cy="1027937"/>
          </a:xfrm>
        </p:spPr>
        <p:txBody>
          <a:bodyPr/>
          <a:lstStyle/>
          <a:p>
            <a:pPr algn="l"/>
            <a:r>
              <a:rPr lang="en-US" dirty="0" smtClean="0"/>
              <a:t>Just start looking for something. Or replacing some string with other one. Or removing a bunch of patterned strings. Or maybe you`ll find the other way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idx="22"/>
          </p:nvPr>
        </p:nvSpPr>
        <p:spPr>
          <a:xfrm>
            <a:off x="1938869" y="1909246"/>
            <a:ext cx="6451599" cy="937847"/>
          </a:xfrm>
        </p:spPr>
        <p:txBody>
          <a:bodyPr/>
          <a:lstStyle/>
          <a:p>
            <a:pPr algn="l"/>
            <a:r>
              <a:rPr lang="en-US" dirty="0"/>
              <a:t>a sequence of characters that define a search pattern, mainly for use in pattern matching with strings, or string matching, i.e. "find and replace"-like operations</a:t>
            </a:r>
          </a:p>
        </p:txBody>
      </p:sp>
    </p:spTree>
    <p:extLst>
      <p:ext uri="{BB962C8B-B14F-4D97-AF65-F5344CB8AC3E}">
        <p14:creationId xmlns:p14="http://schemas.microsoft.com/office/powerpoint/2010/main" val="14433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>
                <a:solidFill>
                  <a:srgbClr val="DE411B"/>
                </a:solidFill>
              </a:rPr>
              <a:t>Concept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210832" y="1636152"/>
            <a:ext cx="5308501" cy="424732"/>
          </a:xfrm>
        </p:spPr>
        <p:txBody>
          <a:bodyPr/>
          <a:lstStyle/>
          <a:p>
            <a:r>
              <a:rPr lang="en-US" dirty="0" smtClean="0"/>
              <a:t>So. Once again – what is the regex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2057400" y="2060884"/>
            <a:ext cx="8119533" cy="62304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E411B"/>
                </a:solidFill>
              </a:rPr>
              <a:t>Any string </a:t>
            </a:r>
            <a:r>
              <a:rPr lang="en-US" dirty="0" smtClean="0"/>
              <a:t>is already a regular expression.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0832" y="2918808"/>
            <a:ext cx="9831977" cy="424732"/>
          </a:xfrm>
        </p:spPr>
        <p:txBody>
          <a:bodyPr/>
          <a:lstStyle/>
          <a:p>
            <a:pPr algn="l"/>
            <a:r>
              <a:rPr lang="en-US" dirty="0" smtClean="0"/>
              <a:t>Is there any </a:t>
            </a:r>
            <a:r>
              <a:rPr lang="en-US" dirty="0" smtClean="0">
                <a:solidFill>
                  <a:srgbClr val="DE411B"/>
                </a:solidFill>
              </a:rPr>
              <a:t>basic stuff</a:t>
            </a:r>
            <a:r>
              <a:rPr lang="en-US" dirty="0" smtClean="0"/>
              <a:t> there?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057399" y="3343540"/>
            <a:ext cx="8119533" cy="1524793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Remember these 3 concepts: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DE411B"/>
                </a:solidFill>
              </a:rPr>
              <a:t>Boolean “Or”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DE411B"/>
                </a:solidFill>
              </a:rPr>
              <a:t>Grouping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DE411B"/>
                </a:solidFill>
              </a:rPr>
              <a:t>Quantification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syntax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744232" y="1457497"/>
            <a:ext cx="3259568" cy="424732"/>
          </a:xfrm>
        </p:spPr>
        <p:txBody>
          <a:bodyPr/>
          <a:lstStyle/>
          <a:p>
            <a:pPr algn="l"/>
            <a:r>
              <a:rPr lang="en-US" dirty="0" smtClean="0"/>
              <a:t>Quantifications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>
          <a:xfrm>
            <a:off x="1744232" y="1882227"/>
            <a:ext cx="3166435" cy="3003040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rgbClr val="DE411B"/>
                </a:solidFill>
              </a:rPr>
              <a:t>?</a:t>
            </a:r>
            <a:r>
              <a:rPr lang="en-US" dirty="0" smtClean="0"/>
              <a:t> – 0 or 1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rgbClr val="DE411B"/>
                </a:solidFill>
              </a:rPr>
              <a:t>*</a:t>
            </a:r>
            <a:r>
              <a:rPr lang="en-US" dirty="0" smtClean="0"/>
              <a:t> - 0 or more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rgbClr val="DE411B"/>
                </a:solidFill>
              </a:rPr>
              <a:t>+</a:t>
            </a:r>
            <a:r>
              <a:rPr lang="en-US" dirty="0" smtClean="0"/>
              <a:t> - 1 or more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{n} </a:t>
            </a:r>
          </a:p>
          <a:p>
            <a:pPr algn="l"/>
            <a:r>
              <a:rPr lang="en-US" dirty="0" smtClean="0">
                <a:solidFill>
                  <a:srgbClr val="DE411B"/>
                </a:solidFill>
              </a:rPr>
              <a:t> {</a:t>
            </a:r>
            <a:r>
              <a:rPr lang="en-US" dirty="0" err="1" smtClean="0">
                <a:solidFill>
                  <a:srgbClr val="DE411B"/>
                </a:solidFill>
              </a:rPr>
              <a:t>m,n</a:t>
            </a:r>
            <a:r>
              <a:rPr lang="en-US" dirty="0" smtClean="0">
                <a:solidFill>
                  <a:srgbClr val="DE411B"/>
                </a:solidFill>
              </a:rPr>
              <a:t>} </a:t>
            </a:r>
          </a:p>
          <a:p>
            <a:pPr algn="l"/>
            <a:r>
              <a:rPr lang="en-US" dirty="0" smtClean="0">
                <a:solidFill>
                  <a:srgbClr val="DE411B"/>
                </a:solidFill>
              </a:rPr>
              <a:t> {m,} 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rgbClr val="DE411B"/>
                </a:solidFill>
              </a:rPr>
              <a:t>{,n} </a:t>
            </a:r>
          </a:p>
          <a:p>
            <a:pPr algn="l"/>
            <a:r>
              <a:rPr lang="en-US" dirty="0" smtClean="0">
                <a:solidFill>
                  <a:srgbClr val="DE411B"/>
                </a:solidFill>
              </a:rPr>
              <a:t> REMEMBER of greediness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	</a:t>
            </a:r>
            <a:r>
              <a:rPr lang="en-US" dirty="0" smtClean="0">
                <a:solidFill>
                  <a:srgbClr val="DE411B"/>
                </a:solidFill>
              </a:rPr>
              <a:t> 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9"/>
          </p:nvPr>
        </p:nvSpPr>
        <p:spPr>
          <a:xfrm>
            <a:off x="6875034" y="1457497"/>
            <a:ext cx="3259568" cy="424732"/>
          </a:xfrm>
        </p:spPr>
        <p:txBody>
          <a:bodyPr/>
          <a:lstStyle/>
          <a:p>
            <a:pPr algn="l"/>
            <a:r>
              <a:rPr lang="en-US" dirty="0" smtClean="0"/>
              <a:t>Meta-Characters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22"/>
          </p:nvPr>
        </p:nvSpPr>
        <p:spPr>
          <a:xfrm>
            <a:off x="6875034" y="1882227"/>
            <a:ext cx="3166435" cy="4213773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rgbClr val="DE411B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 – any char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[ ] </a:t>
            </a:r>
            <a:r>
              <a:rPr lang="en-US" dirty="0" smtClean="0">
                <a:solidFill>
                  <a:srgbClr val="000000"/>
                </a:solidFill>
              </a:rPr>
              <a:t>– list of available chars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[^ ] </a:t>
            </a:r>
            <a:r>
              <a:rPr lang="en-US" dirty="0" smtClean="0">
                <a:solidFill>
                  <a:srgbClr val="000000"/>
                </a:solidFill>
              </a:rPr>
              <a:t>- negation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( ) </a:t>
            </a:r>
            <a:r>
              <a:rPr lang="en-US" dirty="0" smtClean="0">
                <a:solidFill>
                  <a:srgbClr val="000000"/>
                </a:solidFill>
              </a:rPr>
              <a:t>- group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^</a:t>
            </a:r>
            <a:r>
              <a:rPr lang="en-US" dirty="0" smtClean="0">
                <a:solidFill>
                  <a:srgbClr val="000000"/>
                </a:solidFill>
              </a:rPr>
              <a:t> - start of string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 - end of string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\b </a:t>
            </a:r>
            <a:r>
              <a:rPr lang="en-US" dirty="0" smtClean="0">
                <a:solidFill>
                  <a:srgbClr val="000000"/>
                </a:solidFill>
              </a:rPr>
              <a:t>– start of word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\B </a:t>
            </a:r>
            <a:r>
              <a:rPr lang="en-US" dirty="0" smtClean="0">
                <a:solidFill>
                  <a:srgbClr val="000000"/>
                </a:solidFill>
              </a:rPr>
              <a:t>– end of word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(?</a:t>
            </a:r>
            <a:r>
              <a:rPr lang="en-US" dirty="0" err="1" smtClean="0">
                <a:solidFill>
                  <a:srgbClr val="DE411B"/>
                </a:solidFill>
              </a:rPr>
              <a:t>i</a:t>
            </a:r>
            <a:r>
              <a:rPr lang="en-US" dirty="0" smtClean="0">
                <a:solidFill>
                  <a:srgbClr val="DE411B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– case insensitivity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(?#comment)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syntax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481158" y="1434807"/>
            <a:ext cx="3886710" cy="424732"/>
          </a:xfrm>
        </p:spPr>
        <p:txBody>
          <a:bodyPr/>
          <a:lstStyle/>
          <a:p>
            <a:pPr algn="l"/>
            <a:r>
              <a:rPr lang="en-US" dirty="0" smtClean="0"/>
              <a:t> Symbolic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481158" y="1859539"/>
            <a:ext cx="3911500" cy="4075594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\w</a:t>
            </a:r>
            <a:r>
              <a:rPr lang="en-US" dirty="0" smtClean="0"/>
              <a:t> – any word char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rgbClr val="DE411B"/>
                </a:solidFill>
              </a:rPr>
              <a:t>\W</a:t>
            </a:r>
            <a:r>
              <a:rPr lang="en-US" dirty="0" smtClean="0"/>
              <a:t> – any non word char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\s</a:t>
            </a:r>
            <a:r>
              <a:rPr lang="en-US" dirty="0" smtClean="0"/>
              <a:t> – any whitespace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\S</a:t>
            </a:r>
            <a:r>
              <a:rPr lang="en-US" dirty="0" smtClean="0"/>
              <a:t> – any non-whitespace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\d</a:t>
            </a:r>
            <a:r>
              <a:rPr lang="en-US" dirty="0" smtClean="0"/>
              <a:t> – any digit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\D</a:t>
            </a:r>
            <a:r>
              <a:rPr lang="en-US" dirty="0" smtClean="0"/>
              <a:t> – any non-digit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\</a:t>
            </a:r>
            <a:r>
              <a:rPr lang="en-US" dirty="0" err="1" smtClean="0">
                <a:solidFill>
                  <a:srgbClr val="DE411B"/>
                </a:solidFill>
              </a:rPr>
              <a:t>xNN</a:t>
            </a:r>
            <a:r>
              <a:rPr lang="en-US" dirty="0" smtClean="0"/>
              <a:t> – a hex number NN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\</a:t>
            </a:r>
            <a:r>
              <a:rPr lang="en-US" dirty="0" err="1" smtClean="0">
                <a:solidFill>
                  <a:srgbClr val="DE411B"/>
                </a:solidFill>
              </a:rPr>
              <a:t>dDDD</a:t>
            </a:r>
            <a:r>
              <a:rPr lang="en-US" dirty="0" smtClean="0">
                <a:solidFill>
                  <a:srgbClr val="DE411B"/>
                </a:solidFill>
              </a:rPr>
              <a:t> </a:t>
            </a:r>
            <a:r>
              <a:rPr lang="en-US" dirty="0" smtClean="0"/>
              <a:t>– an octal </a:t>
            </a:r>
            <a:r>
              <a:rPr lang="en-US" dirty="0" err="1" smtClean="0"/>
              <a:t>num</a:t>
            </a:r>
            <a:r>
              <a:rPr lang="en-US" dirty="0" smtClean="0"/>
              <a:t> DDD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\X</a:t>
            </a:r>
            <a:r>
              <a:rPr lang="en-US" dirty="0" smtClean="0"/>
              <a:t> – an Unicode char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9"/>
          </p:nvPr>
        </p:nvSpPr>
        <p:spPr>
          <a:xfrm>
            <a:off x="6696624" y="1434807"/>
            <a:ext cx="3886710" cy="424732"/>
          </a:xfrm>
        </p:spPr>
        <p:txBody>
          <a:bodyPr/>
          <a:lstStyle/>
          <a:p>
            <a:pPr algn="l"/>
            <a:r>
              <a:rPr lang="en-US" dirty="0" smtClean="0"/>
              <a:t> Advanced grouping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6696624" y="1859539"/>
            <a:ext cx="4885776" cy="4431194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rgbClr val="DE411B"/>
                </a:solidFill>
              </a:rPr>
              <a:t>(?: ) </a:t>
            </a:r>
            <a:r>
              <a:rPr lang="en-US" dirty="0" smtClean="0"/>
              <a:t>– no back-ref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(?&gt; ) </a:t>
            </a:r>
            <a:r>
              <a:rPr lang="en-US" dirty="0" smtClean="0"/>
              <a:t>– atomic group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(?&lt;name&gt; 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DE411B"/>
                </a:solidFill>
              </a:rPr>
              <a:t>(?P&lt;name&gt; 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DE411B"/>
                </a:solidFill>
              </a:rPr>
              <a:t>(?’&lt;name&gt;’ )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(?&lt;</a:t>
            </a:r>
            <a:r>
              <a:rPr lang="en-US" dirty="0" err="1" smtClean="0">
                <a:solidFill>
                  <a:srgbClr val="DE411B"/>
                </a:solidFill>
              </a:rPr>
              <a:t>num</a:t>
            </a:r>
            <a:r>
              <a:rPr lang="en-US" dirty="0" smtClean="0">
                <a:solidFill>
                  <a:srgbClr val="DE411B"/>
                </a:solidFill>
              </a:rPr>
              <a:t>&gt;) </a:t>
            </a:r>
            <a:r>
              <a:rPr lang="en-US" dirty="0" smtClean="0"/>
              <a:t>– </a:t>
            </a:r>
            <a:r>
              <a:rPr lang="en-US" dirty="0" err="1" smtClean="0"/>
              <a:t>recurse</a:t>
            </a:r>
            <a:r>
              <a:rPr lang="en-US" dirty="0" smtClean="0"/>
              <a:t> of group &lt;</a:t>
            </a:r>
            <a:r>
              <a:rPr lang="en-US" dirty="0" err="1" smtClean="0"/>
              <a:t>num</a:t>
            </a:r>
            <a:r>
              <a:rPr lang="en-US" dirty="0" smtClean="0"/>
              <a:t>&gt; 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(?R)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(?&amp;name)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DE411B"/>
                </a:solidFill>
              </a:rPr>
              <a:t>(?P&gt;name)</a:t>
            </a:r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(?= ) </a:t>
            </a:r>
            <a:r>
              <a:rPr lang="en-US" dirty="0" smtClean="0"/>
              <a:t>– positive 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algn="l"/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(?! ) </a:t>
            </a:r>
            <a:r>
              <a:rPr lang="en-US" dirty="0" smtClean="0"/>
              <a:t>– negative 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(?&lt;= ) </a:t>
            </a:r>
            <a:r>
              <a:rPr lang="en-US" dirty="0" smtClean="0"/>
              <a:t>– positive </a:t>
            </a:r>
            <a:r>
              <a:rPr lang="en-US" dirty="0" err="1" smtClean="0"/>
              <a:t>lookbehind</a:t>
            </a:r>
            <a:endParaRPr lang="en-US" dirty="0" smtClean="0"/>
          </a:p>
          <a:p>
            <a:pPr algn="l"/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(?&lt;! ) </a:t>
            </a:r>
            <a:r>
              <a:rPr lang="en-US" dirty="0" smtClean="0"/>
              <a:t>– negative </a:t>
            </a:r>
            <a:r>
              <a:rPr lang="en-US" dirty="0" err="1" smtClean="0"/>
              <a:t>lookbehind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DE411B"/>
                </a:solidFill>
              </a:rPr>
              <a:t>(?(?=&lt;IF&gt;)&lt;THEN&gt;|&lt;ELSE&gt;)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 smtClean="0">
                <a:solidFill>
                  <a:srgbClr val="DE411B"/>
                </a:solidFill>
              </a:rPr>
              <a:t>(?(&lt;</a:t>
            </a:r>
            <a:r>
              <a:rPr lang="en-US" dirty="0" err="1" smtClean="0">
                <a:solidFill>
                  <a:srgbClr val="DE411B"/>
                </a:solidFill>
              </a:rPr>
              <a:t>num</a:t>
            </a:r>
            <a:r>
              <a:rPr lang="en-US" dirty="0" smtClean="0">
                <a:solidFill>
                  <a:srgbClr val="DE411B"/>
                </a:solidFill>
              </a:rPr>
              <a:t>&gt;)&lt;THEN&gt;|&lt;ELSE&gt;) </a:t>
            </a:r>
            <a:endParaRPr lang="en-US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</a:t>
            </a:r>
            <a:r>
              <a:rPr lang="en-US" dirty="0" smtClean="0">
                <a:solidFill>
                  <a:srgbClr val="DE411B"/>
                </a:solidFill>
              </a:rPr>
              <a:t>engine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210832" y="1465965"/>
            <a:ext cx="4013101" cy="424732"/>
          </a:xfrm>
        </p:spPr>
        <p:txBody>
          <a:bodyPr/>
          <a:lstStyle/>
          <a:p>
            <a:pPr algn="l"/>
            <a:r>
              <a:rPr lang="en-US" dirty="0" smtClean="0"/>
              <a:t>What is a Regex Engine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210832" y="2031346"/>
            <a:ext cx="2480636" cy="390121"/>
          </a:xfrm>
        </p:spPr>
        <p:txBody>
          <a:bodyPr/>
          <a:lstStyle/>
          <a:p>
            <a:pPr algn="l"/>
            <a:r>
              <a:rPr lang="en-US" dirty="0" smtClean="0"/>
              <a:t> A regex engine is 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9"/>
          </p:nvPr>
        </p:nvSpPr>
        <p:spPr>
          <a:xfrm>
            <a:off x="1210831" y="2437746"/>
            <a:ext cx="4783569" cy="424732"/>
          </a:xfrm>
        </p:spPr>
        <p:txBody>
          <a:bodyPr/>
          <a:lstStyle/>
          <a:p>
            <a:pPr algn="l"/>
            <a:r>
              <a:rPr lang="en-US" dirty="0" smtClean="0"/>
              <a:t>Main Regex engines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1210831" y="2854756"/>
            <a:ext cx="5029102" cy="1099177"/>
          </a:xfrm>
        </p:spPr>
        <p:txBody>
          <a:bodyPr/>
          <a:lstStyle/>
          <a:p>
            <a:pPr algn="l"/>
            <a:r>
              <a:rPr lang="en-US" dirty="0" smtClean="0"/>
              <a:t> Perl, PCRE, Python, RE2, Ruby, </a:t>
            </a:r>
            <a:r>
              <a:rPr lang="en-US" dirty="0" err="1" smtClean="0"/>
              <a:t>QRegExp</a:t>
            </a:r>
            <a:r>
              <a:rPr lang="en-US" dirty="0" smtClean="0"/>
              <a:t>, </a:t>
            </a:r>
            <a:r>
              <a:rPr lang="en-US" dirty="0" err="1" smtClean="0"/>
              <a:t>Golang</a:t>
            </a:r>
            <a:r>
              <a:rPr lang="en-US" dirty="0" smtClean="0"/>
              <a:t>, Java, TRE,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dirty="0" smtClean="0"/>
              <a:t>, .NET, JS, vim, GNU grep …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1210830" y="3953933"/>
            <a:ext cx="4783569" cy="424732"/>
          </a:xfrm>
        </p:spPr>
        <p:txBody>
          <a:bodyPr/>
          <a:lstStyle/>
          <a:p>
            <a:pPr algn="l"/>
            <a:r>
              <a:rPr lang="en-US" dirty="0" smtClean="0"/>
              <a:t>How do they work ?!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22"/>
          </p:nvPr>
        </p:nvSpPr>
        <p:spPr>
          <a:xfrm>
            <a:off x="1210829" y="4378665"/>
            <a:ext cx="5029102" cy="1099177"/>
          </a:xfrm>
        </p:spPr>
        <p:txBody>
          <a:bodyPr/>
          <a:lstStyle/>
          <a:p>
            <a:pPr algn="l"/>
            <a:r>
              <a:rPr lang="en-US" dirty="0" smtClean="0"/>
              <a:t> Magic!!!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153037"/>
            <a:ext cx="4181476" cy="28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examples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210832" y="1549400"/>
            <a:ext cx="9831977" cy="47244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E-mail check</a:t>
            </a:r>
          </a:p>
          <a:p>
            <a:pPr algn="l"/>
            <a:r>
              <a:rPr lang="en-US" dirty="0"/>
              <a:t> ^[_A-Za-z0-9-</a:t>
            </a:r>
            <a:r>
              <a:rPr lang="en-US" dirty="0" smtClean="0"/>
              <a:t>]+(\.[_</a:t>
            </a:r>
            <a:r>
              <a:rPr lang="en-US" dirty="0"/>
              <a:t>A-Za-z0-9-]+)*@[A-Za-z0-9</a:t>
            </a:r>
            <a:r>
              <a:rPr lang="en-US" dirty="0" smtClean="0"/>
              <a:t>]+(\.[</a:t>
            </a:r>
            <a:r>
              <a:rPr lang="en-US" dirty="0"/>
              <a:t>A-Za-z0-9</a:t>
            </a:r>
            <a:r>
              <a:rPr lang="en-US" dirty="0" smtClean="0"/>
              <a:t>]+)*(\.[</a:t>
            </a:r>
            <a:r>
              <a:rPr lang="en-US" dirty="0"/>
              <a:t>A-</a:t>
            </a:r>
            <a:r>
              <a:rPr lang="en-US" dirty="0" err="1"/>
              <a:t>Za</a:t>
            </a:r>
            <a:r>
              <a:rPr lang="en-US" dirty="0"/>
              <a:t>-z]{2,})$</a:t>
            </a:r>
          </a:p>
          <a:p>
            <a:pPr algn="l"/>
            <a:endParaRPr lang="en-US" dirty="0">
              <a:solidFill>
                <a:srgbClr val="DE411B"/>
              </a:solidFill>
            </a:endParaRPr>
          </a:p>
          <a:p>
            <a:pPr algn="l"/>
            <a:r>
              <a:rPr lang="en-US" dirty="0">
                <a:solidFill>
                  <a:srgbClr val="DE411B"/>
                </a:solidFill>
              </a:rPr>
              <a:t> IP v4</a:t>
            </a:r>
          </a:p>
          <a:p>
            <a:pPr algn="l"/>
            <a:r>
              <a:rPr lang="en-US" dirty="0"/>
              <a:t> ^([01</a:t>
            </a:r>
            <a:r>
              <a:rPr lang="en-US" dirty="0" smtClean="0"/>
              <a:t>]?\d\d</a:t>
            </a:r>
            <a:r>
              <a:rPr lang="en-US" dirty="0"/>
              <a:t>?|2[0-4</a:t>
            </a:r>
            <a:r>
              <a:rPr lang="en-US" dirty="0" smtClean="0"/>
              <a:t>]\d|25[0-5])\.([</a:t>
            </a:r>
            <a:r>
              <a:rPr lang="en-US" dirty="0"/>
              <a:t>01</a:t>
            </a:r>
            <a:r>
              <a:rPr lang="en-US" dirty="0" smtClean="0"/>
              <a:t>]?\d\d</a:t>
            </a:r>
            <a:r>
              <a:rPr lang="en-US" dirty="0"/>
              <a:t>?|2[0-4</a:t>
            </a:r>
            <a:r>
              <a:rPr lang="en-US" dirty="0" smtClean="0"/>
              <a:t>]\</a:t>
            </a:r>
            <a:r>
              <a:rPr lang="en-US" dirty="0"/>
              <a:t>d|25[0-5</a:t>
            </a:r>
            <a:r>
              <a:rPr lang="en-US" dirty="0" smtClean="0"/>
              <a:t>])\.([</a:t>
            </a:r>
            <a:r>
              <a:rPr lang="en-US" dirty="0"/>
              <a:t>01</a:t>
            </a:r>
            <a:r>
              <a:rPr lang="en-US" dirty="0" smtClean="0"/>
              <a:t>]?\d\d</a:t>
            </a:r>
            <a:r>
              <a:rPr lang="en-US" dirty="0"/>
              <a:t>?|2[0-4</a:t>
            </a:r>
            <a:r>
              <a:rPr lang="en-US" dirty="0" smtClean="0"/>
              <a:t>]\d|25[0-5])\.([</a:t>
            </a:r>
            <a:r>
              <a:rPr lang="en-US" dirty="0"/>
              <a:t>01</a:t>
            </a:r>
            <a:r>
              <a:rPr lang="en-US" dirty="0" smtClean="0"/>
              <a:t>]?\d\d</a:t>
            </a:r>
            <a:r>
              <a:rPr lang="en-US" dirty="0"/>
              <a:t>?|2[0-4</a:t>
            </a:r>
            <a:r>
              <a:rPr lang="en-US" dirty="0" smtClean="0"/>
              <a:t>]\d|25[0-5</a:t>
            </a:r>
            <a:r>
              <a:rPr lang="en-US" dirty="0"/>
              <a:t>])$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rgbClr val="DE411B"/>
                </a:solidFill>
              </a:rPr>
              <a:t> File extension</a:t>
            </a:r>
          </a:p>
          <a:p>
            <a:pPr algn="l"/>
            <a:r>
              <a:rPr lang="en-US" dirty="0"/>
              <a:t> ([^\s]+(\.(?</a:t>
            </a:r>
            <a:r>
              <a:rPr lang="en-US" dirty="0" err="1"/>
              <a:t>i</a:t>
            </a:r>
            <a:r>
              <a:rPr lang="en-US" dirty="0"/>
              <a:t>)(</a:t>
            </a:r>
            <a:r>
              <a:rPr lang="en-US" dirty="0" err="1"/>
              <a:t>jpg|png|gif|bmp</a:t>
            </a:r>
            <a:r>
              <a:rPr lang="en-US" dirty="0"/>
              <a:t>))$)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rgbClr val="DE411B"/>
                </a:solidFill>
              </a:rPr>
              <a:t> HTML-tags</a:t>
            </a:r>
          </a:p>
          <a:p>
            <a:pPr algn="l"/>
            <a:r>
              <a:rPr lang="en-US" dirty="0"/>
              <a:t> &lt;("[^"]*"|'[^']*'|[^'"&gt;])*&gt;</a:t>
            </a:r>
          </a:p>
          <a:p>
            <a:pPr algn="l"/>
            <a:r>
              <a:rPr lang="en-US" dirty="0"/>
              <a:t> (?</a:t>
            </a:r>
            <a:r>
              <a:rPr lang="en-US" dirty="0" err="1"/>
              <a:t>i</a:t>
            </a:r>
            <a:r>
              <a:rPr lang="en-US" dirty="0"/>
              <a:t>)&lt;a([^&gt;]+)&gt;(.+?)&lt;/a&gt;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E411B"/>
                </a:solidFill>
              </a:rPr>
              <a:t>Useful Links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210832" y="1549400"/>
            <a:ext cx="9831977" cy="3479800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www.regular-expressions.info/tutorial.html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>
                <a:hlinkClick r:id="rId3"/>
              </a:rPr>
              <a:t>https://regex101.com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>
                <a:hlinkClick r:id="rId4"/>
              </a:rPr>
              <a:t>http://regexr.com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>
                <a:hlinkClick r:id="rId5"/>
              </a:rPr>
              <a:t>https://www.princeton.edu/~</a:t>
            </a:r>
            <a:r>
              <a:rPr lang="en-US" dirty="0" smtClean="0">
                <a:hlinkClick r:id="rId5"/>
              </a:rPr>
              <a:t>mlovett/reference/Regular-Expressions.pdf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>
                <a:hlinkClick r:id="rId6"/>
              </a:rPr>
              <a:t>https://learncodethehardway.org/regex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www.hackerrank.com/domains/regex/re-introduction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media.cheatography.com/storage/thumb/davechild_regular-expressions.750.jpg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i.imgur.com/y8trHna.jpg</a:t>
            </a:r>
            <a:endParaRPr lang="en-US" dirty="0" smtClean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7777</TotalTime>
  <Words>572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Arial Narrow Bold</vt:lpstr>
      <vt:lpstr>Calibri</vt:lpstr>
      <vt:lpstr>Helvetica Neue Light</vt:lpstr>
      <vt:lpstr>Symbol</vt:lpstr>
      <vt:lpstr>Wingdings</vt:lpstr>
      <vt:lpstr>Endava PPT slides</vt:lpstr>
      <vt:lpstr>Regular Expression</vt:lpstr>
      <vt:lpstr>agenda</vt:lpstr>
      <vt:lpstr>Introduction in Regex</vt:lpstr>
      <vt:lpstr>Basic Concepts</vt:lpstr>
      <vt:lpstr>syntax</vt:lpstr>
      <vt:lpstr>syntax</vt:lpstr>
      <vt:lpstr>Regex engine</vt:lpstr>
      <vt:lpstr>examples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and Maintaining GIT</dc:title>
  <dc:creator>Roman Tudvasev</dc:creator>
  <cp:lastModifiedBy>Roman Tudvasev</cp:lastModifiedBy>
  <cp:revision>123</cp:revision>
  <cp:lastPrinted>2015-07-09T12:46:33Z</cp:lastPrinted>
  <dcterms:created xsi:type="dcterms:W3CDTF">2016-09-13T13:31:08Z</dcterms:created>
  <dcterms:modified xsi:type="dcterms:W3CDTF">2017-04-18T10:29:57Z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