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9" r:id="rId4"/>
    <p:sldId id="294" r:id="rId5"/>
    <p:sldId id="295" r:id="rId6"/>
    <p:sldId id="260" r:id="rId7"/>
    <p:sldId id="261" r:id="rId8"/>
    <p:sldId id="286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98" r:id="rId17"/>
    <p:sldId id="299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737" autoAdjust="0"/>
  </p:normalViewPr>
  <p:slideViewPr>
    <p:cSldViewPr>
      <p:cViewPr>
        <p:scale>
          <a:sx n="75" d="100"/>
          <a:sy n="75" d="100"/>
        </p:scale>
        <p:origin x="123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6740-C09F-4714-99FE-167EEA237D8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88545-33D9-472D-8D8F-2C3403A3F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73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9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18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90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20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60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2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9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7" y="6543675"/>
            <a:ext cx="9160845" cy="326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984" y="385862"/>
            <a:ext cx="5867400" cy="738882"/>
          </a:xfrm>
        </p:spPr>
        <p:txBody>
          <a:bodyPr lIns="0" tIns="0" rIns="0" bIns="0" anchor="t">
            <a:normAutofit/>
          </a:bodyPr>
          <a:lstStyle>
            <a:lvl1pPr algn="l">
              <a:defRPr sz="2800" b="1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399282" y="6586901"/>
            <a:ext cx="306568" cy="271237"/>
          </a:xfrm>
        </p:spPr>
        <p:txBody>
          <a:bodyPr lIns="0" tIns="0" rIns="0" bIns="0" anchor="b" anchorCtr="0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F7B3305-BBBC-4059-8348-D8C96BE08C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341" y="6688861"/>
            <a:ext cx="1315114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IN  YOUR </a:t>
            </a:r>
            <a:r>
              <a:rPr lang="en-US" sz="1100" baseline="0" dirty="0" smtClean="0">
                <a:solidFill>
                  <a:schemeClr val="bg1"/>
                </a:solidFill>
              </a:rPr>
              <a:t> ZONE</a:t>
            </a:r>
            <a:endParaRPr lang="ro-RO" sz="11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567" y="1268760"/>
            <a:ext cx="8245890" cy="5011124"/>
          </a:xfrm>
          <a:ln w="12700">
            <a:noFill/>
          </a:ln>
        </p:spPr>
        <p:txBody>
          <a:bodyPr lIns="0" tIns="0" rIns="0" bIns="0"/>
          <a:lstStyle>
            <a:lvl1pPr marL="274320" indent="-27432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 smtClean="0"/>
              <a:t>First line here</a:t>
            </a:r>
          </a:p>
          <a:p>
            <a:pPr lvl="1"/>
            <a:r>
              <a:rPr lang="en-GB" noProof="0" dirty="0" smtClean="0"/>
              <a:t>Second line here</a:t>
            </a:r>
          </a:p>
          <a:p>
            <a:pPr lvl="2"/>
            <a:r>
              <a:rPr lang="en-GB" noProof="0" dirty="0" smtClean="0"/>
              <a:t>Third line here</a:t>
            </a:r>
          </a:p>
          <a:p>
            <a:pPr lvl="3"/>
            <a:r>
              <a:rPr lang="en-GB" noProof="0" dirty="0" smtClean="0"/>
              <a:t>Fourth line here</a:t>
            </a:r>
          </a:p>
          <a:p>
            <a:pPr lvl="4"/>
            <a:r>
              <a:rPr lang="en-GB" noProof="0" dirty="0" smtClean="0"/>
              <a:t>Fifth line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4" y="336229"/>
            <a:ext cx="1217621" cy="4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6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710518"/>
            <a:ext cx="4131568" cy="1058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AA0B19"/>
                </a:solidFill>
                <a:latin typeface="Calibri" pitchFamily="34" charset="0"/>
              </a:rPr>
              <a:t>SQL INTRO</a:t>
            </a:r>
            <a:endParaRPr lang="ro-RO" sz="3200" b="1" dirty="0">
              <a:solidFill>
                <a:srgbClr val="AA0B19"/>
              </a:solidFill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20688"/>
            <a:ext cx="16573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21" y="2433495"/>
            <a:ext cx="9169021" cy="442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7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Data Type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Exact Numeric: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 err="1"/>
              <a:t>bigint</a:t>
            </a:r>
            <a:r>
              <a:rPr lang="en-GB" sz="1600" dirty="0"/>
              <a:t> 	-&gt; 8 bytes -&gt; -2^63 (-9,223,372,036,854,775,808) to 2^63-1 (9,223,372,036,854,775,807)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 err="1"/>
              <a:t>int</a:t>
            </a:r>
            <a:r>
              <a:rPr lang="en-GB" sz="1600" dirty="0"/>
              <a:t> 	-&gt; 4 bytes -&gt; -2^31 (-2,147,483,648) to 2^31-1 (2,147,483,647)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 err="1"/>
              <a:t>smallint</a:t>
            </a:r>
            <a:r>
              <a:rPr lang="en-GB" sz="1600" dirty="0"/>
              <a:t> -&gt; 2 bytes -&gt; -2^15 (-32,768) to 2^15-1 (32,767)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 err="1"/>
              <a:t>tinyint</a:t>
            </a:r>
            <a:r>
              <a:rPr lang="en-GB" sz="1600" dirty="0"/>
              <a:t> 	-&gt; 1 byte -&gt; 0 to 255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decimal(</a:t>
            </a:r>
            <a:r>
              <a:rPr lang="en-GB" sz="1600" dirty="0" err="1"/>
              <a:t>p,s</a:t>
            </a:r>
            <a:r>
              <a:rPr lang="en-GB" sz="1600" dirty="0"/>
              <a:t>) -&gt; 5–17 bytes -&gt; –10^38 + 1 to 10^38 –1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numeric(</a:t>
            </a:r>
            <a:r>
              <a:rPr lang="en-GB" sz="1600" dirty="0" err="1"/>
              <a:t>p,s</a:t>
            </a:r>
            <a:r>
              <a:rPr lang="en-GB" sz="1600" dirty="0"/>
              <a:t>) -&gt; 5–17 bytes -&gt; –10^38 + 1 to 10^38 –1 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6578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Data Type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Approximate Numeric:</a:t>
            </a:r>
            <a:endParaRPr lang="en-GB" sz="2400" b="1" dirty="0" smtClean="0">
              <a:solidFill>
                <a:srgbClr val="AA0B19"/>
              </a:solidFill>
              <a:ea typeface="+mj-ea"/>
              <a:cs typeface="+mj-cs"/>
            </a:endParaRPr>
          </a:p>
          <a:p>
            <a:pPr lvl="2">
              <a:buFont typeface="Wingdings" pitchFamily="2" charset="2"/>
              <a:buChar char="v"/>
            </a:pPr>
            <a:r>
              <a:rPr lang="pt-BR" sz="1600" dirty="0" smtClean="0"/>
              <a:t>	Float(p) -&gt; 8 Bytes -&gt; –1.79E +308 to1.79E+308</a:t>
            </a:r>
          </a:p>
          <a:p>
            <a:pPr lvl="2">
              <a:buFont typeface="Wingdings" pitchFamily="2" charset="2"/>
              <a:buChar char="v"/>
            </a:pPr>
            <a:r>
              <a:rPr lang="pt-BR" sz="1600" dirty="0"/>
              <a:t>	Real -&gt; 4 bytes -&gt; –3.4E38 to </a:t>
            </a:r>
            <a:r>
              <a:rPr lang="pt-BR" sz="1600" dirty="0" smtClean="0"/>
              <a:t>3.4E38</a:t>
            </a:r>
          </a:p>
          <a:p>
            <a:pPr marL="0" lvl="2" indent="0">
              <a:buSzPct val="175000"/>
              <a:buNone/>
            </a:pPr>
            <a:r>
              <a:rPr lang="pt-BR" sz="2400" b="1" dirty="0">
                <a:solidFill>
                  <a:srgbClr val="AA0B19"/>
                </a:solidFill>
                <a:ea typeface="+mj-ea"/>
                <a:cs typeface="+mj-cs"/>
              </a:rPr>
              <a:t>Monetary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Money -&gt;8 bytes -&gt; –922,337,203,685,477.5808 to 922,337,203,685,477.5807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SmallMoney</a:t>
            </a:r>
            <a:r>
              <a:rPr lang="en-GB" sz="1600" dirty="0"/>
              <a:t> -&gt; 4 bytes -&gt; –214,748.3648 to </a:t>
            </a:r>
            <a:r>
              <a:rPr lang="en-GB" sz="1600" dirty="0" smtClean="0"/>
              <a:t>214,748.3647</a:t>
            </a:r>
          </a:p>
          <a:p>
            <a:pPr marL="0" lvl="2" indent="0">
              <a:buSzPct val="175000"/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Date &amp; Time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DateTime</a:t>
            </a:r>
            <a:r>
              <a:rPr lang="en-GB" sz="1600" dirty="0"/>
              <a:t> -&gt; 8 bytes -&gt; January 1, 1753 to December 31,9999, (accuracy 3.33 milliseconds)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SmallDateTime</a:t>
            </a:r>
            <a:r>
              <a:rPr lang="en-GB" sz="1600" dirty="0"/>
              <a:t> -&gt; 4 bytes -&gt; January 1, 1900, to June 6, 2079, (accuracy 1 minute)</a:t>
            </a:r>
          </a:p>
        </p:txBody>
      </p:sp>
    </p:spTree>
    <p:extLst>
      <p:ext uri="{BB962C8B-B14F-4D97-AF65-F5344CB8AC3E}">
        <p14:creationId xmlns:p14="http://schemas.microsoft.com/office/powerpoint/2010/main" val="34641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Data Type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Character Data </a:t>
            </a:r>
            <a:r>
              <a:rPr lang="en-GB" sz="2400" b="1" dirty="0" smtClean="0">
                <a:solidFill>
                  <a:srgbClr val="AA0B19"/>
                </a:solidFill>
                <a:ea typeface="+mj-ea"/>
                <a:cs typeface="+mj-cs"/>
              </a:rPr>
              <a:t>Types:</a:t>
            </a:r>
          </a:p>
          <a:p>
            <a:pPr lvl="2">
              <a:buFont typeface="Wingdings" pitchFamily="2" charset="2"/>
              <a:buChar char="v"/>
            </a:pPr>
            <a:r>
              <a:rPr lang="pt-BR" sz="1600" dirty="0" smtClean="0"/>
              <a:t>	</a:t>
            </a:r>
            <a:r>
              <a:rPr lang="en-GB" sz="1600" dirty="0" smtClean="0"/>
              <a:t>char(n</a:t>
            </a:r>
            <a:r>
              <a:rPr lang="en-GB" sz="1600" dirty="0"/>
              <a:t>) -&gt; 1–8,000 bytes -&gt; Maximum of 8,000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nchar</a:t>
            </a:r>
            <a:r>
              <a:rPr lang="en-GB" sz="1600" dirty="0"/>
              <a:t>(n) -&gt; 2–8,000 bytes -&gt; Maximum of 4,000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varchar</a:t>
            </a:r>
            <a:r>
              <a:rPr lang="en-GB" sz="1600" dirty="0"/>
              <a:t>(n) -&gt; 1–8,000 bytes -&gt; Maximum of 8,000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nvarchar</a:t>
            </a:r>
            <a:r>
              <a:rPr lang="en-GB" sz="1600" dirty="0"/>
              <a:t>(n) -&gt; 2–8,000 bytes -&gt; Maximum of 4,000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varchar</a:t>
            </a:r>
            <a:r>
              <a:rPr lang="en-GB" sz="1600" dirty="0"/>
              <a:t>(max) -&gt; Up to 2 GB -&gt; Up to 1,073,741,824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nvarchar</a:t>
            </a:r>
            <a:r>
              <a:rPr lang="en-GB" sz="1600" dirty="0"/>
              <a:t>(max) -&gt; Up to 2 GB Up -&gt; to 536,870,912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text -&gt; Up to 2 GB -&gt; Up to 1,073,741,824 characters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ntext</a:t>
            </a:r>
            <a:r>
              <a:rPr lang="en-GB" sz="1600" dirty="0"/>
              <a:t> -&gt; Up to 2 GB -&gt; Up to 536,870,912characters</a:t>
            </a:r>
          </a:p>
        </p:txBody>
      </p:sp>
    </p:spTree>
    <p:extLst>
      <p:ext uri="{BB962C8B-B14F-4D97-AF65-F5344CB8AC3E}">
        <p14:creationId xmlns:p14="http://schemas.microsoft.com/office/powerpoint/2010/main" val="20597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Data Type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914399"/>
            <a:ext cx="8763000" cy="5197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Binary Data Types:</a:t>
            </a:r>
            <a:endParaRPr lang="en-GB" sz="2400" b="1" dirty="0" smtClean="0">
              <a:solidFill>
                <a:srgbClr val="AA0B19"/>
              </a:solidFill>
              <a:ea typeface="+mj-ea"/>
              <a:cs typeface="+mj-cs"/>
            </a:endParaRPr>
          </a:p>
          <a:p>
            <a:pPr lvl="2">
              <a:buFont typeface="Wingdings" pitchFamily="2" charset="2"/>
              <a:buChar char="v"/>
            </a:pPr>
            <a:r>
              <a:rPr lang="pt-BR" sz="1600" dirty="0" smtClean="0"/>
              <a:t>	</a:t>
            </a:r>
            <a:r>
              <a:rPr lang="en-GB" sz="1600" dirty="0" smtClean="0"/>
              <a:t>Binary(n</a:t>
            </a:r>
            <a:r>
              <a:rPr lang="en-GB" sz="1600" dirty="0"/>
              <a:t>) 	-&gt; 1–8,000 bytes 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Varbinary</a:t>
            </a:r>
            <a:r>
              <a:rPr lang="en-GB" sz="1600" dirty="0"/>
              <a:t>(n) -&gt; 1–8,000 bytes	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</a:t>
            </a:r>
            <a:r>
              <a:rPr lang="en-GB" sz="1600" dirty="0" err="1"/>
              <a:t>Varbinary</a:t>
            </a:r>
            <a:r>
              <a:rPr lang="en-GB" sz="1600" dirty="0"/>
              <a:t>(max) -&gt; Up to 2 GB 	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Image -&gt; Up to 2 </a:t>
            </a:r>
            <a:r>
              <a:rPr lang="en-GB" sz="1600" dirty="0" smtClean="0"/>
              <a:t>GB</a:t>
            </a:r>
          </a:p>
          <a:p>
            <a:pPr marL="0" lvl="2" indent="0">
              <a:buSzPct val="175000"/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Specialized </a:t>
            </a:r>
            <a:r>
              <a:rPr lang="en-GB" sz="2400" b="1" dirty="0" smtClean="0">
                <a:solidFill>
                  <a:srgbClr val="AA0B19"/>
                </a:solidFill>
                <a:ea typeface="+mj-ea"/>
                <a:cs typeface="+mj-cs"/>
              </a:rPr>
              <a:t>Date </a:t>
            </a: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Types</a:t>
            </a:r>
            <a:r>
              <a:rPr lang="en-GB" sz="2400" b="1" dirty="0" smtClean="0">
                <a:solidFill>
                  <a:srgbClr val="AA0B19"/>
                </a:solidFill>
                <a:ea typeface="+mj-ea"/>
                <a:cs typeface="+mj-cs"/>
              </a:rPr>
              <a:t>: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Bit -&gt; Stores a 0, 1, or null. </a:t>
            </a:r>
          </a:p>
          <a:p>
            <a:pPr lvl="2">
              <a:buFont typeface="Wingdings" pitchFamily="2" charset="2"/>
              <a:buChar char="v"/>
            </a:pPr>
            <a:r>
              <a:rPr lang="en-GB" sz="1500" dirty="0"/>
              <a:t>	Timestamp -&gt; An automatically generated value. </a:t>
            </a:r>
          </a:p>
          <a:p>
            <a:pPr lvl="2">
              <a:buFont typeface="Wingdings" pitchFamily="2" charset="2"/>
              <a:buChar char="v"/>
            </a:pPr>
            <a:r>
              <a:rPr lang="en-GB" sz="1500" dirty="0"/>
              <a:t>	</a:t>
            </a:r>
            <a:r>
              <a:rPr lang="en-GB" sz="1500" dirty="0" err="1"/>
              <a:t>Uniqueidentifier</a:t>
            </a:r>
            <a:r>
              <a:rPr lang="en-GB" sz="1500" dirty="0"/>
              <a:t> -&gt; A 16-bit GUID </a:t>
            </a:r>
          </a:p>
          <a:p>
            <a:pPr lvl="2">
              <a:buFont typeface="Wingdings" pitchFamily="2" charset="2"/>
              <a:buChar char="v"/>
            </a:pPr>
            <a:r>
              <a:rPr lang="en-GB" sz="1500" dirty="0"/>
              <a:t>	</a:t>
            </a:r>
            <a:r>
              <a:rPr lang="en-GB" sz="1500" dirty="0" err="1"/>
              <a:t>sql_variant</a:t>
            </a:r>
            <a:r>
              <a:rPr lang="en-GB" sz="1500" dirty="0"/>
              <a:t> -&gt; Can change the data type based on the data that is stored Max-8,000 bytes.</a:t>
            </a:r>
          </a:p>
          <a:p>
            <a:pPr lvl="2">
              <a:buFont typeface="Wingdings" pitchFamily="2" charset="2"/>
              <a:buChar char="v"/>
            </a:pPr>
            <a:r>
              <a:rPr lang="en-GB" sz="1500" dirty="0"/>
              <a:t>	table -&gt; Used to hold a result set. (Note: Cannot be used for a column)</a:t>
            </a:r>
          </a:p>
          <a:p>
            <a:pPr lvl="2">
              <a:buFont typeface="Wingdings" pitchFamily="2" charset="2"/>
              <a:buChar char="v"/>
            </a:pPr>
            <a:r>
              <a:rPr lang="en-GB" sz="1500" dirty="0"/>
              <a:t>	Xml -&gt; Stores an XML document of up to 2 GB in size</a:t>
            </a:r>
          </a:p>
        </p:txBody>
      </p:sp>
    </p:spTree>
    <p:extLst>
      <p:ext uri="{BB962C8B-B14F-4D97-AF65-F5344CB8AC3E}">
        <p14:creationId xmlns:p14="http://schemas.microsoft.com/office/powerpoint/2010/main" val="21524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US" sz="2400" dirty="0"/>
              <a:t>Identity &amp; </a:t>
            </a:r>
            <a:r>
              <a:rPr lang="en-US" sz="2400" dirty="0" err="1"/>
              <a:t>Nullability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26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examples</a:t>
            </a:r>
            <a:endParaRPr lang="en-GB" i="1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4283528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en-GB" sz="1600" b="1" dirty="0" smtClean="0"/>
              <a:t>NULL </a:t>
            </a:r>
            <a:r>
              <a:rPr lang="en-GB" sz="1600" b="1" dirty="0"/>
              <a:t>-&gt; Denote the absence of a value. 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A null is not a value!!!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You cannot use a null in comparisons </a:t>
            </a:r>
            <a:endParaRPr lang="en-GB" sz="1600" dirty="0" smtClean="0"/>
          </a:p>
          <a:p>
            <a:pPr lvl="2">
              <a:buFont typeface="Wingdings" pitchFamily="2" charset="2"/>
              <a:buChar char="v"/>
            </a:pPr>
            <a:endParaRPr lang="en-GB" sz="1600" dirty="0" smtClean="0"/>
          </a:p>
          <a:p>
            <a:pPr marL="548640" lvl="2" indent="0">
              <a:buNone/>
            </a:pPr>
            <a:r>
              <a:rPr lang="en-GB" sz="1600" b="1" dirty="0" smtClean="0"/>
              <a:t>Identity </a:t>
            </a:r>
            <a:r>
              <a:rPr lang="en-GB" sz="1600" b="1" dirty="0"/>
              <a:t>-&gt; Automatically generated number (incremental)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dirty="0"/>
              <a:t>	Applied to -&gt; </a:t>
            </a:r>
            <a:r>
              <a:rPr lang="en-GB" sz="1600" dirty="0" err="1"/>
              <a:t>bigint</a:t>
            </a:r>
            <a:r>
              <a:rPr lang="en-GB" sz="1600" dirty="0"/>
              <a:t>, </a:t>
            </a:r>
            <a:r>
              <a:rPr lang="en-GB" sz="1600" dirty="0" err="1"/>
              <a:t>int,smallint</a:t>
            </a:r>
            <a:r>
              <a:rPr lang="en-GB" sz="1600" dirty="0"/>
              <a:t>, </a:t>
            </a:r>
            <a:r>
              <a:rPr lang="en-GB" sz="1600" dirty="0" err="1"/>
              <a:t>tinyint</a:t>
            </a:r>
            <a:r>
              <a:rPr lang="en-GB" sz="1600" dirty="0"/>
              <a:t>, decimal, and numeric!</a:t>
            </a:r>
          </a:p>
          <a:p>
            <a:pPr lvl="2">
              <a:buFont typeface="Wingdings" pitchFamily="2" charset="2"/>
              <a:buChar char="v"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2569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Table Type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16928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en-GB" sz="1600" b="1" dirty="0"/>
              <a:t>Permanent Tables. </a:t>
            </a:r>
            <a:endParaRPr lang="en-GB" sz="1600" b="1" dirty="0" smtClean="0"/>
          </a:p>
          <a:p>
            <a:pPr lvl="3">
              <a:buFont typeface="Wingdings" pitchFamily="2" charset="2"/>
              <a:buChar char="v"/>
            </a:pPr>
            <a:r>
              <a:rPr lang="en-GB" sz="1600" dirty="0"/>
              <a:t>Stored in Data Files</a:t>
            </a:r>
          </a:p>
          <a:p>
            <a:pPr marL="548640" lvl="2" indent="0">
              <a:buNone/>
            </a:pPr>
            <a:endParaRPr lang="en-GB" sz="1600" b="1" dirty="0"/>
          </a:p>
          <a:p>
            <a:pPr marL="548640" lvl="2" indent="0">
              <a:buNone/>
            </a:pPr>
            <a:r>
              <a:rPr lang="en-GB" sz="1600" b="1" dirty="0"/>
              <a:t>Temporary Tables . </a:t>
            </a:r>
            <a:endParaRPr lang="en-GB" sz="1600" b="1" dirty="0" smtClean="0"/>
          </a:p>
          <a:p>
            <a:pPr lvl="3">
              <a:buFont typeface="Wingdings" pitchFamily="2" charset="2"/>
              <a:buChar char="v"/>
            </a:pPr>
            <a:r>
              <a:rPr lang="en-GB" sz="1600" dirty="0"/>
              <a:t>Stored in </a:t>
            </a:r>
            <a:r>
              <a:rPr lang="en-GB" sz="1600" dirty="0" err="1"/>
              <a:t>tempdb</a:t>
            </a:r>
            <a:endParaRPr lang="en-GB" sz="1600" dirty="0"/>
          </a:p>
          <a:p>
            <a:pPr marL="548640" lvl="2" indent="0">
              <a:buNone/>
            </a:pPr>
            <a:endParaRPr lang="en-GB" sz="1600" b="1" dirty="0"/>
          </a:p>
          <a:p>
            <a:pPr marL="548640" lvl="2" indent="0">
              <a:buNone/>
            </a:pPr>
            <a:r>
              <a:rPr lang="en-GB" sz="1600" b="1" dirty="0"/>
              <a:t>Table Variables. </a:t>
            </a:r>
            <a:endParaRPr lang="en-GB" sz="1600" b="1" dirty="0" smtClean="0"/>
          </a:p>
          <a:p>
            <a:pPr lvl="3">
              <a:buFont typeface="Wingdings" pitchFamily="2" charset="2"/>
              <a:buChar char="v"/>
            </a:pPr>
            <a:r>
              <a:rPr lang="en-GB" sz="1600" dirty="0"/>
              <a:t>Stored in Memory</a:t>
            </a:r>
          </a:p>
          <a:p>
            <a:pPr marL="548640" lvl="2" indent="0">
              <a:buNone/>
            </a:pPr>
            <a:r>
              <a:rPr lang="en-US" sz="1600" b="1" dirty="0" smtClean="0"/>
              <a:t>	</a:t>
            </a:r>
            <a:endParaRPr lang="en-GB" sz="1600" b="1" dirty="0" smtClean="0"/>
          </a:p>
          <a:p>
            <a:pPr lvl="2">
              <a:buFont typeface="Wingdings" pitchFamily="2" charset="2"/>
              <a:buChar char="v"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4960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</a:t>
            </a:r>
            <a:r>
              <a:rPr lang="en-GB" sz="2400" dirty="0" smtClean="0"/>
              <a:t>DROP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321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DROP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533400" y="1143000"/>
            <a:ext cx="8245890" cy="762000"/>
          </a:xfrm>
          <a:prstGeom prst="rect">
            <a:avLst/>
          </a:prstGeom>
          <a:ln w="12700">
            <a:noFill/>
          </a:ln>
        </p:spPr>
        <p:txBody>
          <a:bodyPr vert="horz" lIns="0" tIns="0" rIns="0" bIns="0" rtlCol="0">
            <a:normAutofit/>
          </a:bodyPr>
          <a:lstStyle>
            <a:lvl1pPr marL="27432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7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2pPr>
            <a:lvl3pPr marL="82296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2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3pPr>
            <a:lvl4pPr marL="10972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200" kern="120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GB" sz="1600" smtClean="0"/>
              <a:t> </a:t>
            </a:r>
            <a:r>
              <a:rPr lang="en-GB" sz="1600" b="1" smtClean="0"/>
              <a:t>DROP </a:t>
            </a:r>
            <a:r>
              <a:rPr lang="en-GB" sz="1600" smtClean="0"/>
              <a:t>statement -  used t</a:t>
            </a:r>
            <a:r>
              <a:rPr lang="en-US" sz="1600" smtClean="0"/>
              <a:t>o destroy an existing database, table, index, or view</a:t>
            </a:r>
            <a:r>
              <a:rPr lang="en-GB" sz="1600" smtClean="0"/>
              <a:t>.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514600"/>
            <a:ext cx="3009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</a:t>
            </a:r>
            <a:r>
              <a:rPr lang="en-GB" sz="2400" dirty="0" smtClean="0"/>
              <a:t>TRUNCATE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3677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TRUNCATE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533400" y="1143000"/>
            <a:ext cx="8245890" cy="762000"/>
          </a:xfrm>
          <a:prstGeom prst="rect">
            <a:avLst/>
          </a:prstGeom>
          <a:ln w="12700">
            <a:noFill/>
          </a:ln>
        </p:spPr>
        <p:txBody>
          <a:bodyPr vert="horz" lIns="0" tIns="0" rIns="0" bIns="0" rtlCol="0">
            <a:normAutofit/>
          </a:bodyPr>
          <a:lstStyle>
            <a:lvl1pPr marL="27432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7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2pPr>
            <a:lvl3pPr marL="82296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25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3pPr>
            <a:lvl4pPr marL="10972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400" kern="1200" baseline="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AA0B19"/>
              </a:buClr>
              <a:buSzPct val="100000"/>
              <a:buFont typeface="Verdana" pitchFamily="34" charset="0"/>
              <a:buChar char="•"/>
              <a:defRPr sz="1200" kern="1200">
                <a:solidFill>
                  <a:srgbClr val="4A4E52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GB" sz="1600" dirty="0" smtClean="0"/>
              <a:t> </a:t>
            </a:r>
            <a:r>
              <a:rPr lang="en-GB" sz="1600" b="1" dirty="0" smtClean="0"/>
              <a:t>TRUNCATE </a:t>
            </a:r>
            <a:r>
              <a:rPr lang="en-GB" sz="1600" dirty="0" smtClean="0"/>
              <a:t>statement -  used </a:t>
            </a:r>
            <a:r>
              <a:rPr lang="en-US" sz="1600" dirty="0"/>
              <a:t>to delete the data inside the table, and not the table </a:t>
            </a:r>
            <a:r>
              <a:rPr lang="en-US" sz="1600" dirty="0" smtClean="0"/>
              <a:t>itself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303" y="2426675"/>
            <a:ext cx="3495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</a:t>
            </a:r>
            <a:r>
              <a:rPr lang="en-GB" sz="2400" dirty="0" smtClean="0"/>
              <a:t>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 smtClean="0"/>
              <a:t> SQL </a:t>
            </a:r>
            <a:r>
              <a:rPr lang="en-GB" sz="1600" b="1" dirty="0"/>
              <a:t>constraints -  used to specify rules for the data in a table</a:t>
            </a:r>
            <a:r>
              <a:rPr lang="en-GB" sz="1600" b="1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GB" sz="1600" b="1" dirty="0" smtClean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NOT NULL </a:t>
            </a:r>
            <a:r>
              <a:rPr lang="en-GB" sz="1600" dirty="0"/>
              <a:t>- Indicates that a column cannot store NULL </a:t>
            </a:r>
            <a:r>
              <a:rPr lang="en-GB" sz="1600" dirty="0" smtClean="0"/>
              <a:t>value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UNIQUE</a:t>
            </a:r>
            <a:r>
              <a:rPr lang="en-GB" sz="1600" dirty="0"/>
              <a:t> - Ensures that each row for a column must have a unique </a:t>
            </a:r>
            <a:r>
              <a:rPr lang="en-GB" sz="1600" dirty="0" smtClean="0"/>
              <a:t>value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PRIMARY KEY </a:t>
            </a:r>
            <a:r>
              <a:rPr lang="en-GB" sz="1600" dirty="0"/>
              <a:t>- A combination of a NOT NULL and UNIQUE. Ensures that a column (or combination of two or more columns) have an unique identity which helps to find a particular record in a table more easily and </a:t>
            </a:r>
            <a:r>
              <a:rPr lang="en-GB" sz="1600" dirty="0" smtClean="0"/>
              <a:t>quickly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FOREIGN KEY </a:t>
            </a:r>
            <a:r>
              <a:rPr lang="en-GB" sz="1600" dirty="0"/>
              <a:t>- Ensure the referential integrity of the data in one table to match values in another </a:t>
            </a:r>
            <a:r>
              <a:rPr lang="en-GB" sz="1600" dirty="0" smtClean="0"/>
              <a:t>table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CHECK </a:t>
            </a:r>
            <a:r>
              <a:rPr lang="en-GB" sz="1600" dirty="0"/>
              <a:t>- Ensures that the value in a column meets a specific </a:t>
            </a:r>
            <a:r>
              <a:rPr lang="en-GB" sz="1600" dirty="0" smtClean="0"/>
              <a:t>condition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b="1" dirty="0"/>
              <a:t>DEFAULT</a:t>
            </a:r>
            <a:r>
              <a:rPr lang="en-GB" sz="1600" dirty="0"/>
              <a:t> - Specifies a default value when specified none for this column</a:t>
            </a:r>
          </a:p>
        </p:txBody>
      </p:sp>
    </p:spTree>
    <p:extLst>
      <p:ext uri="{BB962C8B-B14F-4D97-AF65-F5344CB8AC3E}">
        <p14:creationId xmlns:p14="http://schemas.microsoft.com/office/powerpoint/2010/main" val="10469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NOT NULL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/>
              <a:t> NOT NULL </a:t>
            </a:r>
            <a:r>
              <a:rPr lang="en-GB" sz="1600" dirty="0"/>
              <a:t>constraint enforces a column to NOT accept NULL values</a:t>
            </a:r>
            <a:r>
              <a:rPr lang="en-GB" sz="1600" b="1" dirty="0" smtClean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143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6112329"/>
            <a:ext cx="3630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NOT NULL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447924"/>
            <a:ext cx="28860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4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RDBMS 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219200"/>
            <a:ext cx="8245890" cy="47726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/>
              <a:t> RDBMS </a:t>
            </a:r>
            <a:r>
              <a:rPr lang="en-GB" sz="1800" dirty="0" smtClean="0"/>
              <a:t>- Relational </a:t>
            </a:r>
            <a:r>
              <a:rPr lang="en-GB" sz="1800" dirty="0"/>
              <a:t>Database Management System.</a:t>
            </a:r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RDBMS - the </a:t>
            </a:r>
            <a:r>
              <a:rPr lang="en-GB" sz="1800" dirty="0"/>
              <a:t>basis for </a:t>
            </a:r>
            <a:r>
              <a:rPr lang="en-GB" sz="1800" dirty="0" smtClean="0"/>
              <a:t>SQL </a:t>
            </a:r>
            <a:r>
              <a:rPr lang="en-GB" sz="1800" dirty="0"/>
              <a:t>and for all </a:t>
            </a:r>
            <a:r>
              <a:rPr lang="en-GB" sz="1800" dirty="0" smtClean="0"/>
              <a:t>database </a:t>
            </a:r>
            <a:r>
              <a:rPr lang="en-GB" sz="1800" dirty="0"/>
              <a:t>systems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        </a:t>
            </a:r>
            <a:r>
              <a:rPr lang="en-GB" sz="1600" i="1" dirty="0" smtClean="0"/>
              <a:t>Example: MS </a:t>
            </a:r>
            <a:r>
              <a:rPr lang="en-GB" sz="1600" i="1" dirty="0"/>
              <a:t>SQL Server, IBM DB2, Oracle, MySQL, </a:t>
            </a:r>
            <a:r>
              <a:rPr lang="en-GB" sz="1600" i="1" dirty="0" smtClean="0"/>
              <a:t>Microsoft Access, others</a:t>
            </a:r>
            <a:endParaRPr lang="en-GB" sz="1600" i="1" dirty="0"/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RDBMS - stores the data in </a:t>
            </a:r>
            <a:r>
              <a:rPr lang="en-GB" sz="1800" dirty="0"/>
              <a:t>database objects called </a:t>
            </a:r>
            <a:r>
              <a:rPr lang="en-GB" sz="1800" b="1" i="1" dirty="0"/>
              <a:t>tables</a:t>
            </a:r>
            <a:r>
              <a:rPr lang="en-GB" sz="1800" dirty="0"/>
              <a:t>.</a:t>
            </a:r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GB" sz="1800" dirty="0"/>
              <a:t> </a:t>
            </a:r>
            <a:r>
              <a:rPr lang="en-GB" sz="1800" dirty="0" smtClean="0"/>
              <a:t>Table - a </a:t>
            </a:r>
            <a:r>
              <a:rPr lang="en-GB" sz="1800" dirty="0"/>
              <a:t>collection of related data entries and it consists of columns and rows.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787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UNIQUE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/>
              <a:t> </a:t>
            </a:r>
            <a:r>
              <a:rPr lang="en-GB" sz="1600" dirty="0" smtClean="0"/>
              <a:t>UNIQUE constraint - </a:t>
            </a:r>
            <a:r>
              <a:rPr lang="en-GB" sz="1600" dirty="0"/>
              <a:t>uniquely identifies each record in a </a:t>
            </a:r>
            <a:r>
              <a:rPr lang="en-GB" sz="1600" dirty="0" smtClean="0"/>
              <a:t>database</a:t>
            </a:r>
            <a:endParaRPr lang="en-GB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344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UNIQUE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581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22" y="1849272"/>
            <a:ext cx="21812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6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PRIMARY </a:t>
            </a:r>
            <a:r>
              <a:rPr lang="en-GB" sz="2400" dirty="0" smtClean="0"/>
              <a:t>KEY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/>
              <a:t> PRIMARY </a:t>
            </a:r>
            <a:r>
              <a:rPr lang="en-GB" sz="1600" dirty="0" smtClean="0"/>
              <a:t>KEY constraint - </a:t>
            </a:r>
            <a:r>
              <a:rPr lang="en-GB" sz="1600" dirty="0"/>
              <a:t>uniquely identifies each record in a </a:t>
            </a:r>
            <a:r>
              <a:rPr lang="en-GB" sz="1600" dirty="0" smtClean="0"/>
              <a:t>database and cannot contain NULL’s</a:t>
            </a:r>
            <a:endParaRPr lang="en-GB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2914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PK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9908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29622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28535"/>
            <a:ext cx="4000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76" y="3885685"/>
            <a:ext cx="25527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2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FOREIGN </a:t>
            </a:r>
            <a:r>
              <a:rPr lang="en-GB" sz="2400" dirty="0" smtClean="0"/>
              <a:t>KEY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/>
              <a:t> FOREIGN </a:t>
            </a:r>
            <a:r>
              <a:rPr lang="en-GB" sz="1600" dirty="0" smtClean="0"/>
              <a:t>KEY constraint - </a:t>
            </a:r>
            <a:r>
              <a:rPr lang="en-GB" sz="1600" dirty="0"/>
              <a:t>points to a PRIMARY KEY in another table</a:t>
            </a:r>
            <a:endParaRPr lang="en-GB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26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examples</a:t>
            </a:r>
            <a:endParaRPr lang="en-GB" i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5" y="1981200"/>
            <a:ext cx="38766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38337"/>
            <a:ext cx="21526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4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CHECK 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/>
              <a:t> CHECK constraint - </a:t>
            </a:r>
            <a:r>
              <a:rPr lang="en-GB" sz="1600" dirty="0"/>
              <a:t> limit the value range that can be placed in a column.</a:t>
            </a:r>
            <a:endParaRPr lang="en-GB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26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examples</a:t>
            </a:r>
            <a:endParaRPr lang="en-GB" i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000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52600"/>
            <a:ext cx="46672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91000"/>
            <a:ext cx="2705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DEFAULT CONSTRAINTS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83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/>
              <a:t> DEFAULT constraint - </a:t>
            </a:r>
            <a:r>
              <a:rPr lang="en-GB" sz="1600" dirty="0"/>
              <a:t>  insert a default value into a column.</a:t>
            </a:r>
            <a:r>
              <a:rPr lang="en-GB" sz="1600" dirty="0" smtClean="0"/>
              <a:t>.</a:t>
            </a:r>
            <a:endParaRPr lang="en-GB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6112329"/>
            <a:ext cx="261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examples</a:t>
            </a:r>
            <a:endParaRPr lang="en-GB" i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52600"/>
            <a:ext cx="41433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66850"/>
            <a:ext cx="29337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2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SQL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371600"/>
            <a:ext cx="8245890" cy="46202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 smtClean="0"/>
              <a:t> SQL  -  Structured </a:t>
            </a:r>
            <a:r>
              <a:rPr lang="en-GB" sz="1800" dirty="0"/>
              <a:t>Query </a:t>
            </a:r>
            <a:r>
              <a:rPr lang="en-GB" sz="1800" dirty="0" smtClean="0"/>
              <a:t>Language</a:t>
            </a:r>
          </a:p>
          <a:p>
            <a:pPr marL="0" indent="0">
              <a:buNone/>
            </a:pPr>
            <a:endParaRPr lang="en-GB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</a:t>
            </a:r>
            <a:r>
              <a:rPr lang="en-GB" sz="1800" dirty="0"/>
              <a:t>SQL </a:t>
            </a:r>
            <a:r>
              <a:rPr lang="en-GB" sz="1800" dirty="0" smtClean="0"/>
              <a:t>– language for accessing  </a:t>
            </a:r>
            <a:r>
              <a:rPr lang="en-GB" sz="1800" dirty="0"/>
              <a:t>and </a:t>
            </a:r>
            <a:r>
              <a:rPr lang="en-GB" sz="1800" dirty="0" smtClean="0"/>
              <a:t>manipulating databases</a:t>
            </a:r>
          </a:p>
          <a:p>
            <a:pPr marL="0" indent="0">
              <a:buNone/>
            </a:pPr>
            <a:endParaRPr lang="en-GB" sz="1800" dirty="0" smtClean="0"/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SQL - ANSI </a:t>
            </a:r>
            <a:r>
              <a:rPr lang="en-GB" sz="1800" dirty="0"/>
              <a:t>(American National Standards Institute) standard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/>
              <a:t>Note</a:t>
            </a:r>
            <a:r>
              <a:rPr lang="en-GB" i="1" dirty="0"/>
              <a:t>: Most of the SQL database programs also have their own proprietary extensions in addition to the SQL standard!</a:t>
            </a:r>
          </a:p>
        </p:txBody>
      </p:sp>
    </p:spTree>
    <p:extLst>
      <p:ext uri="{BB962C8B-B14F-4D97-AF65-F5344CB8AC3E}">
        <p14:creationId xmlns:p14="http://schemas.microsoft.com/office/powerpoint/2010/main" val="30871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SQL Purpose: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Content Placeholder 7"/>
          <p:cNvSpPr>
            <a:spLocks noGrp="1"/>
          </p:cNvSpPr>
          <p:nvPr>
            <p:ph idx="1"/>
          </p:nvPr>
        </p:nvSpPr>
        <p:spPr>
          <a:xfrm>
            <a:off x="395536" y="1219200"/>
            <a:ext cx="8245890" cy="47726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 smtClean="0"/>
              <a:t> Create database and relationships structures.</a:t>
            </a:r>
            <a:endParaRPr lang="en-GB" sz="1800" dirty="0"/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Execute </a:t>
            </a:r>
            <a:r>
              <a:rPr lang="en-US" sz="1800" dirty="0"/>
              <a:t>basic data management operations such as </a:t>
            </a:r>
            <a:r>
              <a:rPr lang="en-US" sz="1800" dirty="0" smtClean="0"/>
              <a:t>insert, update and delete </a:t>
            </a:r>
            <a:r>
              <a:rPr lang="en-US" sz="1800" dirty="0"/>
              <a:t>of the </a:t>
            </a:r>
            <a:r>
              <a:rPr lang="en-US" sz="1800" dirty="0" smtClean="0"/>
              <a:t>relationships.</a:t>
            </a:r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</a:t>
            </a:r>
            <a:r>
              <a:rPr lang="en-GB" sz="1800" dirty="0"/>
              <a:t>Transform </a:t>
            </a:r>
            <a:r>
              <a:rPr lang="en-GB" sz="1800" dirty="0" smtClean="0"/>
              <a:t>raw data </a:t>
            </a:r>
            <a:r>
              <a:rPr lang="en-GB" sz="1800" dirty="0"/>
              <a:t>into </a:t>
            </a:r>
            <a:r>
              <a:rPr lang="en-GB" sz="1800" dirty="0" smtClean="0"/>
              <a:t>information.</a:t>
            </a:r>
          </a:p>
          <a:p>
            <a:pPr>
              <a:buFont typeface="Wingdings" pitchFamily="2" charset="2"/>
              <a:buChar char="v"/>
            </a:pP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SQL </a:t>
            </a:r>
            <a:r>
              <a:rPr lang="en-US" sz="1800" dirty="0"/>
              <a:t>is essentially as free format, that most modern languages​​, </a:t>
            </a:r>
            <a:r>
              <a:rPr lang="en-US" sz="1800" dirty="0" smtClean="0"/>
              <a:t>which </a:t>
            </a:r>
            <a:r>
              <a:rPr lang="en-US" sz="1800" dirty="0"/>
              <a:t>means that it is not necessary to be written instructions fragments in certain places on the </a:t>
            </a:r>
            <a:r>
              <a:rPr lang="en-US" sz="1800" dirty="0" smtClean="0"/>
              <a:t>screen.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939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SQL Objectives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219200"/>
            <a:ext cx="8245890" cy="47726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/>
              <a:t> </a:t>
            </a:r>
            <a:r>
              <a:rPr lang="en-GB" sz="1800" dirty="0" smtClean="0"/>
              <a:t>Execute </a:t>
            </a:r>
            <a:r>
              <a:rPr lang="en-GB" sz="1800" dirty="0"/>
              <a:t>queries against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Retrieve </a:t>
            </a:r>
            <a:r>
              <a:rPr lang="en-GB" sz="1800" dirty="0"/>
              <a:t>data from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Insert </a:t>
            </a:r>
            <a:r>
              <a:rPr lang="en-GB" sz="1800" dirty="0"/>
              <a:t>records in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Update </a:t>
            </a:r>
            <a:r>
              <a:rPr lang="en-GB" sz="1800" dirty="0"/>
              <a:t>records in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Delete </a:t>
            </a:r>
            <a:r>
              <a:rPr lang="en-GB" sz="1800" dirty="0"/>
              <a:t>records from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Create </a:t>
            </a:r>
            <a:r>
              <a:rPr lang="en-GB" sz="1800" dirty="0"/>
              <a:t>new databases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Create </a:t>
            </a:r>
            <a:r>
              <a:rPr lang="en-GB" sz="1800" dirty="0"/>
              <a:t>new tables in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Create </a:t>
            </a:r>
            <a:r>
              <a:rPr lang="en-GB" sz="1800" dirty="0"/>
              <a:t>stored procedures in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Create </a:t>
            </a:r>
            <a:r>
              <a:rPr lang="en-GB" sz="1800" dirty="0"/>
              <a:t>views in a database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Set </a:t>
            </a:r>
            <a:r>
              <a:rPr lang="en-GB" sz="1800" dirty="0"/>
              <a:t>permissions on tables, procedures, and views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704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Database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219200"/>
            <a:ext cx="824589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/>
              <a:t> </a:t>
            </a:r>
            <a:r>
              <a:rPr lang="en-GB" sz="1600" dirty="0"/>
              <a:t>D</a:t>
            </a:r>
            <a:r>
              <a:rPr lang="en-GB" sz="1600" dirty="0" smtClean="0"/>
              <a:t>atabase - contains </a:t>
            </a:r>
            <a:r>
              <a:rPr lang="en-GB" sz="1600" dirty="0"/>
              <a:t>one or more tables. </a:t>
            </a:r>
            <a:endParaRPr lang="en-GB" sz="1600" dirty="0" smtClean="0"/>
          </a:p>
          <a:p>
            <a:pPr>
              <a:buFont typeface="Wingdings" pitchFamily="2" charset="2"/>
              <a:buChar char="v"/>
            </a:pPr>
            <a:endParaRPr lang="en-GB" sz="1600" dirty="0" smtClean="0"/>
          </a:p>
          <a:p>
            <a:pPr>
              <a:buFont typeface="Wingdings" pitchFamily="2" charset="2"/>
              <a:buChar char="v"/>
            </a:pPr>
            <a:r>
              <a:rPr lang="en-GB" sz="1600" dirty="0" smtClean="0"/>
              <a:t> Each </a:t>
            </a:r>
            <a:r>
              <a:rPr lang="en-GB" sz="1600" dirty="0"/>
              <a:t>table is identified by a name (e.g. </a:t>
            </a:r>
            <a:r>
              <a:rPr lang="en-GB" sz="1600" dirty="0" smtClean="0"/>
              <a:t>“</a:t>
            </a:r>
            <a:r>
              <a:rPr lang="en-GB" sz="1600" dirty="0" err="1" smtClean="0"/>
              <a:t>UserTables</a:t>
            </a:r>
            <a:r>
              <a:rPr lang="en-GB" sz="1600" dirty="0" smtClean="0"/>
              <a:t>"). Tables </a:t>
            </a:r>
            <a:r>
              <a:rPr lang="en-GB" sz="1600" dirty="0"/>
              <a:t>contain records (rows) with data.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>
              <a:buFont typeface="Wingdings" pitchFamily="2" charset="2"/>
              <a:buChar char="v"/>
            </a:pPr>
            <a:r>
              <a:rPr lang="en-GB" sz="1600" dirty="0" smtClean="0"/>
              <a:t> Below </a:t>
            </a:r>
            <a:r>
              <a:rPr lang="en-GB" sz="1600" dirty="0"/>
              <a:t>is a selection from the </a:t>
            </a:r>
            <a:r>
              <a:rPr lang="en-GB" sz="1600" dirty="0" smtClean="0"/>
              <a:t>"</a:t>
            </a:r>
            <a:r>
              <a:rPr lang="en-GB" sz="1600" dirty="0"/>
              <a:t> </a:t>
            </a:r>
            <a:r>
              <a:rPr lang="en-GB" sz="1600" dirty="0" err="1"/>
              <a:t>UserTables</a:t>
            </a:r>
            <a:r>
              <a:rPr lang="en-GB" sz="1600" dirty="0"/>
              <a:t> </a:t>
            </a:r>
            <a:r>
              <a:rPr lang="en-GB" sz="1600" dirty="0" smtClean="0"/>
              <a:t>" </a:t>
            </a:r>
            <a:r>
              <a:rPr lang="en-GB" sz="1600" dirty="0"/>
              <a:t>table: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480560" cy="294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8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Main </a:t>
            </a:r>
            <a:r>
              <a:rPr lang="en-GB" sz="2400" dirty="0"/>
              <a:t>SQL </a:t>
            </a:r>
            <a:r>
              <a:rPr lang="en-GB" sz="2400" dirty="0" smtClean="0"/>
              <a:t>Commands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219200"/>
            <a:ext cx="824589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/>
              <a:t> SELECT - extracts data from a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UPDATE - updates data in a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DELETE - deletes data from a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INSERT INTO - inserts new data into a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CREATE DATABASE - creates a new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ALTER DATABASE - modifies a database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CREATE TABLE - creates a new table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ALTER TABLE - modifies a table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DROP TABLE - deletes a table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CREATE INDEX - creates an index (search key)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DROP INDEX - deletes an index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94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SQL CREATE TABLE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381000" y="990600"/>
            <a:ext cx="80010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/>
              <a:t>CREATE TABLE </a:t>
            </a:r>
            <a:r>
              <a:rPr lang="en-GB" sz="1600" dirty="0"/>
              <a:t>-  is used to create a table in a database.</a:t>
            </a: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6112329"/>
            <a:ext cx="4000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Examples: Show </a:t>
            </a:r>
            <a:r>
              <a:rPr lang="en-GB" b="1" i="1" dirty="0" smtClean="0"/>
              <a:t>CREATE TABLE </a:t>
            </a:r>
            <a:r>
              <a:rPr lang="en-GB" i="1" dirty="0" smtClean="0"/>
              <a:t>examples</a:t>
            </a:r>
            <a:endParaRPr lang="en-GB" i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289044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6505216" cy="10619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Data Type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7010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AA0B19"/>
                </a:solidFill>
                <a:ea typeface="+mj-ea"/>
                <a:cs typeface="+mj-cs"/>
              </a:rPr>
              <a:t>Categories: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Exact Numeric 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Approximate Numeric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Monetary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Date and Time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Character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Binary</a:t>
            </a:r>
          </a:p>
          <a:p>
            <a:pPr lvl="2">
              <a:buFont typeface="Wingdings" pitchFamily="2" charset="2"/>
              <a:buChar char="v"/>
            </a:pPr>
            <a:r>
              <a:rPr lang="en-GB" sz="1600" b="1" dirty="0"/>
              <a:t>Special purpose</a:t>
            </a:r>
            <a:endParaRPr lang="en-GB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7986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806</Words>
  <Application>Microsoft Office PowerPoint</Application>
  <PresentationFormat>On-screen Show (4:3)</PresentationFormat>
  <Paragraphs>209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Verdana</vt:lpstr>
      <vt:lpstr>Wingdings</vt:lpstr>
      <vt:lpstr>Office Theme</vt:lpstr>
      <vt:lpstr>PowerPoint Presentation</vt:lpstr>
      <vt:lpstr>RDBMS </vt:lpstr>
      <vt:lpstr>SQL</vt:lpstr>
      <vt:lpstr>SQL Purpose:</vt:lpstr>
      <vt:lpstr>SQL Objectives</vt:lpstr>
      <vt:lpstr>Database Tables</vt:lpstr>
      <vt:lpstr>Main SQL Commands</vt:lpstr>
      <vt:lpstr>SQL CREATE TABLE </vt:lpstr>
      <vt:lpstr>Data Type </vt:lpstr>
      <vt:lpstr>Data Type </vt:lpstr>
      <vt:lpstr>Data Type </vt:lpstr>
      <vt:lpstr>Data Type </vt:lpstr>
      <vt:lpstr>Data Type </vt:lpstr>
      <vt:lpstr>Identity &amp; Nullability </vt:lpstr>
      <vt:lpstr>Table Type</vt:lpstr>
      <vt:lpstr>SQL DROP</vt:lpstr>
      <vt:lpstr>SQL TRUNCATE</vt:lpstr>
      <vt:lpstr>SQL CONSTRAINTS </vt:lpstr>
      <vt:lpstr>NOT NULL CONSTRAINTS </vt:lpstr>
      <vt:lpstr>UNIQUE CONSTRAINTS </vt:lpstr>
      <vt:lpstr>PRIMARY KEY CONSTRAINTS </vt:lpstr>
      <vt:lpstr>FOREIGN KEY CONSTRAINTS </vt:lpstr>
      <vt:lpstr>CHECK  CONSTRAINTS </vt:lpstr>
      <vt:lpstr>DEFAULT CONSTRAINTS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Grosu</dc:creator>
  <cp:lastModifiedBy>Alexandr Persin</cp:lastModifiedBy>
  <cp:revision>60</cp:revision>
  <dcterms:created xsi:type="dcterms:W3CDTF">2006-08-16T00:00:00Z</dcterms:created>
  <dcterms:modified xsi:type="dcterms:W3CDTF">2017-03-20T13:45:11Z</dcterms:modified>
</cp:coreProperties>
</file>