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57" r:id="rId8"/>
    <p:sldId id="258" r:id="rId9"/>
    <p:sldId id="259" r:id="rId10"/>
    <p:sldId id="264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66" d="100"/>
          <a:sy n="66" d="100"/>
        </p:scale>
        <p:origin x="30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4465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169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94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06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494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89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217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969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68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7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813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622076-8159-42DE-B26E-E969D9A1DF2B}" type="datetimeFigureOut">
              <a:rPr lang="ro-RO" smtClean="0"/>
              <a:t>16.05.2016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712D2B1-534C-4EF9-A234-5371B404E731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7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4.mp4"/><Relationship Id="rId7" Type="http://schemas.openxmlformats.org/officeDocument/2006/relationships/image" Target="../media/image9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0036"/>
            <a:ext cx="9144000" cy="1951326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Integration Project</a:t>
            </a:r>
            <a:br>
              <a:rPr lang="en-US" sz="6600" b="1" dirty="0" smtClean="0"/>
            </a:br>
            <a:r>
              <a:rPr lang="en-US" sz="6600" b="1" dirty="0" smtClean="0"/>
              <a:t>Systems &amp; Control</a:t>
            </a:r>
            <a:endParaRPr lang="ro-RO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0163" y="4010890"/>
            <a:ext cx="6831673" cy="1436871"/>
          </a:xfrm>
        </p:spPr>
        <p:txBody>
          <a:bodyPr>
            <a:normAutofit lnSpcReduction="10000"/>
          </a:bodyPr>
          <a:lstStyle/>
          <a:p>
            <a:r>
              <a:rPr lang="en-US" sz="3800" b="1" dirty="0" smtClean="0"/>
              <a:t>Alexandru </a:t>
            </a:r>
            <a:r>
              <a:rPr lang="en-US" sz="3800" b="1" dirty="0" err="1" smtClean="0"/>
              <a:t>Cohal</a:t>
            </a:r>
            <a:endParaRPr lang="en-US" sz="3800" b="1" dirty="0" smtClean="0"/>
          </a:p>
          <a:p>
            <a:endParaRPr lang="en-US" dirty="0"/>
          </a:p>
          <a:p>
            <a:r>
              <a:rPr lang="en-US" dirty="0" smtClean="0"/>
              <a:t>May 2016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14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96" y="271483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800" dirty="0" smtClean="0">
                <a:latin typeface="Cooper Black" panose="0208090404030B020404" pitchFamily="18" charset="0"/>
              </a:rPr>
              <a:t>Conclusion</a:t>
            </a:r>
            <a:endParaRPr lang="ro-RO" sz="4800" dirty="0">
              <a:latin typeface="Cooper Black" panose="0208090404030B0204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2796" y="1465943"/>
                <a:ext cx="11441530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ro-RO" sz="2400" b="1" dirty="0" smtClean="0"/>
                  <a:t>P</a:t>
                </a:r>
                <a:r>
                  <a:rPr lang="en-GB" sz="2400" b="1" dirty="0" err="1" smtClean="0"/>
                  <a:t>urpose</a:t>
                </a:r>
                <a:r>
                  <a:rPr lang="en-GB" sz="2400" b="1" dirty="0" smtClean="0"/>
                  <a:t> </a:t>
                </a:r>
                <a:r>
                  <a:rPr lang="ro-RO" sz="2400" dirty="0" smtClean="0"/>
                  <a:t>	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find a path from an initial point to a desired point of </a:t>
                </a:r>
                <a:r>
                  <a:rPr lang="en-GB" sz="2400" dirty="0" smtClean="0"/>
                  <a:t>a </a:t>
                </a:r>
                <a:r>
                  <a:rPr lang="en-GB" sz="2400" dirty="0"/>
                  <a:t>two-link arm </a:t>
                </a:r>
                <a:r>
                  <a:rPr lang="en-GB" sz="2400" dirty="0" smtClean="0"/>
                  <a:t>robot</a:t>
                </a:r>
                <a:endParaRPr lang="ro-RO" sz="2400" dirty="0" smtClean="0"/>
              </a:p>
              <a:p>
                <a:pPr algn="just"/>
                <a:r>
                  <a:rPr lang="ro-RO" sz="2400" dirty="0"/>
                  <a:t>	</a:t>
                </a:r>
                <a:r>
                  <a:rPr lang="en-GB" sz="2400" dirty="0" smtClean="0"/>
                  <a:t>The </a:t>
                </a:r>
                <a:r>
                  <a:rPr lang="en-GB" sz="2400" dirty="0"/>
                  <a:t>solution </a:t>
                </a:r>
                <a:r>
                  <a:rPr lang="ro-RO" sz="2400" dirty="0" smtClean="0"/>
                  <a:t>		</a:t>
                </a:r>
                <a:r>
                  <a:rPr lang="en-GB" sz="2400" dirty="0" smtClean="0"/>
                  <a:t>Configuration </a:t>
                </a:r>
                <a:r>
                  <a:rPr lang="en-GB" sz="2400" dirty="0"/>
                  <a:t>Space of the given </a:t>
                </a:r>
                <a:r>
                  <a:rPr lang="en-GB" sz="2400" dirty="0" smtClean="0"/>
                  <a:t>environment</a:t>
                </a:r>
                <a:endParaRPr lang="ro-RO" sz="2400" dirty="0" smtClean="0"/>
              </a:p>
              <a:p>
                <a:pPr algn="just"/>
                <a:endParaRPr lang="ro-RO" sz="2400" dirty="0"/>
              </a:p>
              <a:p>
                <a:pPr algn="just"/>
                <a:r>
                  <a:rPr lang="en-GB" sz="2400" dirty="0" smtClean="0"/>
                  <a:t>Two </a:t>
                </a:r>
                <a:r>
                  <a:rPr lang="en-GB" sz="2400" dirty="0"/>
                  <a:t>methods </a:t>
                </a:r>
                <a:r>
                  <a:rPr lang="ro-RO" sz="2400" dirty="0" smtClean="0"/>
                  <a:t>		</a:t>
                </a:r>
                <a:r>
                  <a:rPr lang="en-GB" sz="2400" b="1" i="1" dirty="0" smtClean="0"/>
                  <a:t>Grassfire </a:t>
                </a:r>
                <a:r>
                  <a:rPr lang="en-GB" sz="2400" b="1" i="1" dirty="0"/>
                  <a:t>Algorithm </a:t>
                </a:r>
                <a:r>
                  <a:rPr lang="ro-RO" sz="2400" dirty="0" smtClean="0"/>
                  <a:t>(</a:t>
                </a:r>
                <a:r>
                  <a:rPr lang="ro-RO" sz="2400" b="1" dirty="0" smtClean="0"/>
                  <a:t>4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directions (horizontal and vertical</a:t>
                </a:r>
                <a:r>
                  <a:rPr lang="en-GB" sz="2400" dirty="0" smtClean="0"/>
                  <a:t>)</a:t>
                </a:r>
                <a:r>
                  <a:rPr lang="ro-RO" sz="2400" dirty="0" smtClean="0"/>
                  <a:t>)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and </a:t>
                </a:r>
                <a:endParaRPr lang="ro-RO" sz="2400" dirty="0" smtClean="0"/>
              </a:p>
              <a:p>
                <a:pPr algn="just"/>
                <a:r>
                  <a:rPr lang="en-GB" sz="2400" b="1" i="1" dirty="0" smtClean="0"/>
                  <a:t>Dijkstra’s </a:t>
                </a:r>
                <a:r>
                  <a:rPr lang="en-GB" sz="2400" b="1" i="1" dirty="0"/>
                  <a:t>Algorithm </a:t>
                </a:r>
                <a:r>
                  <a:rPr lang="ro-RO" sz="2400" dirty="0" smtClean="0"/>
                  <a:t>(</a:t>
                </a:r>
                <a:r>
                  <a:rPr lang="en-GB" sz="2400" b="1" dirty="0" smtClean="0"/>
                  <a:t>8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directions (horizontal, vertical and diagonal</a:t>
                </a:r>
                <a:r>
                  <a:rPr lang="en-GB" sz="2400" dirty="0" smtClean="0"/>
                  <a:t>)</a:t>
                </a:r>
                <a:r>
                  <a:rPr lang="ro-RO" sz="2400" dirty="0" smtClean="0"/>
                  <a:t> </a:t>
                </a:r>
                <a:r>
                  <a:rPr lang="ro-RO" sz="2400" b="1" dirty="0" smtClean="0"/>
                  <a:t>+</a:t>
                </a:r>
                <a:r>
                  <a:rPr lang="ro-RO" sz="2400" dirty="0" smtClean="0"/>
                  <a:t> costs)</a:t>
                </a:r>
                <a:r>
                  <a:rPr lang="en-GB" sz="2400" dirty="0" smtClean="0"/>
                  <a:t> </a:t>
                </a:r>
                <a:endParaRPr lang="ro-RO" sz="2400" dirty="0" smtClean="0"/>
              </a:p>
              <a:p>
                <a:pPr algn="just"/>
                <a:endParaRPr lang="ro-RO" sz="2400" dirty="0"/>
              </a:p>
              <a:p>
                <a:pPr algn="just"/>
                <a:r>
                  <a:rPr lang="en-GB" sz="2400" dirty="0" smtClean="0"/>
                  <a:t>Dijkstra’s algorithm</a:t>
                </a:r>
                <a:r>
                  <a:rPr lang="ro-RO" sz="2400" dirty="0" smtClean="0"/>
                  <a:t> solution		</a:t>
                </a:r>
                <a:r>
                  <a:rPr lang="en-GB" sz="2400" b="1" dirty="0" smtClean="0"/>
                  <a:t>better</a:t>
                </a:r>
                <a:r>
                  <a:rPr lang="en-GB" sz="2400" dirty="0" smtClean="0"/>
                  <a:t> (</a:t>
                </a:r>
                <a:r>
                  <a:rPr lang="en-GB" sz="2400" dirty="0"/>
                  <a:t>shorter length of the </a:t>
                </a:r>
                <a:r>
                  <a:rPr lang="en-GB" sz="2400" dirty="0" smtClean="0"/>
                  <a:t>path</a:t>
                </a:r>
                <a:r>
                  <a:rPr lang="ro-RO" sz="2400" dirty="0"/>
                  <a:t> </a:t>
                </a:r>
                <a:r>
                  <a:rPr lang="ro-RO" sz="2400" dirty="0" smtClean="0"/>
                  <a:t>+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smaller </a:t>
                </a:r>
                <a:endParaRPr lang="ro-RO" sz="2400" dirty="0" smtClean="0"/>
              </a:p>
              <a:p>
                <a:pPr algn="just"/>
                <a:r>
                  <a:rPr lang="en-GB" sz="2400" dirty="0" smtClean="0"/>
                  <a:t>execution time)</a:t>
                </a:r>
                <a:r>
                  <a:rPr lang="en-US" sz="2400" dirty="0"/>
                  <a:t>;</a:t>
                </a:r>
                <a:r>
                  <a:rPr lang="en-GB" sz="2400" dirty="0" smtClean="0"/>
                  <a:t> memory </a:t>
                </a:r>
                <a:r>
                  <a:rPr lang="en-GB" sz="2400" dirty="0"/>
                  <a:t>used is </a:t>
                </a:r>
                <a:r>
                  <a:rPr lang="en-GB" sz="2400" b="1" dirty="0"/>
                  <a:t>higher</a:t>
                </a:r>
                <a:r>
                  <a:rPr lang="en-GB" sz="2400" dirty="0"/>
                  <a:t> (32 Kbytes instead of 528 Kbytes for a </a:t>
                </a:r>
                <a:endParaRPr lang="en-GB" sz="2400" dirty="0" smtClean="0"/>
              </a:p>
              <a:p>
                <a:pPr algn="just"/>
                <a:r>
                  <a:rPr lang="en-GB" sz="2400" dirty="0" smtClean="0"/>
                  <a:t>resolution </a:t>
                </a:r>
                <a:r>
                  <a:rPr lang="en-GB" sz="2400" dirty="0"/>
                  <a:t>of the Configuration Space of </a:t>
                </a:r>
                <a14:m>
                  <m:oMath xmlns:m="http://schemas.openxmlformats.org/officeDocument/2006/math">
                    <m:r>
                      <a:rPr lang="en-GB" sz="2400" i="1"/>
                      <m:t>0.1 </m:t>
                    </m:r>
                    <m:r>
                      <a:rPr lang="en-GB" sz="2400" i="1"/>
                      <m:t>𝑟𝑎𝑑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algn="just"/>
                <a:endParaRPr lang="en-GB" sz="2400" dirty="0" smtClean="0"/>
              </a:p>
              <a:p>
                <a:pPr algn="just"/>
                <a:r>
                  <a:rPr lang="en-GB" sz="2400" b="1" dirty="0" smtClean="0"/>
                  <a:t>Improvement</a:t>
                </a:r>
                <a:r>
                  <a:rPr lang="en-GB" sz="2400" dirty="0" smtClean="0"/>
                  <a:t>		The </a:t>
                </a:r>
                <a:r>
                  <a:rPr lang="en-GB" sz="2400" dirty="0"/>
                  <a:t>same results as the ones provided by Dijkstra’s algorithm </a:t>
                </a:r>
                <a:endParaRPr lang="en-GB" sz="2400" dirty="0" smtClean="0"/>
              </a:p>
              <a:p>
                <a:pPr algn="just"/>
                <a:r>
                  <a:rPr lang="en-GB" sz="2400" dirty="0" smtClean="0"/>
                  <a:t>can </a:t>
                </a:r>
                <a:r>
                  <a:rPr lang="en-GB" sz="2400" dirty="0"/>
                  <a:t>be obtained in a </a:t>
                </a:r>
                <a:r>
                  <a:rPr lang="en-GB" sz="2400" dirty="0" smtClean="0"/>
                  <a:t>smaller </a:t>
                </a:r>
                <a:r>
                  <a:rPr lang="en-GB" sz="2400" dirty="0"/>
                  <a:t>execution time by using the </a:t>
                </a:r>
                <a:r>
                  <a:rPr lang="en-GB" sz="2400" b="1" i="1" dirty="0"/>
                  <a:t>A* </a:t>
                </a:r>
                <a:r>
                  <a:rPr lang="en-GB" sz="2400" b="1" i="1" dirty="0" smtClean="0"/>
                  <a:t>algorithm</a:t>
                </a:r>
                <a:endParaRPr lang="ro-RO" sz="2400" b="1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6" y="1465943"/>
                <a:ext cx="1144153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799" t="-942" b="-215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227033" y="1689099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82004" y="2095500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09091" y="2066472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80176" y="2792186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39605" y="3924300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08081" y="5339443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6" y="1386114"/>
            <a:ext cx="11110518" cy="4390572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Two-link arm robots </a:t>
            </a:r>
            <a:r>
              <a:rPr lang="en-GB" sz="2400" dirty="0" smtClean="0"/>
              <a:t>	 </a:t>
            </a:r>
            <a:r>
              <a:rPr lang="en-GB" sz="2400" dirty="0"/>
              <a:t>very popular in industrial environments </a:t>
            </a:r>
            <a:r>
              <a:rPr lang="en-GB" sz="2400" dirty="0" smtClean="0"/>
              <a:t>	   advantages </a:t>
            </a:r>
            <a:r>
              <a:rPr lang="en-GB" sz="2400" dirty="0"/>
              <a:t>in completing various tasks very fast and very </a:t>
            </a:r>
            <a:r>
              <a:rPr lang="en-GB" sz="2400" dirty="0" smtClean="0"/>
              <a:t>precise</a:t>
            </a:r>
            <a:endParaRPr lang="en-GB" sz="2400" dirty="0"/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Development </a:t>
            </a:r>
            <a:r>
              <a:rPr lang="en-GB" sz="2400" dirty="0"/>
              <a:t>of the computational </a:t>
            </a:r>
            <a:r>
              <a:rPr lang="en-GB" sz="2400" dirty="0" smtClean="0"/>
              <a:t>possibilities	the </a:t>
            </a:r>
            <a:r>
              <a:rPr lang="en-GB" sz="2400" dirty="0"/>
              <a:t>planning of their motion can be done autonomous, without the need of an </a:t>
            </a:r>
            <a:r>
              <a:rPr lang="en-GB" sz="2400" dirty="0" smtClean="0"/>
              <a:t>operator</a:t>
            </a:r>
          </a:p>
          <a:p>
            <a:pPr algn="just"/>
            <a:endParaRPr lang="ro-RO" sz="2400" dirty="0"/>
          </a:p>
          <a:p>
            <a:pPr algn="just"/>
            <a:r>
              <a:rPr lang="en-GB" sz="2400" dirty="0"/>
              <a:t>The purpose of this project </a:t>
            </a:r>
            <a:r>
              <a:rPr lang="en-GB" sz="2400" dirty="0" smtClean="0"/>
              <a:t>	develop </a:t>
            </a:r>
            <a:r>
              <a:rPr lang="en-GB" sz="2400" dirty="0"/>
              <a:t>a program which can generate the motion steps of a two-link arm robots from a start point to a goal point without colliding into </a:t>
            </a:r>
            <a:r>
              <a:rPr lang="en-GB" sz="2400" dirty="0" smtClean="0"/>
              <a:t>obstacles</a:t>
            </a:r>
            <a:endParaRPr lang="ro-RO" sz="2400" dirty="0"/>
          </a:p>
          <a:p>
            <a:endParaRPr lang="ro-RO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2796" y="271483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Introduction</a:t>
            </a:r>
            <a:endParaRPr lang="ro-RO" sz="4800" dirty="0">
              <a:latin typeface="Cooper Black" panose="0208090404030B0204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55836" y="1616528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03493" y="1616528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97321" y="2966357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92138" y="4279900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2796" y="1256389"/>
                <a:ext cx="10080004" cy="53683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cs typeface="Times New Roman" panose="02020603050405020304" pitchFamily="18" charset="0"/>
                  </a:rPr>
                  <a:t>Inputs</a:t>
                </a:r>
                <a:r>
                  <a:rPr lang="en-GB" sz="2800" dirty="0"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cs typeface="Times New Roman" panose="02020603050405020304" pitchFamily="18" charset="0"/>
                  </a:rPr>
                  <a:t>of the problem (information given by the user):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dirty="0">
                    <a:cs typeface="Times New Roman" panose="02020603050405020304" pitchFamily="18" charset="0"/>
                  </a:rPr>
                  <a:t>the environment bounds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dirty="0">
                    <a:cs typeface="Times New Roman" panose="02020603050405020304" pitchFamily="18" charset="0"/>
                  </a:rPr>
                  <a:t>the set of vertices of each obstacle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dirty="0">
                    <a:cs typeface="Times New Roman" panose="02020603050405020304" pitchFamily="18" charset="0"/>
                  </a:rPr>
                  <a:t>the position of the base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 of </a:t>
                </a:r>
                <a:r>
                  <a:rPr lang="en-GB" dirty="0" smtClean="0">
                    <a:cs typeface="Times New Roman" panose="02020603050405020304" pitchFamily="18" charset="0"/>
                  </a:rPr>
                  <a:t>a two-link </a:t>
                </a:r>
                <a:r>
                  <a:rPr lang="en-GB" dirty="0">
                    <a:cs typeface="Times New Roman" panose="02020603050405020304" pitchFamily="18" charset="0"/>
                  </a:rPr>
                  <a:t>arm robot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dirty="0">
                    <a:cs typeface="Times New Roman" panose="02020603050405020304" pitchFamily="18" charset="0"/>
                  </a:rPr>
                  <a:t>the link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dirty="0">
                    <a:cs typeface="Times New Roman" panose="02020603050405020304" pitchFamily="18" charset="0"/>
                  </a:rPr>
                  <a:t>the initial configuration of the robot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) chosen such that the robot does not collide with any obstacle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dirty="0">
                    <a:cs typeface="Times New Roman" panose="02020603050405020304" pitchFamily="18" charset="0"/>
                  </a:rPr>
                  <a:t>the final (desired) position of the effector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, denoted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).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800" b="1" dirty="0">
                    <a:cs typeface="Times New Roman" panose="02020603050405020304" pitchFamily="18" charset="0"/>
                  </a:rPr>
                  <a:t>Outputs</a:t>
                </a:r>
                <a:r>
                  <a:rPr lang="en-GB" sz="2800" dirty="0"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cs typeface="Times New Roman" panose="02020603050405020304" pitchFamily="18" charset="0"/>
                  </a:rPr>
                  <a:t>of the problem (information to be determined):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dirty="0">
                    <a:cs typeface="Times New Roman" panose="02020603050405020304" pitchFamily="18" charset="0"/>
                  </a:rPr>
                  <a:t>a control sequence </a:t>
                </a:r>
                <a:r>
                  <a:rPr lang="en-GB" dirty="0" smtClean="0">
                    <a:cs typeface="Times New Roman" panose="02020603050405020304" pitchFamily="18" charset="0"/>
                  </a:rPr>
                  <a:t>such </a:t>
                </a:r>
                <a:r>
                  <a:rPr lang="en-GB" dirty="0">
                    <a:cs typeface="Times New Roman" panose="02020603050405020304" pitchFamily="18" charset="0"/>
                  </a:rPr>
                  <a:t>that the effector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 reaches the desired position and the robot body </a:t>
                </a:r>
                <a:r>
                  <a:rPr lang="en-GB" dirty="0" smtClean="0">
                    <a:cs typeface="Times New Roman" panose="02020603050405020304" pitchFamily="18" charset="0"/>
                  </a:rPr>
                  <a:t>does </a:t>
                </a:r>
                <a:r>
                  <a:rPr lang="en-GB" dirty="0">
                    <a:cs typeface="Times New Roman" panose="02020603050405020304" pitchFamily="18" charset="0"/>
                  </a:rPr>
                  <a:t>not collide with any obstacles while moving.</a:t>
                </a:r>
                <a:endParaRPr lang="ro-RO" dirty="0">
                  <a:cs typeface="Times New Roman" panose="02020603050405020304" pitchFamily="18" charset="0"/>
                </a:endParaRPr>
              </a:p>
              <a:p>
                <a:endParaRPr lang="ro-RO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96" y="1256389"/>
                <a:ext cx="10080004" cy="5368346"/>
              </a:xfrm>
              <a:blipFill rotWithShape="0">
                <a:blip r:embed="rId2"/>
                <a:stretch>
                  <a:fillRect l="-1209" t="-158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2796" y="271483"/>
            <a:ext cx="611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Problem definition</a:t>
            </a:r>
            <a:endParaRPr lang="ro-RO" sz="4800" dirty="0">
              <a:latin typeface="Cooper Black" panose="0208090404030B0204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53699" t="24737" r="11111" b="34631"/>
          <a:stretch/>
        </p:blipFill>
        <p:spPr bwMode="auto">
          <a:xfrm>
            <a:off x="7423222" y="90534"/>
            <a:ext cx="4184059" cy="3375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118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96" y="140856"/>
            <a:ext cx="288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Solution</a:t>
            </a:r>
            <a:endParaRPr lang="ro-RO" sz="4800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796" y="928312"/>
            <a:ext cx="933319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Stages of solving the problem</a:t>
            </a:r>
            <a:r>
              <a:rPr lang="en-GB" sz="2000" dirty="0" smtClean="0"/>
              <a:t>:</a:t>
            </a:r>
          </a:p>
          <a:p>
            <a:endParaRPr lang="ro-RO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Read and Store the input information</a:t>
            </a:r>
            <a:endParaRPr lang="ro-RO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Environment </a:t>
            </a:r>
            <a:r>
              <a:rPr lang="en-GB" sz="2000" dirty="0"/>
              <a:t>bounds</a:t>
            </a:r>
            <a:endParaRPr lang="ro-RO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Obstacles </a:t>
            </a:r>
            <a:r>
              <a:rPr lang="en-US" sz="2000" dirty="0" smtClean="0"/>
              <a:t>(Points 	         Convex Hull          Convex </a:t>
            </a:r>
          </a:p>
          <a:p>
            <a:pPr marL="0" lvl="1"/>
            <a:r>
              <a:rPr lang="en-US" sz="2000" dirty="0" smtClean="0"/>
              <a:t>polygon)</a:t>
            </a:r>
            <a:endParaRPr lang="ro-RO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The </a:t>
            </a:r>
            <a:r>
              <a:rPr lang="en-GB" sz="2000" dirty="0"/>
              <a:t>initial position of the two-link arm robot </a:t>
            </a:r>
            <a:endParaRPr lang="en-GB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The goal </a:t>
            </a:r>
            <a:r>
              <a:rPr lang="en-GB" sz="2000" dirty="0"/>
              <a:t>point of the end-effector (point C</a:t>
            </a:r>
            <a:r>
              <a:rPr lang="en-GB" sz="2000" dirty="0" smtClean="0"/>
              <a:t>).</a:t>
            </a:r>
            <a:endParaRPr lang="ro-RO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Initial verification</a:t>
            </a:r>
          </a:p>
          <a:p>
            <a:pPr lvl="0"/>
            <a:endParaRPr lang="en-GB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Generate </a:t>
            </a:r>
            <a:r>
              <a:rPr lang="en-GB" sz="2000" dirty="0"/>
              <a:t>the Configuration Space </a:t>
            </a:r>
            <a:endParaRPr lang="en-GB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Inverse Kinematics	     The </a:t>
            </a:r>
            <a:r>
              <a:rPr lang="en-GB" sz="2000" dirty="0"/>
              <a:t>two positions </a:t>
            </a:r>
            <a:r>
              <a:rPr lang="en-GB" sz="2000" dirty="0" smtClean="0"/>
              <a:t>of </a:t>
            </a:r>
            <a:r>
              <a:rPr lang="en-GB" sz="2000" dirty="0"/>
              <a:t>the goal </a:t>
            </a:r>
            <a:r>
              <a:rPr lang="en-GB" sz="2000" dirty="0" smtClean="0"/>
              <a:t>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Apply </a:t>
            </a:r>
            <a:r>
              <a:rPr lang="en-GB" sz="2000" dirty="0"/>
              <a:t>the Grassfire Algorithm </a:t>
            </a:r>
            <a:r>
              <a:rPr lang="en-GB" sz="2000" dirty="0" smtClean="0"/>
              <a:t>(neighbours </a:t>
            </a:r>
            <a:r>
              <a:rPr lang="en-GB" sz="2000" dirty="0"/>
              <a:t>in </a:t>
            </a:r>
            <a:r>
              <a:rPr lang="en-GB" sz="2000" b="1" dirty="0">
                <a:solidFill>
                  <a:srgbClr val="FF0000"/>
                </a:solidFill>
              </a:rPr>
              <a:t>4</a:t>
            </a:r>
            <a:r>
              <a:rPr lang="en-GB" sz="2000" dirty="0"/>
              <a:t> directions only</a:t>
            </a:r>
            <a:r>
              <a:rPr lang="en-GB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Display statistics (number of visited nodes, length and cost of shortest path</a:t>
            </a:r>
            <a:r>
              <a:rPr lang="en-GB" sz="2000" dirty="0" smtClean="0"/>
              <a:t>)</a:t>
            </a:r>
          </a:p>
          <a:p>
            <a:endParaRPr lang="ro-RO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Construct </a:t>
            </a:r>
            <a:r>
              <a:rPr lang="en-GB" sz="2000" dirty="0"/>
              <a:t>the equivalent Graph </a:t>
            </a:r>
            <a:r>
              <a:rPr lang="en-GB" sz="2000" dirty="0" smtClean="0"/>
              <a:t>(neighbours </a:t>
            </a:r>
            <a:r>
              <a:rPr lang="en-GB" sz="2000" dirty="0"/>
              <a:t>in </a:t>
            </a:r>
            <a:r>
              <a:rPr lang="en-GB" sz="2000" b="1" dirty="0">
                <a:solidFill>
                  <a:srgbClr val="FF0000"/>
                </a:solidFill>
              </a:rPr>
              <a:t>8</a:t>
            </a:r>
            <a:r>
              <a:rPr lang="en-GB" sz="2000" dirty="0"/>
              <a:t> directions </a:t>
            </a:r>
            <a:r>
              <a:rPr lang="en-GB" sz="2000" b="1" dirty="0" smtClean="0">
                <a:solidFill>
                  <a:srgbClr val="00B050"/>
                </a:solidFill>
              </a:rPr>
              <a:t>+</a:t>
            </a:r>
            <a:r>
              <a:rPr lang="en-GB" sz="2000" dirty="0" smtClean="0"/>
              <a:t> cost for each edge).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Apply </a:t>
            </a:r>
            <a:r>
              <a:rPr lang="en-GB" sz="2000" dirty="0"/>
              <a:t>the Dijkstra’s </a:t>
            </a:r>
            <a:r>
              <a:rPr lang="en-GB" sz="2000" dirty="0" smtClean="0"/>
              <a:t>algorithm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Display statistics </a:t>
            </a:r>
            <a:r>
              <a:rPr lang="en-GB" sz="2000" dirty="0"/>
              <a:t>(number of visited nodes, length and cost of shortest path</a:t>
            </a:r>
            <a:r>
              <a:rPr lang="en-GB" sz="2000" dirty="0" smtClean="0"/>
              <a:t>)</a:t>
            </a:r>
            <a:endParaRPr lang="ro-RO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63950" y="2327728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13400" y="2327728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09950" y="4459514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5307" t="10254" r="34762" b="50635"/>
          <a:stretch/>
        </p:blipFill>
        <p:spPr>
          <a:xfrm>
            <a:off x="7075350" y="155368"/>
            <a:ext cx="4986021" cy="407191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942229" y="4749800"/>
            <a:ext cx="900000" cy="900000"/>
            <a:chOff x="10290572" y="4227285"/>
            <a:chExt cx="900000" cy="9000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0740572" y="4227285"/>
              <a:ext cx="0" cy="90000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>
              <a:off x="10740572" y="4227284"/>
              <a:ext cx="0" cy="90000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686424" y="5816793"/>
            <a:ext cx="914514" cy="914513"/>
            <a:chOff x="10309730" y="5947228"/>
            <a:chExt cx="914514" cy="914513"/>
          </a:xfrm>
        </p:grpSpPr>
        <p:grpSp>
          <p:nvGrpSpPr>
            <p:cNvPr id="17" name="Group 16"/>
            <p:cNvGrpSpPr/>
            <p:nvPr/>
          </p:nvGrpSpPr>
          <p:grpSpPr>
            <a:xfrm>
              <a:off x="10309730" y="5947228"/>
              <a:ext cx="900000" cy="900000"/>
              <a:chOff x="10290572" y="4227285"/>
              <a:chExt cx="900000" cy="9000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10740572" y="4227285"/>
                <a:ext cx="0" cy="90000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>
                <a:off x="10740572" y="4227284"/>
                <a:ext cx="0" cy="90000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rot="2400000">
              <a:off x="10324244" y="5961741"/>
              <a:ext cx="900000" cy="900000"/>
              <a:chOff x="10292272" y="4718834"/>
              <a:chExt cx="900000" cy="9000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0742272" y="4718834"/>
                <a:ext cx="0" cy="90000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>
                <a:off x="10742272" y="4718833"/>
                <a:ext cx="0" cy="90000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53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796" y="140856"/>
            <a:ext cx="525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Implementation</a:t>
            </a:r>
            <a:endParaRPr lang="ro-RO" sz="4800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2796" y="976297"/>
            <a:ext cx="11299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/>
              <a:t>T</a:t>
            </a:r>
            <a:r>
              <a:rPr lang="en-GB" sz="2000" dirty="0" smtClean="0"/>
              <a:t>he </a:t>
            </a:r>
            <a:r>
              <a:rPr lang="en-GB" sz="2000" dirty="0"/>
              <a:t>Configuration Space </a:t>
            </a:r>
            <a:r>
              <a:rPr lang="ro-RO" sz="2000" dirty="0" smtClean="0"/>
              <a:t>	         </a:t>
            </a:r>
            <a:r>
              <a:rPr lang="en-GB" sz="2000" dirty="0" smtClean="0"/>
              <a:t>stored </a:t>
            </a:r>
            <a:r>
              <a:rPr lang="en-GB" sz="2000" dirty="0"/>
              <a:t>in a structure (</a:t>
            </a:r>
            <a:r>
              <a:rPr lang="en-GB" sz="2000" dirty="0" err="1"/>
              <a:t>Cspace</a:t>
            </a:r>
            <a:r>
              <a:rPr lang="en-GB" sz="2000" dirty="0"/>
              <a:t>) together with </a:t>
            </a:r>
            <a:r>
              <a:rPr lang="ro-RO" sz="2000" dirty="0" smtClean="0"/>
              <a:t>the start and end </a:t>
            </a:r>
            <a:r>
              <a:rPr lang="en-GB" sz="2000" dirty="0" smtClean="0"/>
              <a:t>positions </a:t>
            </a:r>
            <a:endParaRPr lang="ro-RO" sz="2000" dirty="0" smtClean="0"/>
          </a:p>
          <a:p>
            <a:pPr lvl="0"/>
            <a:r>
              <a:rPr lang="en-GB" sz="2000" dirty="0" smtClean="0"/>
              <a:t>and </a:t>
            </a:r>
            <a:r>
              <a:rPr lang="en-GB" sz="2000" dirty="0"/>
              <a:t>with the value of the resolution used</a:t>
            </a:r>
            <a:r>
              <a:rPr lang="en-GB" sz="2000" dirty="0" smtClean="0"/>
              <a:t>.</a:t>
            </a:r>
            <a:endParaRPr lang="ro-RO" sz="2000" dirty="0" smtClean="0"/>
          </a:p>
          <a:p>
            <a:pPr lvl="0"/>
            <a:endParaRPr lang="ro-RO" sz="2000" dirty="0"/>
          </a:p>
          <a:p>
            <a:pPr lvl="0"/>
            <a:r>
              <a:rPr lang="en-GB" sz="2000" dirty="0"/>
              <a:t>The Grassfire algorithm </a:t>
            </a:r>
            <a:r>
              <a:rPr lang="ro-RO" sz="2000" dirty="0" smtClean="0"/>
              <a:t>	       </a:t>
            </a:r>
            <a:r>
              <a:rPr lang="en-GB" sz="2000" dirty="0" smtClean="0"/>
              <a:t>applied </a:t>
            </a:r>
            <a:r>
              <a:rPr lang="en-GB" sz="2000" dirty="0"/>
              <a:t>directly on the matrix storing the Configuration </a:t>
            </a:r>
            <a:r>
              <a:rPr lang="en-GB" sz="2000" dirty="0" smtClean="0"/>
              <a:t>Space</a:t>
            </a:r>
            <a:r>
              <a:rPr lang="ro-RO" sz="2000" dirty="0" smtClean="0"/>
              <a:t>.</a:t>
            </a:r>
          </a:p>
          <a:p>
            <a:pPr lvl="0"/>
            <a:endParaRPr lang="ro-RO" sz="2000" dirty="0"/>
          </a:p>
          <a:p>
            <a:pPr lvl="0"/>
            <a:r>
              <a:rPr lang="ro-RO" sz="2000" dirty="0" smtClean="0"/>
              <a:t>Disadvatage          </a:t>
            </a:r>
            <a:r>
              <a:rPr lang="en-GB" sz="2000" dirty="0" smtClean="0"/>
              <a:t>the </a:t>
            </a:r>
            <a:r>
              <a:rPr lang="en-GB" sz="2000" dirty="0"/>
              <a:t>figure containing </a:t>
            </a:r>
            <a:r>
              <a:rPr lang="en-GB" sz="2000" dirty="0" smtClean="0"/>
              <a:t>the </a:t>
            </a:r>
            <a:r>
              <a:rPr lang="en-GB" sz="2000" dirty="0"/>
              <a:t>Configuration Space had to be generated multiple </a:t>
            </a:r>
            <a:r>
              <a:rPr lang="en-GB" sz="2000" dirty="0" smtClean="0"/>
              <a:t>times</a:t>
            </a:r>
            <a:endParaRPr lang="ro-RO" sz="2000" dirty="0" smtClean="0"/>
          </a:p>
          <a:p>
            <a:pPr lvl="0"/>
            <a:r>
              <a:rPr lang="ro-RO" sz="2000" dirty="0" smtClean="0"/>
              <a:t>high execution time</a:t>
            </a:r>
          </a:p>
          <a:p>
            <a:pPr lvl="0"/>
            <a:endParaRPr lang="ro-RO" sz="2000" dirty="0"/>
          </a:p>
          <a:p>
            <a:pPr lvl="0" algn="just"/>
            <a:r>
              <a:rPr lang="en-GB" sz="2000" dirty="0"/>
              <a:t>The Dijkstra’s algorithm </a:t>
            </a:r>
            <a:r>
              <a:rPr lang="ro-RO" sz="2000" dirty="0" smtClean="0"/>
              <a:t>	       </a:t>
            </a:r>
            <a:r>
              <a:rPr lang="en-GB" sz="2000" dirty="0" smtClean="0"/>
              <a:t>optimized </a:t>
            </a:r>
            <a:r>
              <a:rPr lang="en-GB" sz="2000" dirty="0"/>
              <a:t>by not visiting the nodes which are placed at a distance greater </a:t>
            </a:r>
            <a:endParaRPr lang="ro-RO" sz="2000" dirty="0" smtClean="0"/>
          </a:p>
          <a:p>
            <a:pPr lvl="0" algn="just"/>
            <a:r>
              <a:rPr lang="en-GB" sz="2000" dirty="0" smtClean="0"/>
              <a:t>than </a:t>
            </a:r>
            <a:r>
              <a:rPr lang="en-GB" sz="2000" dirty="0"/>
              <a:t>the current distance to a goal </a:t>
            </a:r>
            <a:r>
              <a:rPr lang="en-GB" sz="2000" dirty="0" smtClean="0"/>
              <a:t>node</a:t>
            </a:r>
            <a:r>
              <a:rPr lang="ro-RO" sz="2000" dirty="0" smtClean="0"/>
              <a:t>	       </a:t>
            </a:r>
            <a:r>
              <a:rPr lang="en-GB" sz="2000" dirty="0" smtClean="0"/>
              <a:t>the </a:t>
            </a:r>
            <a:r>
              <a:rPr lang="en-GB" sz="2000" dirty="0"/>
              <a:t>number of visited nodes decreases (also, the </a:t>
            </a:r>
            <a:r>
              <a:rPr lang="en-GB" sz="2000" dirty="0" smtClean="0"/>
              <a:t>execution </a:t>
            </a:r>
            <a:r>
              <a:rPr lang="en-GB" sz="2000" dirty="0"/>
              <a:t>time decreases). </a:t>
            </a:r>
            <a:endParaRPr lang="ro-RO" sz="2000" dirty="0" smtClean="0"/>
          </a:p>
          <a:p>
            <a:pPr lvl="0"/>
            <a:endParaRPr lang="ro-RO" sz="2000" dirty="0"/>
          </a:p>
          <a:p>
            <a:r>
              <a:rPr lang="en-GB" sz="2000" dirty="0"/>
              <a:t>The simulation of motion of the displayed robot from the start position to the goal position </a:t>
            </a:r>
            <a:r>
              <a:rPr lang="ro-RO" sz="2000" dirty="0"/>
              <a:t>          </a:t>
            </a:r>
            <a:r>
              <a:rPr lang="en-GB" sz="2000" dirty="0" smtClean="0"/>
              <a:t>storing </a:t>
            </a:r>
            <a:r>
              <a:rPr lang="en-GB" sz="2000" dirty="0"/>
              <a:t>the handlers for each component</a:t>
            </a:r>
            <a:r>
              <a:rPr lang="ro-RO" sz="2000" dirty="0"/>
              <a:t> (links, joints)</a:t>
            </a:r>
            <a:r>
              <a:rPr lang="en-GB" sz="2000" dirty="0"/>
              <a:t> in a structure and then modifying their properties (e.g. </a:t>
            </a:r>
            <a:r>
              <a:rPr lang="en-GB" sz="2000" dirty="0" err="1"/>
              <a:t>XData</a:t>
            </a:r>
            <a:r>
              <a:rPr lang="en-GB" sz="2000" dirty="0"/>
              <a:t> and </a:t>
            </a:r>
            <a:r>
              <a:rPr lang="en-GB" sz="2000" dirty="0" err="1"/>
              <a:t>YData</a:t>
            </a:r>
            <a:r>
              <a:rPr lang="en-GB" sz="2000" dirty="0"/>
              <a:t> for changing the position).</a:t>
            </a:r>
            <a:endParaRPr lang="ro-RO" sz="2000" dirty="0"/>
          </a:p>
          <a:p>
            <a:pPr lvl="0"/>
            <a:endParaRPr lang="ro-RO" sz="2000" dirty="0"/>
          </a:p>
          <a:p>
            <a:pPr lvl="0"/>
            <a:endParaRPr lang="ro-RO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22007" y="1166585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91378" y="2080985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7664" y="2690585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656786" y="2696027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91378" y="3619499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1150" y="3938814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623552" y="4816929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6" y="1153885"/>
            <a:ext cx="11008918" cy="402771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o-RO" dirty="0" smtClean="0"/>
              <a:t>R</a:t>
            </a:r>
            <a:r>
              <a:rPr lang="en-GB" dirty="0" err="1" smtClean="0"/>
              <a:t>esolution</a:t>
            </a:r>
            <a:r>
              <a:rPr lang="en-GB" dirty="0" smtClean="0"/>
              <a:t> of the Configuration Space</a:t>
            </a:r>
            <a:r>
              <a:rPr lang="ro-RO" dirty="0" smtClean="0"/>
              <a:t>	</a:t>
            </a:r>
            <a:r>
              <a:rPr lang="en-GB" dirty="0" smtClean="0"/>
              <a:t> </a:t>
            </a:r>
            <a:r>
              <a:rPr lang="ro-RO" dirty="0" smtClean="0"/>
              <a:t>  </a:t>
            </a:r>
            <a:r>
              <a:rPr lang="en-GB" dirty="0" smtClean="0"/>
              <a:t>the goal points not always have a perfect correspondent</a:t>
            </a:r>
            <a:r>
              <a:rPr lang="ro-RO" dirty="0" smtClean="0"/>
              <a:t> 	</a:t>
            </a:r>
            <a:r>
              <a:rPr lang="en-GB" dirty="0" smtClean="0"/>
              <a:t>This made that the simulation of the movement of the robot to not end in the desired goal point</a:t>
            </a:r>
            <a:r>
              <a:rPr lang="ro-RO" dirty="0" smtClean="0"/>
              <a:t>	        </a:t>
            </a:r>
            <a:r>
              <a:rPr lang="en-GB" dirty="0" smtClean="0"/>
              <a:t>A supplementary step was added</a:t>
            </a:r>
            <a:endParaRPr lang="ro-RO" dirty="0" smtClean="0"/>
          </a:p>
          <a:p>
            <a:pPr marL="0" lvl="0" indent="0">
              <a:buNone/>
            </a:pPr>
            <a:endParaRPr lang="ro-RO" dirty="0" smtClean="0"/>
          </a:p>
          <a:p>
            <a:pPr marL="0" lvl="0" indent="0">
              <a:buNone/>
            </a:pPr>
            <a:r>
              <a:rPr lang="ro-RO" dirty="0" smtClean="0"/>
              <a:t>T</a:t>
            </a:r>
            <a:r>
              <a:rPr lang="en-GB" dirty="0"/>
              <a:t>he robot’s joints are not constrained by limiting angles</a:t>
            </a:r>
            <a:r>
              <a:rPr lang="ro-RO" dirty="0"/>
              <a:t>	</a:t>
            </a:r>
            <a:r>
              <a:rPr lang="en-GB" dirty="0"/>
              <a:t> </a:t>
            </a:r>
            <a:r>
              <a:rPr lang="ro-RO" dirty="0"/>
              <a:t>  </a:t>
            </a:r>
            <a:r>
              <a:rPr lang="en-GB" dirty="0"/>
              <a:t>the Configuration Space had to be circular </a:t>
            </a:r>
            <a:r>
              <a:rPr lang="ro-RO" dirty="0" smtClean="0"/>
              <a:t>a</a:t>
            </a:r>
            <a:r>
              <a:rPr lang="en-GB" dirty="0" smtClean="0"/>
              <a:t> </a:t>
            </a:r>
            <a:r>
              <a:rPr lang="en-GB" dirty="0"/>
              <a:t>function which was assuring this circularity was implemented. </a:t>
            </a: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marL="0" lvl="0" indent="0">
              <a:buNone/>
            </a:pPr>
            <a:endParaRPr lang="ro-RO" dirty="0" smtClean="0"/>
          </a:p>
          <a:p>
            <a:pPr marL="0" lvl="0" indent="0">
              <a:buNone/>
            </a:pPr>
            <a:endParaRPr lang="ro-RO" dirty="0" smtClean="0"/>
          </a:p>
          <a:p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892796" y="140856"/>
            <a:ext cx="525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Implementation</a:t>
            </a:r>
            <a:endParaRPr lang="ro-RO" sz="4800" dirty="0">
              <a:latin typeface="Cooper Black" panose="0208090404030B0204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73433" y="1340757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96521" y="1660071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17221" y="1921327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36921" y="2777671"/>
            <a:ext cx="5207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454071" y="3421677"/>
            <a:ext cx="4444093" cy="3383709"/>
            <a:chOff x="7197271" y="3312756"/>
            <a:chExt cx="4444093" cy="33837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59071" t="40966" r="8457" b="19560"/>
            <a:stretch/>
          </p:blipFill>
          <p:spPr>
            <a:xfrm>
              <a:off x="7197271" y="3312756"/>
              <a:ext cx="4444093" cy="3376516"/>
            </a:xfrm>
            <a:prstGeom prst="rect">
              <a:avLst/>
            </a:prstGeom>
          </p:spPr>
        </p:pic>
        <p:sp>
          <p:nvSpPr>
            <p:cNvPr id="11" name="Curved Up Arrow 10"/>
            <p:cNvSpPr/>
            <p:nvPr/>
          </p:nvSpPr>
          <p:spPr>
            <a:xfrm>
              <a:off x="7408181" y="5208684"/>
              <a:ext cx="4022272" cy="10160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2" name="Curved Up Arrow 11"/>
            <p:cNvSpPr/>
            <p:nvPr/>
          </p:nvSpPr>
          <p:spPr>
            <a:xfrm flipH="1" flipV="1">
              <a:off x="7197271" y="4013136"/>
              <a:ext cx="4022272" cy="10160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rot="5400000">
              <a:off x="7191238" y="4647261"/>
              <a:ext cx="3082408" cy="10160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 rot="5400000" flipH="1" flipV="1">
              <a:off x="8442187" y="4507107"/>
              <a:ext cx="3034329" cy="10160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7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796" y="271483"/>
            <a:ext cx="2493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Results</a:t>
            </a:r>
            <a:endParaRPr lang="ro-RO" sz="4800" dirty="0">
              <a:latin typeface="Cooper Black" panose="0208090404030B0204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7271" y="1461820"/>
            <a:ext cx="5742214" cy="4866407"/>
            <a:chOff x="232230" y="1461820"/>
            <a:chExt cx="5742214" cy="48664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3425" t="41111" r="44047" b="19524"/>
            <a:stretch/>
          </p:blipFill>
          <p:spPr>
            <a:xfrm>
              <a:off x="232230" y="1985040"/>
              <a:ext cx="5742214" cy="43431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92796" y="1461820"/>
              <a:ext cx="4421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oper Black" panose="0208090404030B020404" pitchFamily="18" charset="0"/>
                </a:rPr>
                <a:t>The work environment</a:t>
              </a:r>
              <a:endParaRPr lang="ro-RO" sz="2800" dirty="0">
                <a:latin typeface="Cooper Black" panose="0208090404030B0204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63687" y="1461820"/>
            <a:ext cx="5714314" cy="4866407"/>
            <a:chOff x="6270169" y="1461820"/>
            <a:chExt cx="5714314" cy="48664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59071" t="40966" r="8457" b="19560"/>
            <a:stretch/>
          </p:blipFill>
          <p:spPr>
            <a:xfrm>
              <a:off x="6270169" y="1986627"/>
              <a:ext cx="5714314" cy="4341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78574" y="1461820"/>
              <a:ext cx="4697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oper Black" panose="0208090404030B020404" pitchFamily="18" charset="0"/>
                </a:rPr>
                <a:t>The Configuration Space</a:t>
              </a:r>
              <a:endParaRPr lang="ro-RO" sz="2800" dirty="0"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ssfire_Fa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9405" r="19220"/>
          <a:stretch/>
        </p:blipFill>
        <p:spPr>
          <a:xfrm>
            <a:off x="6712527" y="1771963"/>
            <a:ext cx="4426528" cy="4053689"/>
          </a:xfrm>
          <a:prstGeom prst="rect">
            <a:avLst/>
          </a:prstGeom>
        </p:spPr>
      </p:pic>
      <p:pic>
        <p:nvPicPr>
          <p:cNvPr id="3" name="Grassfire_Motion_Fast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19129" r="19300" b="2728"/>
          <a:stretch/>
        </p:blipFill>
        <p:spPr>
          <a:xfrm>
            <a:off x="6712527" y="1575152"/>
            <a:ext cx="5008418" cy="44473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2910" y="1445552"/>
            <a:ext cx="5283200" cy="4576909"/>
            <a:chOff x="391885" y="1248743"/>
            <a:chExt cx="5283200" cy="4576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8"/>
            <a:srcRect l="54807" t="22970" r="12177" b="36540"/>
            <a:stretch/>
          </p:blipFill>
          <p:spPr>
            <a:xfrm>
              <a:off x="391885" y="1776165"/>
              <a:ext cx="5283200" cy="40494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4733" y="1248743"/>
              <a:ext cx="4697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oper Black" panose="0208090404030B020404" pitchFamily="18" charset="0"/>
                </a:rPr>
                <a:t>The Configuration Space</a:t>
              </a:r>
              <a:endParaRPr lang="ro-RO" sz="2800" dirty="0">
                <a:latin typeface="Cooper Black" panose="0208090404030B0204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45465" y="487717"/>
            <a:ext cx="427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oper Black" panose="0208090404030B020404" pitchFamily="18" charset="0"/>
              </a:rPr>
              <a:t>- Grassfire Algorithm -</a:t>
            </a:r>
            <a:endParaRPr lang="ro-RO" sz="2800" dirty="0">
              <a:latin typeface="Cooper Black" panose="0208090404030B0204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2796" y="271483"/>
            <a:ext cx="2493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Results</a:t>
            </a:r>
            <a:endParaRPr lang="ro-RO" sz="4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3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28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1000" y="1296179"/>
            <a:ext cx="5744175" cy="4843220"/>
            <a:chOff x="317665" y="1296180"/>
            <a:chExt cx="5744175" cy="48432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l="52449" t="22680" r="14626" b="37701"/>
            <a:stretch/>
          </p:blipFill>
          <p:spPr>
            <a:xfrm>
              <a:off x="317665" y="1819400"/>
              <a:ext cx="5744175" cy="432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41000" y="1296180"/>
              <a:ext cx="4697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oper Black" panose="0208090404030B020404" pitchFamily="18" charset="0"/>
                </a:rPr>
                <a:t>The Configuration Space</a:t>
              </a:r>
              <a:endParaRPr lang="ro-RO" sz="2800" dirty="0">
                <a:latin typeface="Cooper Black" panose="0208090404030B0204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45465" y="487717"/>
            <a:ext cx="440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oper Black" panose="0208090404030B020404" pitchFamily="18" charset="0"/>
              </a:rPr>
              <a:t>- Dijkstra’s Algorithm -</a:t>
            </a:r>
            <a:endParaRPr lang="ro-RO" sz="2800" dirty="0">
              <a:latin typeface="Cooper Black" panose="0208090404030B020404" pitchFamily="18" charset="0"/>
            </a:endParaRPr>
          </a:p>
        </p:txBody>
      </p:sp>
      <p:pic>
        <p:nvPicPr>
          <p:cNvPr id="3" name="Dijkstra_Fa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9640" r="19300" b="1818"/>
          <a:stretch/>
        </p:blipFill>
        <p:spPr>
          <a:xfrm>
            <a:off x="6907294" y="1650525"/>
            <a:ext cx="4966855" cy="4488873"/>
          </a:xfrm>
          <a:prstGeom prst="rect">
            <a:avLst/>
          </a:prstGeom>
        </p:spPr>
      </p:pic>
      <p:pic>
        <p:nvPicPr>
          <p:cNvPr id="8" name="Dijkstra_Motion_Fast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9385" r="19300" b="1818"/>
          <a:stretch/>
        </p:blipFill>
        <p:spPr>
          <a:xfrm>
            <a:off x="6907294" y="1650525"/>
            <a:ext cx="4987637" cy="44888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796" y="271483"/>
            <a:ext cx="2493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oper Black" panose="0208090404030B020404" pitchFamily="18" charset="0"/>
              </a:rPr>
              <a:t>Results</a:t>
            </a:r>
            <a:endParaRPr lang="ro-RO" sz="4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3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5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4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120</TotalTime>
  <Words>103</Words>
  <Application>Microsoft Office PowerPoint</Application>
  <PresentationFormat>Widescreen</PresentationFormat>
  <Paragraphs>82</Paragraphs>
  <Slides>10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Cooper Black</vt:lpstr>
      <vt:lpstr>Franklin Gothic Book</vt:lpstr>
      <vt:lpstr>Times New Roman</vt:lpstr>
      <vt:lpstr>Wingdings</vt:lpstr>
      <vt:lpstr>Crop</vt:lpstr>
      <vt:lpstr>Integration Project Systems &amp;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</dc:creator>
  <cp:lastModifiedBy>Alexandru Cohal</cp:lastModifiedBy>
  <cp:revision>34</cp:revision>
  <dcterms:created xsi:type="dcterms:W3CDTF">2016-05-16T11:09:48Z</dcterms:created>
  <dcterms:modified xsi:type="dcterms:W3CDTF">2016-05-16T13:57:19Z</dcterms:modified>
</cp:coreProperties>
</file>