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2" r:id="rId3"/>
  </p:sldMasterIdLst>
  <p:notesMasterIdLst>
    <p:notesMasterId r:id="rId54"/>
  </p:notesMasterIdLst>
  <p:sldIdLst>
    <p:sldId id="256" r:id="rId4"/>
    <p:sldId id="257" r:id="rId5"/>
    <p:sldId id="258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273" r:id="rId21"/>
    <p:sldId id="274" r:id="rId22"/>
    <p:sldId id="275" r:id="rId23"/>
    <p:sldId id="276" r:id="rId24"/>
    <p:sldId id="277" r:id="rId25"/>
    <p:sldId id="307" r:id="rId26"/>
    <p:sldId id="278" r:id="rId27"/>
    <p:sldId id="279" r:id="rId28"/>
    <p:sldId id="280" r:id="rId29"/>
    <p:sldId id="308" r:id="rId30"/>
    <p:sldId id="282" r:id="rId31"/>
    <p:sldId id="283" r:id="rId32"/>
    <p:sldId id="284" r:id="rId33"/>
    <p:sldId id="286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06" r:id="rId53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86987" autoAdjust="0"/>
  </p:normalViewPr>
  <p:slideViewPr>
    <p:cSldViewPr>
      <p:cViewPr varScale="1">
        <p:scale>
          <a:sx n="100" d="100"/>
          <a:sy n="100" d="100"/>
        </p:scale>
        <p:origin x="158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614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4037729-A0F5-4716-B5CA-2B7D7896BFB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A71C51-5095-4FF2-B3E6-007F31362ACA}" type="slidenum">
              <a:rPr lang="en-US"/>
              <a:pPr/>
              <a:t>1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BC54D4-2A88-4607-AC3D-116BF457BCAB}" type="slidenum">
              <a:rPr lang="en-US"/>
              <a:pPr/>
              <a:t>10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099865-455B-4A64-A312-A0C4DE91C7BF}" type="slidenum">
              <a:rPr lang="en-US"/>
              <a:pPr/>
              <a:t>11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7B7E7C-3242-4042-9B99-AF722E495BB2}" type="slidenum">
              <a:rPr lang="en-US"/>
              <a:pPr/>
              <a:t>12</a:t>
            </a:fld>
            <a:endParaRPr 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3AF968-D304-4CB9-A5C2-B212842EA2DC}" type="slidenum">
              <a:rPr lang="en-US"/>
              <a:pPr/>
              <a:t>13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445BD3-79F8-4F7D-9027-AA725462759F}" type="slidenum">
              <a:rPr lang="en-US"/>
              <a:pPr/>
              <a:t>14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828C6-80F6-45C9-A8F8-18ED7C12705D}" type="slidenum">
              <a:rPr lang="en-US"/>
              <a:pPr/>
              <a:t>15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165DD-8B01-466E-BA43-8FEEF3929D0D}" type="slidenum">
              <a:rPr lang="en-US"/>
              <a:pPr/>
              <a:t>16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3E40E8-3AE8-48A3-A16C-99E22206729A}" type="slidenum">
              <a:rPr lang="en-US"/>
              <a:pPr/>
              <a:t>17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FEEA27-2A98-4B21-BEFC-243C71835FF4}" type="slidenum">
              <a:rPr lang="en-US"/>
              <a:pPr/>
              <a:t>18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0DCE00-0322-465A-86A2-FD43A34C68D9}" type="slidenum">
              <a:rPr lang="en-US"/>
              <a:pPr/>
              <a:t>19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9F0712-7900-44D7-A712-307F816E7FA8}" type="slidenum">
              <a:rPr lang="en-US"/>
              <a:pPr/>
              <a:t>2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9F30D9-8FB3-4C8A-98AB-CF5415B22935}" type="slidenum">
              <a:rPr lang="en-US"/>
              <a:pPr/>
              <a:t>20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A71D6D-72EE-473C-9F43-95AD592EC160}" type="slidenum">
              <a:rPr lang="en-US"/>
              <a:pPr/>
              <a:t>21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A72A0E-66BC-48CE-BCCB-3F2032B1EA34}" type="slidenum">
              <a:rPr lang="en-US"/>
              <a:pPr/>
              <a:t>22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360902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000">
                <a:latin typeface="Arial" charset="0"/>
                <a:ea typeface="Microsoft YaHei" charset="-122"/>
              </a:rPr>
              <a:t>Important Considerations:</a:t>
            </a:r>
          </a:p>
          <a:p>
            <a:pPr marL="215900" indent="-212725" eaLnBrk="1">
              <a:spcBef>
                <a:spcPct val="0"/>
              </a:spcBef>
              <a:buSzPct val="45000"/>
              <a:buFont typeface="StarSymbol" charset="0"/>
              <a:buChar char="-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000">
                <a:latin typeface="Arial" charset="0"/>
                <a:ea typeface="Microsoft YaHei" charset="-122"/>
              </a:rPr>
              <a:t> Question: At what frequency does your mind process images received by the eyes? ~30 Hz.</a:t>
            </a:r>
          </a:p>
          <a:p>
            <a:pPr marL="215900" indent="-212725" eaLnBrk="1">
              <a:spcBef>
                <a:spcPct val="0"/>
              </a:spcBef>
              <a:buSzPct val="45000"/>
              <a:buFont typeface="StarSymbol" charset="0"/>
              <a:buChar char="-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000">
                <a:latin typeface="Arial" charset="0"/>
                <a:ea typeface="Microsoft YaHei" charset="-122"/>
              </a:rPr>
              <a:t> Most MC can’t source the current – Use PWM to control the gate on an transistor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0072389-879B-4A27-9040-72874C1EE582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A72A0E-66BC-48CE-BCCB-3F2032B1EA34}" type="slidenum">
              <a:rPr lang="en-US"/>
              <a:pPr/>
              <a:t>23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360902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2725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000">
                <a:latin typeface="Arial" charset="0"/>
                <a:ea typeface="Microsoft YaHei" charset="-122"/>
              </a:rPr>
              <a:t>Important Considerations:</a:t>
            </a:r>
          </a:p>
          <a:p>
            <a:pPr marL="215900" indent="-212725" eaLnBrk="1">
              <a:spcBef>
                <a:spcPct val="0"/>
              </a:spcBef>
              <a:buSzPct val="45000"/>
              <a:buFont typeface="StarSymbol" charset="0"/>
              <a:buChar char="-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000">
                <a:latin typeface="Arial" charset="0"/>
                <a:ea typeface="Microsoft YaHei" charset="-122"/>
              </a:rPr>
              <a:t> Question: At what frequency does your mind process images received by the eyes? ~30 Hz.</a:t>
            </a:r>
          </a:p>
          <a:p>
            <a:pPr marL="215900" indent="-212725" eaLnBrk="1">
              <a:spcBef>
                <a:spcPct val="0"/>
              </a:spcBef>
              <a:buSzPct val="45000"/>
              <a:buFont typeface="StarSymbol" charset="0"/>
              <a:buChar char="-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sz="2000">
                <a:latin typeface="Arial" charset="0"/>
                <a:ea typeface="Microsoft YaHei" charset="-122"/>
              </a:rPr>
              <a:t> Most MC can’t source the current – Use PWM to control the gate on an transistor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0072389-879B-4A27-9040-72874C1EE582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2662A5-D3F0-4F1D-9179-0FC1F49D33AB}" type="slidenum">
              <a:rPr lang="en-US"/>
              <a:pPr/>
              <a:t>24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7C367-1CE0-49A8-86A0-922B37D1CDA4}" type="slidenum">
              <a:rPr lang="en-US"/>
              <a:pPr/>
              <a:t>25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ECB155-6B3D-4362-B7D3-3A43E1AE4459}" type="slidenum">
              <a:rPr lang="en-US"/>
              <a:pPr/>
              <a:t>26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ECB155-6B3D-4362-B7D3-3A43E1AE4459}" type="slidenum">
              <a:rPr lang="en-US"/>
              <a:pPr/>
              <a:t>27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B2010B-FF8A-42DC-8A02-DD5C3F54A5B2}" type="slidenum">
              <a:rPr lang="en-US"/>
              <a:pPr/>
              <a:t>28</a:t>
            </a:fld>
            <a:endParaRPr 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6635DC-DC0E-4CC0-B52F-87471B0839E2}" type="slidenum">
              <a:rPr lang="en-US"/>
              <a:pPr/>
              <a:t>29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E7EA43-8B1C-492C-A126-A70549D67D81}" type="slidenum">
              <a:rPr lang="en-US"/>
              <a:pPr/>
              <a:t>3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0EC3A2-3F62-4762-882C-F91BBF422AF4}" type="slidenum">
              <a:rPr lang="en-US"/>
              <a:pPr/>
              <a:t>30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7F02D6B-5446-4951-B0E3-92059D240FCB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47698D-A34D-4513-A686-98D017279F55}" type="slidenum">
              <a:rPr lang="en-US"/>
              <a:pPr/>
              <a:t>31</a:t>
            </a:fld>
            <a:endParaRPr 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5EBC27DC-A657-466B-8325-201C6C6F63CA}" type="slidenum">
              <a:rPr lang="en-US" sz="1200"/>
              <a:pPr algn="r" defTabSz="923925"/>
              <a:t>38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DF31BC70-64A7-4C06-90E4-FBB07393E55B}" type="slidenum">
              <a:rPr lang="en-US" sz="1200"/>
              <a:pPr algn="r" defTabSz="923925"/>
              <a:t>39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FA13235F-C1FB-4FAA-A2EF-75436A7C1707}" type="slidenum">
              <a:rPr lang="en-US" sz="1200"/>
              <a:pPr algn="r" defTabSz="923925"/>
              <a:t>40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8D32A876-40ED-4977-B105-7591FDD3E68C}" type="slidenum">
              <a:rPr lang="en-US" sz="1200"/>
              <a:pPr algn="r" defTabSz="923925"/>
              <a:t>41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9E12279F-071A-403C-A7C0-3C37B52760EF}" type="slidenum">
              <a:rPr lang="en-US" sz="1200"/>
              <a:pPr algn="r" defTabSz="923925"/>
              <a:t>42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F42B4ADE-9EBA-44D9-87DD-69B809F098E0}" type="slidenum">
              <a:rPr lang="en-US" sz="1200"/>
              <a:pPr algn="r" defTabSz="923925"/>
              <a:t>43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D05B637E-ADA7-42BC-8105-C733502ECA42}" type="slidenum">
              <a:rPr lang="en-US" sz="1200"/>
              <a:pPr algn="r" defTabSz="923925"/>
              <a:t>44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757C7FB7-A037-42B4-B0CD-C29C33E06735}" type="slidenum">
              <a:rPr lang="en-US" sz="1200"/>
              <a:pPr algn="r" defTabSz="923925"/>
              <a:t>45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990989-3755-448D-9824-95644EBA844C}" type="slidenum">
              <a:rPr lang="en-US"/>
              <a:pPr/>
              <a:t>4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 anchor="b"/>
          <a:lstStyle/>
          <a:p>
            <a:pPr algn="r" defTabSz="923925"/>
            <a:fld id="{CFA95367-4D99-40F8-8DD4-CC52A4F48D56}" type="slidenum">
              <a:rPr lang="en-US" sz="1200"/>
              <a:pPr algn="r" defTabSz="923925"/>
              <a:t>47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4156" y="8685545"/>
            <a:ext cx="2972665" cy="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82" tIns="46191" rIns="92382" bIns="46191" anchor="b"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0888" indent="-288925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4113" indent="-230188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6075" indent="-230188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8038" indent="-230188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52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4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496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068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EC8FBBE-9DA5-4EF2-AC16-E406F24BCD59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000"/>
              <a:t>Polarity 0- counts high time</a:t>
            </a:r>
          </a:p>
          <a:p>
            <a:pPr eaLnBrk="1" hangingPunct="1"/>
            <a:r>
              <a:rPr lang="en-US" altLang="en-US" sz="1000"/>
              <a:t>Polarity 1- counts low time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26035-3128-4298-AC5D-3D7D430FB728}" type="slidenum">
              <a:rPr lang="en-US"/>
              <a:pPr/>
              <a:t>50</a:t>
            </a:fld>
            <a:endParaRPr 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9869A-5FAB-4720-B016-2CE4C3959140}" type="slidenum">
              <a:rPr lang="en-US"/>
              <a:pPr/>
              <a:t>5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995A6E-98F5-4D49-8B7F-F28569C21C7F}" type="slidenum">
              <a:rPr lang="en-US"/>
              <a:pPr/>
              <a:t>6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2A0C8D-730E-4BE9-954C-F286552B1041}" type="slidenum">
              <a:rPr lang="en-US"/>
              <a:pPr/>
              <a:t>7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CA316A-BE94-4357-BB2B-6E7D8D019503}" type="slidenum">
              <a:rPr lang="en-US"/>
              <a:pPr/>
              <a:t>8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7906CC-3169-4C20-B124-0CE4E82B9C1A}" type="slidenum">
              <a:rPr lang="en-US"/>
              <a:pPr/>
              <a:t>9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875E32-A42D-4C09-82A0-0D48F3F620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98557BC-6DEC-4692-A34D-9FCDD47A74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654B9D-4CAB-472E-B6D5-9C00B319ED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0425" cy="361950"/>
          </a:xfrm>
        </p:spPr>
        <p:txBody>
          <a:bodyPr/>
          <a:lstStyle>
            <a:lvl1pPr>
              <a:defRPr/>
            </a:lvl1pPr>
          </a:lstStyle>
          <a:p>
            <a:fld id="{2E630591-E8C2-45D1-AEBF-B6D703289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E228F4-CFAC-4FC4-8DB3-A2BD38E5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5B6690-7BC8-4CD1-A617-475FADEC34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D3CB222-88AB-4100-8C58-1C0B43753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70839B8-8306-44B3-8D7C-815DDC9A9B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58F9D3-DC1A-48F1-AA29-4CAB7F5D0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01E096E-42EC-4394-B994-A58B66114A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8F606E-B17D-42A4-AB01-86F2AE4C0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03B3257-EEE1-443B-AE4F-3517DA02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E2EDC4-1136-4040-963C-AC7BA63DFF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EE617A-E2C5-4C30-9DDA-F8E3D3770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031846-5CF7-4BFF-BBCF-FDD0E4F54A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C8C2AA-6E6A-402A-9243-D6A4656A90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E17F2D-964C-48A0-90CC-BC1DA19862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778F9C5-60B6-4CAB-B98D-F4E97BDCBF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0D2139-7D8E-4822-8E01-79A2D08E5B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795463"/>
            <a:ext cx="3938587" cy="375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795463"/>
            <a:ext cx="3938588" cy="375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7EF73C-1AF7-44CC-9FF5-6D52F58571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938464-1B06-4D90-86BC-7E52B1688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7467C9-8A03-4253-B7A0-8AE5949046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61C346-E714-416E-A551-F548D010D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461442-57F3-4E9D-A553-AADCA0DBB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E1A57E-D708-489C-9569-6B36B072D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FB6538-5AF7-4D1A-B35E-1D8FE4E96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EAB46C-27DC-4022-80BD-2F391070F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3050"/>
            <a:ext cx="2055812" cy="5275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8213" cy="5275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EB8CCA-C2AD-422D-8FE1-11EAFBCEE7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A1F50F0-55B2-4363-B477-9C22F6BCC1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3EA957-C9B2-40C2-BAEC-00ADD1B8E8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DAB527D-658B-4FFB-80CB-4C9097DCD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59A239-A140-457E-942B-97663B64C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880325-6474-4267-AD98-24963F8C8F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48CD85-7D8F-477E-A663-B1E9802BF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9225" cy="146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464760E1-6D5E-4469-A443-2AA4878882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708" r:id="rId12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57200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10/22/13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048DC002-23AF-488D-AB42-2D04623F94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57200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11414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795463"/>
            <a:ext cx="8029575" cy="3752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5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55625" y="5953125"/>
            <a:ext cx="2127250" cy="46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224213" y="5953125"/>
            <a:ext cx="2895600" cy="46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53213" y="5953125"/>
            <a:ext cx="2127250" cy="46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00AA62B-96EA-45E1-81BF-1C433D0633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80"/>
          </a:solidFill>
          <a:latin typeface="+mn-lt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80"/>
          </a:solidFill>
          <a:latin typeface="+mn-lt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web/color/RGB_Color.ht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92075"/>
            <a:ext cx="7772400" cy="82232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Pulse Width Modulation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664075"/>
            <a:ext cx="6400800" cy="2039938"/>
          </a:xfrm>
          <a:ln/>
        </p:spPr>
        <p:txBody>
          <a:bodyPr lIns="90000" tIns="45000" rIns="90000" bIns="45000"/>
          <a:lstStyle/>
          <a:p>
            <a:pPr indent="-3413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 Student Presentation By:</a:t>
            </a:r>
          </a:p>
          <a:p>
            <a:pPr indent="-3413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Wayne Maxwell</a:t>
            </a:r>
          </a:p>
          <a:p>
            <a:pPr indent="-3413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Martin Cacan</a:t>
            </a:r>
          </a:p>
          <a:p>
            <a:pPr indent="-3413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Christopher </a:t>
            </a:r>
            <a:r>
              <a:rPr lang="en-US" dirty="0" err="1"/>
              <a:t>Haile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25424" t="14380" r="9570"/>
          <a:stretch>
            <a:fillRect/>
          </a:stretch>
        </p:blipFill>
        <p:spPr bwMode="auto">
          <a:xfrm>
            <a:off x="2332038" y="914400"/>
            <a:ext cx="4479925" cy="3840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2563"/>
            <a:ext cx="7772400" cy="100647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Disadvantages to Using PWM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1488" y="1308100"/>
            <a:ext cx="8229600" cy="5203825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Cost of integrated circuit packages for PWM</a:t>
            </a:r>
          </a:p>
          <a:p>
            <a:pPr marL="428625" indent="-323850"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Complexity of circuitry necessary for implementation</a:t>
            </a:r>
          </a:p>
          <a:p>
            <a:pPr marL="428625" indent="-323850"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Radio Frequency Interference/Electromagnetic Interference limits the performance of the circuitry</a:t>
            </a:r>
          </a:p>
          <a:p>
            <a:pPr marL="428625" indent="-323850"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Voltage spikes in the pulse signal to a rapid succession of switches similar to an impulse </a:t>
            </a:r>
          </a:p>
          <a:p>
            <a:pPr marL="428625" indent="-323850"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182563"/>
            <a:ext cx="8778875" cy="147002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General Types of Pulse Width Modulation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79600"/>
            <a:ext cx="8229600" cy="3881438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800" dirty="0"/>
              <a:t>There are three commonly used types of PWM defined by which edge of the analog signal is to be modulated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800" dirty="0"/>
              <a:t>Lead Edge Modulation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800" dirty="0"/>
              <a:t>Trail Edge Modulation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800" dirty="0"/>
              <a:t>Pulse Center Two Edge Modulation/Phase Correct PWM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182563"/>
            <a:ext cx="7770812" cy="1468437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Lead Edge Modulation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b="68947"/>
          <a:stretch>
            <a:fillRect/>
          </a:stretch>
        </p:blipFill>
        <p:spPr bwMode="auto">
          <a:xfrm>
            <a:off x="322263" y="1800225"/>
            <a:ext cx="8547100" cy="3686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 l="5807" t="92628"/>
          <a:stretch>
            <a:fillRect/>
          </a:stretch>
        </p:blipFill>
        <p:spPr bwMode="auto">
          <a:xfrm>
            <a:off x="822325" y="5467350"/>
            <a:ext cx="8047038" cy="828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2075" y="1279525"/>
            <a:ext cx="9051925" cy="712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The lead edge of the trigger signal is fixed to the leading edge of the time spectrum and the trailing edge is modulated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103438" y="6492875"/>
            <a:ext cx="914400" cy="1588"/>
          </a:xfrm>
          <a:prstGeom prst="line">
            <a:avLst/>
          </a:prstGeom>
          <a:noFill/>
          <a:ln w="9360" cap="flat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572000" y="6492875"/>
            <a:ext cx="914400" cy="1588"/>
          </a:xfrm>
          <a:prstGeom prst="line">
            <a:avLst/>
          </a:prstGeom>
          <a:noFill/>
          <a:ln w="9360" cap="flat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971800" y="6329363"/>
            <a:ext cx="1600200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Trigger Signal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513388" y="6329363"/>
            <a:ext cx="1436687" cy="344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PWM Signal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182563"/>
            <a:ext cx="7772400" cy="1103312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Visual Description of PWM Types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 t="32738"/>
          <a:stretch>
            <a:fillRect/>
          </a:stretch>
        </p:blipFill>
        <p:spPr bwMode="auto">
          <a:xfrm>
            <a:off x="92075" y="1279525"/>
            <a:ext cx="6035675" cy="5211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19459" name="Group 3"/>
          <p:cNvGraphicFramePr>
            <a:graphicFrameLocks noGrp="1"/>
          </p:cNvGraphicFramePr>
          <p:nvPr/>
        </p:nvGraphicFramePr>
        <p:xfrm>
          <a:off x="6051550" y="1447800"/>
          <a:ext cx="2921000" cy="4794251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2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Trail Edge Modulation: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The trail edge of the trigger signal is fixed to the trailing edge of the time spectrum and the leading edge is modulated</a:t>
                      </a:r>
                    </a:p>
                  </a:txBody>
                  <a:tcPr marL="90000" marR="90000" marT="1254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Center Pulse Two Edge Modulation: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The pulse center is fixed in the middle of the time spectrum and both edges are modulated about the center of the trigger signal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             Trigger Signal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             PWM Signal</a:t>
                      </a:r>
                    </a:p>
                  </a:txBody>
                  <a:tcPr marL="90000" marR="90000" marT="1254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237288" y="5486400"/>
            <a:ext cx="914400" cy="1588"/>
          </a:xfrm>
          <a:prstGeom prst="line">
            <a:avLst/>
          </a:prstGeom>
          <a:noFill/>
          <a:ln w="9360" cap="flat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6218238" y="5892800"/>
            <a:ext cx="914400" cy="1588"/>
          </a:xfrm>
          <a:prstGeom prst="line">
            <a:avLst/>
          </a:prstGeom>
          <a:noFill/>
          <a:ln w="9360" cap="flat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2075" y="92075"/>
            <a:ext cx="8961438" cy="147002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Methods for Pulse Width Modulation Generation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0813"/>
            <a:ext cx="8229600" cy="4973637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400" dirty="0"/>
              <a:t>There are several methods for generating the PWM signal, including the following:</a:t>
            </a:r>
          </a:p>
          <a:p>
            <a:pPr marL="860425" lvl="1" indent="-320675">
              <a:buSzPct val="75000"/>
              <a:buFont typeface="Symbol" charset="2"/>
              <a:buChar char="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Analog Generation Methods</a:t>
            </a:r>
          </a:p>
          <a:p>
            <a:pPr marL="1292225" lvl="2" indent="-284163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The </a:t>
            </a:r>
            <a:r>
              <a:rPr lang="en-US" sz="2200" dirty="0" err="1">
                <a:solidFill>
                  <a:srgbClr val="FF0000"/>
                </a:solidFill>
              </a:rPr>
              <a:t>Intersective</a:t>
            </a:r>
            <a:r>
              <a:rPr lang="en-US" sz="2200" dirty="0">
                <a:solidFill>
                  <a:srgbClr val="FF0000"/>
                </a:solidFill>
              </a:rPr>
              <a:t> Method</a:t>
            </a:r>
          </a:p>
          <a:p>
            <a:pPr marL="860425" lvl="1" indent="-320675">
              <a:buSzPct val="75000"/>
              <a:buFont typeface="Symbol" charset="2"/>
              <a:buChar char="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Digital Generation Method</a:t>
            </a:r>
          </a:p>
          <a:p>
            <a:pPr marL="1292225" lvl="2" indent="-284163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Delta Modulation</a:t>
            </a:r>
          </a:p>
          <a:p>
            <a:pPr marL="1292225" lvl="2" indent="-284163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Delta Sigma Modulation</a:t>
            </a:r>
          </a:p>
          <a:p>
            <a:pPr marL="1292225" lvl="2" indent="-284163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Space Vector Modulation</a:t>
            </a:r>
          </a:p>
          <a:p>
            <a:pPr marL="860425" lvl="1" indent="-320675">
              <a:buSzPct val="75000"/>
              <a:buFont typeface="Symbol" charset="2"/>
              <a:buChar char="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Application Specific Methods</a:t>
            </a:r>
          </a:p>
          <a:p>
            <a:pPr marL="1292225" lvl="2" indent="-284163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Direct Torque Control</a:t>
            </a:r>
          </a:p>
          <a:p>
            <a:pPr marL="1292225" lvl="2" indent="-284163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Time Proportioning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8229600" cy="641350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Analog Generation Methods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9763" y="914400"/>
            <a:ext cx="8032750" cy="1254125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b="1"/>
              <a:t>The Intersective Method:</a:t>
            </a:r>
            <a:r>
              <a:rPr lang="en-US" sz="2200"/>
              <a:t> Allows for the analog creation of the PWM signal through simply noting the intersections between a sawtooth or triangular trigger signal and a reference sinusoid.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2017713"/>
            <a:ext cx="6180138" cy="4486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21508" name="Group 4"/>
          <p:cNvGraphicFramePr>
            <a:graphicFrameLocks noGrp="1"/>
          </p:cNvGraphicFramePr>
          <p:nvPr/>
        </p:nvGraphicFramePr>
        <p:xfrm>
          <a:off x="6454775" y="2046288"/>
          <a:ext cx="2303463" cy="4459288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3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The length of the pulses is dependent upon the intersection of the reference sinusoid and trigger signal</a:t>
                      </a:r>
                    </a:p>
                  </a:txBody>
                  <a:tcPr marL="90000" marR="90000" marT="1254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When the sinusoid is greater than the signal, the PWM pulse is switched to the on/high position. When the sinusoid is less than the signal, the PWM pulse is switched to the off/low position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 Analog Signal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 Trigger Signal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      PWM Signal</a:t>
                      </a:r>
                    </a:p>
                  </a:txBody>
                  <a:tcPr marL="90000" marR="90000" marT="1254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454775" y="6151563"/>
            <a:ext cx="365125" cy="1587"/>
          </a:xfrm>
          <a:prstGeom prst="line">
            <a:avLst/>
          </a:prstGeom>
          <a:noFill/>
          <a:ln w="9360" cap="flat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454775" y="5789613"/>
            <a:ext cx="365125" cy="1587"/>
          </a:xfrm>
          <a:prstGeom prst="line">
            <a:avLst/>
          </a:prstGeom>
          <a:noFill/>
          <a:ln w="9360" cap="flat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454775" y="5969000"/>
            <a:ext cx="365125" cy="1588"/>
          </a:xfrm>
          <a:prstGeom prst="line">
            <a:avLst/>
          </a:prstGeom>
          <a:noFill/>
          <a:ln w="9360" cap="flat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731837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Digital Generation Methods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68363"/>
            <a:ext cx="8229600" cy="1603375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b="1"/>
              <a:t>Delta Modulation:</a:t>
            </a:r>
            <a:r>
              <a:rPr lang="en-US" sz="2200"/>
              <a:t> By using the reference analog signal only, a set of limits set by a constant offset, and the integrated PWM signal, a switching method is created.</a:t>
            </a:r>
          </a:p>
          <a:p>
            <a:pPr marL="428625" indent="-323850"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3538" y="2239963"/>
            <a:ext cx="5889625" cy="43132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409575" y="2216150"/>
          <a:ext cx="2411413" cy="3981450"/>
        </p:xfrm>
        <a:graphic>
          <a:graphicData uri="http://schemas.openxmlformats.org/drawingml/2006/table">
            <a:tbl>
              <a:tblPr/>
              <a:tblGrid>
                <a:gridCol w="241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07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The output is integrated and will increase or decrease toward the limits set around the reference by a constant offset</a:t>
                      </a:r>
                    </a:p>
                  </a:txBody>
                  <a:tcPr marL="90000" marR="90000" marT="1254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07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Whenever the output comes into contact with one of the limits around the reference, the PWM signal will switch modes.</a:t>
                      </a:r>
                    </a:p>
                  </a:txBody>
                  <a:tcPr marL="90000" marR="90000" marT="1254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731837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 Digital Generation Methods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69950"/>
            <a:ext cx="8229600" cy="2057400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b="1"/>
              <a:t>Delta-Sigma Modulation:</a:t>
            </a:r>
            <a:r>
              <a:rPr lang="en-US" sz="2200"/>
              <a:t> Similar to the Delta Modulation method in that it involves an integral. However, an error signal is developed by subtracting the PWM signal from a reference sinusoid and then integrated. When this integrated error signal reaches a set of defined limits, the PWM signal will switch modes.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" y="2622550"/>
            <a:ext cx="7177087" cy="3921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7040563" y="4389438"/>
            <a:ext cx="153987" cy="1587"/>
          </a:xfrm>
          <a:prstGeom prst="line">
            <a:avLst/>
          </a:prstGeom>
          <a:noFill/>
          <a:ln w="9360" cap="flat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7040563" y="4664075"/>
            <a:ext cx="153987" cy="1588"/>
          </a:xfrm>
          <a:prstGeom prst="line">
            <a:avLst/>
          </a:prstGeom>
          <a:noFill/>
          <a:ln w="9360" cap="flat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040563" y="4937125"/>
            <a:ext cx="153987" cy="1588"/>
          </a:xfrm>
          <a:prstGeom prst="line">
            <a:avLst/>
          </a:prstGeom>
          <a:noFill/>
          <a:ln w="9360" cap="flat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135813" y="4208463"/>
            <a:ext cx="2193925" cy="1462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Analog Signal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Integrated Error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1: Error (AS-PWM)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2: PWM Signal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2563"/>
            <a:ext cx="7772400" cy="147002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Martin Cacan Presents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279525"/>
            <a:ext cx="8229600" cy="5037138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Introduction and Background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Applicable Definitions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Pulse Width Modulation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Duty Cycle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Advantages/Disadvantages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PWM Types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Methods of PWM Generation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Applications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Choosing the PWM Frequency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Implementation of PWM on the HCS12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Applications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Audio and video effects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Telecommunications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Power delivery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Voltage regulation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Amplification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Controlling Actuators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Use as  ADC 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6513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Presentation Roadmap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6513" y="1455738"/>
            <a:ext cx="9070975" cy="5037137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Introduction and Background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Applicable Definitions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Pulse Width Modulation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Duty Cycle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Advantages/Disadvantages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PWM Types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Methods of PWM Generation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Applications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Choosing the PWM Frequency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Implementation of PWM on the HCS12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Applications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Audio and video effects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Telecommunications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8EB4E3"/>
                </a:solidFill>
                <a:latin typeface="Calibri" charset="0"/>
              </a:rPr>
              <a:t>Power delivery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Voltage regulation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8EB4E3"/>
                </a:solidFill>
                <a:latin typeface="Calibri" charset="0"/>
              </a:rPr>
              <a:t>Amplification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8EB4E3"/>
                </a:solidFill>
                <a:latin typeface="Calibri" charset="0"/>
              </a:rPr>
              <a:t>Controlling Actuators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8EB4E3"/>
                </a:solidFill>
                <a:latin typeface="Calibri" charset="0"/>
              </a:rPr>
              <a:t>Use as  ADC </a:t>
            </a: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/>
              <a:t>Applications: LED Displays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RGB LEDs often use 8 bit PWM control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Each pixel is individually controlled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Color can be defined as % of duty cycle (#/255)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Red: 0 – 255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Green: 0 – 255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Blue: 0 – 255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Number of colors: 256^3 = 16.77 million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Decimal Code (RR,GG,BB)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Hex Code #RRGGBB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Applications: LED Displays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447800"/>
            <a:ext cx="1828800" cy="2043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6096000" cy="28527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181600" y="5257800"/>
            <a:ext cx="1588" cy="457200"/>
          </a:xfrm>
          <a:prstGeom prst="line">
            <a:avLst/>
          </a:prstGeom>
          <a:noFill/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029200" y="5715000"/>
            <a:ext cx="304800" cy="1588"/>
          </a:xfrm>
          <a:prstGeom prst="line">
            <a:avLst/>
          </a:prstGeom>
          <a:noFill/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029200" y="5791200"/>
            <a:ext cx="304800" cy="1588"/>
          </a:xfrm>
          <a:prstGeom prst="line">
            <a:avLst/>
          </a:prstGeom>
          <a:noFill/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029200" y="5867400"/>
            <a:ext cx="304800" cy="1588"/>
          </a:xfrm>
          <a:prstGeom prst="line">
            <a:avLst/>
          </a:prstGeom>
          <a:noFill/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1371600" y="4073525"/>
            <a:ext cx="1588" cy="1225550"/>
          </a:xfrm>
          <a:prstGeom prst="line">
            <a:avLst/>
          </a:prstGeom>
          <a:noFill/>
          <a:ln w="38160" cap="flat">
            <a:solidFill>
              <a:srgbClr val="4F81B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1728788" y="4068763"/>
            <a:ext cx="1587" cy="982662"/>
          </a:xfrm>
          <a:prstGeom prst="line">
            <a:avLst/>
          </a:prstGeom>
          <a:noFill/>
          <a:ln w="38160" cap="flat">
            <a:solidFill>
              <a:srgbClr val="9BBB5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2109788" y="4130675"/>
            <a:ext cx="1587" cy="692150"/>
          </a:xfrm>
          <a:prstGeom prst="line">
            <a:avLst/>
          </a:prstGeom>
          <a:noFill/>
          <a:ln w="38160" cap="flat">
            <a:solidFill>
              <a:srgbClr val="C050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66888" y="6019800"/>
            <a:ext cx="2278062" cy="577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(128,255,65)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903413" y="5562600"/>
            <a:ext cx="2027237" cy="577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(RR,GG,BB)</a:t>
            </a:r>
          </a:p>
        </p:txBody>
      </p:sp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191000"/>
            <a:ext cx="2667000" cy="2667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2133600"/>
            <a:ext cx="3733800" cy="3733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9" name="Right Brace 18"/>
          <p:cNvSpPr/>
          <p:nvPr/>
        </p:nvSpPr>
        <p:spPr bwMode="auto">
          <a:xfrm rot="16200000">
            <a:off x="1472583" y="786784"/>
            <a:ext cx="228600" cy="15506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28676" name="AutoShape 4"/>
          <p:cNvCxnSpPr>
            <a:cxnSpLocks noChangeShapeType="1"/>
          </p:cNvCxnSpPr>
          <p:nvPr/>
        </p:nvCxnSpPr>
        <p:spPr bwMode="auto">
          <a:xfrm>
            <a:off x="2095500" y="4838700"/>
            <a:ext cx="2881313" cy="1588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C0504D"/>
            </a:solidFill>
            <a:round/>
            <a:headEnd/>
            <a:tailEnd type="triangle" w="med" len="med"/>
          </a:ln>
          <a:effectLst/>
        </p:spPr>
      </p:cxnSp>
      <p:cxnSp>
        <p:nvCxnSpPr>
          <p:cNvPr id="28677" name="AutoShape 5"/>
          <p:cNvCxnSpPr>
            <a:cxnSpLocks noChangeShapeType="1"/>
          </p:cNvCxnSpPr>
          <p:nvPr/>
        </p:nvCxnSpPr>
        <p:spPr bwMode="auto">
          <a:xfrm flipV="1">
            <a:off x="1714500" y="5068888"/>
            <a:ext cx="3219450" cy="4762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9BBB59"/>
            </a:solidFill>
            <a:round/>
            <a:headEnd/>
            <a:tailEnd type="triangle" w="med" len="med"/>
          </a:ln>
          <a:effectLst/>
        </p:spPr>
      </p:cxnSp>
      <p:cxnSp>
        <p:nvCxnSpPr>
          <p:cNvPr id="28678" name="AutoShape 6"/>
          <p:cNvCxnSpPr>
            <a:cxnSpLocks noChangeShapeType="1"/>
          </p:cNvCxnSpPr>
          <p:nvPr/>
        </p:nvCxnSpPr>
        <p:spPr bwMode="auto">
          <a:xfrm>
            <a:off x="1365250" y="5314950"/>
            <a:ext cx="3559175" cy="1588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4F81BD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19200" y="1066800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PWM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1295401"/>
            <a:ext cx="8229600" cy="30479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How to get a color code?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Use online color mapping tool: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MATLAB!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Applications: LED Displays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600200"/>
            <a:ext cx="3733800" cy="215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762000" y="2438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39725" algn="ctr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http://www.rapidtables.com/web/color/RGB_Color.htm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572000"/>
            <a:ext cx="1933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2514600" y="5334000"/>
            <a:ext cx="228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chemeClr val="tx1"/>
                </a:solidFill>
              </a:rPr>
              <a:t>A = imread(…);     A =</a:t>
            </a:r>
            <a:endParaRPr lang="en-US" sz="14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733800"/>
            <a:ext cx="37719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ight Brace 28"/>
          <p:cNvSpPr/>
          <p:nvPr/>
        </p:nvSpPr>
        <p:spPr bwMode="auto">
          <a:xfrm rot="16200000">
            <a:off x="5385417" y="4139583"/>
            <a:ext cx="228600" cy="17030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10800000">
            <a:off x="4399996" y="5112428"/>
            <a:ext cx="198637" cy="156358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8600" y="5715000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chemeClr val="tx1"/>
                </a:solidFill>
              </a:rPr>
              <a:t>M</a:t>
            </a:r>
            <a:endParaRPr lang="en-US" sz="14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4648200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6248400"/>
            <a:ext cx="99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rgbClr val="FF0000"/>
                </a:solidFill>
              </a:rPr>
              <a:t>RED</a:t>
            </a:r>
            <a:endParaRPr lang="en-U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800" y="5638800"/>
            <a:ext cx="99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rgbClr val="00B050"/>
                </a:solidFill>
              </a:rPr>
              <a:t>GREEN</a:t>
            </a:r>
            <a:endParaRPr lang="en-US" sz="1400" dirty="0">
              <a:solidFill>
                <a:srgbClr val="00B050"/>
              </a:solidFill>
              <a:latin typeface="Calibri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53000"/>
            <a:ext cx="99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rgbClr val="0070C0"/>
                </a:solidFill>
              </a:rPr>
              <a:t>BLUE</a:t>
            </a:r>
            <a:endParaRPr lang="en-US" sz="1400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6" name="Right Brace 35"/>
          <p:cNvSpPr/>
          <p:nvPr/>
        </p:nvSpPr>
        <p:spPr bwMode="auto">
          <a:xfrm rot="16200000">
            <a:off x="1295400" y="3505200"/>
            <a:ext cx="228600" cy="19050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7" name="Right Brace 36"/>
          <p:cNvSpPr/>
          <p:nvPr/>
        </p:nvSpPr>
        <p:spPr bwMode="auto">
          <a:xfrm rot="10800000">
            <a:off x="208996" y="4579028"/>
            <a:ext cx="172004" cy="182177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27159" y="5208759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chemeClr val="tx1"/>
                </a:solidFill>
              </a:rPr>
              <a:t>M</a:t>
            </a:r>
            <a:endParaRPr lang="en-US" sz="14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00" y="4114800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400" dirty="0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/>
              <a:t>Applications: Telecommunications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Embed a data signal in a modified clock signal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Can discretize further for larger than base 2 transmission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09800"/>
            <a:ext cx="6172200" cy="269052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53200" y="2286000"/>
            <a:ext cx="2438400" cy="249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Clock: @ 50% duty cycle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1: Extends duty cycle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0: Shortens duty cycle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Application: Voltage Regulator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DC voltage can be regulated by PWM to modify output voltage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12v supply controlled by PWM at 50% duty cycle can create an output signal of 6v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Use smoothing filters to get DC output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Can use feedback control to monitor output voltage and change duty cycle to ensure consistent output given varying input or load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Application: Voltage Regulator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5344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What’s the difference between a voltage regulator and a voltage divider (linear regulator)?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667000"/>
            <a:ext cx="2017713" cy="190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4648200"/>
          <a:ext cx="1644361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5" imgW="1371600" imgH="558720" progId="Equation.DSMT4">
                  <p:embed/>
                </p:oleObj>
              </mc:Choice>
              <mc:Fallback>
                <p:oleObj name="Equation" r:id="rId5" imgW="1371600" imgH="558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1644361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Application: Voltage Regulator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What’s the difference between a voltage regulator and a voltage divider (linear regulator)?</a:t>
            </a:r>
          </a:p>
          <a:p>
            <a:pPr marL="2157413" lvl="4" indent="-215900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Linear regulators suffer from power dissipation proportional to the output current</a:t>
            </a:r>
          </a:p>
          <a:p>
            <a:pPr marL="2157413" lvl="4" indent="-215900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High current also implies 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</a:rPr>
              <a:t>Ohmic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Heating of elements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Efficiency of linear regulator: ~50%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Efficiency of a PWM voltage regulator: ~90%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667000"/>
            <a:ext cx="2017713" cy="190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4648200"/>
          <a:ext cx="1644361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3" name="Equation" r:id="rId5" imgW="1371600" imgH="558720" progId="Equation.DSMT4">
                  <p:embed/>
                </p:oleObj>
              </mc:Choice>
              <mc:Fallback>
                <p:oleObj name="Equation" r:id="rId5" imgW="137160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1644361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Choosing a PWM Frequency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Basic considerations: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Transitions can only occur on a clock tick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Frequency limited by your clock and desired resolution</a:t>
            </a:r>
          </a:p>
          <a:p>
            <a:pPr marL="741363" lvl="1" indent="-282575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Resolution is defined by clock speed and frequency of the PWM</a:t>
            </a:r>
          </a:p>
          <a:p>
            <a:pPr lvl="2" indent="-227013" hangingPunct="1">
              <a:lnSpc>
                <a:spcPct val="100000"/>
              </a:lnSpc>
              <a:spcBef>
                <a:spcPts val="48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The faster you run the PWM, the fewer clock ticks occur in the period considered </a:t>
            </a:r>
            <a:r>
              <a:rPr lang="en-US" sz="24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lower duty cycle resolution</a:t>
            </a:r>
          </a:p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Choosing a PWM Frequency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1313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Many actuators can be modeled as a first or second order filter (e.g. motors, servos)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19400"/>
            <a:ext cx="4900613" cy="3810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" y="3429000"/>
            <a:ext cx="1752600" cy="1919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 frequency in this region can excite the system!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010400" y="3657600"/>
            <a:ext cx="1600200" cy="1919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 PWM frequency is rejected by the system</a:t>
            </a:r>
          </a:p>
        </p:txBody>
      </p:sp>
      <p:cxnSp>
        <p:nvCxnSpPr>
          <p:cNvPr id="34822" name="AutoShape 6"/>
          <p:cNvCxnSpPr>
            <a:cxnSpLocks noChangeShapeType="1"/>
          </p:cNvCxnSpPr>
          <p:nvPr/>
        </p:nvCxnSpPr>
        <p:spPr bwMode="auto">
          <a:xfrm>
            <a:off x="1676400" y="4038600"/>
            <a:ext cx="1676400" cy="534988"/>
          </a:xfrm>
          <a:prstGeom prst="bentConnector3">
            <a:avLst>
              <a:gd name="adj1" fmla="val 50000"/>
            </a:avLst>
          </a:prstGeom>
          <a:noFill/>
          <a:ln w="2556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23" name="AutoShape 7"/>
          <p:cNvCxnSpPr>
            <a:cxnSpLocks noChangeShapeType="1"/>
          </p:cNvCxnSpPr>
          <p:nvPr/>
        </p:nvCxnSpPr>
        <p:spPr bwMode="auto">
          <a:xfrm flipH="1" flipV="1">
            <a:off x="6019800" y="4419600"/>
            <a:ext cx="990600" cy="207963"/>
          </a:xfrm>
          <a:prstGeom prst="bentConnector3">
            <a:avLst>
              <a:gd name="adj1" fmla="val 50000"/>
            </a:avLst>
          </a:prstGeom>
          <a:noFill/>
          <a:ln w="2556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85800" y="182563"/>
            <a:ext cx="7772400" cy="1470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Wayne Maxwell Presents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279525"/>
            <a:ext cx="4937125" cy="4946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Introduction and Background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Applicable Definitions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Pulse Width Modulation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Duty Cycle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Advantages/Disadvantages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PWM Types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FF0000"/>
                </a:solidFill>
                <a:latin typeface="Calibri" charset="0"/>
              </a:rPr>
              <a:t>Methods of PWM Generation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Applications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Choosing the PWM Frequency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Implementation of PWM on the HCS12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EA389AA-6BCC-4614-BB37-A3B098FA9ADD}" type="slidenum">
              <a:rPr lang="en-US">
                <a:solidFill>
                  <a:srgbClr val="000000"/>
                </a:solidFill>
                <a:latin typeface="Calibri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rIns="34200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Choosing a PWM frequency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 l="52435"/>
          <a:stretch>
            <a:fillRect/>
          </a:stretch>
        </p:blipFill>
        <p:spPr bwMode="auto">
          <a:xfrm>
            <a:off x="457200" y="3810000"/>
            <a:ext cx="3352800" cy="2646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40163" y="4141788"/>
            <a:ext cx="1447800" cy="1463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Gill Sans" charset="0"/>
              </a:rPr>
              <a:t>Response of 2nd order system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295400"/>
            <a:ext cx="3124200" cy="2432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304925"/>
            <a:ext cx="3117850" cy="241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114800" y="1681163"/>
            <a:ext cx="1030288" cy="1096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Gill Sans" charset="0"/>
              </a:rPr>
              <a:t>Input PWM Signal</a:t>
            </a:r>
          </a:p>
        </p:txBody>
      </p: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3" cstate="print"/>
          <a:srcRect r="52817"/>
          <a:stretch>
            <a:fillRect/>
          </a:stretch>
        </p:blipFill>
        <p:spPr bwMode="auto">
          <a:xfrm>
            <a:off x="5410200" y="3810000"/>
            <a:ext cx="3352800" cy="2667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2563"/>
            <a:ext cx="7772400" cy="147002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/>
              <a:t>Christopher </a:t>
            </a:r>
            <a:r>
              <a:rPr lang="en-US" sz="4000" dirty="0" err="1"/>
              <a:t>Haile</a:t>
            </a:r>
            <a:r>
              <a:rPr lang="en-US" sz="4000" dirty="0"/>
              <a:t> Presents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279525"/>
            <a:ext cx="8229600" cy="5037138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Introduction and Background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Applicable Definitions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Pulse Width Modulation</a:t>
            </a:r>
          </a:p>
          <a:p>
            <a:pPr marL="862013" lvl="1" indent="-322263" hangingPunct="1">
              <a:lnSpc>
                <a:spcPct val="102000"/>
              </a:lnSpc>
              <a:spcAft>
                <a:spcPts val="1138"/>
              </a:spcAft>
              <a:buSzPct val="75000"/>
              <a:buFont typeface="Symbol" charset="2"/>
              <a:buChar char="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Duty Cycle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Advantages/Disadvantages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PWM Types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Methods of PWM Generation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Applications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Choosing the PWM Frequency</a:t>
            </a:r>
          </a:p>
          <a:p>
            <a:pPr marL="430213" indent="-323850" hangingPunct="1">
              <a:lnSpc>
                <a:spcPct val="102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Implementation of PWM on the HCS12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Implementation</a:t>
            </a:r>
          </a:p>
        </p:txBody>
      </p:sp>
      <p:grpSp>
        <p:nvGrpSpPr>
          <p:cNvPr id="4" name="Group 8"/>
          <p:cNvGrpSpPr>
            <a:grpSpLocks noGrp="1" noChangeAspect="1"/>
          </p:cNvGrpSpPr>
          <p:nvPr/>
        </p:nvGrpSpPr>
        <p:grpSpPr bwMode="auto">
          <a:xfrm>
            <a:off x="457200" y="1143000"/>
            <a:ext cx="5791200" cy="4893972"/>
            <a:chOff x="1188" y="778"/>
            <a:chExt cx="3276" cy="3254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" y="778"/>
              <a:ext cx="3276" cy="3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724" y="2160"/>
              <a:ext cx="1584" cy="57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667000"/>
            <a:ext cx="2667000" cy="318336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PWM8B6C dedicated chip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Signal outputted through port P</a:t>
            </a:r>
          </a:p>
        </p:txBody>
      </p:sp>
    </p:spTree>
    <p:extLst>
      <p:ext uri="{BB962C8B-B14F-4D97-AF65-F5344CB8AC3E}">
        <p14:creationId xmlns:p14="http://schemas.microsoft.com/office/powerpoint/2010/main" val="334637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PWM8B6C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4495800" cy="40687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6 Independent 8-bit channels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Can be concatenated to 3 </a:t>
            </a:r>
          </a:p>
          <a:p>
            <a:pPr lvl="1"/>
            <a:r>
              <a:rPr lang="en-US" dirty="0"/>
              <a:t>	16-bit channels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Independently adjustable polarity, clock, alignment, duty cycle, and period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Dedicated counter for each channel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090" y="1981200"/>
            <a:ext cx="444791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313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3 Modes of Operation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Normal: everything is available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Wait: Low-power consumption and clock disabled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Freeze: Option to disable input clock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Four source clocks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A, SA, B, SB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Emergency shutdown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400" dirty="0"/>
              <a:t>Some changes take a complete cycle to be implemented</a:t>
            </a:r>
            <a:endParaRPr lang="en-US" sz="2400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15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Memory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4572000" cy="4267200"/>
          </a:xfrm>
        </p:spPr>
        <p:txBody>
          <a:bodyPr>
            <a:noAutofit/>
          </a:bodyPr>
          <a:lstStyle/>
          <a:p>
            <a:pPr eaLnBrk="0" hangingPunct="0">
              <a:buSzPct val="95000"/>
              <a:buFont typeface="Arial" pitchFamily="34" charset="0"/>
              <a:buChar char="•"/>
              <a:defRPr/>
            </a:pPr>
            <a:r>
              <a:rPr lang="en-US" sz="2400" dirty="0"/>
              <a:t>Configured through specific registers</a:t>
            </a:r>
          </a:p>
          <a:p>
            <a:pPr eaLnBrk="0" hangingPunct="0">
              <a:buSzPct val="95000"/>
              <a:buFont typeface="Arial" pitchFamily="34" charset="0"/>
              <a:buChar char="•"/>
              <a:defRPr/>
            </a:pPr>
            <a:r>
              <a:rPr lang="en-US" sz="2400" dirty="0"/>
              <a:t>Base address is defined at the MCU level</a:t>
            </a:r>
          </a:p>
          <a:p>
            <a:pPr eaLnBrk="0" hangingPunct="0">
              <a:buSzPct val="95000"/>
              <a:buFont typeface="Arial" pitchFamily="34" charset="0"/>
              <a:buChar char="•"/>
              <a:defRPr/>
            </a:pPr>
            <a:r>
              <a:rPr lang="en-US" sz="2400" dirty="0"/>
              <a:t>Address offset is defined at the module level</a:t>
            </a:r>
          </a:p>
          <a:p>
            <a:pPr eaLnBrk="0" hangingPunct="0">
              <a:buSzPct val="95000"/>
              <a:buFont typeface="Arial" pitchFamily="34" charset="0"/>
              <a:buChar char="•"/>
              <a:defRPr/>
            </a:pPr>
            <a:r>
              <a:rPr lang="en-US" sz="2400" dirty="0"/>
              <a:t>Register address = base address + address offset</a:t>
            </a:r>
          </a:p>
          <a:p>
            <a:pPr eaLnBrk="0" hangingPunct="0">
              <a:buSzPct val="95000"/>
              <a:buFont typeface="Arial" pitchFamily="34" charset="0"/>
              <a:buChar char="•"/>
              <a:defRPr/>
            </a:pPr>
            <a:r>
              <a:rPr lang="en-US" sz="2400" dirty="0"/>
              <a:t>Registers are located from </a:t>
            </a:r>
            <a:r>
              <a:rPr lang="en-US" sz="2400" dirty="0">
                <a:cs typeface="Arial" pitchFamily="34" charset="0"/>
              </a:rPr>
              <a:t>$00E0 - $00FF</a:t>
            </a:r>
          </a:p>
          <a:p>
            <a:endParaRPr lang="en-US" sz="2400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95399"/>
            <a:ext cx="4191000" cy="50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635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</p:spPr>
        <p:txBody>
          <a:bodyPr lIns="91440" rIns="91440" bIns="45720" anchor="ctr">
            <a:normAutofit/>
          </a:bodyPr>
          <a:lstStyle/>
          <a:p>
            <a:pPr algn="ctr" eaLnBrk="1" hangingPunct="1"/>
            <a:r>
              <a:rPr lang="en-US" sz="4000" dirty="0"/>
              <a:t>PWM Enable Register (PWME)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124201"/>
            <a:ext cx="8001000" cy="2590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/>
              <a:t>Located at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$00E0</a:t>
            </a:r>
          </a:p>
          <a:p>
            <a:pPr eaLnBrk="1" hangingPunct="1">
              <a:defRPr/>
            </a:pPr>
            <a:r>
              <a:rPr lang="en-US" sz="2400" dirty="0"/>
              <a:t>Set PWME “x”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/>
              <a:t>: to disable PWM channel “x”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: to enable PWM channel  “x”</a:t>
            </a:r>
          </a:p>
          <a:p>
            <a:pPr>
              <a:defRPr/>
            </a:pPr>
            <a:r>
              <a:rPr lang="en-US" sz="2400" dirty="0"/>
              <a:t>Chanel is activated when bit is set</a:t>
            </a:r>
          </a:p>
          <a:p>
            <a:pPr eaLnBrk="1" hangingPunct="1">
              <a:defRPr/>
            </a:pPr>
            <a:r>
              <a:rPr lang="en-US" sz="2400" dirty="0"/>
              <a:t>If 16-bit resolution is used, then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PWME4/2/0</a:t>
            </a:r>
            <a:r>
              <a:rPr lang="en-US" sz="2400" dirty="0"/>
              <a:t> are disabled 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</a:endParaRPr>
          </a:p>
        </p:txBody>
      </p:sp>
      <p:pic>
        <p:nvPicPr>
          <p:cNvPr id="28677" name="Picture 6" descr="PWM_PWME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9058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45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</p:spPr>
        <p:txBody>
          <a:bodyPr lIns="91440" rIns="91440" bIns="45720" anchor="ctr">
            <a:normAutofit/>
          </a:bodyPr>
          <a:lstStyle/>
          <a:p>
            <a:pPr algn="ctr" eaLnBrk="1" hangingPunct="1"/>
            <a:r>
              <a:rPr lang="en-US" sz="4000" dirty="0"/>
              <a:t>PWM Polarity Register (PWMPOL)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124200"/>
            <a:ext cx="8077200" cy="3200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Located at </a:t>
            </a:r>
            <a:r>
              <a:rPr lang="en-US" sz="2400" dirty="0">
                <a:cs typeface="Arial" pitchFamily="34" charset="0"/>
              </a:rPr>
              <a:t>$00E1</a:t>
            </a:r>
          </a:p>
          <a:p>
            <a:pPr eaLnBrk="1" hangingPunct="1">
              <a:defRPr/>
            </a:pPr>
            <a:r>
              <a:rPr lang="en-US" sz="2400" dirty="0"/>
              <a:t>Set </a:t>
            </a:r>
            <a:r>
              <a:rPr lang="en-US" sz="2400" dirty="0" err="1"/>
              <a:t>PPOLx</a:t>
            </a:r>
            <a:r>
              <a:rPr lang="en-US" sz="2400" dirty="0"/>
              <a:t> to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0</a:t>
            </a:r>
            <a:r>
              <a:rPr lang="en-US" dirty="0"/>
              <a:t>: output channel starts low and moves to high when duty cycle is reached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en-US" dirty="0"/>
              <a:t>: output channel starts high and moves to low when duty cycle is reached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422899" cy="130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6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686800" cy="1143000"/>
          </a:xfrm>
        </p:spPr>
        <p:txBody>
          <a:bodyPr lIns="91440" rIns="91440" bIns="45720" anchor="ctr">
            <a:noAutofit/>
          </a:bodyPr>
          <a:lstStyle/>
          <a:p>
            <a:pPr algn="ctr" eaLnBrk="1" hangingPunct="1"/>
            <a:r>
              <a:rPr lang="en-US" sz="4000" dirty="0"/>
              <a:t>PWM Clock Select Register (PWMCLK)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048000"/>
            <a:ext cx="79248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PWMCLK is located at </a:t>
            </a:r>
            <a:r>
              <a:rPr lang="en-US" sz="2400" dirty="0">
                <a:cs typeface="Arial" pitchFamily="34" charset="0"/>
              </a:rPr>
              <a:t>$00E2</a:t>
            </a:r>
          </a:p>
          <a:p>
            <a:pPr eaLnBrk="1" hangingPunct="1">
              <a:defRPr/>
            </a:pPr>
            <a:r>
              <a:rPr lang="en-US" sz="2400" dirty="0"/>
              <a:t>Set </a:t>
            </a:r>
            <a:r>
              <a:rPr lang="en-US" sz="2400" dirty="0">
                <a:cs typeface="Arial" pitchFamily="34" charset="0"/>
              </a:rPr>
              <a:t>PCLK5, PCLK4, PCLK1, PCLK0 </a:t>
            </a:r>
            <a:r>
              <a:rPr lang="en-US" sz="2400" dirty="0"/>
              <a:t>to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0</a:t>
            </a:r>
            <a:r>
              <a:rPr lang="en-US" dirty="0"/>
              <a:t> to use Clock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en-US" dirty="0"/>
              <a:t> to use Clock </a:t>
            </a:r>
            <a:r>
              <a:rPr lang="en-US" dirty="0">
                <a:solidFill>
                  <a:srgbClr val="FF0000"/>
                </a:solidFill>
              </a:rPr>
              <a:t>SA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sz="2400" dirty="0"/>
              <a:t>Set </a:t>
            </a:r>
            <a:r>
              <a:rPr lang="en-US" sz="2400" dirty="0">
                <a:cs typeface="Arial" pitchFamily="34" charset="0"/>
              </a:rPr>
              <a:t>PCLK3, PCLK2 </a:t>
            </a:r>
            <a:r>
              <a:rPr lang="en-US" sz="2400" dirty="0"/>
              <a:t>to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0</a:t>
            </a:r>
            <a:r>
              <a:rPr lang="en-US" dirty="0"/>
              <a:t> to use Clock</a:t>
            </a:r>
            <a:r>
              <a:rPr lang="en-US" dirty="0">
                <a:solidFill>
                  <a:srgbClr val="FF0000"/>
                </a:solidFill>
              </a:rPr>
              <a:t> B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en-US" dirty="0"/>
              <a:t> to use Clock </a:t>
            </a:r>
            <a:r>
              <a:rPr lang="en-US" dirty="0">
                <a:solidFill>
                  <a:srgbClr val="FF0000"/>
                </a:solidFill>
              </a:rPr>
              <a:t>SB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515225" cy="127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41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610600" cy="1143000"/>
          </a:xfrm>
        </p:spPr>
        <p:txBody>
          <a:bodyPr lIns="91440" rIns="91440" bIns="45720" anchor="ctr"/>
          <a:lstStyle/>
          <a:p>
            <a:pPr algn="ctr" eaLnBrk="1" hangingPunct="1"/>
            <a:r>
              <a:rPr lang="en-US" sz="3800" dirty="0"/>
              <a:t>PWM </a:t>
            </a:r>
            <a:r>
              <a:rPr lang="en-US" sz="3800" dirty="0" err="1"/>
              <a:t>Prescaler</a:t>
            </a:r>
            <a:r>
              <a:rPr lang="en-US" sz="3800" dirty="0"/>
              <a:t> Register (PWMPRCLK)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3200400"/>
            <a:ext cx="3429000" cy="27432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Located at </a:t>
            </a:r>
            <a:r>
              <a:rPr lang="en-US" sz="2400" dirty="0">
                <a:cs typeface="Arial" charset="0"/>
              </a:rPr>
              <a:t>$00E3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Used to </a:t>
            </a:r>
            <a:r>
              <a:rPr lang="en-US" sz="2400" dirty="0" err="1"/>
              <a:t>prescale</a:t>
            </a:r>
            <a:r>
              <a:rPr lang="en-US" sz="2400" dirty="0"/>
              <a:t> clocks A and B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400" dirty="0">
              <a:latin typeface="Arial" charset="0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0" y="2743200"/>
            <a:ext cx="3746715" cy="39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01000" cy="138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33789"/>
              </p:ext>
            </p:extLst>
          </p:nvPr>
        </p:nvGraphicFramePr>
        <p:xfrm>
          <a:off x="533400" y="4953000"/>
          <a:ext cx="4240213" cy="165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27" name="Equation" r:id="rId6" imgW="2794000" imgH="1092200" progId="Equation.3">
                  <p:embed/>
                </p:oleObj>
              </mc:Choice>
              <mc:Fallback>
                <p:oleObj name="Equation" r:id="rId6" imgW="27940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4240213" cy="165752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75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2563"/>
            <a:ext cx="7772400" cy="147002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A Brief History of Variable Power Devices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60538"/>
            <a:ext cx="8229600" cy="4365625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/>
              <a:t>To fulfill partial power requirements, variable resistance devices such as rheostats were used to control the current entering a device       (i.e. sewing machines)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/>
              <a:t>These devices suffered from major energy losses from heat in the resistor elements.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/>
              <a:t>Other device power control devices included voltage stepping autotransformers such as the Autrastat.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/>
              <a:t>There was a need for a low cost, efficient,and compact option for providing adjustable power for electronic devices.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</p:spPr>
        <p:txBody>
          <a:bodyPr lIns="91440" rIns="91440" bIns="45720" anchor="ctr"/>
          <a:lstStyle/>
          <a:p>
            <a:pPr algn="ctr" eaLnBrk="1" hangingPunct="1"/>
            <a:r>
              <a:rPr lang="en-US" sz="3800" dirty="0"/>
              <a:t>PWM Scale A Register (PWMSCLA)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2514600"/>
            <a:ext cx="6705600" cy="32305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Located at </a:t>
            </a:r>
            <a:r>
              <a:rPr lang="en-US" sz="2400" dirty="0">
                <a:cs typeface="Arial" charset="0"/>
              </a:rPr>
              <a:t>$00E8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Scale value used in scaling Clock A to generate Clock SA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400" dirty="0"/>
              <a:t>Store a hexadecimal value in order to change the clock frequency of SA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1" dirty="0"/>
              <a:t>Note</a:t>
            </a:r>
            <a:r>
              <a:rPr lang="en-US" sz="2400" dirty="0"/>
              <a:t>: When PWMSCLA = </a:t>
            </a:r>
            <a:r>
              <a:rPr lang="en-US" sz="2400" dirty="0">
                <a:cs typeface="Arial" charset="0"/>
              </a:rPr>
              <a:t>$00, PWMSCLA value is considered a full scale value of 256. 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400" dirty="0">
              <a:latin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dirty="0">
              <a:latin typeface="Arial" charset="0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447800"/>
            <a:ext cx="7638143" cy="96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4918728"/>
              </p:ext>
            </p:extLst>
          </p:nvPr>
        </p:nvGraphicFramePr>
        <p:xfrm>
          <a:off x="2514600" y="5867400"/>
          <a:ext cx="4419600" cy="65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1" name="Equation" r:id="rId5" imgW="2666880" imgH="393480" progId="Equation.3">
                  <p:embed/>
                </p:oleObj>
              </mc:Choice>
              <mc:Fallback>
                <p:oleObj name="Equation" r:id="rId5" imgW="2666880" imgH="3934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867400"/>
                        <a:ext cx="4419600" cy="65321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2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819400"/>
            <a:ext cx="7848600" cy="3124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Located at </a:t>
            </a:r>
            <a:r>
              <a:rPr lang="en-US" sz="2400" dirty="0">
                <a:cs typeface="Arial" charset="0"/>
              </a:rPr>
              <a:t>$00E9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Scale value used in scaling Clock B to generate Clock SB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400" dirty="0"/>
              <a:t>Store a hexadecimal value in order to change the clock frequency of SB</a:t>
            </a: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en-US" sz="2400" b="1" dirty="0"/>
              <a:t>Note</a:t>
            </a:r>
            <a:r>
              <a:rPr lang="en-US" sz="2400" dirty="0"/>
              <a:t>: When PWMSCLA = </a:t>
            </a:r>
            <a:r>
              <a:rPr lang="en-US" sz="2400" dirty="0">
                <a:cs typeface="Arial" charset="0"/>
              </a:rPr>
              <a:t>$00, PWMSCLA value is considered a full scale value of 256. </a:t>
            </a: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sz="2400" dirty="0">
              <a:latin typeface="Arial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828800"/>
            <a:ext cx="7489372" cy="94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59210943"/>
              </p:ext>
            </p:extLst>
          </p:nvPr>
        </p:nvGraphicFramePr>
        <p:xfrm>
          <a:off x="2666999" y="5715000"/>
          <a:ext cx="500795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5" name="Equation" r:id="rId5" imgW="2628900" imgH="393700" progId="Equation.3">
                  <p:embed/>
                </p:oleObj>
              </mc:Choice>
              <mc:Fallback>
                <p:oleObj name="Equation" r:id="rId5" imgW="2628900" imgH="3937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9" y="5715000"/>
                        <a:ext cx="5007955" cy="749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800" dirty="0">
                <a:latin typeface="+mj-lt"/>
                <a:ea typeface="+mj-ea"/>
                <a:cs typeface="+mj-cs"/>
              </a:rPr>
              <a:t>PWM Scale B Register (PWMSCLB)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PWM Scale B Register (PWMSCLB)</a:t>
            </a:r>
          </a:p>
        </p:txBody>
      </p:sp>
    </p:spTree>
    <p:extLst>
      <p:ext uri="{BB962C8B-B14F-4D97-AF65-F5344CB8AC3E}">
        <p14:creationId xmlns:p14="http://schemas.microsoft.com/office/powerpoint/2010/main" val="1778493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rIns="91440" bIns="45720" anchor="ctr">
            <a:normAutofit/>
          </a:bodyPr>
          <a:lstStyle/>
          <a:p>
            <a:pPr algn="ctr" eaLnBrk="1" hangingPunct="1"/>
            <a:r>
              <a:rPr lang="en-US" sz="3800" dirty="0"/>
              <a:t>PWM Counter Register (</a:t>
            </a:r>
            <a:r>
              <a:rPr lang="en-US" sz="3800" dirty="0" err="1"/>
              <a:t>PWMCNT</a:t>
            </a:r>
            <a:r>
              <a:rPr lang="en-US" sz="3800" i="1" dirty="0" err="1"/>
              <a:t>x</a:t>
            </a:r>
            <a:r>
              <a:rPr lang="en-US" sz="3800" dirty="0"/>
              <a:t>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590800"/>
            <a:ext cx="8153400" cy="39481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Six 8-bit counters located at </a:t>
            </a:r>
            <a:r>
              <a:rPr lang="en-US" sz="2400" dirty="0">
                <a:cs typeface="Arial" charset="0"/>
              </a:rPr>
              <a:t>$00EC - $00F1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One up/down counter per channel, can be read and written to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In left aligned mode, the counter counts from </a:t>
            </a:r>
            <a:r>
              <a:rPr lang="en-US" sz="2400" dirty="0">
                <a:cs typeface="Arial" charset="0"/>
              </a:rPr>
              <a:t>0</a:t>
            </a:r>
            <a:r>
              <a:rPr lang="en-US" sz="2400" dirty="0">
                <a:cs typeface="Times New Roman" pitchFamily="18" charset="0"/>
              </a:rPr>
              <a:t> to the value in the period register-</a:t>
            </a:r>
            <a:r>
              <a:rPr lang="en-US" sz="2400" dirty="0">
                <a:cs typeface="Arial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. In center aligned mode, the counter counts from zero to the value in the period register-</a:t>
            </a:r>
            <a:r>
              <a:rPr lang="en-US" sz="2400" dirty="0">
                <a:cs typeface="Arial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then back down to zero.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Any write to the register causes the value to be reset to #</a:t>
            </a:r>
            <a:r>
              <a:rPr lang="en-US" sz="2400" dirty="0">
                <a:cs typeface="Arial" charset="0"/>
              </a:rPr>
              <a:t>$00 </a:t>
            </a:r>
            <a:r>
              <a:rPr lang="en-US" sz="2400" dirty="0">
                <a:cs typeface="Times New Roman" pitchFamily="18" charset="0"/>
              </a:rPr>
              <a:t>and the counting procedure is restarted.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7205663" cy="100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430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686800" cy="1143000"/>
          </a:xfrm>
        </p:spPr>
        <p:txBody>
          <a:bodyPr lIns="91440" rIns="91440" bIns="45720" anchor="ctr"/>
          <a:lstStyle/>
          <a:p>
            <a:pPr algn="ctr" eaLnBrk="1" hangingPunct="1"/>
            <a:r>
              <a:rPr lang="en-US" sz="3800" dirty="0"/>
              <a:t>PWM Center Align Register (PWMCAE)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3276600"/>
            <a:ext cx="7848600" cy="35814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/>
              <a:t>Located at </a:t>
            </a:r>
            <a:r>
              <a:rPr lang="en-US" sz="2400" dirty="0">
                <a:cs typeface="Arial" pitchFamily="34" charset="0"/>
              </a:rPr>
              <a:t>$00E4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/>
              <a:t>Set </a:t>
            </a:r>
            <a:r>
              <a:rPr lang="en-US" sz="2400" dirty="0" err="1"/>
              <a:t>CAEx</a:t>
            </a:r>
            <a:r>
              <a:rPr lang="en-US" sz="2400" dirty="0"/>
              <a:t> to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: for left align output signal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: for center align output signal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b="1" dirty="0"/>
              <a:t>Note:</a:t>
            </a:r>
            <a:r>
              <a:rPr lang="en-US" sz="2400" dirty="0"/>
              <a:t> can only be set when channel is disabled</a:t>
            </a: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328916" cy="129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770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lIns="91440" rIns="91440" bIns="45720" anchor="ctr">
            <a:noAutofit/>
          </a:bodyPr>
          <a:lstStyle/>
          <a:p>
            <a:pPr algn="ctr" eaLnBrk="1" hangingPunct="1"/>
            <a:r>
              <a:rPr lang="en-US" sz="4000" dirty="0"/>
              <a:t>PWM Control Register (PWMCTL)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14600"/>
            <a:ext cx="8213501" cy="281940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Located at </a:t>
            </a:r>
            <a:r>
              <a:rPr lang="en-US" sz="2400" dirty="0">
                <a:cs typeface="Arial" pitchFamily="34" charset="0"/>
              </a:rPr>
              <a:t>$00E5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Set </a:t>
            </a:r>
            <a:r>
              <a:rPr lang="en-US" sz="2400" dirty="0" err="1"/>
              <a:t>CON</a:t>
            </a:r>
            <a:r>
              <a:rPr lang="en-US" sz="2400" i="1" dirty="0" err="1"/>
              <a:t>xy</a:t>
            </a:r>
            <a:r>
              <a:rPr lang="en-US" sz="2400" i="1" dirty="0"/>
              <a:t> </a:t>
            </a:r>
            <a:r>
              <a:rPr lang="en-US" sz="2400" dirty="0"/>
              <a:t>to 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: to keep PWM channels separate (8-bit)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: to concatenate PWM channels x and y together (16-bit)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Channel </a:t>
            </a:r>
            <a:r>
              <a:rPr lang="en-US" sz="2400" i="1" dirty="0"/>
              <a:t>y</a:t>
            </a:r>
            <a:r>
              <a:rPr lang="en-US" sz="2400" dirty="0"/>
              <a:t> determines the configuration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i="1" dirty="0"/>
              <a:t>x</a:t>
            </a:r>
            <a:r>
              <a:rPr lang="en-US" sz="2400" dirty="0"/>
              <a:t> becomes the high byte and </a:t>
            </a:r>
            <a:r>
              <a:rPr lang="en-US" sz="2400" i="1" dirty="0"/>
              <a:t>y</a:t>
            </a:r>
            <a:r>
              <a:rPr lang="en-US" sz="2400" dirty="0"/>
              <a:t> becomes the low byte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Bits PSWAI and PFRZ set either wait or freeze mode</a:t>
            </a:r>
          </a:p>
          <a:p>
            <a:pPr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/>
              <a:t>Note: </a:t>
            </a:r>
            <a:r>
              <a:rPr lang="en-US" sz="2400" dirty="0"/>
              <a:t>Changes only occur when channels are disabled</a:t>
            </a:r>
            <a:endParaRPr lang="en-US" sz="2400" b="1" dirty="0"/>
          </a:p>
        </p:txBody>
      </p:sp>
      <p:pic>
        <p:nvPicPr>
          <p:cNvPr id="32773" name="Picture 4" descr="PWM_PWMCTL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90600"/>
            <a:ext cx="7086376" cy="147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07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</p:spPr>
        <p:txBody>
          <a:bodyPr lIns="91440" rIns="91440" bIns="45720" anchor="ctr"/>
          <a:lstStyle/>
          <a:p>
            <a:pPr algn="ctr" eaLnBrk="1" hangingPunct="1"/>
            <a:r>
              <a:rPr lang="en-US" sz="4000" dirty="0"/>
              <a:t>PWM Period Register (</a:t>
            </a:r>
            <a:r>
              <a:rPr lang="en-US" sz="4000" dirty="0" err="1"/>
              <a:t>PWMPER</a:t>
            </a:r>
            <a:r>
              <a:rPr lang="en-US" sz="4000" i="1" dirty="0" err="1"/>
              <a:t>x</a:t>
            </a:r>
            <a:r>
              <a:rPr lang="en-US" sz="4000" dirty="0"/>
              <a:t>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2743200"/>
            <a:ext cx="4572000" cy="4114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Six Period Registers located at </a:t>
            </a:r>
            <a:r>
              <a:rPr lang="en-US" sz="2400" dirty="0">
                <a:cs typeface="Arial" charset="0"/>
              </a:rPr>
              <a:t>$00F2 - $00F7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Determine the PWM period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Changes occur when: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/>
              <a:t>Current period ends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/>
              <a:t>Counter is written to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/>
              <a:t>Channel is disabled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9394568"/>
              </p:ext>
            </p:extLst>
          </p:nvPr>
        </p:nvGraphicFramePr>
        <p:xfrm>
          <a:off x="4724400" y="3429000"/>
          <a:ext cx="4179489" cy="69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0" name="Equation" r:id="rId4" imgW="2438400" imgH="419100" progId="Equation.3">
                  <p:embed/>
                </p:oleObj>
              </mc:Choice>
              <mc:Fallback>
                <p:oleObj name="Equation" r:id="rId4" imgW="2438400" imgH="4191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29000"/>
                        <a:ext cx="4179489" cy="694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Rectangle 8"/>
          <p:cNvSpPr>
            <a:spLocks noChangeArrowheads="1"/>
          </p:cNvSpPr>
          <p:nvPr/>
        </p:nvSpPr>
        <p:spPr bwMode="auto">
          <a:xfrm>
            <a:off x="5029200" y="2971800"/>
            <a:ext cx="358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+mn-lt"/>
              </a:rPr>
              <a:t>Left-Aligned:</a:t>
            </a:r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54311"/>
              </p:ext>
            </p:extLst>
          </p:nvPr>
        </p:nvGraphicFramePr>
        <p:xfrm>
          <a:off x="4495800" y="4724400"/>
          <a:ext cx="4445529" cy="72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1" name="Equation" r:id="rId6" imgW="2552700" imgH="419100" progId="Equation.3">
                  <p:embed/>
                </p:oleObj>
              </mc:Choice>
              <mc:Fallback>
                <p:oleObj name="Equation" r:id="rId6" imgW="25527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4445529" cy="7296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Rectangle 10"/>
          <p:cNvSpPr>
            <a:spLocks noChangeArrowheads="1"/>
          </p:cNvSpPr>
          <p:nvPr/>
        </p:nvSpPr>
        <p:spPr bwMode="auto">
          <a:xfrm>
            <a:off x="5029200" y="4354513"/>
            <a:ext cx="3657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+mn-lt"/>
              </a:rPr>
              <a:t>Center-Aligned:</a:t>
            </a:r>
          </a:p>
        </p:txBody>
      </p:sp>
      <p:pic>
        <p:nvPicPr>
          <p:cNvPr id="4105" name="Picture 5" descr="PWM_PWMPER0.pd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371600"/>
            <a:ext cx="7162800" cy="12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833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PWM Resolution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792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The true resolution depends on the value in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PWMPERx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even though the PWM module is said to be 8-bit. </a:t>
            </a:r>
          </a:p>
          <a:p>
            <a:pPr marL="342900" indent="-342900">
              <a:spcBef>
                <a:spcPct val="20000"/>
              </a:spcBef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The number of distinct duty cycles equals the value stored in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PWMPERx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Maximum number of distinct duty cycles is achieved by writing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$FF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the register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PWMPERx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so that it can represent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256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duty cycle states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(00, 01, 02, …, to FF),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which corresponds to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400" baseline="44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8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=256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resolution.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PWM Resolution</a:t>
            </a:r>
          </a:p>
        </p:txBody>
      </p:sp>
    </p:spTree>
    <p:extLst>
      <p:ext uri="{BB962C8B-B14F-4D97-AF65-F5344CB8AC3E}">
        <p14:creationId xmlns:p14="http://schemas.microsoft.com/office/powerpoint/2010/main" val="3654765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143000"/>
          </a:xfrm>
        </p:spPr>
        <p:txBody>
          <a:bodyPr lIns="91440" rIns="91440" bIns="45720" anchor="ctr"/>
          <a:lstStyle/>
          <a:p>
            <a:pPr algn="ctr" eaLnBrk="1" hangingPunct="1"/>
            <a:r>
              <a:rPr lang="en-US" sz="4000" dirty="0"/>
              <a:t>PWM Duty Register (</a:t>
            </a:r>
            <a:r>
              <a:rPr lang="en-US" sz="4000" dirty="0" err="1"/>
              <a:t>PWMDTY</a:t>
            </a:r>
            <a:r>
              <a:rPr lang="en-US" sz="4000" i="1" dirty="0" err="1"/>
              <a:t>x</a:t>
            </a:r>
            <a:r>
              <a:rPr lang="en-US" sz="4000" dirty="0"/>
              <a:t>)</a:t>
            </a:r>
          </a:p>
        </p:txBody>
      </p:sp>
      <p:graphicFrame>
        <p:nvGraphicFramePr>
          <p:cNvPr id="5122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60822208"/>
              </p:ext>
            </p:extLst>
          </p:nvPr>
        </p:nvGraphicFramePr>
        <p:xfrm>
          <a:off x="3581400" y="5257800"/>
          <a:ext cx="5334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4" name="Equation" r:id="rId4" imgW="3289300" imgH="393700" progId="Equation.3">
                  <p:embed/>
                </p:oleObj>
              </mc:Choice>
              <mc:Fallback>
                <p:oleObj name="Equation" r:id="rId4" imgW="3289300" imgH="3937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57800"/>
                        <a:ext cx="53340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Rectangle 6"/>
          <p:cNvSpPr>
            <a:spLocks noChangeArrowheads="1"/>
          </p:cNvSpPr>
          <p:nvPr/>
        </p:nvSpPr>
        <p:spPr bwMode="auto">
          <a:xfrm>
            <a:off x="457200" y="2667000"/>
            <a:ext cx="8001000" cy="22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(6) Duty Registers located at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$00F8 - $00FD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Determines the duty of the associated PWM channel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Changes occur when: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Current period ends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Counter written to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Channel is disabled</a:t>
            </a:r>
          </a:p>
        </p:txBody>
      </p:sp>
      <p:graphicFrame>
        <p:nvGraphicFramePr>
          <p:cNvPr id="5123" name="Object 1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13910375"/>
              </p:ext>
            </p:extLst>
          </p:nvPr>
        </p:nvGraphicFramePr>
        <p:xfrm>
          <a:off x="4495800" y="5943600"/>
          <a:ext cx="4038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5" name="Equation" r:id="rId6" imgW="2476500" imgH="393700" progId="Equation.3">
                  <p:embed/>
                </p:oleObj>
              </mc:Choice>
              <mc:Fallback>
                <p:oleObj name="Equation" r:id="rId6" imgW="2476500" imgH="3937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943600"/>
                        <a:ext cx="40386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20"/>
          <p:cNvSpPr>
            <a:spLocks noChangeArrowheads="1"/>
          </p:cNvSpPr>
          <p:nvPr/>
        </p:nvSpPr>
        <p:spPr bwMode="auto">
          <a:xfrm>
            <a:off x="1676400" y="5334000"/>
            <a:ext cx="4038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Polarity = 0:</a:t>
            </a:r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1676400" y="6019800"/>
            <a:ext cx="4038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Polarity = 1:</a:t>
            </a:r>
          </a:p>
        </p:txBody>
      </p:sp>
      <p:pic>
        <p:nvPicPr>
          <p:cNvPr id="5129" name="Picture 4" descr="PWM_PWMDTY0.pd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295400"/>
            <a:ext cx="6950075" cy="12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15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</p:spPr>
        <p:txBody>
          <a:bodyPr lIns="91440" rIns="91440" bIns="45720" anchor="ctr">
            <a:normAutofit/>
          </a:bodyPr>
          <a:lstStyle/>
          <a:p>
            <a:pPr algn="ctr"/>
            <a:r>
              <a:rPr lang="en-US" altLang="en-US" sz="3600" dirty="0">
                <a:latin typeface="+mn-lt"/>
              </a:rPr>
              <a:t>PWM Shutdown Register (</a:t>
            </a:r>
            <a:r>
              <a:rPr lang="en-US" altLang="en-US" sz="3600" dirty="0"/>
              <a:t>PWMSDN)</a:t>
            </a:r>
            <a:endParaRPr lang="en-US" altLang="en-US" sz="3600" dirty="0">
              <a:latin typeface="+mn-lt"/>
            </a:endParaRPr>
          </a:p>
        </p:txBody>
      </p:sp>
      <p:sp>
        <p:nvSpPr>
          <p:cNvPr id="142339" name="Rectangle 6"/>
          <p:cNvSpPr>
            <a:spLocks noChangeArrowheads="1"/>
          </p:cNvSpPr>
          <p:nvPr/>
        </p:nvSpPr>
        <p:spPr bwMode="auto">
          <a:xfrm>
            <a:off x="304801" y="2590800"/>
            <a:ext cx="8534400" cy="320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Located at $00FE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PWMENA: Enables and disables emergency shut down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PWMIF (Interrupt flag): Set when an input is detected in pin 5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PWMIE (Interrupt Enable): Enables and disables CPU interrupts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PWMRSTRT: Resets the counters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PWMLVL (Shutdown Output Level): Determines if output is high or low when shutdown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PWM5IN (Input Status): Reflects status of pin 5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PWM5INL: Determines active level of pin 5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0882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634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+mn-lt"/>
              </a:rPr>
              <a:t>Assembly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04009" cy="604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PWME 			EQU	$00E0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PWMPOL		EQU	$00E1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PWMCLK		EQU	$00E2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PWMPRCLK		EQU	$00E3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PWMCAE 		EQU	$00E4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PWMCTL 		EQU 	$00E5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PWMPER1		EQU 	$00F3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PWMDTY1		EQU 	$00F9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ORG	$1000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LDAA	#$00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PWMCLK		; Sets source clocks to clock A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PWMPOL		; The signal goes from low to high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PWMCTL		; Makes all channels 8-bit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PWMCAE		; Signals are left aligned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LDAA	#$FA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PWMPER1		; Sets the period to 250 clock cycles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LDAA	#$AF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PWMDTY1 		; Makes the duty cycle equal to 30%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LDAA	#$02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PWMPRCLK		; Sets the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prescaler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to 4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STAA	PMWE			; Enables and starts channel 1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				……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7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2075"/>
            <a:ext cx="7772400" cy="100647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History of PWM Use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6963"/>
            <a:ext cx="8229600" cy="5505450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Variable (Switching) power supplies began being used in mass by the military 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Commercial product designers became curious when seeing the military applications of the switching power supplies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One of the early applications of Pulse Width Modulation was in the Sinclair X10, an audio amplifier in the 1960s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In 1976, Bob </a:t>
            </a:r>
            <a:r>
              <a:rPr lang="en-US" sz="2200" dirty="0" err="1"/>
              <a:t>Mammano</a:t>
            </a:r>
            <a:r>
              <a:rPr lang="en-US" sz="2200" dirty="0"/>
              <a:t> (Silicon General) invented the SG1524 regulating pulse width modulator integrated circuit. Other companies soon followed leading to the evolution of PWM techniques.</a:t>
            </a:r>
          </a:p>
          <a:p>
            <a:pPr marL="428625" indent="-323850" algn="ctr">
              <a:buClrTx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i="1" dirty="0"/>
              <a:t>“Switching regulators are in the process of revolutionizing the power supply industry because of their low internal losses, small size and weight, and costs competitive with conventional series-pass or linear power supplies”	-Abraham Pressman-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579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u="sng" dirty="0">
                <a:solidFill>
                  <a:schemeClr val="tx1"/>
                </a:solidFill>
                <a:latin typeface="Calibri" charset="0"/>
              </a:rPr>
              <a:t>References: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www.rapidtables.com/web/color/RGB_Color.htm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http://www.mathworks.com/help/matlab/ref/imread.html</a:t>
            </a:r>
            <a:endParaRPr lang="en-US" sz="1600" dirty="0">
              <a:solidFill>
                <a:schemeClr val="tx1"/>
              </a:solidFill>
              <a:latin typeface="+mj-lt"/>
              <a:hlinkClick r:id="rId3"/>
            </a:endParaRP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http://en.wikipedia.org/wiki/Pulse-width_modulation#Telecommunications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http://www.analog.com/en/content/ta_fundamentals_of_voltage_regulators/fca.html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http://www.monkeylectric.com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http://en.wikipedia.org/wiki/Pulse-width_modulation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http://tutorial.cytron.com.my/2012/01/14/basic-pulse-width-modulation-pwm/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http://www.societyofrobots.com/member_tutorials/book/export/html/228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charset="0"/>
              </a:rPr>
              <a:t>http://powerelectronics.com/power-management/pwm-single-chip-giant-industry</a:t>
            </a:r>
          </a:p>
          <a:p>
            <a:pPr marL="342900" indent="-339725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http://www.freescale.com/files/microcontrollers/doc/data_sheet/MC9S12C128V1.pdf</a:t>
            </a:r>
            <a:endParaRPr lang="en-US" sz="16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2563"/>
            <a:ext cx="7772400" cy="82232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What is PWM?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660900"/>
          </a:xfrm>
          <a:ln/>
        </p:spPr>
        <p:txBody>
          <a:bodyPr tIns="19440"/>
          <a:lstStyle/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>
                <a:latin typeface="Arial" charset="0"/>
              </a:rPr>
              <a:t>Definition: </a:t>
            </a:r>
            <a:r>
              <a:rPr lang="en-US" sz="2200" b="1" u="sng">
                <a:latin typeface="Arial" charset="0"/>
              </a:rPr>
              <a:t>P</a:t>
            </a:r>
            <a:r>
              <a:rPr lang="en-US" sz="2200">
                <a:latin typeface="Arial" charset="0"/>
              </a:rPr>
              <a:t>ulse </a:t>
            </a:r>
            <a:r>
              <a:rPr lang="en-US" sz="2200" b="1" u="sng">
                <a:latin typeface="Arial" charset="0"/>
              </a:rPr>
              <a:t>W</a:t>
            </a:r>
            <a:r>
              <a:rPr lang="en-US" sz="2200">
                <a:latin typeface="Arial" charset="0"/>
              </a:rPr>
              <a:t>idth </a:t>
            </a:r>
            <a:r>
              <a:rPr lang="en-US" sz="2200" b="1" u="sng">
                <a:latin typeface="Arial" charset="0"/>
              </a:rPr>
              <a:t>M</a:t>
            </a:r>
            <a:r>
              <a:rPr lang="en-US" sz="2200">
                <a:latin typeface="Arial" charset="0"/>
              </a:rPr>
              <a:t>odulation is a technique that conforms a signal width, generally pulses based on modulator signal information.</a:t>
            </a:r>
          </a:p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>
                <a:latin typeface="Arial" charset="0"/>
              </a:rPr>
              <a:t>The general purpose of Pulse Width Modulation is to control power delivery, especially to inertial electrical devices.</a:t>
            </a:r>
          </a:p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>
                <a:latin typeface="Arial" charset="0"/>
              </a:rPr>
              <a:t>The on-off behavior changes the average power of signal. </a:t>
            </a:r>
          </a:p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>
                <a:latin typeface="Arial" charset="0"/>
              </a:rPr>
              <a:t>Output signal alternates between on and off within a specified period.</a:t>
            </a:r>
          </a:p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>
                <a:latin typeface="Arial" charset="0"/>
              </a:rPr>
              <a:t>If signal toggles between on and off quicker than the load, then the load is not affected by the toggling.  </a:t>
            </a:r>
          </a:p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>
                <a:latin typeface="Arial" charset="0"/>
              </a:rPr>
              <a:t>A secondary use of PWM is to encode information for transmission.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4938"/>
            <a:ext cx="8229600" cy="869950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Duty Cycle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1177925"/>
            <a:ext cx="8188325" cy="2230438"/>
          </a:xfrm>
          <a:ln/>
        </p:spPr>
        <p:txBody>
          <a:bodyPr/>
          <a:lstStyle/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800" b="1"/>
              <a:t>Definition:</a:t>
            </a:r>
            <a:r>
              <a:rPr lang="en-US" sz="2800"/>
              <a:t> The Duty Cycle is a measure of the time the modulated signal is in its “high” state.</a:t>
            </a:r>
          </a:p>
          <a:p>
            <a:pPr marL="428625" indent="-323850"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800"/>
              <a:t>It is generally recorded as the percentage of the signal period where the signal is considered on.</a:t>
            </a:r>
            <a:r>
              <a:rPr lang="en-US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39925" y="3317875"/>
            <a:ext cx="5259388" cy="3154363"/>
            <a:chOff x="1222" y="2090"/>
            <a:chExt cx="3313" cy="1987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1559" y="3325"/>
              <a:ext cx="390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2739" y="3325"/>
              <a:ext cx="390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920" y="3325"/>
              <a:ext cx="391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 flipH="1">
              <a:off x="1950" y="2577"/>
              <a:ext cx="4" cy="727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953" y="2560"/>
              <a:ext cx="784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2737" y="2577"/>
              <a:ext cx="4" cy="727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H="1">
              <a:off x="3130" y="2577"/>
              <a:ext cx="4" cy="727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133" y="2560"/>
              <a:ext cx="784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H="1">
              <a:off x="3917" y="2577"/>
              <a:ext cx="4" cy="727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1950" y="3686"/>
              <a:ext cx="4" cy="391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H="1">
              <a:off x="3130" y="3686"/>
              <a:ext cx="4" cy="391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327" name="AutoShape 15"/>
            <p:cNvCxnSpPr>
              <a:cxnSpLocks noChangeShapeType="1"/>
            </p:cNvCxnSpPr>
            <p:nvPr/>
          </p:nvCxnSpPr>
          <p:spPr bwMode="auto">
            <a:xfrm>
              <a:off x="1953" y="3912"/>
              <a:ext cx="1180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121" y="3677"/>
              <a:ext cx="896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Period (T)</a:t>
              </a:r>
            </a:p>
          </p:txBody>
        </p:sp>
        <p:cxnSp>
          <p:nvCxnSpPr>
            <p:cNvPr id="13329" name="AutoShape 17"/>
            <p:cNvCxnSpPr>
              <a:cxnSpLocks noChangeShapeType="1"/>
            </p:cNvCxnSpPr>
            <p:nvPr/>
          </p:nvCxnSpPr>
          <p:spPr bwMode="auto">
            <a:xfrm>
              <a:off x="1953" y="2854"/>
              <a:ext cx="784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896" y="2854"/>
              <a:ext cx="840" cy="40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Duty Cycle (D)</a:t>
              </a: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1559" y="3501"/>
              <a:ext cx="2976" cy="0"/>
            </a:xfrm>
            <a:prstGeom prst="line">
              <a:avLst/>
            </a:prstGeom>
            <a:noFill/>
            <a:ln w="64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V="1">
              <a:off x="1558" y="2290"/>
              <a:ext cx="0" cy="1185"/>
            </a:xfrm>
            <a:prstGeom prst="line">
              <a:avLst/>
            </a:prstGeom>
            <a:noFill/>
            <a:ln w="64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1222" y="3157"/>
              <a:ext cx="390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VL</a:t>
              </a:r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1222" y="2384"/>
              <a:ext cx="390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VH</a:t>
              </a:r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>
              <a:off x="2736" y="2156"/>
              <a:ext cx="5" cy="278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 flipH="1">
              <a:off x="1950" y="2155"/>
              <a:ext cx="4" cy="278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337" name="AutoShape 25"/>
            <p:cNvCxnSpPr>
              <a:cxnSpLocks noChangeShapeType="1"/>
            </p:cNvCxnSpPr>
            <p:nvPr/>
          </p:nvCxnSpPr>
          <p:spPr bwMode="auto">
            <a:xfrm>
              <a:off x="1953" y="2384"/>
              <a:ext cx="784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1953" y="2090"/>
              <a:ext cx="784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On</a:t>
              </a:r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H="1">
              <a:off x="3130" y="2155"/>
              <a:ext cx="4" cy="278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340" name="AutoShape 28"/>
            <p:cNvCxnSpPr>
              <a:cxnSpLocks noChangeShapeType="1"/>
            </p:cNvCxnSpPr>
            <p:nvPr/>
          </p:nvCxnSpPr>
          <p:spPr bwMode="auto">
            <a:xfrm>
              <a:off x="2739" y="2384"/>
              <a:ext cx="392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2740" y="2090"/>
              <a:ext cx="390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Off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8229600" cy="1144588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Duty Cycle Formulation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929188" y="2230438"/>
          <a:ext cx="36147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1" r:id="rId4" imgW="1800000" imgH="1800000" progId="Equation.3">
                  <p:embed/>
                </p:oleObj>
              </mc:Choice>
              <mc:Fallback>
                <p:oleObj r:id="rId4" imgW="1800000" imgH="1800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230438"/>
                        <a:ext cx="361473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059363" y="4894263"/>
          <a:ext cx="3308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2" r:id="rId6" imgW="1800000" imgH="1800000" progId="Equation.3">
                  <p:embed/>
                </p:oleObj>
              </mc:Choice>
              <mc:Fallback>
                <p:oleObj r:id="rId6" imgW="1800000" imgH="1800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894263"/>
                        <a:ext cx="3308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5343525"/>
            <a:ext cx="7672388" cy="690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69875" indent="-269875" hangingPunct="1">
              <a:lnSpc>
                <a:spcPct val="100000"/>
              </a:lnSpc>
              <a:spcBef>
                <a:spcPts val="363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</a:rPr>
              <a:t>*In general analysis, VL is taken as zero volts for simplicity.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56150" y="1327150"/>
            <a:ext cx="4297363" cy="828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69875" indent="-269875" hangingPunct="1">
              <a:lnSpc>
                <a:spcPct val="100000"/>
              </a:lnSpc>
              <a:spcBef>
                <a:spcPts val="363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</a:rPr>
              <a:t>Duty Cycle is</a:t>
            </a:r>
          </a:p>
          <a:p>
            <a:pPr marL="269875" indent="-269875" hangingPunct="1">
              <a:lnSpc>
                <a:spcPct val="100000"/>
              </a:lnSpc>
              <a:spcBef>
                <a:spcPts val="363"/>
              </a:spcBef>
              <a:buClrTx/>
              <a:buSzPct val="95000"/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</a:rPr>
              <a:t>determined by: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929188" y="3041650"/>
            <a:ext cx="3898900" cy="1106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69875" indent="-269875" hangingPunct="1">
              <a:lnSpc>
                <a:spcPct val="100000"/>
              </a:lnSpc>
              <a:spcBef>
                <a:spcPts val="363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en-US" sz="2600">
                <a:solidFill>
                  <a:srgbClr val="000000"/>
                </a:solidFill>
                <a:latin typeface="Constantia" pitchFamily="16" charset="0"/>
              </a:rPr>
              <a:t>*Average value of a  signal can be found as:</a:t>
            </a:r>
          </a:p>
          <a:p>
            <a:pPr marL="269875" indent="-269875" hangingPunct="1">
              <a:lnSpc>
                <a:spcPct val="100000"/>
              </a:lnSpc>
              <a:spcBef>
                <a:spcPts val="363"/>
              </a:spcBef>
              <a:buClrTx/>
              <a:buSzPct val="95000"/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en-US" sz="2600">
              <a:solidFill>
                <a:srgbClr val="000000"/>
              </a:solidFill>
              <a:latin typeface="Constantia" pitchFamily="1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638" y="1879600"/>
            <a:ext cx="4532312" cy="2520950"/>
            <a:chOff x="173" y="1184"/>
            <a:chExt cx="2855" cy="1588"/>
          </a:xfrm>
        </p:grpSpPr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463" y="2171"/>
              <a:ext cx="336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1480" y="2171"/>
              <a:ext cx="336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499" y="2171"/>
              <a:ext cx="336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799" y="1573"/>
              <a:ext cx="4" cy="58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802" y="1560"/>
              <a:ext cx="675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77" y="1573"/>
              <a:ext cx="4" cy="58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817" y="1573"/>
              <a:ext cx="4" cy="58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1821" y="1560"/>
              <a:ext cx="675" cy="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>
              <a:off x="2495" y="1573"/>
              <a:ext cx="4" cy="580"/>
            </a:xfrm>
            <a:prstGeom prst="line">
              <a:avLst/>
            </a:prstGeom>
            <a:noFill/>
            <a:ln w="442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799" y="2460"/>
              <a:ext cx="4" cy="312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1817" y="2460"/>
              <a:ext cx="4" cy="312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55" name="AutoShape 19"/>
            <p:cNvCxnSpPr>
              <a:cxnSpLocks noChangeShapeType="1"/>
            </p:cNvCxnSpPr>
            <p:nvPr/>
          </p:nvCxnSpPr>
          <p:spPr bwMode="auto">
            <a:xfrm>
              <a:off x="803" y="2641"/>
              <a:ext cx="1015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948" y="2453"/>
              <a:ext cx="772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Period (T)</a:t>
              </a:r>
            </a:p>
          </p:txBody>
        </p:sp>
        <p:cxnSp>
          <p:nvCxnSpPr>
            <p:cNvPr id="14357" name="AutoShape 21"/>
            <p:cNvCxnSpPr>
              <a:cxnSpLocks noChangeShapeType="1"/>
            </p:cNvCxnSpPr>
            <p:nvPr/>
          </p:nvCxnSpPr>
          <p:spPr bwMode="auto">
            <a:xfrm>
              <a:off x="803" y="1795"/>
              <a:ext cx="675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754" y="1795"/>
              <a:ext cx="724" cy="40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Duty Cycle (D)</a:t>
              </a:r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463" y="2311"/>
              <a:ext cx="2565" cy="0"/>
            </a:xfrm>
            <a:prstGeom prst="line">
              <a:avLst/>
            </a:prstGeom>
            <a:noFill/>
            <a:ln w="64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V="1">
              <a:off x="462" y="1344"/>
              <a:ext cx="0" cy="947"/>
            </a:xfrm>
            <a:prstGeom prst="line">
              <a:avLst/>
            </a:prstGeom>
            <a:noFill/>
            <a:ln w="648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73" y="2037"/>
              <a:ext cx="336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VL</a:t>
              </a: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73" y="1419"/>
              <a:ext cx="336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VH</a:t>
              </a: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1476" y="1237"/>
              <a:ext cx="5" cy="222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799" y="1236"/>
              <a:ext cx="4" cy="222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65" name="AutoShape 29"/>
            <p:cNvCxnSpPr>
              <a:cxnSpLocks noChangeShapeType="1"/>
            </p:cNvCxnSpPr>
            <p:nvPr/>
          </p:nvCxnSpPr>
          <p:spPr bwMode="auto">
            <a:xfrm>
              <a:off x="803" y="1419"/>
              <a:ext cx="675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803" y="1184"/>
              <a:ext cx="675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On</a:t>
              </a: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>
              <a:off x="1817" y="1236"/>
              <a:ext cx="4" cy="222"/>
            </a:xfrm>
            <a:prstGeom prst="line">
              <a:avLst/>
            </a:prstGeom>
            <a:noFill/>
            <a:ln w="9360" cap="flat">
              <a:solidFill>
                <a:srgbClr val="2DA2B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68" name="AutoShape 32"/>
            <p:cNvCxnSpPr>
              <a:cxnSpLocks noChangeShapeType="1"/>
            </p:cNvCxnSpPr>
            <p:nvPr/>
          </p:nvCxnSpPr>
          <p:spPr bwMode="auto">
            <a:xfrm>
              <a:off x="1481" y="1419"/>
              <a:ext cx="336" cy="0"/>
            </a:xfrm>
            <a:prstGeom prst="bentConnector3">
              <a:avLst>
                <a:gd name="adj1" fmla="val 50000"/>
              </a:avLst>
            </a:prstGeom>
            <a:noFill/>
            <a:ln w="9360" cap="flat">
              <a:solidFill>
                <a:srgbClr val="2DA2BF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1481" y="1184"/>
              <a:ext cx="336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latin typeface="Constantia" pitchFamily="16" charset="0"/>
                </a:rPr>
                <a:t>Off</a:t>
              </a:r>
            </a:p>
          </p:txBody>
        </p:sp>
      </p:grp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5638800" y="4038600"/>
          <a:ext cx="2012236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3" name="Equation" r:id="rId8" imgW="1282680" imgH="507960" progId="Equation.DSMT4">
                  <p:embed/>
                </p:oleObj>
              </mc:Choice>
              <mc:Fallback>
                <p:oleObj name="Equation" r:id="rId8" imgW="12826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2012236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85725"/>
            <a:ext cx="7772400" cy="1470025"/>
          </a:xfrm>
          <a:ln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/>
              <a:t>Advantages of Using PWM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9038"/>
            <a:ext cx="8229600" cy="5332412"/>
          </a:xfrm>
          <a:ln/>
        </p:spPr>
        <p:txBody>
          <a:bodyPr tIns="19440"/>
          <a:lstStyle/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Average value proportional to duty cycle, this dependence is often observed to follow a linear trend due to the previous formulaic definition.</a:t>
            </a:r>
          </a:p>
          <a:p>
            <a:pPr marL="428625" indent="-323850">
              <a:lnSpc>
                <a:spcPct val="93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lnSpc>
                <a:spcPct val="93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lnSpc>
                <a:spcPct val="93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lnSpc>
                <a:spcPct val="93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Low power used in transistors used to switch the signal, and fast switching possible due to MOSFETS and power transistors at speeds in excess of 100 kHz</a:t>
            </a:r>
          </a:p>
          <a:p>
            <a:pPr marL="428625" indent="-323850">
              <a:lnSpc>
                <a:spcPct val="93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sz="2200" dirty="0"/>
              <a:t>Alleviates the problem of high heat loses through resistive elements at intermediate voltage points </a:t>
            </a:r>
          </a:p>
          <a:p>
            <a:pPr marL="428625" indent="-323850">
              <a:lnSpc>
                <a:spcPct val="93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sz="22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l="16251"/>
          <a:stretch>
            <a:fillRect/>
          </a:stretch>
        </p:blipFill>
        <p:spPr bwMode="auto">
          <a:xfrm>
            <a:off x="2659063" y="2085975"/>
            <a:ext cx="3649662" cy="2212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34542</TotalTime>
  <Words>2922</Words>
  <Application>Microsoft Office PowerPoint</Application>
  <PresentationFormat>On-screen Show (4:3)</PresentationFormat>
  <Paragraphs>434</Paragraphs>
  <Slides>50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Calibri</vt:lpstr>
      <vt:lpstr>Constantia</vt:lpstr>
      <vt:lpstr>Gill Sans</vt:lpstr>
      <vt:lpstr>StarSymbol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Microsoft Equation 3.0</vt:lpstr>
      <vt:lpstr>Equation</vt:lpstr>
      <vt:lpstr>Pulse Width Modulation</vt:lpstr>
      <vt:lpstr>PowerPoint Presentation</vt:lpstr>
      <vt:lpstr>PowerPoint Presentation</vt:lpstr>
      <vt:lpstr>A Brief History of Variable Power Devices</vt:lpstr>
      <vt:lpstr>History of PWM Use</vt:lpstr>
      <vt:lpstr>What is PWM?</vt:lpstr>
      <vt:lpstr>Duty Cycle</vt:lpstr>
      <vt:lpstr>Duty Cycle Formulation</vt:lpstr>
      <vt:lpstr>Advantages of Using PWM</vt:lpstr>
      <vt:lpstr>Disadvantages to Using PWM</vt:lpstr>
      <vt:lpstr>General Types of Pulse Width Modulation</vt:lpstr>
      <vt:lpstr>Lead Edge Modulation</vt:lpstr>
      <vt:lpstr>Visual Description of PWM Types</vt:lpstr>
      <vt:lpstr>Methods for Pulse Width Modulation Generation</vt:lpstr>
      <vt:lpstr>Analog Generation Methods</vt:lpstr>
      <vt:lpstr>Digital Generation Methods</vt:lpstr>
      <vt:lpstr> Digital Generation Methods</vt:lpstr>
      <vt:lpstr>Martin Cacan Presents</vt:lpstr>
      <vt:lpstr>Applications</vt:lpstr>
      <vt:lpstr>Applications</vt:lpstr>
      <vt:lpstr>Applications: LED Displays</vt:lpstr>
      <vt:lpstr>Applications: LED Displays</vt:lpstr>
      <vt:lpstr>Applications: LED Displays</vt:lpstr>
      <vt:lpstr>Applications: Telecommunications</vt:lpstr>
      <vt:lpstr>Application: Voltage Regulator</vt:lpstr>
      <vt:lpstr>Application: Voltage Regulator</vt:lpstr>
      <vt:lpstr>Application: Voltage Regulator</vt:lpstr>
      <vt:lpstr>Choosing a PWM Frequency</vt:lpstr>
      <vt:lpstr>Choosing a PWM Frequency</vt:lpstr>
      <vt:lpstr>Choosing a PWM frequency</vt:lpstr>
      <vt:lpstr>Christopher Haile Presents</vt:lpstr>
      <vt:lpstr>Implementation</vt:lpstr>
      <vt:lpstr>PWM8B6C Module</vt:lpstr>
      <vt:lpstr>Features</vt:lpstr>
      <vt:lpstr>Memory Map</vt:lpstr>
      <vt:lpstr>PWM Enable Register (PWME)</vt:lpstr>
      <vt:lpstr>PWM Polarity Register (PWMPOL)</vt:lpstr>
      <vt:lpstr>PWM Clock Select Register (PWMCLK)</vt:lpstr>
      <vt:lpstr>PWM Prescaler Register (PWMPRCLK)</vt:lpstr>
      <vt:lpstr>PWM Scale A Register (PWMSCLA)</vt:lpstr>
      <vt:lpstr>PowerPoint Presentation</vt:lpstr>
      <vt:lpstr>PWM Counter Register (PWMCNTx)</vt:lpstr>
      <vt:lpstr>PWM Center Align Register (PWMCAE)</vt:lpstr>
      <vt:lpstr>PWM Control Register (PWMCTL)</vt:lpstr>
      <vt:lpstr>PWM Period Register (PWMPERx)</vt:lpstr>
      <vt:lpstr>PowerPoint Presentation</vt:lpstr>
      <vt:lpstr>PWM Duty Register (PWMDTYx)</vt:lpstr>
      <vt:lpstr>PWM Shutdown Register (PWMSDN)</vt:lpstr>
      <vt:lpstr>Assembly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</dc:title>
  <dc:creator>Tino</dc:creator>
  <cp:lastModifiedBy>peri</cp:lastModifiedBy>
  <cp:revision>50</cp:revision>
  <cp:lastPrinted>1601-01-01T00:00:00Z</cp:lastPrinted>
  <dcterms:created xsi:type="dcterms:W3CDTF">1601-01-01T00:00:00Z</dcterms:created>
  <dcterms:modified xsi:type="dcterms:W3CDTF">2019-12-08T14:49:06Z</dcterms:modified>
</cp:coreProperties>
</file>