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250" autoAdjust="0"/>
  </p:normalViewPr>
  <p:slideViewPr>
    <p:cSldViewPr snapToGrid="0">
      <p:cViewPr varScale="1">
        <p:scale>
          <a:sx n="82" d="100"/>
          <a:sy n="82" d="100"/>
        </p:scale>
        <p:origin x="72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844736-A95D-4123-A596-429067FFA698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C3F9C5-F2E2-429E-AD93-97F2F1C40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4242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49B54-2E81-4AF8-B190-0E07A1ABD2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7889" y="254514"/>
            <a:ext cx="8676222" cy="3200400"/>
          </a:xfrm>
        </p:spPr>
        <p:txBody>
          <a:bodyPr/>
          <a:lstStyle/>
          <a:p>
            <a:r>
              <a:rPr lang="en-US" dirty="0"/>
              <a:t>project databases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C4C4A4-8A3E-47F2-A15D-77E4F03E3C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8676222" cy="1905000"/>
          </a:xfrm>
        </p:spPr>
        <p:txBody>
          <a:bodyPr/>
          <a:lstStyle/>
          <a:p>
            <a:pPr algn="l"/>
            <a:r>
              <a:rPr lang="en-US" dirty="0"/>
              <a:t>UNIVERSITATEA DIN </a:t>
            </a:r>
            <a:r>
              <a:rPr lang="ro-RO" dirty="0"/>
              <a:t>BUCUREȘTI</a:t>
            </a:r>
          </a:p>
          <a:p>
            <a:pPr algn="l"/>
            <a:r>
              <a:rPr lang="ro-RO" dirty="0"/>
              <a:t>FACULTATEA DE MATEMATICĂ ȘI INFORMATICĂ</a:t>
            </a:r>
          </a:p>
          <a:p>
            <a:pPr algn="l"/>
            <a:r>
              <a:rPr lang="en-US" dirty="0"/>
              <a:t>CALCULATOARE SI TEHNOLOGIA INFORMATIILOR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B57F43-3B46-443E-95DB-566A095747A4}"/>
              </a:ext>
            </a:extLst>
          </p:cNvPr>
          <p:cNvSpPr txBox="1"/>
          <p:nvPr/>
        </p:nvSpPr>
        <p:spPr>
          <a:xfrm>
            <a:off x="4088880" y="3657515"/>
            <a:ext cx="3057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LAZY VIRUS DATABASE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3E1739-ADC2-4D02-AD2F-61F53CDA622A}"/>
              </a:ext>
            </a:extLst>
          </p:cNvPr>
          <p:cNvSpPr txBox="1"/>
          <p:nvPr/>
        </p:nvSpPr>
        <p:spPr>
          <a:xfrm>
            <a:off x="8025414" y="5640863"/>
            <a:ext cx="3773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STUDENT: BUDUIANU ALEXANDRU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EC4567-7B39-49BB-BB15-A437C8AB2D9B}"/>
              </a:ext>
            </a:extLst>
          </p:cNvPr>
          <p:cNvSpPr txBox="1"/>
          <p:nvPr/>
        </p:nvSpPr>
        <p:spPr>
          <a:xfrm>
            <a:off x="165927" y="5779363"/>
            <a:ext cx="4296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COORDINATOR: POPESCU CRISTINA</a:t>
            </a:r>
          </a:p>
        </p:txBody>
      </p:sp>
    </p:spTree>
    <p:extLst>
      <p:ext uri="{BB962C8B-B14F-4D97-AF65-F5344CB8AC3E}">
        <p14:creationId xmlns:p14="http://schemas.microsoft.com/office/powerpoint/2010/main" val="683242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E3310E6-8E78-4251-9C3F-E07EFBD559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6980" y="3208275"/>
            <a:ext cx="7798040" cy="315065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F2CF588-B908-4609-A0A4-D6A400571763}"/>
              </a:ext>
            </a:extLst>
          </p:cNvPr>
          <p:cNvSpPr txBox="1"/>
          <p:nvPr/>
        </p:nvSpPr>
        <p:spPr>
          <a:xfrm>
            <a:off x="461639" y="315175"/>
            <a:ext cx="8595623" cy="2893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TABELA DOCTORI</a:t>
            </a:r>
          </a:p>
          <a:p>
            <a:r>
              <a:rPr lang="ro-RO" dirty="0"/>
              <a:t>create table doctori(</a:t>
            </a:r>
            <a:endParaRPr lang="en-US" dirty="0"/>
          </a:p>
          <a:p>
            <a:r>
              <a:rPr lang="ro-RO" dirty="0" err="1"/>
              <a:t>id_d</a:t>
            </a:r>
            <a:r>
              <a:rPr lang="ro-RO" dirty="0"/>
              <a:t> NUMBER(3) NOT NULL,</a:t>
            </a:r>
            <a:endParaRPr lang="en-US" dirty="0"/>
          </a:p>
          <a:p>
            <a:r>
              <a:rPr lang="ro-RO" dirty="0"/>
              <a:t>nume varchar2(30) NOT NULL,</a:t>
            </a:r>
            <a:endParaRPr lang="en-US" dirty="0"/>
          </a:p>
          <a:p>
            <a:r>
              <a:rPr lang="ro-RO" dirty="0"/>
              <a:t>prenume varchar2(30) NOT NULL,</a:t>
            </a:r>
            <a:endParaRPr lang="en-US" dirty="0"/>
          </a:p>
          <a:p>
            <a:r>
              <a:rPr lang="ro-RO" dirty="0"/>
              <a:t>specializare varchar2(30) NOT NULL,</a:t>
            </a:r>
            <a:endParaRPr lang="en-US" dirty="0"/>
          </a:p>
          <a:p>
            <a:r>
              <a:rPr lang="ro-RO" dirty="0" err="1"/>
              <a:t>id_ec</a:t>
            </a:r>
            <a:r>
              <a:rPr lang="ro-RO" dirty="0"/>
              <a:t> NUMBER(3) NOT NULL,</a:t>
            </a:r>
            <a:endParaRPr lang="en-US" dirty="0"/>
          </a:p>
          <a:p>
            <a:r>
              <a:rPr lang="ro-RO" dirty="0" err="1"/>
              <a:t>constraint</a:t>
            </a:r>
            <a:r>
              <a:rPr lang="ro-RO" dirty="0"/>
              <a:t> "</a:t>
            </a:r>
            <a:r>
              <a:rPr lang="ro-RO" dirty="0" err="1"/>
              <a:t>doctori_pk</a:t>
            </a:r>
            <a:r>
              <a:rPr lang="ro-RO" dirty="0"/>
              <a:t>" PRIMARY KEY (</a:t>
            </a:r>
            <a:r>
              <a:rPr lang="ro-RO" dirty="0" err="1"/>
              <a:t>id_d</a:t>
            </a:r>
            <a:r>
              <a:rPr lang="ro-RO" dirty="0"/>
              <a:t>) ,</a:t>
            </a:r>
            <a:endParaRPr lang="en-US" dirty="0"/>
          </a:p>
          <a:p>
            <a:r>
              <a:rPr lang="ro-RO" dirty="0" err="1"/>
              <a:t>constraint</a:t>
            </a:r>
            <a:r>
              <a:rPr lang="ro-RO" dirty="0"/>
              <a:t> "</a:t>
            </a:r>
            <a:r>
              <a:rPr lang="ro-RO" dirty="0" err="1"/>
              <a:t>doctori_fk</a:t>
            </a:r>
            <a:r>
              <a:rPr lang="ro-RO" dirty="0"/>
              <a:t>" FOREIGN KEY (</a:t>
            </a:r>
            <a:r>
              <a:rPr lang="ro-RO" dirty="0" err="1"/>
              <a:t>id_ec</a:t>
            </a:r>
            <a:r>
              <a:rPr lang="ro-RO" dirty="0"/>
              <a:t>) REFERENCES </a:t>
            </a:r>
            <a:r>
              <a:rPr lang="ro-RO" dirty="0" err="1"/>
              <a:t>echipe_c</a:t>
            </a:r>
            <a:r>
              <a:rPr lang="ro-RO" dirty="0"/>
              <a:t> (</a:t>
            </a:r>
            <a:r>
              <a:rPr lang="ro-RO" dirty="0" err="1"/>
              <a:t>id_ec</a:t>
            </a:r>
            <a:r>
              <a:rPr lang="ro-RO" dirty="0"/>
              <a:t>) );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5274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881D423-53EB-4F56-B484-ECEDCC66BA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1797" y="349183"/>
            <a:ext cx="7318567" cy="249071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C6F5C66-141A-469B-9191-1234925F01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1798" y="3429000"/>
            <a:ext cx="7318567" cy="307981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8AA32A8-1F5E-41AA-AAE5-70B1D4000F97}"/>
              </a:ext>
            </a:extLst>
          </p:cNvPr>
          <p:cNvSpPr txBox="1"/>
          <p:nvPr/>
        </p:nvSpPr>
        <p:spPr>
          <a:xfrm>
            <a:off x="141636" y="349183"/>
            <a:ext cx="4590161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TABELA CONSULTURI</a:t>
            </a:r>
          </a:p>
          <a:p>
            <a:r>
              <a:rPr lang="ro-RO" sz="1600" dirty="0"/>
              <a:t>create table consulturi(</a:t>
            </a:r>
            <a:endParaRPr lang="en-US" sz="1600" dirty="0"/>
          </a:p>
          <a:p>
            <a:r>
              <a:rPr lang="ro-RO" sz="1600" dirty="0" err="1"/>
              <a:t>id_c</a:t>
            </a:r>
            <a:r>
              <a:rPr lang="ro-RO" sz="1600" dirty="0"/>
              <a:t> NUMBER(3) NOT NULL,</a:t>
            </a:r>
            <a:endParaRPr lang="en-US" sz="1600" dirty="0"/>
          </a:p>
          <a:p>
            <a:r>
              <a:rPr lang="ro-RO" sz="1600" dirty="0"/>
              <a:t>nume varchar2(30) NOT NULL,</a:t>
            </a:r>
            <a:endParaRPr lang="en-US" sz="1600" dirty="0"/>
          </a:p>
          <a:p>
            <a:r>
              <a:rPr lang="ro-RO" sz="1600" dirty="0" err="1"/>
              <a:t>id_d</a:t>
            </a:r>
            <a:r>
              <a:rPr lang="ro-RO" sz="1600" dirty="0"/>
              <a:t> NUMBER(3) NOT NULL,</a:t>
            </a:r>
            <a:endParaRPr lang="en-US" sz="1600" dirty="0"/>
          </a:p>
          <a:p>
            <a:r>
              <a:rPr lang="ro-RO" sz="1600" dirty="0" err="1"/>
              <a:t>constraint</a:t>
            </a:r>
            <a:r>
              <a:rPr lang="ro-RO" sz="1600" dirty="0"/>
              <a:t> "</a:t>
            </a:r>
            <a:r>
              <a:rPr lang="ro-RO" sz="1600" dirty="0" err="1"/>
              <a:t>cons_pk</a:t>
            </a:r>
            <a:r>
              <a:rPr lang="ro-RO" sz="1600" dirty="0"/>
              <a:t>" PRIMARY KEY (</a:t>
            </a:r>
            <a:r>
              <a:rPr lang="ro-RO" sz="1600" dirty="0" err="1"/>
              <a:t>id_c</a:t>
            </a:r>
            <a:r>
              <a:rPr lang="ro-RO" sz="1600" dirty="0"/>
              <a:t>) ,</a:t>
            </a:r>
            <a:endParaRPr lang="en-US" sz="1600" dirty="0"/>
          </a:p>
          <a:p>
            <a:r>
              <a:rPr lang="ro-RO" sz="1600" dirty="0" err="1"/>
              <a:t>constraint</a:t>
            </a:r>
            <a:r>
              <a:rPr lang="ro-RO" sz="1600" dirty="0"/>
              <a:t> "</a:t>
            </a:r>
            <a:r>
              <a:rPr lang="ro-RO" sz="1600" dirty="0" err="1"/>
              <a:t>cons_fk</a:t>
            </a:r>
            <a:r>
              <a:rPr lang="ro-RO" sz="1600" dirty="0"/>
              <a:t>" FOREIGN KEY (</a:t>
            </a:r>
            <a:r>
              <a:rPr lang="ro-RO" sz="1600" dirty="0" err="1"/>
              <a:t>id_d</a:t>
            </a:r>
            <a:r>
              <a:rPr lang="ro-RO" sz="1600" dirty="0"/>
              <a:t>) REFERENCES doctori(</a:t>
            </a:r>
            <a:r>
              <a:rPr lang="ro-RO" sz="1600" dirty="0" err="1"/>
              <a:t>id_d</a:t>
            </a:r>
            <a:r>
              <a:rPr lang="ro-RO" sz="1600" dirty="0"/>
              <a:t>) );</a:t>
            </a:r>
            <a:endParaRPr lang="en-US" sz="1600" dirty="0"/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8B6148-28B5-4434-8184-B1E6C69EB604}"/>
              </a:ext>
            </a:extLst>
          </p:cNvPr>
          <p:cNvSpPr txBox="1"/>
          <p:nvPr/>
        </p:nvSpPr>
        <p:spPr>
          <a:xfrm>
            <a:off x="141635" y="3213717"/>
            <a:ext cx="470557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TABELA ANTIDOTURI</a:t>
            </a:r>
          </a:p>
          <a:p>
            <a:r>
              <a:rPr lang="ro-RO" sz="1600" dirty="0"/>
              <a:t>create table antidoturi(</a:t>
            </a:r>
            <a:endParaRPr lang="en-US" sz="1600" dirty="0"/>
          </a:p>
          <a:p>
            <a:r>
              <a:rPr lang="ro-RO" sz="1600" dirty="0" err="1"/>
              <a:t>id_a</a:t>
            </a:r>
            <a:r>
              <a:rPr lang="ro-RO" sz="1600" dirty="0"/>
              <a:t> NUMBER(3) NOT NULL,</a:t>
            </a:r>
            <a:endParaRPr lang="en-US" sz="1600" dirty="0"/>
          </a:p>
          <a:p>
            <a:r>
              <a:rPr lang="ro-RO" sz="1600" dirty="0"/>
              <a:t>nume varchar2(30) NOT NULL,</a:t>
            </a:r>
            <a:endParaRPr lang="en-US" sz="1600" dirty="0"/>
          </a:p>
          <a:p>
            <a:r>
              <a:rPr lang="ro-RO" sz="1600" dirty="0"/>
              <a:t>efect varchar2(30) NOT NULL,</a:t>
            </a:r>
            <a:endParaRPr lang="en-US" sz="1600" dirty="0"/>
          </a:p>
          <a:p>
            <a:r>
              <a:rPr lang="ro-RO" sz="1600" dirty="0" err="1"/>
              <a:t>efect_sec</a:t>
            </a:r>
            <a:r>
              <a:rPr lang="ro-RO" sz="1600" dirty="0"/>
              <a:t> varchar2(30),</a:t>
            </a:r>
            <a:endParaRPr lang="en-US" sz="1600" dirty="0"/>
          </a:p>
          <a:p>
            <a:r>
              <a:rPr lang="ro-RO" sz="1600" dirty="0" err="1"/>
              <a:t>id_c</a:t>
            </a:r>
            <a:r>
              <a:rPr lang="ro-RO" sz="1600" dirty="0"/>
              <a:t> NUMBER(3) NOT NULL,</a:t>
            </a:r>
            <a:endParaRPr lang="en-US" sz="1600" dirty="0"/>
          </a:p>
          <a:p>
            <a:r>
              <a:rPr lang="ro-RO" sz="1600" dirty="0" err="1"/>
              <a:t>constraint</a:t>
            </a:r>
            <a:r>
              <a:rPr lang="ro-RO" sz="1600" dirty="0"/>
              <a:t> "</a:t>
            </a:r>
            <a:r>
              <a:rPr lang="ro-RO" sz="1600" dirty="0" err="1"/>
              <a:t>anti_pk</a:t>
            </a:r>
            <a:r>
              <a:rPr lang="ro-RO" sz="1600" dirty="0"/>
              <a:t>" PRIMARY KEY (</a:t>
            </a:r>
            <a:r>
              <a:rPr lang="ro-RO" sz="1600" dirty="0" err="1"/>
              <a:t>id_a</a:t>
            </a:r>
            <a:r>
              <a:rPr lang="ro-RO" sz="1600" dirty="0"/>
              <a:t>) ,</a:t>
            </a:r>
            <a:endParaRPr lang="en-US" sz="1600" dirty="0"/>
          </a:p>
          <a:p>
            <a:r>
              <a:rPr lang="ro-RO" sz="1600" dirty="0" err="1"/>
              <a:t>constraint</a:t>
            </a:r>
            <a:r>
              <a:rPr lang="ro-RO" sz="1600" dirty="0"/>
              <a:t> "</a:t>
            </a:r>
            <a:r>
              <a:rPr lang="ro-RO" sz="1600" dirty="0" err="1"/>
              <a:t>anti_fk</a:t>
            </a:r>
            <a:r>
              <a:rPr lang="ro-RO" sz="1600" dirty="0"/>
              <a:t>" FOREIGN KEY (</a:t>
            </a:r>
            <a:r>
              <a:rPr lang="ro-RO" sz="1600" dirty="0" err="1"/>
              <a:t>id_c</a:t>
            </a:r>
            <a:r>
              <a:rPr lang="ro-RO" sz="1600" dirty="0"/>
              <a:t>) REFERENCES consulturi(</a:t>
            </a:r>
            <a:r>
              <a:rPr lang="ro-RO" sz="1600" dirty="0" err="1"/>
              <a:t>id_c</a:t>
            </a:r>
            <a:r>
              <a:rPr lang="ro-RO" sz="1600" dirty="0"/>
              <a:t>) );</a:t>
            </a:r>
            <a:endParaRPr lang="en-US" sz="1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8092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6BA24-CCAE-4468-B872-21DD101CE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848" y="112450"/>
            <a:ext cx="7798401" cy="881849"/>
          </a:xfrm>
        </p:spPr>
        <p:txBody>
          <a:bodyPr/>
          <a:lstStyle/>
          <a:p>
            <a:r>
              <a:rPr lang="en-US" dirty="0"/>
              <a:t>UPDATING TABLE STRUCTURE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5DD9EA-8604-4E05-A04D-A1D5C02BE9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48" y="1420427"/>
            <a:ext cx="5578983" cy="38706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F3F5384-42B0-4C9F-82BB-45E29B18BE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9161" y="1420427"/>
            <a:ext cx="6131851" cy="387066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6DFAD75-C89F-4679-BF41-A53365F01FC1}"/>
              </a:ext>
            </a:extLst>
          </p:cNvPr>
          <p:cNvSpPr txBox="1"/>
          <p:nvPr/>
        </p:nvSpPr>
        <p:spPr>
          <a:xfrm>
            <a:off x="461639" y="5437573"/>
            <a:ext cx="30412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ro-RO" dirty="0"/>
              <a:t>ALTER TABLE persoane</a:t>
            </a:r>
            <a:endParaRPr lang="en-US" dirty="0"/>
          </a:p>
          <a:p>
            <a:r>
              <a:rPr lang="ro-RO" dirty="0"/>
              <a:t>ADD </a:t>
            </a:r>
            <a:r>
              <a:rPr lang="ro-RO" dirty="0" err="1"/>
              <a:t>oras</a:t>
            </a:r>
            <a:r>
              <a:rPr lang="ro-RO" dirty="0"/>
              <a:t> VARCHAR2(30);</a:t>
            </a:r>
            <a:endParaRPr lang="en-US" dirty="0"/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551BFF-45E1-4D8C-A486-2DC1AD9026D3}"/>
              </a:ext>
            </a:extLst>
          </p:cNvPr>
          <p:cNvSpPr txBox="1"/>
          <p:nvPr/>
        </p:nvSpPr>
        <p:spPr>
          <a:xfrm>
            <a:off x="6960093" y="5437573"/>
            <a:ext cx="4573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alter table persoane </a:t>
            </a:r>
            <a:r>
              <a:rPr lang="ro-RO" dirty="0" err="1"/>
              <a:t>drop</a:t>
            </a:r>
            <a:r>
              <a:rPr lang="ro-RO" dirty="0"/>
              <a:t> </a:t>
            </a:r>
            <a:r>
              <a:rPr lang="ro-RO" dirty="0" err="1"/>
              <a:t>column</a:t>
            </a:r>
            <a:r>
              <a:rPr lang="ro-RO" dirty="0"/>
              <a:t> </a:t>
            </a:r>
            <a:r>
              <a:rPr lang="ro-RO" dirty="0" err="1"/>
              <a:t>oras</a:t>
            </a:r>
            <a:r>
              <a:rPr 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6702593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E986EA8-EE90-4874-B2E7-A1F0FFD8CE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69" y="286812"/>
            <a:ext cx="5766836" cy="363601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005527A-BBA3-4866-82D0-891ACA1B43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9060" y="286812"/>
            <a:ext cx="6083471" cy="397287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90F1AF1-B6EC-4522-BD4D-E438841D994C}"/>
              </a:ext>
            </a:extLst>
          </p:cNvPr>
          <p:cNvSpPr txBox="1"/>
          <p:nvPr/>
        </p:nvSpPr>
        <p:spPr>
          <a:xfrm>
            <a:off x="284085" y="4190261"/>
            <a:ext cx="31550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ro-RO" dirty="0"/>
              <a:t>alter table factori</a:t>
            </a:r>
            <a:endParaRPr lang="en-US" dirty="0"/>
          </a:p>
          <a:p>
            <a:r>
              <a:rPr lang="ro-RO" dirty="0" err="1"/>
              <a:t>modify</a:t>
            </a:r>
            <a:r>
              <a:rPr lang="ro-RO" dirty="0"/>
              <a:t> nume varchar2(25)</a:t>
            </a:r>
            <a:endParaRPr lang="en-US" dirty="0"/>
          </a:p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70A41B-1A62-4982-8600-9B5C6B6C9F33}"/>
              </a:ext>
            </a:extLst>
          </p:cNvPr>
          <p:cNvSpPr txBox="1"/>
          <p:nvPr/>
        </p:nvSpPr>
        <p:spPr>
          <a:xfrm>
            <a:off x="6215304" y="4456590"/>
            <a:ext cx="56909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ro-RO" dirty="0"/>
              <a:t>alter table antidoturi</a:t>
            </a:r>
            <a:endParaRPr lang="en-US" dirty="0"/>
          </a:p>
          <a:p>
            <a:r>
              <a:rPr lang="ro-RO" dirty="0" err="1"/>
              <a:t>rename</a:t>
            </a:r>
            <a:r>
              <a:rPr lang="ro-RO" dirty="0"/>
              <a:t> </a:t>
            </a:r>
            <a:r>
              <a:rPr lang="ro-RO" dirty="0" err="1"/>
              <a:t>column</a:t>
            </a:r>
            <a:r>
              <a:rPr lang="ro-RO" dirty="0"/>
              <a:t> EFECT_SEC </a:t>
            </a:r>
            <a:r>
              <a:rPr lang="ro-RO" dirty="0" err="1"/>
              <a:t>to</a:t>
            </a:r>
            <a:r>
              <a:rPr lang="ro-RO" dirty="0"/>
              <a:t> "REACTII ADVERSE";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243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FC0F0BB-FA50-4B4F-AF56-F86BDB63B9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133" y="819355"/>
            <a:ext cx="7049111" cy="463336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D990441-2A3E-4E3E-91D5-A2BC5F017880}"/>
              </a:ext>
            </a:extLst>
          </p:cNvPr>
          <p:cNvSpPr txBox="1"/>
          <p:nvPr/>
        </p:nvSpPr>
        <p:spPr>
          <a:xfrm>
            <a:off x="8105313" y="3559946"/>
            <a:ext cx="31165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ro-RO" dirty="0"/>
              <a:t>alter table doctori</a:t>
            </a:r>
            <a:endParaRPr lang="en-US" dirty="0"/>
          </a:p>
          <a:p>
            <a:r>
              <a:rPr lang="ro-RO" dirty="0" err="1"/>
              <a:t>add</a:t>
            </a:r>
            <a:r>
              <a:rPr lang="ro-RO" dirty="0"/>
              <a:t> SALARIU NUMBER(38);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4691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5E265-F151-4718-9F11-1D147FE0C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32" y="103572"/>
            <a:ext cx="8233406" cy="757561"/>
          </a:xfrm>
        </p:spPr>
        <p:txBody>
          <a:bodyPr/>
          <a:lstStyle/>
          <a:p>
            <a:r>
              <a:rPr lang="en-US" dirty="0"/>
              <a:t>ADDING RECORDS TO TABLES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D6EBAB-A291-4076-8A6B-473D76585B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3071" y="1089408"/>
            <a:ext cx="7666878" cy="399867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B5CB81E-05D2-4133-97A7-69186B6E1CD5}"/>
              </a:ext>
            </a:extLst>
          </p:cNvPr>
          <p:cNvSpPr txBox="1"/>
          <p:nvPr/>
        </p:nvSpPr>
        <p:spPr>
          <a:xfrm>
            <a:off x="347169" y="4700727"/>
            <a:ext cx="5423280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TABELA PERSOANE</a:t>
            </a:r>
          </a:p>
          <a:p>
            <a:r>
              <a:rPr lang="ro-RO" sz="1600" dirty="0"/>
              <a:t>INSERT INTO persoane VALUES </a:t>
            </a:r>
            <a:endParaRPr lang="en-US" sz="1600" dirty="0"/>
          </a:p>
          <a:p>
            <a:r>
              <a:rPr lang="ro-RO" sz="1600" dirty="0"/>
              <a:t>('100','Lionel','Messi','10/10/1987','ARGENTINA'),</a:t>
            </a:r>
            <a:endParaRPr lang="en-US" sz="1600" dirty="0"/>
          </a:p>
          <a:p>
            <a:r>
              <a:rPr lang="ro-RO" sz="1600" dirty="0"/>
              <a:t>('101','Cristiano','Ronaldo','09/09/1986','PORTUGALIA'),</a:t>
            </a:r>
            <a:endParaRPr lang="en-US" sz="1600" dirty="0"/>
          </a:p>
          <a:p>
            <a:r>
              <a:rPr lang="ro-RO" sz="1600" dirty="0"/>
              <a:t>('102','Maximovici','Mihai','08/08/1990','RUSIA'),</a:t>
            </a:r>
            <a:endParaRPr lang="en-US" sz="1600" dirty="0"/>
          </a:p>
          <a:p>
            <a:r>
              <a:rPr lang="ro-RO" sz="1600" dirty="0"/>
              <a:t>('103','Ionescu','Andrei','11/11/2000','ROMANIA'),</a:t>
            </a:r>
            <a:endParaRPr lang="en-US" sz="1600" dirty="0"/>
          </a:p>
          <a:p>
            <a:r>
              <a:rPr lang="ro-RO" sz="1600" dirty="0"/>
              <a:t>('104','Popescu','Maria','12/12/1999','INDIA');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2725785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0B865E0-05E5-4A36-960A-23365495E2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4459" y="142807"/>
            <a:ext cx="5840547" cy="305903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E15A12F-3999-40A4-B538-DEC2A779DE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4459" y="3508740"/>
            <a:ext cx="5840547" cy="302749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8542329-2F3B-41B9-A7A7-44C5D09A95B1}"/>
              </a:ext>
            </a:extLst>
          </p:cNvPr>
          <p:cNvSpPr txBox="1"/>
          <p:nvPr/>
        </p:nvSpPr>
        <p:spPr>
          <a:xfrm>
            <a:off x="436994" y="302605"/>
            <a:ext cx="3743332" cy="23391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TABELA SIMPTOME</a:t>
            </a:r>
          </a:p>
          <a:p>
            <a:r>
              <a:rPr lang="ro-RO" dirty="0"/>
              <a:t>INSERT INTO simptome VALUES </a:t>
            </a:r>
            <a:endParaRPr lang="en-US" dirty="0"/>
          </a:p>
          <a:p>
            <a:r>
              <a:rPr lang="ro-RO" dirty="0"/>
              <a:t>('200','Tuse', '100')</a:t>
            </a:r>
            <a:endParaRPr lang="en-US" dirty="0"/>
          </a:p>
          <a:p>
            <a:r>
              <a:rPr lang="ro-RO" dirty="0"/>
              <a:t>('201','Febra', '101')</a:t>
            </a:r>
            <a:endParaRPr lang="en-US" dirty="0"/>
          </a:p>
          <a:p>
            <a:r>
              <a:rPr lang="ro-RO" dirty="0"/>
              <a:t>('202','Somnolenta', '102')</a:t>
            </a:r>
            <a:endParaRPr lang="en-US" dirty="0"/>
          </a:p>
          <a:p>
            <a:r>
              <a:rPr lang="ro-RO" dirty="0"/>
              <a:t>('203','Dureri de cap', '103')</a:t>
            </a:r>
            <a:endParaRPr lang="en-US" dirty="0"/>
          </a:p>
          <a:p>
            <a:r>
              <a:rPr lang="ro-RO" dirty="0"/>
              <a:t>('204','Dureri abdominale', '104');</a:t>
            </a:r>
            <a:endParaRPr lang="en-US" dirty="0"/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9CB63B-F955-4E56-91D0-43CD24A2DD5A}"/>
              </a:ext>
            </a:extLst>
          </p:cNvPr>
          <p:cNvSpPr txBox="1"/>
          <p:nvPr/>
        </p:nvSpPr>
        <p:spPr>
          <a:xfrm>
            <a:off x="436994" y="3774490"/>
            <a:ext cx="5200463" cy="2369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TABELA BOLI</a:t>
            </a:r>
          </a:p>
          <a:p>
            <a:r>
              <a:rPr lang="ro-RO" dirty="0"/>
              <a:t>INSERT INTO boli VALUES </a:t>
            </a:r>
            <a:endParaRPr lang="en-US" dirty="0"/>
          </a:p>
          <a:p>
            <a:r>
              <a:rPr lang="ro-RO" dirty="0"/>
              <a:t>('300','Raceala','Stadiul 1', '200')</a:t>
            </a:r>
            <a:endParaRPr lang="en-US" dirty="0"/>
          </a:p>
          <a:p>
            <a:r>
              <a:rPr lang="ro-RO" dirty="0"/>
              <a:t>('301','Toxiinfectie </a:t>
            </a:r>
            <a:r>
              <a:rPr lang="ro-RO" dirty="0" err="1"/>
              <a:t>alimentara','Stadiul</a:t>
            </a:r>
            <a:r>
              <a:rPr lang="ro-RO" dirty="0"/>
              <a:t> 2', '201')</a:t>
            </a:r>
            <a:endParaRPr lang="en-US" dirty="0"/>
          </a:p>
          <a:p>
            <a:r>
              <a:rPr lang="ro-RO" dirty="0"/>
              <a:t>('302','Astm','Stadiul 3', '202')</a:t>
            </a:r>
            <a:endParaRPr lang="en-US" dirty="0"/>
          </a:p>
          <a:p>
            <a:r>
              <a:rPr lang="ro-RO" dirty="0"/>
              <a:t>('302','Rujeola','Stadiul 3', '202')</a:t>
            </a:r>
            <a:endParaRPr lang="en-US" dirty="0"/>
          </a:p>
          <a:p>
            <a:r>
              <a:rPr lang="ro-RO" dirty="0"/>
              <a:t>('304','Cancer','Stadiul 4', '204');</a:t>
            </a:r>
            <a:endParaRPr lang="en-US" dirty="0"/>
          </a:p>
          <a:p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95169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C08E81C-C139-4727-A087-8871D23468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0686" y="68302"/>
            <a:ext cx="6296535" cy="328691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DEA675C-F4EE-4372-8154-5769A3F06A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0686" y="3429000"/>
            <a:ext cx="6296535" cy="329367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D8615CC-89B6-45D6-BF2F-0DAEBAE7FA46}"/>
              </a:ext>
            </a:extLst>
          </p:cNvPr>
          <p:cNvSpPr txBox="1"/>
          <p:nvPr/>
        </p:nvSpPr>
        <p:spPr>
          <a:xfrm>
            <a:off x="284779" y="3764132"/>
            <a:ext cx="4055919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TABELA VIRUSURI</a:t>
            </a:r>
          </a:p>
          <a:p>
            <a:r>
              <a:rPr lang="ro-RO" dirty="0"/>
              <a:t>('500','LENEA','Foarte ridicata','600')</a:t>
            </a:r>
            <a:endParaRPr lang="en-US" dirty="0"/>
          </a:p>
          <a:p>
            <a:r>
              <a:rPr lang="ro-RO" dirty="0"/>
              <a:t>('501','HIV','Ridicata','601')</a:t>
            </a:r>
            <a:endParaRPr lang="en-US" dirty="0"/>
          </a:p>
          <a:p>
            <a:r>
              <a:rPr lang="ro-RO" dirty="0"/>
              <a:t>('502','Ebola','Moderata','602')</a:t>
            </a:r>
            <a:endParaRPr lang="en-US" dirty="0"/>
          </a:p>
          <a:p>
            <a:r>
              <a:rPr lang="ro-RO" dirty="0"/>
              <a:t>('503','Adenovirus','Moderata','603')</a:t>
            </a:r>
            <a:endParaRPr lang="en-US" dirty="0"/>
          </a:p>
          <a:p>
            <a:r>
              <a:rPr lang="ro-RO" dirty="0"/>
              <a:t>('504','Virusul gripei','Scazuta','604');</a:t>
            </a:r>
            <a:endParaRPr lang="en-US" dirty="0"/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914286-2D95-4D99-89CA-BD423D6D5C97}"/>
              </a:ext>
            </a:extLst>
          </p:cNvPr>
          <p:cNvSpPr txBox="1"/>
          <p:nvPr/>
        </p:nvSpPr>
        <p:spPr>
          <a:xfrm>
            <a:off x="122020" y="241175"/>
            <a:ext cx="6216635" cy="2715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TABELA FACTORI</a:t>
            </a:r>
          </a:p>
          <a:p>
            <a:r>
              <a:rPr lang="ro-RO" dirty="0"/>
              <a:t>INSERT INTO factori VALUES</a:t>
            </a:r>
            <a:endParaRPr lang="en-US" dirty="0"/>
          </a:p>
          <a:p>
            <a:r>
              <a:rPr lang="ro-RO" dirty="0"/>
              <a:t>('400','Climat cald','Favorizator','300','500')</a:t>
            </a:r>
            <a:endParaRPr lang="en-US" dirty="0"/>
          </a:p>
          <a:p>
            <a:r>
              <a:rPr lang="ro-RO" dirty="0"/>
              <a:t>('401','Climat rece','Nefavorizator','301','501')</a:t>
            </a:r>
            <a:endParaRPr lang="en-US" dirty="0"/>
          </a:p>
          <a:p>
            <a:r>
              <a:rPr lang="ro-RO" dirty="0"/>
              <a:t>('402','Retea de </a:t>
            </a:r>
            <a:r>
              <a:rPr lang="ro-RO" dirty="0" err="1"/>
              <a:t>socializare','Foarte</a:t>
            </a:r>
            <a:r>
              <a:rPr lang="ro-RO" dirty="0"/>
              <a:t> favorizator','302','502')</a:t>
            </a:r>
            <a:endParaRPr lang="en-US" dirty="0"/>
          </a:p>
          <a:p>
            <a:r>
              <a:rPr lang="ro-RO" dirty="0"/>
              <a:t>('403','Plictiseala','Declansator','303','503')</a:t>
            </a:r>
            <a:endParaRPr lang="en-US" dirty="0"/>
          </a:p>
          <a:p>
            <a:r>
              <a:rPr lang="ro-RO" dirty="0"/>
              <a:t>('404','Invatatul','Rezistiv','304','504');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4213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C585D78-C72A-4B98-9B06-D02514C1A3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0586" y="79408"/>
            <a:ext cx="6340884" cy="331455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2A0461C-617B-4E42-B24A-D3135EC77F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0570" y="3464040"/>
            <a:ext cx="6360916" cy="331455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BA3FA95-4853-435C-9D7A-BEC78875005E}"/>
              </a:ext>
            </a:extLst>
          </p:cNvPr>
          <p:cNvSpPr txBox="1"/>
          <p:nvPr/>
        </p:nvSpPr>
        <p:spPr>
          <a:xfrm>
            <a:off x="160530" y="275206"/>
            <a:ext cx="5761608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000" b="1" dirty="0">
                <a:solidFill>
                  <a:srgbClr val="FF0000"/>
                </a:solidFill>
              </a:rPr>
              <a:t>ECHIPE CERCETARE</a:t>
            </a:r>
            <a:endParaRPr lang="en-US" sz="2000" dirty="0">
              <a:solidFill>
                <a:srgbClr val="FF0000"/>
              </a:solidFill>
            </a:endParaRPr>
          </a:p>
          <a:p>
            <a:r>
              <a:rPr lang="ro-RO" dirty="0"/>
              <a:t>INSERT INTO </a:t>
            </a:r>
            <a:r>
              <a:rPr lang="ro-RO" dirty="0" err="1"/>
              <a:t>echipe_c</a:t>
            </a:r>
            <a:r>
              <a:rPr lang="ro-RO" dirty="0"/>
              <a:t> VALUES</a:t>
            </a:r>
            <a:endParaRPr lang="en-US" dirty="0"/>
          </a:p>
          <a:p>
            <a:r>
              <a:rPr lang="ro-RO" dirty="0"/>
              <a:t>('600','Oxford University','7', 'Nobel in Medicina')</a:t>
            </a:r>
            <a:endParaRPr lang="en-US" dirty="0"/>
          </a:p>
          <a:p>
            <a:r>
              <a:rPr lang="ro-RO" dirty="0"/>
              <a:t>('601','Harvard University','5', 'Nobel in Medicina')</a:t>
            </a:r>
            <a:endParaRPr lang="en-US" dirty="0"/>
          </a:p>
          <a:p>
            <a:r>
              <a:rPr lang="ro-RO" dirty="0"/>
              <a:t>('602','MIT','6','')</a:t>
            </a:r>
            <a:endParaRPr lang="en-US" dirty="0"/>
          </a:p>
          <a:p>
            <a:r>
              <a:rPr lang="ro-RO" dirty="0"/>
              <a:t>('603','Cambridge University','3','')</a:t>
            </a:r>
            <a:endParaRPr lang="en-US" dirty="0"/>
          </a:p>
          <a:p>
            <a:r>
              <a:rPr lang="ro-RO" dirty="0"/>
              <a:t>('604','Universitatea Bucuresti','3','Nobel in Medicina');</a:t>
            </a:r>
            <a:endParaRPr lang="en-US" dirty="0"/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31A160-CFDF-41F8-B14C-6A531F2D0473}"/>
              </a:ext>
            </a:extLst>
          </p:cNvPr>
          <p:cNvSpPr txBox="1"/>
          <p:nvPr/>
        </p:nvSpPr>
        <p:spPr>
          <a:xfrm>
            <a:off x="150514" y="3669658"/>
            <a:ext cx="5520040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000" b="1" dirty="0">
                <a:solidFill>
                  <a:srgbClr val="FF0000"/>
                </a:solidFill>
              </a:rPr>
              <a:t>DOCTORI</a:t>
            </a:r>
            <a:endParaRPr lang="en-US" sz="2000" b="1" dirty="0">
              <a:solidFill>
                <a:srgbClr val="FF0000"/>
              </a:solidFill>
            </a:endParaRPr>
          </a:p>
          <a:p>
            <a:r>
              <a:rPr lang="ro-RO" dirty="0"/>
              <a:t>INSERT INTO doctori VALUES </a:t>
            </a:r>
            <a:endParaRPr lang="en-US" dirty="0"/>
          </a:p>
          <a:p>
            <a:r>
              <a:rPr lang="ro-RO" dirty="0"/>
              <a:t>('700','Popescu','Gheorghe','Radiolog','600')</a:t>
            </a:r>
            <a:endParaRPr lang="en-US" dirty="0"/>
          </a:p>
          <a:p>
            <a:r>
              <a:rPr lang="ro-RO" dirty="0"/>
              <a:t>('701','Georgescu','Marian','Cardiolog','601')</a:t>
            </a:r>
            <a:endParaRPr lang="en-US" dirty="0"/>
          </a:p>
          <a:p>
            <a:r>
              <a:rPr lang="ro-RO" dirty="0"/>
              <a:t>('702','Lapusneanu','Alexandru','Chirurgie plastica si estetica','602')</a:t>
            </a:r>
            <a:endParaRPr lang="en-US" dirty="0"/>
          </a:p>
          <a:p>
            <a:r>
              <a:rPr lang="ro-RO" dirty="0"/>
              <a:t>('703','Tepes','Vlad','Anestezist','603')</a:t>
            </a:r>
            <a:endParaRPr lang="en-US" dirty="0"/>
          </a:p>
          <a:p>
            <a:r>
              <a:rPr lang="ro-RO" dirty="0"/>
              <a:t>('704','Ionescu','Alina','Pediatru','604');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248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E42B2FC-482E-414B-94FC-A02EB31B3E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3953" y="92134"/>
            <a:ext cx="6326940" cy="324896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0C4A3ED-86F4-49E1-BA46-96DE6AB3D1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3953" y="3516897"/>
            <a:ext cx="6348403" cy="324896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0ED1A7A-31C6-4900-9677-152F015592A9}"/>
              </a:ext>
            </a:extLst>
          </p:cNvPr>
          <p:cNvSpPr txBox="1"/>
          <p:nvPr/>
        </p:nvSpPr>
        <p:spPr>
          <a:xfrm>
            <a:off x="201107" y="101011"/>
            <a:ext cx="3650358" cy="23391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000" b="1" dirty="0">
                <a:solidFill>
                  <a:srgbClr val="FF0000"/>
                </a:solidFill>
              </a:rPr>
              <a:t>CONSULTURI</a:t>
            </a:r>
            <a:endParaRPr lang="en-US" sz="2000" dirty="0">
              <a:solidFill>
                <a:srgbClr val="FF0000"/>
              </a:solidFill>
            </a:endParaRPr>
          </a:p>
          <a:p>
            <a:r>
              <a:rPr lang="ro-RO" dirty="0"/>
              <a:t>INSERT INTO consulturi VALUES </a:t>
            </a:r>
            <a:endParaRPr lang="en-US" dirty="0"/>
          </a:p>
          <a:p>
            <a:r>
              <a:rPr lang="ro-RO" dirty="0"/>
              <a:t>('800','Analiza generala','700')</a:t>
            </a:r>
            <a:endParaRPr lang="en-US" dirty="0"/>
          </a:p>
          <a:p>
            <a:r>
              <a:rPr lang="ro-RO" dirty="0"/>
              <a:t>('801','RMN','701')</a:t>
            </a:r>
            <a:endParaRPr lang="en-US" dirty="0"/>
          </a:p>
          <a:p>
            <a:r>
              <a:rPr lang="ro-RO" dirty="0"/>
              <a:t>('802','Analize biochimice','702')</a:t>
            </a:r>
            <a:endParaRPr lang="en-US" dirty="0"/>
          </a:p>
          <a:p>
            <a:r>
              <a:rPr lang="ro-RO" dirty="0"/>
              <a:t>('803','Imunologie','703')</a:t>
            </a:r>
            <a:endParaRPr lang="en-US" dirty="0"/>
          </a:p>
          <a:p>
            <a:r>
              <a:rPr lang="ro-RO" dirty="0"/>
              <a:t>('804','Hematologie','704');</a:t>
            </a:r>
            <a:endParaRPr lang="en-US" dirty="0"/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D2AF17-213A-4B5E-B996-5DFC8016BE92}"/>
              </a:ext>
            </a:extLst>
          </p:cNvPr>
          <p:cNvSpPr txBox="1"/>
          <p:nvPr/>
        </p:nvSpPr>
        <p:spPr>
          <a:xfrm>
            <a:off x="97654" y="3701988"/>
            <a:ext cx="5566299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000" b="1" dirty="0">
                <a:solidFill>
                  <a:srgbClr val="FF0000"/>
                </a:solidFill>
              </a:rPr>
              <a:t>ANTIDOTURI</a:t>
            </a:r>
            <a:endParaRPr lang="en-US" sz="2000" dirty="0">
              <a:solidFill>
                <a:srgbClr val="FF0000"/>
              </a:solidFill>
            </a:endParaRPr>
          </a:p>
          <a:p>
            <a:r>
              <a:rPr lang="ro-RO" dirty="0"/>
              <a:t>('900','Paracetamol','Moderat','','800')</a:t>
            </a:r>
            <a:endParaRPr lang="en-US" dirty="0"/>
          </a:p>
          <a:p>
            <a:r>
              <a:rPr lang="ro-RO" dirty="0"/>
              <a:t>('901','Parasinus','Rapid','','801')</a:t>
            </a:r>
            <a:endParaRPr lang="en-US" dirty="0"/>
          </a:p>
          <a:p>
            <a:r>
              <a:rPr lang="ro-RO" dirty="0"/>
              <a:t>('902','Parasinus </a:t>
            </a:r>
            <a:r>
              <a:rPr lang="ro-RO" dirty="0" err="1"/>
              <a:t>Penta</a:t>
            </a:r>
            <a:r>
              <a:rPr lang="ro-RO" dirty="0"/>
              <a:t>','Foarte rapid','','802')</a:t>
            </a:r>
            <a:endParaRPr lang="en-US" dirty="0"/>
          </a:p>
          <a:p>
            <a:r>
              <a:rPr lang="ro-RO" dirty="0"/>
              <a:t>('903','Nurofen','Rapid','','803')</a:t>
            </a:r>
            <a:endParaRPr lang="en-US" dirty="0"/>
          </a:p>
          <a:p>
            <a:r>
              <a:rPr lang="ro-RO" dirty="0"/>
              <a:t>('904','Algocalmin','Rapid','Agranulocitoza-foarte rar','804');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365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6E4C2-2DBD-4B76-B14E-888AC2CFA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596" y="62144"/>
            <a:ext cx="2427410" cy="739806"/>
          </a:xfrm>
        </p:spPr>
        <p:txBody>
          <a:bodyPr/>
          <a:lstStyle/>
          <a:p>
            <a:r>
              <a:rPr lang="en-US" dirty="0" err="1"/>
              <a:t>SCENARIo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796A0F4-A64A-4BCB-BFC1-76A6333270D9}"/>
              </a:ext>
            </a:extLst>
          </p:cNvPr>
          <p:cNvSpPr txBox="1"/>
          <p:nvPr/>
        </p:nvSpPr>
        <p:spPr>
          <a:xfrm>
            <a:off x="539052" y="609547"/>
            <a:ext cx="11113896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	The lazy virus expands more and more rapidly on all continents and occurs within any age or social / financial status. Researchers have identified several phases of evolution of this virus in the human body and have already designed a low-effect, but safe, and one-effect antidote, but in the trial period.</a:t>
            </a:r>
            <a:br>
              <a:rPr lang="en-US" sz="2200" dirty="0"/>
            </a:br>
            <a:r>
              <a:rPr lang="en-US" sz="2200" dirty="0"/>
              <a:t>	The virus has different symptoms (symptoms) depending on the weather, so there are some symptoms where the climate is hot and others where the cold climate is.</a:t>
            </a:r>
            <a:br>
              <a:rPr lang="en-US" sz="2200" dirty="0"/>
            </a:br>
            <a:r>
              <a:rPr lang="en-US" sz="2200" dirty="0"/>
              <a:t>	A virus sample has been harvested, and it has proven that the virus can develop a particular shell that makes it harder to annihilate, researchers categorizing the level 1 (non-coated) and level 2 (envelope) viruses, the with high havoc.</a:t>
            </a:r>
            <a:br>
              <a:rPr lang="en-US" sz="2200" dirty="0"/>
            </a:br>
            <a:r>
              <a:rPr lang="en-US" sz="2200" dirty="0"/>
              <a:t>	The virus has increased propagation in an environment where social networks are widely used, and it can be considered as a factor favoring its development, increasing its harmfulness.</a:t>
            </a:r>
            <a:br>
              <a:rPr lang="en-US" sz="2200" dirty="0"/>
            </a:br>
            <a:r>
              <a:rPr lang="en-US" sz="2200" dirty="0"/>
              <a:t>	The human body can not produce antibodies for this virus, the only way that man can combat this virus without drug intervention is by will.</a:t>
            </a:r>
          </a:p>
        </p:txBody>
      </p:sp>
    </p:spTree>
    <p:extLst>
      <p:ext uri="{BB962C8B-B14F-4D97-AF65-F5344CB8AC3E}">
        <p14:creationId xmlns:p14="http://schemas.microsoft.com/office/powerpoint/2010/main" val="5215386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A050B-EFB1-4725-B096-BA5888E48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135755"/>
            <a:ext cx="6184883" cy="630315"/>
          </a:xfrm>
        </p:spPr>
        <p:txBody>
          <a:bodyPr>
            <a:normAutofit/>
          </a:bodyPr>
          <a:lstStyle/>
          <a:p>
            <a:r>
              <a:rPr lang="en-US" b="1" dirty="0"/>
              <a:t>MODIFYING DATA(update)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C4F7B2-010E-4362-9D08-63360C886B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8056" y="70092"/>
            <a:ext cx="5787892" cy="460159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5B621D8-171A-463A-B0BB-75CF4804BA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71" y="2370889"/>
            <a:ext cx="6099913" cy="4351356"/>
          </a:xfrm>
          <a:prstGeom prst="rect">
            <a:avLst/>
          </a:prstGeom>
        </p:spPr>
      </p:pic>
      <p:sp>
        <p:nvSpPr>
          <p:cNvPr id="9" name="Arrow: Pentagon 8">
            <a:extLst>
              <a:ext uri="{FF2B5EF4-FFF2-40B4-BE49-F238E27FC236}">
                <a16:creationId xmlns:a16="http://schemas.microsoft.com/office/drawing/2014/main" id="{21697270-B980-4C85-A191-7884731234F7}"/>
              </a:ext>
            </a:extLst>
          </p:cNvPr>
          <p:cNvSpPr/>
          <p:nvPr/>
        </p:nvSpPr>
        <p:spPr>
          <a:xfrm>
            <a:off x="1946660" y="896645"/>
            <a:ext cx="4301396" cy="1145219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  <a:p>
            <a:r>
              <a:rPr lang="ro-RO" dirty="0"/>
              <a:t>UPDATE factori</a:t>
            </a:r>
            <a:endParaRPr lang="en-US" dirty="0"/>
          </a:p>
          <a:p>
            <a:r>
              <a:rPr lang="ro-RO" dirty="0"/>
              <a:t>SET NUME = '</a:t>
            </a:r>
            <a:r>
              <a:rPr lang="ro-RO" dirty="0" err="1"/>
              <a:t>Mancarea</a:t>
            </a:r>
            <a:r>
              <a:rPr lang="ro-RO" dirty="0"/>
              <a:t>', TIP='</a:t>
            </a:r>
            <a:r>
              <a:rPr lang="ro-RO" dirty="0" err="1"/>
              <a:t>Ajutator</a:t>
            </a:r>
            <a:r>
              <a:rPr lang="ro-RO" dirty="0"/>
              <a:t>'</a:t>
            </a:r>
            <a:endParaRPr lang="en-US" dirty="0"/>
          </a:p>
          <a:p>
            <a:r>
              <a:rPr lang="ro-RO" dirty="0"/>
              <a:t>WHERE TIP = 'Favorizator';</a:t>
            </a:r>
            <a:endParaRPr lang="en-US" dirty="0"/>
          </a:p>
          <a:p>
            <a:endParaRPr lang="en-US" dirty="0"/>
          </a:p>
        </p:txBody>
      </p:sp>
      <p:sp>
        <p:nvSpPr>
          <p:cNvPr id="10" name="Arrow: Pentagon 9">
            <a:extLst>
              <a:ext uri="{FF2B5EF4-FFF2-40B4-BE49-F238E27FC236}">
                <a16:creationId xmlns:a16="http://schemas.microsoft.com/office/drawing/2014/main" id="{5278CE17-8091-4568-A17C-E88237DAABD1}"/>
              </a:ext>
            </a:extLst>
          </p:cNvPr>
          <p:cNvSpPr/>
          <p:nvPr/>
        </p:nvSpPr>
        <p:spPr>
          <a:xfrm flipH="1">
            <a:off x="6184884" y="5454490"/>
            <a:ext cx="4228623" cy="101373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	</a:t>
            </a:r>
            <a:r>
              <a:rPr lang="ro-RO" dirty="0"/>
              <a:t>UPDATE persoane</a:t>
            </a:r>
            <a:endParaRPr lang="en-US" dirty="0"/>
          </a:p>
          <a:p>
            <a:r>
              <a:rPr lang="en-US" dirty="0"/>
              <a:t>	</a:t>
            </a:r>
            <a:r>
              <a:rPr lang="ro-RO" dirty="0"/>
              <a:t>SET TARA='ROMANIA’</a:t>
            </a:r>
            <a:endParaRPr lang="en-US" dirty="0"/>
          </a:p>
          <a:p>
            <a:r>
              <a:rPr lang="en-US" dirty="0"/>
              <a:t>	</a:t>
            </a:r>
            <a:r>
              <a:rPr lang="ro-RO" dirty="0"/>
              <a:t>WHERE PRENUME='Maria';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9407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EF69C38-6C6F-498C-B15D-561CD5C72F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370" y="88950"/>
            <a:ext cx="5698102" cy="421671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51C4B22-BCB3-41D3-86BB-ACD49DFDC8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9263" y="2858610"/>
            <a:ext cx="5985339" cy="3826275"/>
          </a:xfrm>
          <a:prstGeom prst="rect">
            <a:avLst/>
          </a:prstGeom>
        </p:spPr>
      </p:pic>
      <p:sp>
        <p:nvSpPr>
          <p:cNvPr id="6" name="Arrow: Pentagon 5">
            <a:extLst>
              <a:ext uri="{FF2B5EF4-FFF2-40B4-BE49-F238E27FC236}">
                <a16:creationId xmlns:a16="http://schemas.microsoft.com/office/drawing/2014/main" id="{5B22E379-36AE-4D02-8EF0-931D331CBCAE}"/>
              </a:ext>
            </a:extLst>
          </p:cNvPr>
          <p:cNvSpPr/>
          <p:nvPr/>
        </p:nvSpPr>
        <p:spPr>
          <a:xfrm>
            <a:off x="1915006" y="4998300"/>
            <a:ext cx="4174257" cy="155342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  <a:p>
            <a:r>
              <a:rPr lang="ro-RO" dirty="0"/>
              <a:t>UPDATE persoane</a:t>
            </a:r>
            <a:endParaRPr lang="en-US" dirty="0"/>
          </a:p>
          <a:p>
            <a:r>
              <a:rPr lang="ro-RO" dirty="0"/>
              <a:t>SET DATA_N = '06/24/1987' </a:t>
            </a:r>
            <a:endParaRPr lang="en-US" dirty="0"/>
          </a:p>
          <a:p>
            <a:r>
              <a:rPr lang="ro-RO" dirty="0"/>
              <a:t>WHERE NUME = 'Lionel' AND PRENUME = '</a:t>
            </a:r>
            <a:r>
              <a:rPr lang="ro-RO" dirty="0" err="1"/>
              <a:t>Messi</a:t>
            </a:r>
            <a:r>
              <a:rPr lang="ro-RO" dirty="0"/>
              <a:t>';</a:t>
            </a:r>
            <a:endParaRPr lang="en-US" dirty="0"/>
          </a:p>
          <a:p>
            <a:pPr algn="ctr"/>
            <a:endParaRPr lang="en-US" dirty="0"/>
          </a:p>
        </p:txBody>
      </p:sp>
      <p:sp>
        <p:nvSpPr>
          <p:cNvPr id="8" name="Arrow: Pentagon 7">
            <a:extLst>
              <a:ext uri="{FF2B5EF4-FFF2-40B4-BE49-F238E27FC236}">
                <a16:creationId xmlns:a16="http://schemas.microsoft.com/office/drawing/2014/main" id="{F7E43724-356B-4645-A39F-A3164247F186}"/>
              </a:ext>
            </a:extLst>
          </p:cNvPr>
          <p:cNvSpPr/>
          <p:nvPr/>
        </p:nvSpPr>
        <p:spPr>
          <a:xfrm flipH="1">
            <a:off x="6096000" y="173115"/>
            <a:ext cx="4039339" cy="1509031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	</a:t>
            </a:r>
          </a:p>
          <a:p>
            <a:r>
              <a:rPr lang="en-US" dirty="0"/>
              <a:t>	</a:t>
            </a:r>
            <a:r>
              <a:rPr lang="ro-RO" dirty="0"/>
              <a:t>UPDATE persoane</a:t>
            </a:r>
            <a:endParaRPr lang="en-US" dirty="0"/>
          </a:p>
          <a:p>
            <a:r>
              <a:rPr lang="en-US" dirty="0"/>
              <a:t>	</a:t>
            </a:r>
            <a:r>
              <a:rPr lang="ro-RO" dirty="0"/>
              <a:t>SET NUME = 'Mihailovici’ </a:t>
            </a:r>
            <a:endParaRPr lang="en-US" dirty="0"/>
          </a:p>
          <a:p>
            <a:r>
              <a:rPr lang="en-US" dirty="0"/>
              <a:t>	</a:t>
            </a:r>
            <a:r>
              <a:rPr lang="ro-RO" dirty="0"/>
              <a:t>WHERE TARA = 'RUSIA';</a:t>
            </a:r>
            <a:endParaRPr lang="en-US" dirty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82675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13B00A6-F9A9-4A16-ADC6-06C08A5287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0833" y="63733"/>
            <a:ext cx="6073129" cy="41176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C133591-D1AE-4474-A534-F70A41797F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38" y="2814221"/>
            <a:ext cx="5874545" cy="3895079"/>
          </a:xfrm>
          <a:prstGeom prst="rect">
            <a:avLst/>
          </a:prstGeom>
        </p:spPr>
      </p:pic>
      <p:sp>
        <p:nvSpPr>
          <p:cNvPr id="6" name="Arrow: Pentagon 5">
            <a:extLst>
              <a:ext uri="{FF2B5EF4-FFF2-40B4-BE49-F238E27FC236}">
                <a16:creationId xmlns:a16="http://schemas.microsoft.com/office/drawing/2014/main" id="{3B55814B-30C5-440C-BF03-7B2CA11C79FC}"/>
              </a:ext>
            </a:extLst>
          </p:cNvPr>
          <p:cNvSpPr/>
          <p:nvPr/>
        </p:nvSpPr>
        <p:spPr>
          <a:xfrm>
            <a:off x="1778326" y="577049"/>
            <a:ext cx="4262507" cy="1109708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o-RO" dirty="0"/>
              <a:t>UPDATE antidoturi</a:t>
            </a:r>
            <a:endParaRPr lang="en-US" dirty="0"/>
          </a:p>
          <a:p>
            <a:r>
              <a:rPr lang="ro-RO" dirty="0"/>
              <a:t>SET EFECT_SEC = 'Somnolenta' </a:t>
            </a:r>
            <a:endParaRPr lang="en-US" dirty="0"/>
          </a:p>
          <a:p>
            <a:r>
              <a:rPr lang="ro-RO" dirty="0"/>
              <a:t>WHERE EFECT = 'Foarte rapid';</a:t>
            </a:r>
            <a:endParaRPr lang="en-US" dirty="0"/>
          </a:p>
        </p:txBody>
      </p:sp>
      <p:sp>
        <p:nvSpPr>
          <p:cNvPr id="7" name="Arrow: Pentagon 6">
            <a:extLst>
              <a:ext uri="{FF2B5EF4-FFF2-40B4-BE49-F238E27FC236}">
                <a16:creationId xmlns:a16="http://schemas.microsoft.com/office/drawing/2014/main" id="{F7DCC1F6-07A6-4A1F-AD01-7E479D15302F}"/>
              </a:ext>
            </a:extLst>
          </p:cNvPr>
          <p:cNvSpPr/>
          <p:nvPr/>
        </p:nvSpPr>
        <p:spPr>
          <a:xfrm flipH="1">
            <a:off x="5952582" y="5024760"/>
            <a:ext cx="4762766" cy="1025371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	</a:t>
            </a:r>
            <a:r>
              <a:rPr lang="ro-RO" dirty="0"/>
              <a:t>UPDATE </a:t>
            </a:r>
            <a:r>
              <a:rPr lang="ro-RO" dirty="0" err="1"/>
              <a:t>echipe_c</a:t>
            </a:r>
            <a:endParaRPr lang="en-US" dirty="0"/>
          </a:p>
          <a:p>
            <a:r>
              <a:rPr lang="en-US" dirty="0"/>
              <a:t>	</a:t>
            </a:r>
            <a:r>
              <a:rPr lang="ro-RO" dirty="0"/>
              <a:t>SET PREMII = 'Nobel in biochimie’ </a:t>
            </a:r>
            <a:endParaRPr lang="en-US" dirty="0"/>
          </a:p>
          <a:p>
            <a:r>
              <a:rPr lang="en-US" dirty="0"/>
              <a:t>	</a:t>
            </a:r>
            <a:r>
              <a:rPr lang="ro-RO" dirty="0"/>
              <a:t>WHERE NR_MEMBRI &lt; 5;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13704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FE399-3B36-4644-B907-F14F16213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235" y="130206"/>
            <a:ext cx="6386851" cy="571130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EXAMPLES OF VARIED QUERIES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57A47D-AB53-4517-833A-F6D36C90E6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1012" y="701336"/>
            <a:ext cx="6122753" cy="277344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C89AECF-0959-47F9-8854-BCE5C62A24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1012" y="3589516"/>
            <a:ext cx="6122753" cy="313827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D3A3228-1ED2-415E-B9D1-B056A437C59B}"/>
              </a:ext>
            </a:extLst>
          </p:cNvPr>
          <p:cNvSpPr txBox="1"/>
          <p:nvPr/>
        </p:nvSpPr>
        <p:spPr>
          <a:xfrm>
            <a:off x="1012055" y="1545261"/>
            <a:ext cx="282641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b="1" dirty="0"/>
              <a:t>select nume, prenume</a:t>
            </a:r>
            <a:endParaRPr lang="en-US" b="1" dirty="0"/>
          </a:p>
          <a:p>
            <a:r>
              <a:rPr lang="ro-RO" b="1" dirty="0" err="1"/>
              <a:t>from</a:t>
            </a:r>
            <a:r>
              <a:rPr lang="ro-RO" b="1" dirty="0"/>
              <a:t> persoane</a:t>
            </a:r>
            <a:endParaRPr lang="en-US" b="1" dirty="0"/>
          </a:p>
          <a:p>
            <a:r>
              <a:rPr lang="ro-RO" b="1" dirty="0" err="1"/>
              <a:t>where</a:t>
            </a:r>
            <a:r>
              <a:rPr lang="ro-RO" b="1" dirty="0"/>
              <a:t> tara='ROMANIA';</a:t>
            </a:r>
            <a:endParaRPr lang="en-US" b="1" dirty="0"/>
          </a:p>
          <a:p>
            <a:endParaRPr lang="en-US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651588F-EEA9-4A46-8AE3-2934AF1927AB}"/>
              </a:ext>
            </a:extLst>
          </p:cNvPr>
          <p:cNvSpPr/>
          <p:nvPr/>
        </p:nvSpPr>
        <p:spPr>
          <a:xfrm>
            <a:off x="1012055" y="4525087"/>
            <a:ext cx="6096000" cy="78765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o-RO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 nume, prenume, specializare</a:t>
            </a:r>
            <a:endParaRPr lang="en-US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o-RO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ro-RO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doctori;</a:t>
            </a:r>
            <a:endParaRPr lang="en-US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12793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9A3A798-4F8B-4A3B-940E-319238F72A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2831" y="157735"/>
            <a:ext cx="6078365" cy="352873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9B48BEC-3433-4BEF-81E2-E61E7B2B4DD7}"/>
              </a:ext>
            </a:extLst>
          </p:cNvPr>
          <p:cNvSpPr/>
          <p:nvPr/>
        </p:nvSpPr>
        <p:spPr>
          <a:xfrm>
            <a:off x="145003" y="336002"/>
            <a:ext cx="5359153" cy="11866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o-RO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 nume, prenume, tara, </a:t>
            </a:r>
            <a:r>
              <a:rPr lang="ro-RO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data_n</a:t>
            </a:r>
            <a:r>
              <a:rPr lang="ro-RO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as "Data </a:t>
            </a:r>
            <a:r>
              <a:rPr lang="ro-RO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nasterii</a:t>
            </a:r>
            <a:r>
              <a:rPr lang="ro-RO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endParaRPr lang="en-US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o-RO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ro-RO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persoane</a:t>
            </a:r>
            <a:endParaRPr lang="en-US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o-RO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ro-RO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o-RO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ro-RO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DATA_N;</a:t>
            </a:r>
            <a:endParaRPr lang="en-US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54E853B-E550-40FE-80F0-4E5B109A56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4458" y="3804777"/>
            <a:ext cx="6486738" cy="289548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009A860-7D4C-419F-A51D-EA582FEE8285}"/>
              </a:ext>
            </a:extLst>
          </p:cNvPr>
          <p:cNvSpPr/>
          <p:nvPr/>
        </p:nvSpPr>
        <p:spPr>
          <a:xfrm>
            <a:off x="145003" y="3901018"/>
            <a:ext cx="6096000" cy="118660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o-RO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 nume, prenume, specializare</a:t>
            </a:r>
            <a:endParaRPr lang="en-US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o-RO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ro-RO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doctori</a:t>
            </a:r>
            <a:endParaRPr lang="en-US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o-RO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ro-RO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specializare LIKE '%log';</a:t>
            </a:r>
            <a:endParaRPr lang="en-US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87764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5DD21BE-0AA5-4516-A4A9-92E7FD520C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6703" y="165197"/>
            <a:ext cx="6683304" cy="244016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AD3BD47-DC2C-4B73-B8C1-2AC6913E464E}"/>
              </a:ext>
            </a:extLst>
          </p:cNvPr>
          <p:cNvSpPr/>
          <p:nvPr/>
        </p:nvSpPr>
        <p:spPr>
          <a:xfrm>
            <a:off x="261993" y="217475"/>
            <a:ext cx="6096000" cy="78765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o-RO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 SUM(</a:t>
            </a:r>
            <a:r>
              <a:rPr lang="ro-RO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nr_membri</a:t>
            </a:r>
            <a:r>
              <a:rPr lang="ro-RO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o-RO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ro-RO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o-RO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echipe_c</a:t>
            </a:r>
            <a:r>
              <a:rPr lang="ro-RO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BC038E2-B3D4-4363-A5D5-A2C113F05B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4690" y="2864976"/>
            <a:ext cx="7125317" cy="366553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A7A72AA-06C3-401A-987E-670EF826D315}"/>
              </a:ext>
            </a:extLst>
          </p:cNvPr>
          <p:cNvSpPr/>
          <p:nvPr/>
        </p:nvSpPr>
        <p:spPr>
          <a:xfrm>
            <a:off x="261993" y="3511138"/>
            <a:ext cx="6096000" cy="118660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o-RO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 </a:t>
            </a:r>
            <a:r>
              <a:rPr lang="ro-RO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nume,prenume,tara</a:t>
            </a:r>
            <a:endParaRPr lang="en-US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o-RO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ro-RO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persoane</a:t>
            </a:r>
            <a:endParaRPr lang="en-US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o-RO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ro-RO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o-RO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data_n</a:t>
            </a:r>
            <a:r>
              <a:rPr lang="ro-RO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&lt; '01/01/2000';</a:t>
            </a:r>
            <a:endParaRPr lang="en-US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84407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08E410A-E784-412A-88D1-C64D401A67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5593" y="122067"/>
            <a:ext cx="7041490" cy="258340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280465B-10E3-4FB1-B56A-60C0EE58D2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5593" y="2814319"/>
            <a:ext cx="7041490" cy="374174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5D3465F-875C-4D99-ABB9-D0C961DAF4E0}"/>
              </a:ext>
            </a:extLst>
          </p:cNvPr>
          <p:cNvSpPr/>
          <p:nvPr/>
        </p:nvSpPr>
        <p:spPr>
          <a:xfrm>
            <a:off x="100614" y="122067"/>
            <a:ext cx="4945593" cy="10840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o-RO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 MAX(</a:t>
            </a:r>
            <a:r>
              <a:rPr lang="ro-RO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nr_membri</a:t>
            </a:r>
            <a:r>
              <a:rPr lang="ro-RO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AS "MAX </a:t>
            </a:r>
            <a:r>
              <a:rPr lang="ro-RO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Cercetatori</a:t>
            </a:r>
            <a:r>
              <a:rPr lang="ro-RO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/echipa"</a:t>
            </a:r>
            <a:endParaRPr lang="en-US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o-RO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ro-RO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o-RO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echipe_c</a:t>
            </a:r>
            <a:r>
              <a:rPr lang="ro-RO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B94EC6C-4CC0-403D-AD3C-F59BC89D08BF}"/>
              </a:ext>
            </a:extLst>
          </p:cNvPr>
          <p:cNvSpPr/>
          <p:nvPr/>
        </p:nvSpPr>
        <p:spPr>
          <a:xfrm>
            <a:off x="100614" y="3429000"/>
            <a:ext cx="4782104" cy="20506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o-RO" b="1" dirty="0"/>
              <a:t>SELECT </a:t>
            </a:r>
            <a:r>
              <a:rPr lang="ro-RO" b="1" dirty="0" err="1"/>
              <a:t>p.id_p</a:t>
            </a:r>
            <a:r>
              <a:rPr lang="ro-RO" b="1" dirty="0"/>
              <a:t> "ID", </a:t>
            </a:r>
            <a:r>
              <a:rPr lang="ro-RO" b="1" dirty="0" err="1"/>
              <a:t>p.nume</a:t>
            </a:r>
            <a:r>
              <a:rPr lang="ro-RO" b="1" dirty="0"/>
              <a:t> "NUME", </a:t>
            </a:r>
            <a:r>
              <a:rPr lang="ro-RO" b="1" dirty="0" err="1"/>
              <a:t>p.prenume</a:t>
            </a:r>
            <a:r>
              <a:rPr lang="ro-RO" b="1" dirty="0"/>
              <a:t> "PRENUME", </a:t>
            </a:r>
            <a:r>
              <a:rPr lang="ro-RO" b="1" dirty="0" err="1"/>
              <a:t>s.nume</a:t>
            </a:r>
            <a:r>
              <a:rPr lang="ro-RO" b="1" dirty="0"/>
              <a:t> "Simptom"</a:t>
            </a:r>
            <a:endParaRPr lang="en-US" b="1" dirty="0"/>
          </a:p>
          <a:p>
            <a:endParaRPr lang="en-US" b="1" dirty="0"/>
          </a:p>
          <a:p>
            <a:r>
              <a:rPr lang="ro-RO" b="1" dirty="0"/>
              <a:t>FROM persoane p, simptome s</a:t>
            </a:r>
            <a:endParaRPr lang="en-US" b="1" dirty="0"/>
          </a:p>
          <a:p>
            <a:endParaRPr lang="en-US" b="1" dirty="0"/>
          </a:p>
          <a:p>
            <a:r>
              <a:rPr lang="ro-RO" b="1" dirty="0"/>
              <a:t>WHERE </a:t>
            </a:r>
            <a:r>
              <a:rPr lang="ro-RO" b="1" dirty="0" err="1"/>
              <a:t>p.id_p</a:t>
            </a:r>
            <a:r>
              <a:rPr lang="ro-RO" b="1" dirty="0"/>
              <a:t>=</a:t>
            </a:r>
            <a:r>
              <a:rPr lang="ro-RO" b="1" dirty="0" err="1"/>
              <a:t>s.id_p</a:t>
            </a:r>
            <a:r>
              <a:rPr lang="ro-RO" b="1" dirty="0"/>
              <a:t>;</a:t>
            </a:r>
            <a:endParaRPr lang="en-US" b="1" dirty="0"/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41666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9242C7C-B34E-47C6-9FD7-617B5F4D6F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3336" y="67072"/>
            <a:ext cx="6786025" cy="295672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EA8CA5E-F449-4AC4-BA3C-412273ABCB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9362" y="3178206"/>
            <a:ext cx="6210273" cy="361272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17B8F2E-CE91-477E-A0E1-9D02431CABD6}"/>
              </a:ext>
            </a:extLst>
          </p:cNvPr>
          <p:cNvSpPr/>
          <p:nvPr/>
        </p:nvSpPr>
        <p:spPr>
          <a:xfrm>
            <a:off x="0" y="201767"/>
            <a:ext cx="5157926" cy="1482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o-RO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 </a:t>
            </a:r>
            <a:r>
              <a:rPr lang="ro-RO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d.id_d</a:t>
            </a:r>
            <a:r>
              <a:rPr lang="ro-RO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"ID", </a:t>
            </a:r>
            <a:r>
              <a:rPr lang="ro-RO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d.nume</a:t>
            </a:r>
            <a:r>
              <a:rPr lang="ro-RO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"NUME", </a:t>
            </a:r>
            <a:r>
              <a:rPr lang="ro-RO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d.prenume</a:t>
            </a:r>
            <a:r>
              <a:rPr lang="ro-RO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"PRENUME", </a:t>
            </a:r>
            <a:r>
              <a:rPr lang="ro-RO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d.specializare</a:t>
            </a:r>
            <a:r>
              <a:rPr lang="ro-RO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o-RO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c.nume</a:t>
            </a:r>
            <a:r>
              <a:rPr lang="ro-RO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as "Consult"</a:t>
            </a:r>
            <a:endParaRPr lang="en-US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o-RO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FROM doctori d, consulturi c</a:t>
            </a:r>
            <a:endParaRPr lang="en-US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o-RO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WHERE </a:t>
            </a:r>
            <a:r>
              <a:rPr lang="ro-RO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d.id_d</a:t>
            </a:r>
            <a:r>
              <a:rPr lang="ro-RO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ro-RO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c.id_d</a:t>
            </a:r>
            <a:r>
              <a:rPr lang="ro-RO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specializare LIKE '%log';</a:t>
            </a:r>
            <a:endParaRPr lang="en-US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55B81D0-B16B-430D-B45A-9C7A8167FB30}"/>
              </a:ext>
            </a:extLst>
          </p:cNvPr>
          <p:cNvSpPr/>
          <p:nvPr/>
        </p:nvSpPr>
        <p:spPr>
          <a:xfrm>
            <a:off x="0" y="3429000"/>
            <a:ext cx="5488221" cy="18819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o-RO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 </a:t>
            </a:r>
            <a:r>
              <a:rPr lang="ro-RO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v.id_v</a:t>
            </a:r>
            <a:r>
              <a:rPr lang="ro-RO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o-RO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v.nume</a:t>
            </a:r>
            <a:r>
              <a:rPr lang="ro-RO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o-RO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v.nocivitate</a:t>
            </a:r>
            <a:r>
              <a:rPr lang="ro-RO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o-RO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f.nume</a:t>
            </a:r>
            <a:r>
              <a:rPr lang="ro-RO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"FACTOR", </a:t>
            </a:r>
            <a:r>
              <a:rPr lang="ro-RO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f.tip</a:t>
            </a:r>
            <a:r>
              <a:rPr lang="ro-RO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"INFLUENTA"</a:t>
            </a:r>
            <a:endParaRPr lang="en-US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o-RO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ro-RO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o-RO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virusi</a:t>
            </a:r>
            <a:r>
              <a:rPr lang="ro-RO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v, factori f</a:t>
            </a:r>
            <a:endParaRPr lang="en-US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o-RO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WHERE </a:t>
            </a:r>
            <a:r>
              <a:rPr lang="ro-RO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v.id_v</a:t>
            </a:r>
            <a:r>
              <a:rPr lang="ro-RO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ro-RO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f.id_v</a:t>
            </a:r>
            <a:endParaRPr lang="en-US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o-RO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ORDER BY </a:t>
            </a:r>
            <a:r>
              <a:rPr lang="ro-RO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v.nocivitate</a:t>
            </a:r>
            <a:r>
              <a:rPr lang="ro-RO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DESC;</a:t>
            </a:r>
            <a:endParaRPr lang="en-US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04380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6271FC6-9B0F-4A84-8087-2C1019E60F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2831" y="84199"/>
            <a:ext cx="6362450" cy="366614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A233D6E-04F3-4D95-B013-BFDE14BCE9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8948" y="3869469"/>
            <a:ext cx="6806333" cy="290433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E8A5CD1-505C-41AC-BEB4-114B627A204E}"/>
              </a:ext>
            </a:extLst>
          </p:cNvPr>
          <p:cNvSpPr/>
          <p:nvPr/>
        </p:nvSpPr>
        <p:spPr>
          <a:xfrm>
            <a:off x="287045" y="216785"/>
            <a:ext cx="6096000" cy="118660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o-RO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 AVG(</a:t>
            </a:r>
            <a:r>
              <a:rPr lang="ro-RO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nr_membri</a:t>
            </a:r>
            <a:r>
              <a:rPr lang="ro-RO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), universitate</a:t>
            </a:r>
            <a:endParaRPr lang="en-US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o-RO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FROM </a:t>
            </a:r>
            <a:r>
              <a:rPr lang="ro-RO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echipe_c</a:t>
            </a:r>
            <a:endParaRPr lang="en-US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o-RO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GROUP BY universitate;</a:t>
            </a:r>
            <a:endParaRPr lang="en-US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1A3146C-A91C-4175-8D5D-EF184BF7D696}"/>
              </a:ext>
            </a:extLst>
          </p:cNvPr>
          <p:cNvSpPr/>
          <p:nvPr/>
        </p:nvSpPr>
        <p:spPr>
          <a:xfrm>
            <a:off x="287045" y="4555995"/>
            <a:ext cx="4941903" cy="15855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o-RO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 * </a:t>
            </a:r>
            <a:r>
              <a:rPr lang="ro-RO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ro-RO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persoane</a:t>
            </a:r>
            <a:endParaRPr lang="en-US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o-RO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ro-RO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o-RO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id_p</a:t>
            </a:r>
            <a:r>
              <a:rPr lang="ro-RO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IN( select </a:t>
            </a:r>
            <a:r>
              <a:rPr lang="ro-RO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id_p</a:t>
            </a:r>
            <a:r>
              <a:rPr lang="ro-RO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o-RO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FROM persoane </a:t>
            </a:r>
            <a:endParaRPr lang="en-US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o-RO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ro-RO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tara='ROMANIA')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282165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03ABBE2-3B40-403D-83B6-DF52F09E06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6097" y="111971"/>
            <a:ext cx="6300307" cy="378699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99BF549-EE4A-4D4D-A0DF-70B23A6A42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2052" y="4025688"/>
            <a:ext cx="7064352" cy="260626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3C17EA8-48FE-424E-8EC3-CA4D2F500CC2}"/>
              </a:ext>
            </a:extLst>
          </p:cNvPr>
          <p:cNvSpPr/>
          <p:nvPr/>
        </p:nvSpPr>
        <p:spPr>
          <a:xfrm>
            <a:off x="165596" y="4686420"/>
            <a:ext cx="4962052" cy="11866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o-RO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 *</a:t>
            </a:r>
            <a:r>
              <a:rPr lang="ro-RO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ro-RO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persoane</a:t>
            </a:r>
            <a:endParaRPr lang="en-US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o-RO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ro-RO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o-RO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data_n</a:t>
            </a:r>
            <a:r>
              <a:rPr lang="ro-RO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&gt; '01/01/2000’ </a:t>
            </a:r>
            <a:endParaRPr lang="en-US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o-RO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 tara='ROMANIA';</a:t>
            </a:r>
            <a:endParaRPr lang="en-US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50AC987-D076-4DA1-8789-B6950F09F77E}"/>
              </a:ext>
            </a:extLst>
          </p:cNvPr>
          <p:cNvSpPr/>
          <p:nvPr/>
        </p:nvSpPr>
        <p:spPr>
          <a:xfrm>
            <a:off x="165596" y="111971"/>
            <a:ext cx="6096000" cy="158556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o-RO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 AVG(</a:t>
            </a:r>
            <a:r>
              <a:rPr lang="ro-RO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nr_membri</a:t>
            </a:r>
            <a:r>
              <a:rPr lang="ro-RO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), universitate</a:t>
            </a:r>
            <a:endParaRPr lang="en-US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o-RO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FROM </a:t>
            </a:r>
            <a:r>
              <a:rPr lang="ro-RO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echipe_c</a:t>
            </a:r>
            <a:endParaRPr lang="en-US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o-RO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GROUP BY universitate</a:t>
            </a:r>
            <a:endParaRPr lang="en-US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o-RO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ORDER BY COUNT(</a:t>
            </a:r>
            <a:r>
              <a:rPr lang="ro-RO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nr_membri</a:t>
            </a:r>
            <a:r>
              <a:rPr lang="ro-RO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3450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5A1B6-5F42-43F3-B076-ECD25B5B8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906000" cy="566738"/>
          </a:xfrm>
        </p:spPr>
        <p:txBody>
          <a:bodyPr/>
          <a:lstStyle/>
          <a:p>
            <a:r>
              <a:rPr lang="en-US" dirty="0"/>
              <a:t>CONCEPTUAL DIAGRAM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2CA2561-0751-4570-9F2A-014A56C136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66" r="8336" b="22672"/>
          <a:stretch/>
        </p:blipFill>
        <p:spPr>
          <a:xfrm>
            <a:off x="1448539" y="646637"/>
            <a:ext cx="9294921" cy="5894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1453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426E758-2349-4E1F-8426-4648FD9B63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1434" y="75909"/>
            <a:ext cx="6641025" cy="315556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6ECA4D2-99A0-4443-A90F-FA2BE5CD7D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3544" y="3429000"/>
            <a:ext cx="6638915" cy="333743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53CC0A6-63AC-4F98-8B41-3FC060E1F0D2}"/>
              </a:ext>
            </a:extLst>
          </p:cNvPr>
          <p:cNvSpPr/>
          <p:nvPr/>
        </p:nvSpPr>
        <p:spPr>
          <a:xfrm>
            <a:off x="179541" y="4289665"/>
            <a:ext cx="5102673" cy="15855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o-RO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 * </a:t>
            </a:r>
            <a:r>
              <a:rPr lang="ro-RO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ro-RO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persoane</a:t>
            </a:r>
            <a:endParaRPr lang="en-US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o-RO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ro-RO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o-RO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id_p</a:t>
            </a:r>
            <a:r>
              <a:rPr lang="ro-RO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NOT IN( select </a:t>
            </a:r>
            <a:r>
              <a:rPr lang="ro-RO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id_p</a:t>
            </a:r>
            <a:r>
              <a:rPr lang="ro-RO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o-RO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FROM persoane </a:t>
            </a:r>
            <a:endParaRPr lang="en-US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o-RO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ro-RO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tara='ROMANIA')</a:t>
            </a:r>
            <a:endParaRPr lang="en-US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DF8B96-B59B-4A33-A304-4FF097421C9D}"/>
              </a:ext>
            </a:extLst>
          </p:cNvPr>
          <p:cNvSpPr/>
          <p:nvPr/>
        </p:nvSpPr>
        <p:spPr>
          <a:xfrm>
            <a:off x="179541" y="173354"/>
            <a:ext cx="5102673" cy="18819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o-RO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 * </a:t>
            </a:r>
            <a:r>
              <a:rPr lang="ro-RO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ro-RO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doctori</a:t>
            </a:r>
            <a:endParaRPr lang="en-US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o-RO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ro-RO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o-RO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id_d</a:t>
            </a:r>
            <a:r>
              <a:rPr lang="ro-RO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IN( select </a:t>
            </a:r>
            <a:r>
              <a:rPr lang="ro-RO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id_d</a:t>
            </a:r>
            <a:r>
              <a:rPr lang="ro-RO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o-RO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FROM doctori </a:t>
            </a:r>
            <a:endParaRPr lang="en-US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o-RO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ro-RO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specializare='Cardiolog' or specializare='Radiolog')</a:t>
            </a:r>
            <a:endParaRPr lang="en-US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2163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326B99E-DF6C-4E54-81D1-AEF9708C5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165" y="150404"/>
            <a:ext cx="4620195" cy="757561"/>
          </a:xfrm>
        </p:spPr>
        <p:txBody>
          <a:bodyPr>
            <a:normAutofit fontScale="90000"/>
          </a:bodyPr>
          <a:lstStyle/>
          <a:p>
            <a:r>
              <a:rPr lang="en-US" dirty="0"/>
              <a:t>MAPPING RELATIONSHIPS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A8A90BE-9443-4FDD-8260-4A9E2C22B1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5915" y="132649"/>
            <a:ext cx="8511783" cy="6592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4783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501DB99-691C-4B1B-ABA7-3A3AD48391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7801" y="153140"/>
            <a:ext cx="9076398" cy="6551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805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86D0E66-70F7-4ADD-9107-4DF01182BA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5736" y="96854"/>
            <a:ext cx="8975324" cy="6653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0854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DB22E-97B7-475C-9F85-44FD23F22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287" y="16735"/>
            <a:ext cx="4380498" cy="701030"/>
          </a:xfrm>
        </p:spPr>
        <p:txBody>
          <a:bodyPr/>
          <a:lstStyle/>
          <a:p>
            <a:r>
              <a:rPr lang="en-US" b="1" dirty="0"/>
              <a:t>CREATING TABLES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021211-3F34-4889-8630-253E415F91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0843" y="514333"/>
            <a:ext cx="7456870" cy="331194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F7DCB33-AA24-4C77-AF39-1C7989EAF9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0843" y="4219113"/>
            <a:ext cx="7406013" cy="238903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B4E9727-3639-416A-B4F2-D90AFC215128}"/>
              </a:ext>
            </a:extLst>
          </p:cNvPr>
          <p:cNvSpPr txBox="1"/>
          <p:nvPr/>
        </p:nvSpPr>
        <p:spPr>
          <a:xfrm>
            <a:off x="124287" y="1068280"/>
            <a:ext cx="4296793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TABELA PERSOANE</a:t>
            </a:r>
          </a:p>
          <a:p>
            <a:r>
              <a:rPr lang="ro-RO" sz="1600" dirty="0"/>
              <a:t>create table persoane (</a:t>
            </a:r>
            <a:endParaRPr lang="en-US" sz="1600" dirty="0"/>
          </a:p>
          <a:p>
            <a:r>
              <a:rPr lang="ro-RO" sz="1600" dirty="0" err="1"/>
              <a:t>id_p</a:t>
            </a:r>
            <a:r>
              <a:rPr lang="ro-RO" sz="1600" dirty="0"/>
              <a:t> NUMBER(3) NOT NULL,</a:t>
            </a:r>
            <a:endParaRPr lang="en-US" sz="1600" dirty="0"/>
          </a:p>
          <a:p>
            <a:r>
              <a:rPr lang="ro-RO" sz="1600" dirty="0"/>
              <a:t>nume varchar2(30) NOT NULL,</a:t>
            </a:r>
            <a:endParaRPr lang="en-US" sz="1600" dirty="0"/>
          </a:p>
          <a:p>
            <a:r>
              <a:rPr lang="ro-RO" sz="1600" dirty="0"/>
              <a:t>prenume varchar2(30) NOT NULL,</a:t>
            </a:r>
            <a:endParaRPr lang="en-US" sz="1600" dirty="0"/>
          </a:p>
          <a:p>
            <a:r>
              <a:rPr lang="ro-RO" sz="1600" dirty="0" err="1"/>
              <a:t>data_n</a:t>
            </a:r>
            <a:r>
              <a:rPr lang="ro-RO" sz="1600" dirty="0"/>
              <a:t> date NOT NULL,</a:t>
            </a:r>
            <a:endParaRPr lang="en-US" sz="1600" dirty="0"/>
          </a:p>
          <a:p>
            <a:r>
              <a:rPr lang="ro-RO" sz="1600" dirty="0"/>
              <a:t>tara varchar2(30) NOT NULL,</a:t>
            </a:r>
            <a:endParaRPr lang="en-US" sz="1600" dirty="0"/>
          </a:p>
          <a:p>
            <a:r>
              <a:rPr lang="ro-RO" sz="1600" dirty="0" err="1"/>
              <a:t>constraint</a:t>
            </a:r>
            <a:r>
              <a:rPr lang="ro-RO" sz="1600" dirty="0"/>
              <a:t> "</a:t>
            </a:r>
            <a:r>
              <a:rPr lang="ro-RO" sz="1600" dirty="0" err="1"/>
              <a:t>persoane_pk</a:t>
            </a:r>
            <a:r>
              <a:rPr lang="ro-RO" sz="1600" dirty="0"/>
              <a:t>" PRIMARY KEY (</a:t>
            </a:r>
            <a:r>
              <a:rPr lang="ro-RO" sz="1600" dirty="0" err="1"/>
              <a:t>id_p</a:t>
            </a:r>
            <a:r>
              <a:rPr lang="ro-RO" sz="1600" dirty="0"/>
              <a:t>) ) ;</a:t>
            </a:r>
            <a:endParaRPr lang="en-US" sz="1600" dirty="0"/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EE9D7F-E544-48BB-9B55-960D2A4163B1}"/>
              </a:ext>
            </a:extLst>
          </p:cNvPr>
          <p:cNvSpPr txBox="1"/>
          <p:nvPr/>
        </p:nvSpPr>
        <p:spPr>
          <a:xfrm>
            <a:off x="0" y="4059315"/>
            <a:ext cx="4665950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TABELA SIMPTOME</a:t>
            </a:r>
          </a:p>
          <a:p>
            <a:r>
              <a:rPr lang="ro-RO" sz="1600" dirty="0"/>
              <a:t>create table simptome (</a:t>
            </a:r>
            <a:endParaRPr lang="en-US" sz="1600" dirty="0"/>
          </a:p>
          <a:p>
            <a:r>
              <a:rPr lang="ro-RO" sz="1600" dirty="0" err="1"/>
              <a:t>id_s</a:t>
            </a:r>
            <a:r>
              <a:rPr lang="ro-RO" sz="1600" dirty="0"/>
              <a:t> NUMBER(3) NOT NULL,</a:t>
            </a:r>
            <a:endParaRPr lang="en-US" sz="1600" dirty="0"/>
          </a:p>
          <a:p>
            <a:r>
              <a:rPr lang="ro-RO" sz="1600" dirty="0"/>
              <a:t>nume varchar2(30) NOT NULL,</a:t>
            </a:r>
            <a:endParaRPr lang="en-US" sz="1600" dirty="0"/>
          </a:p>
          <a:p>
            <a:r>
              <a:rPr lang="ro-RO" sz="1600" dirty="0" err="1"/>
              <a:t>id_p</a:t>
            </a:r>
            <a:r>
              <a:rPr lang="ro-RO" sz="1600" dirty="0"/>
              <a:t> NUMBER(3) NOT NULL,</a:t>
            </a:r>
            <a:endParaRPr lang="en-US" sz="1600" dirty="0"/>
          </a:p>
          <a:p>
            <a:r>
              <a:rPr lang="ro-RO" sz="1600" dirty="0" err="1"/>
              <a:t>constraint</a:t>
            </a:r>
            <a:r>
              <a:rPr lang="ro-RO" sz="1600" dirty="0"/>
              <a:t> "</a:t>
            </a:r>
            <a:r>
              <a:rPr lang="ro-RO" sz="1600" dirty="0" err="1"/>
              <a:t>simptome_pk</a:t>
            </a:r>
            <a:r>
              <a:rPr lang="ro-RO" sz="1600" dirty="0"/>
              <a:t>" PRIMARY KEY (</a:t>
            </a:r>
            <a:r>
              <a:rPr lang="ro-RO" sz="1600" dirty="0" err="1"/>
              <a:t>id_s</a:t>
            </a:r>
            <a:r>
              <a:rPr lang="ro-RO" sz="1600" dirty="0"/>
              <a:t>),</a:t>
            </a:r>
            <a:endParaRPr lang="en-US" sz="1600" dirty="0"/>
          </a:p>
          <a:p>
            <a:r>
              <a:rPr lang="ro-RO" sz="1600" dirty="0"/>
              <a:t>CONSTRAINT "</a:t>
            </a:r>
            <a:r>
              <a:rPr lang="ro-RO" sz="1600" dirty="0" err="1"/>
              <a:t>simptome_fk</a:t>
            </a:r>
            <a:r>
              <a:rPr lang="ro-RO" sz="1600" dirty="0"/>
              <a:t>" FOREIGN KEY (</a:t>
            </a:r>
            <a:r>
              <a:rPr lang="ro-RO" sz="1600" dirty="0" err="1"/>
              <a:t>id_p</a:t>
            </a:r>
            <a:r>
              <a:rPr lang="ro-RO" sz="1600" dirty="0"/>
              <a:t>) REFERENCES persoane (</a:t>
            </a:r>
            <a:r>
              <a:rPr lang="ro-RO" sz="1600" dirty="0" err="1"/>
              <a:t>id_p</a:t>
            </a:r>
            <a:r>
              <a:rPr lang="ro-RO" sz="1600" dirty="0"/>
              <a:t>));</a:t>
            </a:r>
            <a:endParaRPr lang="en-US" sz="1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3188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1E673C1-F0F9-411A-9291-7AB44CE287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5709" y="235943"/>
            <a:ext cx="7458175" cy="283573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E756E5E-908B-4A08-A5CC-17C9FE6A10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5709" y="3429000"/>
            <a:ext cx="7458176" cy="308799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6D473D4-6602-4A7A-8563-37750A557610}"/>
              </a:ext>
            </a:extLst>
          </p:cNvPr>
          <p:cNvSpPr txBox="1"/>
          <p:nvPr/>
        </p:nvSpPr>
        <p:spPr>
          <a:xfrm>
            <a:off x="62144" y="240130"/>
            <a:ext cx="4523565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TABELA BOLI</a:t>
            </a:r>
          </a:p>
          <a:p>
            <a:r>
              <a:rPr lang="ro-RO" sz="1600" dirty="0"/>
              <a:t>create table boli(</a:t>
            </a:r>
            <a:endParaRPr lang="en-US" sz="1600" dirty="0"/>
          </a:p>
          <a:p>
            <a:r>
              <a:rPr lang="ro-RO" sz="1600" dirty="0" err="1"/>
              <a:t>id_b</a:t>
            </a:r>
            <a:r>
              <a:rPr lang="ro-RO" sz="1600" dirty="0"/>
              <a:t> NUMBER(3) NOT NULL,</a:t>
            </a:r>
            <a:endParaRPr lang="en-US" sz="1600" dirty="0"/>
          </a:p>
          <a:p>
            <a:r>
              <a:rPr lang="ro-RO" sz="1600" dirty="0"/>
              <a:t>nume varchar2(30) NOT NULL,</a:t>
            </a:r>
            <a:endParaRPr lang="en-US" sz="1600" dirty="0"/>
          </a:p>
          <a:p>
            <a:r>
              <a:rPr lang="ro-RO" sz="1600" dirty="0"/>
              <a:t>stadiu varchar2(30) NOT NULL,</a:t>
            </a:r>
            <a:endParaRPr lang="en-US" sz="1600" dirty="0"/>
          </a:p>
          <a:p>
            <a:r>
              <a:rPr lang="ro-RO" sz="1600" dirty="0" err="1"/>
              <a:t>id_s</a:t>
            </a:r>
            <a:r>
              <a:rPr lang="ro-RO" sz="1600" dirty="0"/>
              <a:t> NUMBER(3) NOT NULL,</a:t>
            </a:r>
            <a:endParaRPr lang="en-US" sz="1600" dirty="0"/>
          </a:p>
          <a:p>
            <a:r>
              <a:rPr lang="ro-RO" sz="1600" dirty="0" err="1"/>
              <a:t>constraint</a:t>
            </a:r>
            <a:r>
              <a:rPr lang="ro-RO" sz="1600" dirty="0"/>
              <a:t> "</a:t>
            </a:r>
            <a:r>
              <a:rPr lang="ro-RO" sz="1600" dirty="0" err="1"/>
              <a:t>boli_pk</a:t>
            </a:r>
            <a:r>
              <a:rPr lang="ro-RO" sz="1600" dirty="0"/>
              <a:t>" PRIMARY KEY (</a:t>
            </a:r>
            <a:r>
              <a:rPr lang="ro-RO" sz="1600" dirty="0" err="1"/>
              <a:t>id_b</a:t>
            </a:r>
            <a:r>
              <a:rPr lang="ro-RO" sz="1600" dirty="0"/>
              <a:t>),</a:t>
            </a:r>
            <a:endParaRPr lang="en-US" sz="1600" dirty="0"/>
          </a:p>
          <a:p>
            <a:r>
              <a:rPr lang="ro-RO" sz="1600" dirty="0"/>
              <a:t>CONSTRAINT "</a:t>
            </a:r>
            <a:r>
              <a:rPr lang="ro-RO" sz="1600" dirty="0" err="1"/>
              <a:t>boli_fk</a:t>
            </a:r>
            <a:r>
              <a:rPr lang="ro-RO" sz="1600" dirty="0"/>
              <a:t>" FOREIGN KEY (</a:t>
            </a:r>
            <a:r>
              <a:rPr lang="ro-RO" sz="1600" dirty="0" err="1"/>
              <a:t>id_s</a:t>
            </a:r>
            <a:r>
              <a:rPr lang="ro-RO" sz="1600" dirty="0"/>
              <a:t>) REFERENCES simptome (</a:t>
            </a:r>
            <a:r>
              <a:rPr lang="ro-RO" sz="1600" dirty="0" err="1"/>
              <a:t>id_s</a:t>
            </a:r>
            <a:r>
              <a:rPr lang="ro-RO" sz="1600" dirty="0"/>
              <a:t>));</a:t>
            </a:r>
            <a:endParaRPr lang="en-US" sz="1600" dirty="0"/>
          </a:p>
          <a:p>
            <a:endParaRPr lang="en-US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AD6AAA-DCF0-4601-A551-0CA54EEACE8B}"/>
              </a:ext>
            </a:extLst>
          </p:cNvPr>
          <p:cNvSpPr txBox="1"/>
          <p:nvPr/>
        </p:nvSpPr>
        <p:spPr>
          <a:xfrm>
            <a:off x="1" y="3284737"/>
            <a:ext cx="4585708" cy="3333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TABELA FACTORI</a:t>
            </a:r>
          </a:p>
          <a:p>
            <a:r>
              <a:rPr lang="ro-RO" sz="1600" dirty="0"/>
              <a:t>create table factori(</a:t>
            </a:r>
            <a:endParaRPr lang="en-US" sz="1600" dirty="0"/>
          </a:p>
          <a:p>
            <a:r>
              <a:rPr lang="ro-RO" sz="1600" dirty="0" err="1"/>
              <a:t>id_f</a:t>
            </a:r>
            <a:r>
              <a:rPr lang="ro-RO" sz="1600" dirty="0"/>
              <a:t> NUMBER(3) NOT NULL,</a:t>
            </a:r>
            <a:endParaRPr lang="en-US" sz="1600" dirty="0"/>
          </a:p>
          <a:p>
            <a:r>
              <a:rPr lang="ro-RO" sz="1600" dirty="0"/>
              <a:t>nume varchar2(30) NOT NULL,</a:t>
            </a:r>
            <a:endParaRPr lang="en-US" sz="1600" dirty="0"/>
          </a:p>
          <a:p>
            <a:r>
              <a:rPr lang="ro-RO" sz="1600" dirty="0"/>
              <a:t>tip varchar2(30) NOT NULL,</a:t>
            </a:r>
            <a:endParaRPr lang="en-US" sz="1600" dirty="0"/>
          </a:p>
          <a:p>
            <a:r>
              <a:rPr lang="ro-RO" sz="1600" dirty="0" err="1"/>
              <a:t>id_b</a:t>
            </a:r>
            <a:r>
              <a:rPr lang="ro-RO" sz="1600" dirty="0"/>
              <a:t> NUMBER(3) NOT NULL,</a:t>
            </a:r>
            <a:endParaRPr lang="en-US" sz="1600" dirty="0"/>
          </a:p>
          <a:p>
            <a:r>
              <a:rPr lang="ro-RO" sz="1600" dirty="0" err="1"/>
              <a:t>id_v</a:t>
            </a:r>
            <a:r>
              <a:rPr lang="ro-RO" sz="1600" dirty="0"/>
              <a:t> NUMBER(3) NOT NULL,</a:t>
            </a:r>
            <a:endParaRPr lang="en-US" sz="1600" dirty="0"/>
          </a:p>
          <a:p>
            <a:r>
              <a:rPr lang="ro-RO" sz="1600" dirty="0" err="1"/>
              <a:t>constraint</a:t>
            </a:r>
            <a:r>
              <a:rPr lang="ro-RO" sz="1600" dirty="0"/>
              <a:t> "</a:t>
            </a:r>
            <a:r>
              <a:rPr lang="ro-RO" sz="1600" dirty="0" err="1"/>
              <a:t>factori_pk</a:t>
            </a:r>
            <a:r>
              <a:rPr lang="ro-RO" sz="1600" dirty="0"/>
              <a:t>" PRIMARY KEY (</a:t>
            </a:r>
            <a:r>
              <a:rPr lang="ro-RO" sz="1600" dirty="0" err="1"/>
              <a:t>id_f</a:t>
            </a:r>
            <a:r>
              <a:rPr lang="ro-RO" sz="1600" dirty="0"/>
              <a:t>),</a:t>
            </a:r>
            <a:endParaRPr lang="en-US" sz="1600" dirty="0"/>
          </a:p>
          <a:p>
            <a:r>
              <a:rPr lang="ro-RO" sz="1600" dirty="0"/>
              <a:t>CONSTRAINT "</a:t>
            </a:r>
            <a:r>
              <a:rPr lang="ro-RO" sz="1600" dirty="0" err="1"/>
              <a:t>factori_fk</a:t>
            </a:r>
            <a:r>
              <a:rPr lang="ro-RO" sz="1600" dirty="0"/>
              <a:t>" FOREIGN KEY (</a:t>
            </a:r>
            <a:r>
              <a:rPr lang="ro-RO" sz="1600" dirty="0" err="1"/>
              <a:t>id_b</a:t>
            </a:r>
            <a:r>
              <a:rPr lang="ro-RO" sz="1600" dirty="0"/>
              <a:t>) REFERENCES boli (</a:t>
            </a:r>
            <a:r>
              <a:rPr lang="ro-RO" sz="1600" dirty="0" err="1"/>
              <a:t>id_b</a:t>
            </a:r>
            <a:r>
              <a:rPr lang="ro-RO" sz="1600" dirty="0"/>
              <a:t>),</a:t>
            </a:r>
            <a:endParaRPr lang="en-US" sz="1600" dirty="0"/>
          </a:p>
          <a:p>
            <a:r>
              <a:rPr lang="ro-RO" sz="1600" dirty="0"/>
              <a:t>CONSTRAINT "factori.fk" FOREIGN KEY (</a:t>
            </a:r>
            <a:r>
              <a:rPr lang="ro-RO" sz="1600" dirty="0" err="1"/>
              <a:t>id_v</a:t>
            </a:r>
            <a:r>
              <a:rPr lang="ro-RO" sz="1600" dirty="0"/>
              <a:t>) REFERENCES </a:t>
            </a:r>
            <a:r>
              <a:rPr lang="ro-RO" sz="1600" dirty="0" err="1"/>
              <a:t>virusi</a:t>
            </a:r>
            <a:r>
              <a:rPr lang="ro-RO" sz="1600" dirty="0"/>
              <a:t> (</a:t>
            </a:r>
            <a:r>
              <a:rPr lang="ro-RO" sz="1600" dirty="0" err="1"/>
              <a:t>id_v</a:t>
            </a:r>
            <a:r>
              <a:rPr lang="ro-RO" sz="1600" dirty="0"/>
              <a:t>));</a:t>
            </a:r>
            <a:endParaRPr lang="en-US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1498454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DFFC4BB-FDA9-42EF-8E13-B88DFBF2F9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7361" y="184760"/>
            <a:ext cx="6991654" cy="286915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219BF15-3EEE-46AC-9E9D-254959B061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7361" y="3544410"/>
            <a:ext cx="6991654" cy="286915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3E4C9A-47E8-4F35-9E5D-A9EE23E9358B}"/>
              </a:ext>
            </a:extLst>
          </p:cNvPr>
          <p:cNvSpPr txBox="1"/>
          <p:nvPr/>
        </p:nvSpPr>
        <p:spPr>
          <a:xfrm>
            <a:off x="301842" y="184760"/>
            <a:ext cx="4745519" cy="2869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TABELA VIRUSURI</a:t>
            </a:r>
          </a:p>
          <a:p>
            <a:r>
              <a:rPr lang="ro-RO" sz="1600" dirty="0"/>
              <a:t>create table </a:t>
            </a:r>
            <a:r>
              <a:rPr lang="ro-RO" sz="1600" dirty="0" err="1"/>
              <a:t>virusi</a:t>
            </a:r>
            <a:r>
              <a:rPr lang="ro-RO" sz="1600" dirty="0"/>
              <a:t>(</a:t>
            </a:r>
            <a:endParaRPr lang="en-US" sz="1600" dirty="0"/>
          </a:p>
          <a:p>
            <a:r>
              <a:rPr lang="ro-RO" sz="1600" dirty="0" err="1"/>
              <a:t>id_v</a:t>
            </a:r>
            <a:r>
              <a:rPr lang="ro-RO" sz="1600" dirty="0"/>
              <a:t> NUMBER(3) NOT NULL,</a:t>
            </a:r>
            <a:endParaRPr lang="en-US" sz="1600" dirty="0"/>
          </a:p>
          <a:p>
            <a:r>
              <a:rPr lang="ro-RO" sz="1600" dirty="0"/>
              <a:t>nume varchar2(30) NOT NULL,</a:t>
            </a:r>
            <a:endParaRPr lang="en-US" sz="1600" dirty="0"/>
          </a:p>
          <a:p>
            <a:r>
              <a:rPr lang="ro-RO" sz="1600" dirty="0"/>
              <a:t>nocivitate varchar2(30) NOT NULL,</a:t>
            </a:r>
            <a:endParaRPr lang="en-US" sz="1600" dirty="0"/>
          </a:p>
          <a:p>
            <a:r>
              <a:rPr lang="ro-RO" sz="1600" dirty="0" err="1"/>
              <a:t>id_ec</a:t>
            </a:r>
            <a:r>
              <a:rPr lang="ro-RO" sz="1600" dirty="0"/>
              <a:t> NUMBER(3) NOT NULL,</a:t>
            </a:r>
            <a:endParaRPr lang="en-US" sz="1600" dirty="0"/>
          </a:p>
          <a:p>
            <a:r>
              <a:rPr lang="ro-RO" sz="1600" dirty="0" err="1"/>
              <a:t>constraint</a:t>
            </a:r>
            <a:r>
              <a:rPr lang="ro-RO" sz="1600" dirty="0"/>
              <a:t> "</a:t>
            </a:r>
            <a:r>
              <a:rPr lang="ro-RO" sz="1600" dirty="0" err="1"/>
              <a:t>virusi_pk</a:t>
            </a:r>
            <a:r>
              <a:rPr lang="ro-RO" sz="1600" dirty="0"/>
              <a:t>" PRIMARY KEY (</a:t>
            </a:r>
            <a:r>
              <a:rPr lang="ro-RO" sz="1600" dirty="0" err="1"/>
              <a:t>id_v</a:t>
            </a:r>
            <a:r>
              <a:rPr lang="ro-RO" sz="1600" dirty="0"/>
              <a:t>) ,</a:t>
            </a:r>
            <a:endParaRPr lang="en-US" sz="1600" dirty="0"/>
          </a:p>
          <a:p>
            <a:r>
              <a:rPr lang="ro-RO" sz="1600" dirty="0" err="1"/>
              <a:t>constraint</a:t>
            </a:r>
            <a:r>
              <a:rPr lang="ro-RO" sz="1600" dirty="0"/>
              <a:t> "</a:t>
            </a:r>
            <a:r>
              <a:rPr lang="ro-RO" sz="1600" dirty="0" err="1"/>
              <a:t>virusi_fk</a:t>
            </a:r>
            <a:r>
              <a:rPr lang="ro-RO" sz="1600" dirty="0"/>
              <a:t>" FOREIGN KEY (</a:t>
            </a:r>
            <a:r>
              <a:rPr lang="ro-RO" sz="1600" dirty="0" err="1"/>
              <a:t>id_ec</a:t>
            </a:r>
            <a:r>
              <a:rPr lang="ro-RO" sz="1600" dirty="0"/>
              <a:t>) REFERENCES </a:t>
            </a:r>
            <a:r>
              <a:rPr lang="ro-RO" sz="1600" dirty="0" err="1"/>
              <a:t>echipe_c</a:t>
            </a:r>
            <a:r>
              <a:rPr lang="ro-RO" sz="1600" dirty="0"/>
              <a:t> (</a:t>
            </a:r>
            <a:r>
              <a:rPr lang="ro-RO" sz="1600" dirty="0" err="1"/>
              <a:t>id_ec</a:t>
            </a:r>
            <a:r>
              <a:rPr lang="ro-RO" sz="1600" dirty="0"/>
              <a:t>) );</a:t>
            </a:r>
            <a:endParaRPr lang="en-US" sz="1600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741C6D-3A29-43C2-84F9-CAA99AC4364E}"/>
              </a:ext>
            </a:extLst>
          </p:cNvPr>
          <p:cNvSpPr txBox="1"/>
          <p:nvPr/>
        </p:nvSpPr>
        <p:spPr>
          <a:xfrm>
            <a:off x="426128" y="3544410"/>
            <a:ext cx="4621233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TABELA ECHIPE CERCETARE</a:t>
            </a:r>
          </a:p>
          <a:p>
            <a:r>
              <a:rPr lang="ro-RO" sz="1600" dirty="0"/>
              <a:t>create table </a:t>
            </a:r>
            <a:r>
              <a:rPr lang="ro-RO" sz="1600" dirty="0" err="1"/>
              <a:t>echipe_c</a:t>
            </a:r>
            <a:r>
              <a:rPr lang="ro-RO" sz="1600" dirty="0"/>
              <a:t>(</a:t>
            </a:r>
            <a:endParaRPr lang="en-US" sz="1600" dirty="0"/>
          </a:p>
          <a:p>
            <a:r>
              <a:rPr lang="ro-RO" sz="1600" dirty="0" err="1"/>
              <a:t>id_ec</a:t>
            </a:r>
            <a:r>
              <a:rPr lang="ro-RO" sz="1600" dirty="0"/>
              <a:t> NUMBER(3) NOT NULL,</a:t>
            </a:r>
            <a:endParaRPr lang="en-US" sz="1600" dirty="0"/>
          </a:p>
          <a:p>
            <a:r>
              <a:rPr lang="ro-RO" sz="1600" dirty="0"/>
              <a:t>universitate varchar2(30) NOT NULL,</a:t>
            </a:r>
            <a:endParaRPr lang="en-US" sz="1600" dirty="0"/>
          </a:p>
          <a:p>
            <a:r>
              <a:rPr lang="ro-RO" sz="1600" dirty="0" err="1"/>
              <a:t>nr_membri</a:t>
            </a:r>
            <a:r>
              <a:rPr lang="ro-RO" sz="1600" dirty="0"/>
              <a:t> NUMBER(2) NOT NULL,</a:t>
            </a:r>
            <a:endParaRPr lang="en-US" sz="1600" dirty="0"/>
          </a:p>
          <a:p>
            <a:r>
              <a:rPr lang="ro-RO" sz="1600" dirty="0"/>
              <a:t>premii varchar2(30),</a:t>
            </a:r>
            <a:endParaRPr lang="en-US" sz="1600" dirty="0"/>
          </a:p>
          <a:p>
            <a:r>
              <a:rPr lang="ro-RO" sz="1600" dirty="0" err="1"/>
              <a:t>constraint</a:t>
            </a:r>
            <a:r>
              <a:rPr lang="ro-RO" sz="1600" dirty="0"/>
              <a:t> "</a:t>
            </a:r>
            <a:r>
              <a:rPr lang="ro-RO" sz="1600" dirty="0" err="1"/>
              <a:t>echipe_c_pk</a:t>
            </a:r>
            <a:r>
              <a:rPr lang="ro-RO" sz="1600" dirty="0"/>
              <a:t>" PRIMARY KEY (</a:t>
            </a:r>
            <a:r>
              <a:rPr lang="ro-RO" sz="1600" dirty="0" err="1"/>
              <a:t>id_ec</a:t>
            </a:r>
            <a:r>
              <a:rPr lang="ro-RO" sz="1600" dirty="0"/>
              <a:t>) );</a:t>
            </a:r>
            <a:endParaRPr lang="en-US" sz="1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11850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104</TotalTime>
  <Words>1664</Words>
  <Application>Microsoft Office PowerPoint</Application>
  <PresentationFormat>Widescreen</PresentationFormat>
  <Paragraphs>232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Century Gothic</vt:lpstr>
      <vt:lpstr>Times New Roman</vt:lpstr>
      <vt:lpstr>Mesh</vt:lpstr>
      <vt:lpstr>project databases</vt:lpstr>
      <vt:lpstr>SCENARIo</vt:lpstr>
      <vt:lpstr>CONCEPTUAL DIAGRAM</vt:lpstr>
      <vt:lpstr>MAPPING RELATIONSHIPS</vt:lpstr>
      <vt:lpstr>PowerPoint Presentation</vt:lpstr>
      <vt:lpstr>PowerPoint Presentation</vt:lpstr>
      <vt:lpstr>CREATING TABLES</vt:lpstr>
      <vt:lpstr>PowerPoint Presentation</vt:lpstr>
      <vt:lpstr>PowerPoint Presentation</vt:lpstr>
      <vt:lpstr>PowerPoint Presentation</vt:lpstr>
      <vt:lpstr>PowerPoint Presentation</vt:lpstr>
      <vt:lpstr>UPDATING TABLE STRUCTURE</vt:lpstr>
      <vt:lpstr>PowerPoint Presentation</vt:lpstr>
      <vt:lpstr>PowerPoint Presentation</vt:lpstr>
      <vt:lpstr>ADDING RECORDS TO TABLES</vt:lpstr>
      <vt:lpstr>PowerPoint Presentation</vt:lpstr>
      <vt:lpstr>PowerPoint Presentation</vt:lpstr>
      <vt:lpstr>PowerPoint Presentation</vt:lpstr>
      <vt:lpstr>PowerPoint Presentation</vt:lpstr>
      <vt:lpstr>MODIFYING DATA(update)</vt:lpstr>
      <vt:lpstr>PowerPoint Presentation</vt:lpstr>
      <vt:lpstr>PowerPoint Presentation</vt:lpstr>
      <vt:lpstr>EXAMPLES OF VARIED QUERIES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PROIECT BAZE DE DATE</dc:title>
  <dc:creator>Alexandru Buduianu</dc:creator>
  <cp:lastModifiedBy>Alexandru Buduianu</cp:lastModifiedBy>
  <cp:revision>15</cp:revision>
  <dcterms:created xsi:type="dcterms:W3CDTF">2018-01-07T18:30:53Z</dcterms:created>
  <dcterms:modified xsi:type="dcterms:W3CDTF">2018-01-30T21:26:21Z</dcterms:modified>
</cp:coreProperties>
</file>