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51206400" cy="3657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7" d="100"/>
          <a:sy n="17" d="100"/>
        </p:scale>
        <p:origin x="896"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o-RO"/>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FC2CFA-6C21-488B-9D10-780FC2CD12D5}" type="datetimeFigureOut">
              <a:rPr lang="ro-RO" smtClean="0"/>
              <a:t>29.10.2025</a:t>
            </a:fld>
            <a:endParaRPr lang="ro-RO"/>
          </a:p>
        </p:txBody>
      </p:sp>
      <p:sp>
        <p:nvSpPr>
          <p:cNvPr id="4" name="Substituent imagine diapozitiv 3"/>
          <p:cNvSpPr>
            <a:spLocks noGrp="1" noRot="1" noChangeAspect="1"/>
          </p:cNvSpPr>
          <p:nvPr>
            <p:ph type="sldImg" idx="2"/>
          </p:nvPr>
        </p:nvSpPr>
        <p:spPr>
          <a:xfrm>
            <a:off x="1268413" y="1143000"/>
            <a:ext cx="4321175" cy="3086100"/>
          </a:xfrm>
          <a:prstGeom prst="rect">
            <a:avLst/>
          </a:prstGeom>
          <a:noFill/>
          <a:ln w="12700">
            <a:solidFill>
              <a:prstClr val="black"/>
            </a:solidFill>
          </a:ln>
        </p:spPr>
        <p:txBody>
          <a:bodyPr vert="horz" lIns="91440" tIns="45720" rIns="91440" bIns="45720" rtlCol="0" anchor="ctr"/>
          <a:lstStyle/>
          <a:p>
            <a:endParaRPr lang="ro-RO"/>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o-RO"/>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668833-6067-40A7-899B-3812AB8FC603}" type="slidenum">
              <a:rPr lang="ro-RO" smtClean="0"/>
              <a:t>‹#›</a:t>
            </a:fld>
            <a:endParaRPr lang="ro-RO"/>
          </a:p>
        </p:txBody>
      </p:sp>
    </p:spTree>
    <p:extLst>
      <p:ext uri="{BB962C8B-B14F-4D97-AF65-F5344CB8AC3E}">
        <p14:creationId xmlns:p14="http://schemas.microsoft.com/office/powerpoint/2010/main" val="1411628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5"/>
          </p:nvPr>
        </p:nvSpPr>
        <p:spPr/>
        <p:txBody>
          <a:bodyPr/>
          <a:lstStyle/>
          <a:p>
            <a:fld id="{04668833-6067-40A7-899B-3812AB8FC603}" type="slidenum">
              <a:rPr lang="ro-RO" smtClean="0"/>
              <a:t>1</a:t>
            </a:fld>
            <a:endParaRPr lang="ro-RO"/>
          </a:p>
        </p:txBody>
      </p:sp>
    </p:spTree>
    <p:extLst>
      <p:ext uri="{BB962C8B-B14F-4D97-AF65-F5344CB8AC3E}">
        <p14:creationId xmlns:p14="http://schemas.microsoft.com/office/powerpoint/2010/main" val="1465188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51206400" cy="2743200"/>
          </a:xfrm>
          <a:prstGeom prst="rect">
            <a:avLst/>
          </a:prstGeom>
          <a:solidFill>
            <a:srgbClr val="1E88E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p:cNvSpPr/>
          <p:nvPr/>
        </p:nvSpPr>
        <p:spPr>
          <a:xfrm>
            <a:off x="0" y="35204400"/>
            <a:ext cx="51206400" cy="1371600"/>
          </a:xfrm>
          <a:prstGeom prst="rect">
            <a:avLst/>
          </a:prstGeom>
          <a:solidFill>
            <a:srgbClr val="1E88E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Rectangle 4"/>
          <p:cNvSpPr/>
          <p:nvPr/>
        </p:nvSpPr>
        <p:spPr>
          <a:xfrm>
            <a:off x="17465041" y="3017520"/>
            <a:ext cx="15849599" cy="31912560"/>
          </a:xfrm>
          <a:prstGeom prst="rect">
            <a:avLst/>
          </a:prstGeom>
          <a:solidFill>
            <a:srgbClr val="F5F5F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6" name="Rectangle 5"/>
          <p:cNvSpPr/>
          <p:nvPr/>
        </p:nvSpPr>
        <p:spPr>
          <a:xfrm>
            <a:off x="34442400" y="3017520"/>
            <a:ext cx="15849599" cy="31912560"/>
          </a:xfrm>
          <a:prstGeom prst="rect">
            <a:avLst/>
          </a:prstGeom>
          <a:solidFill>
            <a:srgbClr val="F5F5F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7" name="TextBox 6"/>
          <p:cNvSpPr txBox="1"/>
          <p:nvPr/>
        </p:nvSpPr>
        <p:spPr>
          <a:xfrm>
            <a:off x="15739933" y="274320"/>
            <a:ext cx="19726555" cy="1323439"/>
          </a:xfrm>
          <a:prstGeom prst="rect">
            <a:avLst/>
          </a:prstGeom>
          <a:noFill/>
        </p:spPr>
        <p:txBody>
          <a:bodyPr wrap="none">
            <a:spAutoFit/>
          </a:bodyPr>
          <a:lstStyle/>
          <a:p>
            <a:pPr algn="ctr"/>
            <a:r>
              <a:rPr lang="ro-RO" sz="8000" b="1" dirty="0">
                <a:solidFill>
                  <a:srgbClr val="FFFFFF"/>
                </a:solidFill>
              </a:rPr>
              <a:t>Clasificarea șomerilor</a:t>
            </a:r>
            <a:r>
              <a:rPr sz="8000" b="1" dirty="0">
                <a:solidFill>
                  <a:srgbClr val="FFFFFF"/>
                </a:solidFill>
              </a:rPr>
              <a:t> </a:t>
            </a:r>
            <a:r>
              <a:rPr sz="8000" b="1" dirty="0" err="1">
                <a:solidFill>
                  <a:srgbClr val="FFFFFF"/>
                </a:solidFill>
              </a:rPr>
              <a:t>în</a:t>
            </a:r>
            <a:r>
              <a:rPr sz="8000" b="1" dirty="0">
                <a:solidFill>
                  <a:srgbClr val="FFFFFF"/>
                </a:solidFill>
              </a:rPr>
              <a:t> </a:t>
            </a:r>
            <a:r>
              <a:rPr lang="ro-RO" sz="8000" b="1" dirty="0">
                <a:solidFill>
                  <a:srgbClr val="FFFFFF"/>
                </a:solidFill>
              </a:rPr>
              <a:t>România </a:t>
            </a:r>
            <a:r>
              <a:rPr sz="8000" b="1" dirty="0">
                <a:solidFill>
                  <a:srgbClr val="FFFFFF"/>
                </a:solidFill>
              </a:rPr>
              <a:t>(2000‑2024)</a:t>
            </a:r>
          </a:p>
        </p:txBody>
      </p:sp>
      <p:sp>
        <p:nvSpPr>
          <p:cNvPr id="8" name="TextBox 7"/>
          <p:cNvSpPr txBox="1"/>
          <p:nvPr/>
        </p:nvSpPr>
        <p:spPr>
          <a:xfrm>
            <a:off x="23467610" y="1645920"/>
            <a:ext cx="4271169" cy="1015663"/>
          </a:xfrm>
          <a:prstGeom prst="rect">
            <a:avLst/>
          </a:prstGeom>
          <a:noFill/>
        </p:spPr>
        <p:txBody>
          <a:bodyPr wrap="none">
            <a:spAutoFit/>
          </a:bodyPr>
          <a:lstStyle/>
          <a:p>
            <a:pPr algn="ctr">
              <a:defRPr sz="3200">
                <a:solidFill>
                  <a:srgbClr val="FFFFFF"/>
                </a:solidFill>
              </a:defRPr>
            </a:pPr>
            <a:r>
              <a:rPr lang="en-US" dirty="0"/>
              <a:t>Dimian Alexandru</a:t>
            </a:r>
            <a:endParaRPr dirty="0"/>
          </a:p>
          <a:p>
            <a:pPr algn="ctr">
              <a:defRPr sz="2800">
                <a:solidFill>
                  <a:srgbClr val="FFFFFF"/>
                </a:solidFill>
              </a:defRPr>
            </a:pPr>
            <a:r>
              <a:rPr dirty="0"/>
              <a:t>¹Universitatea din </a:t>
            </a:r>
            <a:r>
              <a:rPr dirty="0" err="1"/>
              <a:t>București</a:t>
            </a:r>
            <a:r>
              <a:t> </a:t>
            </a:r>
            <a:endParaRPr dirty="0"/>
          </a:p>
        </p:txBody>
      </p:sp>
      <p:sp>
        <p:nvSpPr>
          <p:cNvPr id="9" name="TextBox 8"/>
          <p:cNvSpPr txBox="1"/>
          <p:nvPr/>
        </p:nvSpPr>
        <p:spPr>
          <a:xfrm>
            <a:off x="1188721" y="3291840"/>
            <a:ext cx="15148560" cy="10310515"/>
          </a:xfrm>
          <a:prstGeom prst="rect">
            <a:avLst/>
          </a:prstGeom>
          <a:noFill/>
        </p:spPr>
        <p:txBody>
          <a:bodyPr wrap="square">
            <a:spAutoFit/>
          </a:bodyPr>
          <a:lstStyle/>
          <a:p>
            <a:r>
              <a:rPr sz="4400" b="1" dirty="0" err="1">
                <a:solidFill>
                  <a:srgbClr val="1E88E5"/>
                </a:solidFill>
              </a:rPr>
              <a:t>Rezumat</a:t>
            </a:r>
            <a:endParaRPr lang="en-US" sz="4400" b="1" dirty="0">
              <a:solidFill>
                <a:srgbClr val="1E88E5"/>
              </a:solidFill>
            </a:endParaRPr>
          </a:p>
          <a:p>
            <a:endParaRPr lang="en-US" sz="4400" b="1" dirty="0">
              <a:solidFill>
                <a:srgbClr val="1E88E5"/>
              </a:solidFill>
              <a:latin typeface="Times New Roman" panose="02020603050405020304" pitchFamily="18" charset="0"/>
              <a:cs typeface="Times New Roman" panose="02020603050405020304" pitchFamily="18" charset="0"/>
            </a:endParaRPr>
          </a:p>
          <a:p>
            <a:pPr algn="just">
              <a:buNone/>
            </a:pPr>
            <a:r>
              <a:rPr lang="en-US" sz="3200" dirty="0">
                <a:latin typeface="Times New Roman" panose="02020603050405020304" pitchFamily="18" charset="0"/>
                <a:cs typeface="Times New Roman" panose="02020603050405020304" pitchFamily="18" charset="0"/>
              </a:rPr>
              <a:t>	</a:t>
            </a:r>
            <a:r>
              <a:rPr lang="ro-RO" sz="3200" dirty="0">
                <a:latin typeface="Times New Roman" panose="02020603050405020304" pitchFamily="18" charset="0"/>
                <a:cs typeface="Times New Roman" panose="02020603050405020304" pitchFamily="18" charset="0"/>
              </a:rPr>
              <a:t>În cadrul acestui proiect, am aplicat tehnici de învățare automată pentru a modela probabilitatea ca o persoană să fie șomer, utilizând date </a:t>
            </a:r>
            <a:r>
              <a:rPr lang="ro-RO" sz="3200" dirty="0" err="1">
                <a:latin typeface="Times New Roman" panose="02020603050405020304" pitchFamily="18" charset="0"/>
                <a:cs typeface="Times New Roman" panose="02020603050405020304" pitchFamily="18" charset="0"/>
              </a:rPr>
              <a:t>socio</a:t>
            </a:r>
            <a:r>
              <a:rPr lang="ro-RO" sz="3200" dirty="0">
                <a:latin typeface="Times New Roman" panose="02020603050405020304" pitchFamily="18" charset="0"/>
                <a:cs typeface="Times New Roman" panose="02020603050405020304" pitchFamily="18" charset="0"/>
              </a:rPr>
              <a:t>-demografice</a:t>
            </a:r>
            <a:r>
              <a:rPr lang="en-US" sz="3200" dirty="0">
                <a:latin typeface="Times New Roman" panose="02020603050405020304" pitchFamily="18" charset="0"/>
                <a:cs typeface="Times New Roman" panose="02020603050405020304" pitchFamily="18" charset="0"/>
              </a:rPr>
              <a:t> </a:t>
            </a:r>
            <a:r>
              <a:rPr lang="ro-RO" sz="3200" dirty="0">
                <a:latin typeface="Times New Roman" panose="02020603050405020304" pitchFamily="18" charset="0"/>
                <a:cs typeface="Times New Roman" panose="02020603050405020304" pitchFamily="18" charset="0"/>
              </a:rPr>
              <a:t>și ocupaționale</a:t>
            </a:r>
            <a:r>
              <a:rPr lang="en-US" sz="32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SEX, AGE, TEMP</a:t>
            </a:r>
            <a:r>
              <a:rPr lang="en-US" sz="3200" dirty="0">
                <a:latin typeface="Times New Roman" panose="02020603050405020304" pitchFamily="18" charset="0"/>
                <a:cs typeface="Times New Roman" panose="02020603050405020304" pitchFamily="18" charset="0"/>
              </a:rPr>
              <a:t>)</a:t>
            </a:r>
            <a:r>
              <a:rPr lang="ro-RO" sz="3200" dirty="0">
                <a:latin typeface="Times New Roman" panose="02020603050405020304" pitchFamily="18" charset="0"/>
                <a:cs typeface="Times New Roman" panose="02020603050405020304" pitchFamily="18" charset="0"/>
              </a:rPr>
              <a:t> . Două modele au fost evaluate: </a:t>
            </a:r>
            <a:r>
              <a:rPr lang="ro-RO" sz="3200" b="1" dirty="0">
                <a:latin typeface="Times New Roman" panose="02020603050405020304" pitchFamily="18" charset="0"/>
                <a:cs typeface="Times New Roman" panose="02020603050405020304" pitchFamily="18" charset="0"/>
              </a:rPr>
              <a:t>Rețea neuronală (MLP)</a:t>
            </a:r>
            <a:r>
              <a:rPr lang="ro-RO" sz="3200" dirty="0">
                <a:latin typeface="Times New Roman" panose="02020603050405020304" pitchFamily="18" charset="0"/>
                <a:cs typeface="Times New Roman" panose="02020603050405020304" pitchFamily="18" charset="0"/>
              </a:rPr>
              <a:t> și </a:t>
            </a:r>
            <a:r>
              <a:rPr lang="ro-RO" sz="3200" b="1" dirty="0">
                <a:latin typeface="Times New Roman" panose="02020603050405020304" pitchFamily="18" charset="0"/>
                <a:cs typeface="Times New Roman" panose="02020603050405020304" pitchFamily="18" charset="0"/>
              </a:rPr>
              <a:t>SVM</a:t>
            </a:r>
            <a:r>
              <a:rPr lang="ro-RO" sz="3200" dirty="0">
                <a:latin typeface="Times New Roman" panose="02020603050405020304" pitchFamily="18" charset="0"/>
                <a:cs typeface="Times New Roman" panose="02020603050405020304" pitchFamily="18" charset="0"/>
              </a:rPr>
              <a:t>, folosind metrici precum precizia, </a:t>
            </a:r>
            <a:r>
              <a:rPr lang="ro-RO" sz="3200" dirty="0" err="1">
                <a:latin typeface="Times New Roman" panose="02020603050405020304" pitchFamily="18" charset="0"/>
                <a:cs typeface="Times New Roman" panose="02020603050405020304" pitchFamily="18" charset="0"/>
              </a:rPr>
              <a:t>recall</a:t>
            </a:r>
            <a:r>
              <a:rPr lang="ro-RO" sz="3200" dirty="0">
                <a:latin typeface="Times New Roman" panose="02020603050405020304" pitchFamily="18" charset="0"/>
                <a:cs typeface="Times New Roman" panose="02020603050405020304" pitchFamily="18" charset="0"/>
              </a:rPr>
              <a:t>, f1-score și ROC-AUC. Rezultatele au arătat că ambele modele sunt eficiente, având o acuratețe de aproximativ 79%. De asemenea, am analizat distribuția șomerilor pe sexe și vârste, identificând că șomajul afectează mai mult bărbații și persoanele cu vârste medii, între 32 și 47 de ani.</a:t>
            </a:r>
            <a:r>
              <a:rPr lang="en-US" sz="3200" dirty="0">
                <a:latin typeface="Times New Roman" panose="02020603050405020304" pitchFamily="18" charset="0"/>
                <a:cs typeface="Times New Roman" panose="02020603050405020304" pitchFamily="18" charset="0"/>
              </a:rPr>
              <a:t> </a:t>
            </a:r>
            <a:r>
              <a:rPr lang="ro-RO" sz="3200" dirty="0">
                <a:latin typeface="Times New Roman" panose="02020603050405020304" pitchFamily="18" charset="0"/>
                <a:cs typeface="Times New Roman" panose="02020603050405020304" pitchFamily="18" charset="0"/>
              </a:rPr>
              <a:t>Am ales doar variabilele sex, vârstă și permanența locului de muncă (TEMP) pentru că sunt factori </a:t>
            </a:r>
            <a:r>
              <a:rPr lang="ro-RO" sz="3200" dirty="0" err="1">
                <a:latin typeface="Times New Roman" panose="02020603050405020304" pitchFamily="18" charset="0"/>
                <a:cs typeface="Times New Roman" panose="02020603050405020304" pitchFamily="18" charset="0"/>
              </a:rPr>
              <a:t>socio</a:t>
            </a:r>
            <a:r>
              <a:rPr lang="ro-RO" sz="3200" dirty="0">
                <a:latin typeface="Times New Roman" panose="02020603050405020304" pitchFamily="18" charset="0"/>
                <a:cs typeface="Times New Roman" panose="02020603050405020304" pitchFamily="18" charset="0"/>
              </a:rPr>
              <a:t>-demografici relevanți pentru predicția șomajului. Variabilele legate de disponibilitatea locurilor de muncă, cum ar fi </a:t>
            </a:r>
            <a:r>
              <a:rPr lang="ro-RO" sz="3200" b="1" dirty="0">
                <a:latin typeface="Times New Roman" panose="02020603050405020304" pitchFamily="18" charset="0"/>
                <a:cs typeface="Times New Roman" panose="02020603050405020304" pitchFamily="18" charset="0"/>
              </a:rPr>
              <a:t>AVAILABILITY</a:t>
            </a:r>
            <a:r>
              <a:rPr lang="ro-RO" sz="3200" dirty="0">
                <a:latin typeface="Times New Roman" panose="02020603050405020304" pitchFamily="18" charset="0"/>
                <a:cs typeface="Times New Roman" panose="02020603050405020304" pitchFamily="18" charset="0"/>
              </a:rPr>
              <a:t>, sunt prea strâns legate de șomaj și nu</a:t>
            </a:r>
            <a:r>
              <a:rPr lang="en-US" sz="3200" dirty="0">
                <a:latin typeface="Times New Roman" panose="02020603050405020304" pitchFamily="18" charset="0"/>
                <a:cs typeface="Times New Roman" panose="02020603050405020304" pitchFamily="18" charset="0"/>
              </a:rPr>
              <a:t> cred c</a:t>
            </a:r>
            <a:r>
              <a:rPr lang="ro-RO" sz="3200" dirty="0">
                <a:latin typeface="Times New Roman" panose="02020603050405020304" pitchFamily="18" charset="0"/>
                <a:cs typeface="Times New Roman" panose="02020603050405020304" pitchFamily="18" charset="0"/>
              </a:rPr>
              <a:t>ă aduc informații suplimentare pentru modelul nostru.</a:t>
            </a:r>
            <a:endParaRPr lang="en-US" sz="3200" dirty="0">
              <a:latin typeface="Times New Roman" panose="02020603050405020304" pitchFamily="18" charset="0"/>
              <a:cs typeface="Times New Roman" panose="02020603050405020304" pitchFamily="18" charset="0"/>
            </a:endParaRPr>
          </a:p>
          <a:p>
            <a:pPr algn="just">
              <a:buNone/>
            </a:pPr>
            <a:r>
              <a:rPr lang="en-US" sz="3200" dirty="0">
                <a:latin typeface="Times New Roman" panose="02020603050405020304" pitchFamily="18" charset="0"/>
                <a:cs typeface="Times New Roman" panose="02020603050405020304" pitchFamily="18" charset="0"/>
              </a:rPr>
              <a:t> </a:t>
            </a:r>
            <a:endParaRPr lang="ro-RO" sz="3200" dirty="0">
              <a:latin typeface="Times New Roman" panose="02020603050405020304" pitchFamily="18" charset="0"/>
              <a:cs typeface="Times New Roman" panose="02020603050405020304" pitchFamily="18" charset="0"/>
            </a:endParaRPr>
          </a:p>
          <a:p>
            <a:pPr algn="just">
              <a:buNone/>
            </a:pPr>
            <a:r>
              <a:rPr lang="en-US" sz="3200" b="1" dirty="0">
                <a:latin typeface="Times New Roman" panose="02020603050405020304" pitchFamily="18" charset="0"/>
                <a:cs typeface="Times New Roman" panose="02020603050405020304" pitchFamily="18" charset="0"/>
              </a:rPr>
              <a:t>	</a:t>
            </a:r>
            <a:r>
              <a:rPr lang="ro-RO" sz="3200" b="1" dirty="0">
                <a:latin typeface="Times New Roman" panose="02020603050405020304" pitchFamily="18" charset="0"/>
                <a:cs typeface="Times New Roman" panose="02020603050405020304" pitchFamily="18" charset="0"/>
              </a:rPr>
              <a:t>Recomandări de politici publice</a:t>
            </a:r>
            <a:r>
              <a:rPr lang="ro-RO" sz="32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ro-RO" sz="3200" dirty="0">
                <a:latin typeface="Times New Roman" panose="02020603050405020304" pitchFamily="18" charset="0"/>
                <a:cs typeface="Times New Roman" panose="02020603050405020304" pitchFamily="18" charset="0"/>
              </a:rPr>
              <a:t>Implementarea unor programe de reconversie profesională pentru persoanele de vârstă medie.</a:t>
            </a:r>
          </a:p>
          <a:p>
            <a:pPr algn="just">
              <a:buFont typeface="Arial" panose="020B0604020202020204" pitchFamily="34" charset="0"/>
              <a:buChar char="•"/>
            </a:pPr>
            <a:r>
              <a:rPr lang="ro-RO" sz="3200" dirty="0">
                <a:latin typeface="Times New Roman" panose="02020603050405020304" pitchFamily="18" charset="0"/>
                <a:cs typeface="Times New Roman" panose="02020603050405020304" pitchFamily="18" charset="0"/>
              </a:rPr>
              <a:t>Susținerea angajării femeilor în anumite industrii unde acestea sunt subreprezentate.</a:t>
            </a:r>
          </a:p>
          <a:p>
            <a:pPr algn="just">
              <a:buFont typeface="Arial" panose="020B0604020202020204" pitchFamily="34" charset="0"/>
              <a:buChar char="•"/>
            </a:pPr>
            <a:r>
              <a:rPr lang="ro-RO" sz="3200" dirty="0">
                <a:latin typeface="Times New Roman" panose="02020603050405020304" pitchFamily="18" charset="0"/>
                <a:cs typeface="Times New Roman" panose="02020603050405020304" pitchFamily="18" charset="0"/>
              </a:rPr>
              <a:t>Crearea unor strategii țintite pentru a sprijini tinerii în intrarea pe piața muncii și a încuraja șomerii de lungă durată să se reintegreze pe piața muncii.</a:t>
            </a:r>
          </a:p>
        </p:txBody>
      </p:sp>
      <p:sp>
        <p:nvSpPr>
          <p:cNvPr id="10" name="TextBox 9"/>
          <p:cNvSpPr txBox="1"/>
          <p:nvPr/>
        </p:nvSpPr>
        <p:spPr>
          <a:xfrm>
            <a:off x="1188720" y="15544800"/>
            <a:ext cx="2370649" cy="769441"/>
          </a:xfrm>
          <a:prstGeom prst="rect">
            <a:avLst/>
          </a:prstGeom>
          <a:noFill/>
        </p:spPr>
        <p:txBody>
          <a:bodyPr wrap="none">
            <a:spAutoFit/>
          </a:bodyPr>
          <a:lstStyle/>
          <a:p>
            <a:r>
              <a:rPr sz="4400" b="1" dirty="0" err="1">
                <a:solidFill>
                  <a:srgbClr val="1E88E5"/>
                </a:solidFill>
              </a:rPr>
              <a:t>Rezultate</a:t>
            </a:r>
            <a:endParaRPr sz="4400" b="1" dirty="0">
              <a:solidFill>
                <a:srgbClr val="1E88E5"/>
              </a:solidFill>
            </a:endParaRPr>
          </a:p>
        </p:txBody>
      </p:sp>
      <p:sp>
        <p:nvSpPr>
          <p:cNvPr id="11" name="TextBox 10"/>
          <p:cNvSpPr txBox="1"/>
          <p:nvPr/>
        </p:nvSpPr>
        <p:spPr>
          <a:xfrm>
            <a:off x="18618200" y="3722727"/>
            <a:ext cx="13568680" cy="9448740"/>
          </a:xfrm>
          <a:prstGeom prst="rect">
            <a:avLst/>
          </a:prstGeom>
          <a:noFill/>
        </p:spPr>
        <p:txBody>
          <a:bodyPr wrap="square">
            <a:spAutoFit/>
          </a:bodyPr>
          <a:lstStyle/>
          <a:p>
            <a:r>
              <a:rPr sz="4400" b="1" dirty="0" err="1">
                <a:solidFill>
                  <a:srgbClr val="1E88E5"/>
                </a:solidFill>
              </a:rPr>
              <a:t>Introducere</a:t>
            </a:r>
            <a:endParaRPr lang="en-US" sz="4400" b="1" dirty="0">
              <a:solidFill>
                <a:srgbClr val="1E88E5"/>
              </a:solidFill>
            </a:endParaRPr>
          </a:p>
          <a:p>
            <a:endParaRPr lang="en-US" sz="2000" b="1" dirty="0">
              <a:solidFill>
                <a:srgbClr val="1E88E5"/>
              </a:solidFill>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Șomajul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este</a:t>
            </a:r>
            <a:r>
              <a:rPr lang="en-US" sz="3200" dirty="0">
                <a:latin typeface="Times New Roman" panose="02020603050405020304" pitchFamily="18" charset="0"/>
                <a:cs typeface="Times New Roman" panose="02020603050405020304" pitchFamily="18" charset="0"/>
              </a:rPr>
              <a:t> o </a:t>
            </a:r>
            <a:r>
              <a:rPr lang="en-US" sz="3200" dirty="0" err="1">
                <a:latin typeface="Times New Roman" panose="02020603050405020304" pitchFamily="18" charset="0"/>
                <a:cs typeface="Times New Roman" panose="02020603050405020304" pitchFamily="18" charset="0"/>
              </a:rPr>
              <a:t>problemă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serioasă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în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multe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țări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afectând</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atât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economia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cât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viața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oamenilor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Atunci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când</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oamenii</a:t>
            </a:r>
            <a:r>
              <a:rPr lang="en-US" sz="3200" dirty="0">
                <a:latin typeface="Times New Roman" panose="02020603050405020304" pitchFamily="18" charset="0"/>
                <a:cs typeface="Times New Roman" panose="02020603050405020304" pitchFamily="18" charset="0"/>
              </a:rPr>
              <a:t> nu au </a:t>
            </a:r>
            <a:r>
              <a:rPr lang="en-US" sz="3200" dirty="0" err="1">
                <a:latin typeface="Times New Roman" panose="02020603050405020304" pitchFamily="18" charset="0"/>
                <a:cs typeface="Times New Roman" panose="02020603050405020304" pitchFamily="18" charset="0"/>
              </a:rPr>
              <a:t>locuri</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muncă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ei</a:t>
            </a:r>
            <a:r>
              <a:rPr lang="en-US" sz="3200" dirty="0">
                <a:latin typeface="Times New Roman" panose="02020603050405020304" pitchFamily="18" charset="0"/>
                <a:cs typeface="Times New Roman" panose="02020603050405020304" pitchFamily="18" charset="0"/>
              </a:rPr>
              <a:t> nu </a:t>
            </a:r>
            <a:r>
              <a:rPr lang="en-US" sz="3200" dirty="0" err="1">
                <a:latin typeface="Times New Roman" panose="02020603050405020304" pitchFamily="18" charset="0"/>
                <a:cs typeface="Times New Roman" panose="02020603050405020304" pitchFamily="18" charset="0"/>
              </a:rPr>
              <a:t>doar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că</a:t>
            </a:r>
            <a:r>
              <a:rPr lang="en-US" sz="3200" dirty="0">
                <a:latin typeface="Times New Roman" panose="02020603050405020304" pitchFamily="18" charset="0"/>
                <a:cs typeface="Times New Roman" panose="02020603050405020304" pitchFamily="18" charset="0"/>
              </a:rPr>
              <a:t> nu </a:t>
            </a:r>
            <a:r>
              <a:rPr lang="en-US" sz="3200" dirty="0" err="1">
                <a:latin typeface="Times New Roman" panose="02020603050405020304" pitchFamily="18" charset="0"/>
                <a:cs typeface="Times New Roman" panose="02020603050405020304" pitchFamily="18" charset="0"/>
              </a:rPr>
              <a:t>mai</a:t>
            </a:r>
            <a:r>
              <a:rPr lang="en-US" sz="3200" dirty="0">
                <a:latin typeface="Times New Roman" panose="02020603050405020304" pitchFamily="18" charset="0"/>
                <a:cs typeface="Times New Roman" panose="02020603050405020304" pitchFamily="18" charset="0"/>
              </a:rPr>
              <a:t> au bani, </a:t>
            </a:r>
            <a:r>
              <a:rPr lang="en-US" sz="3200" dirty="0" err="1">
                <a:latin typeface="Times New Roman" panose="02020603050405020304" pitchFamily="18" charset="0"/>
                <a:cs typeface="Times New Roman" panose="02020603050405020304" pitchFamily="18" charset="0"/>
              </a:rPr>
              <a:t>dar</a:t>
            </a:r>
            <a:r>
              <a:rPr lang="en-US" sz="3200" dirty="0">
                <a:latin typeface="Times New Roman" panose="02020603050405020304" pitchFamily="18" charset="0"/>
                <a:cs typeface="Times New Roman" panose="02020603050405020304" pitchFamily="18" charset="0"/>
              </a:rPr>
              <a:t> pot </a:t>
            </a:r>
            <a:r>
              <a:rPr lang="en-US" sz="3200" dirty="0" err="1">
                <a:latin typeface="Times New Roman" panose="02020603050405020304" pitchFamily="18" charset="0"/>
                <a:cs typeface="Times New Roman" panose="02020603050405020304" pitchFamily="18" charset="0"/>
              </a:rPr>
              <a:t>să</a:t>
            </a:r>
            <a:r>
              <a:rPr lang="en-US" sz="3200" dirty="0">
                <a:latin typeface="Times New Roman" panose="02020603050405020304" pitchFamily="18" charset="0"/>
                <a:cs typeface="Times New Roman" panose="02020603050405020304" pitchFamily="18" charset="0"/>
              </a:rPr>
              <a:t> se </a:t>
            </a:r>
            <a:r>
              <a:rPr lang="en-US" sz="3200" dirty="0" err="1">
                <a:latin typeface="Times New Roman" panose="02020603050405020304" pitchFamily="18" charset="0"/>
                <a:cs typeface="Times New Roman" panose="02020603050405020304" pitchFamily="18" charset="0"/>
              </a:rPr>
              <a:t>simtă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marginalizați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piardă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încrederea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în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sistem</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aceea</a:t>
            </a:r>
            <a:r>
              <a:rPr lang="en-US" sz="3200" dirty="0">
                <a:latin typeface="Times New Roman" panose="02020603050405020304" pitchFamily="18" charset="0"/>
                <a:cs typeface="Times New Roman" panose="02020603050405020304" pitchFamily="18" charset="0"/>
              </a:rPr>
              <a:t>, e important </a:t>
            </a:r>
            <a:r>
              <a:rPr lang="en-US" sz="3200" dirty="0" err="1">
                <a:latin typeface="Times New Roman" panose="02020603050405020304" pitchFamily="18" charset="0"/>
                <a:cs typeface="Times New Roman" panose="02020603050405020304" pitchFamily="18" charset="0"/>
              </a:rPr>
              <a:t>să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înțelegem</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ce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există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șomaj</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cine sunt </a:t>
            </a:r>
            <a:r>
              <a:rPr lang="en-US" sz="3200" dirty="0" err="1">
                <a:latin typeface="Times New Roman" panose="02020603050405020304" pitchFamily="18" charset="0"/>
                <a:cs typeface="Times New Roman" panose="02020603050405020304" pitchFamily="18" charset="0"/>
              </a:rPr>
              <a:t>cei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afectați</a:t>
            </a:r>
            <a:r>
              <a:rPr lang="en-US" sz="3200" dirty="0">
                <a:latin typeface="Times New Roman" panose="02020603050405020304" pitchFamily="18" charset="0"/>
                <a:cs typeface="Times New Roman" panose="02020603050405020304" pitchFamily="18" charset="0"/>
              </a:rPr>
              <a:t>.</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Dacă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clasificăm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șomerii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după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vârstă</a:t>
            </a:r>
            <a:r>
              <a:rPr lang="en-US" sz="3200" dirty="0">
                <a:latin typeface="Times New Roman" panose="02020603050405020304" pitchFamily="18" charset="0"/>
                <a:cs typeface="Times New Roman" panose="02020603050405020304" pitchFamily="18" charset="0"/>
              </a:rPr>
              <a:t>, sex, </a:t>
            </a:r>
            <a:r>
              <a:rPr lang="en-US" sz="3200" dirty="0" err="1">
                <a:latin typeface="Times New Roman" panose="02020603050405020304" pitchFamily="18" charset="0"/>
                <a:cs typeface="Times New Roman" panose="02020603050405020304" pitchFamily="18" charset="0"/>
              </a:rPr>
              <a:t>educație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experiență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profesională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putem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vedea</a:t>
            </a:r>
            <a:r>
              <a:rPr lang="en-US" sz="3200" dirty="0">
                <a:latin typeface="Times New Roman" panose="02020603050405020304" pitchFamily="18" charset="0"/>
                <a:cs typeface="Times New Roman" panose="02020603050405020304" pitchFamily="18" charset="0"/>
              </a:rPr>
              <a:t> care sunt </a:t>
            </a:r>
            <a:r>
              <a:rPr lang="en-US" sz="3200" dirty="0" err="1">
                <a:latin typeface="Times New Roman" panose="02020603050405020304" pitchFamily="18" charset="0"/>
                <a:cs typeface="Times New Roman" panose="02020603050405020304" pitchFamily="18" charset="0"/>
              </a:rPr>
              <a:t>grupurile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cele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vulnerabile</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exemplu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tinerii</a:t>
            </a:r>
            <a:r>
              <a:rPr lang="en-US" sz="3200" dirty="0">
                <a:latin typeface="Times New Roman" panose="02020603050405020304" pitchFamily="18" charset="0"/>
                <a:cs typeface="Times New Roman" panose="02020603050405020304" pitchFamily="18" charset="0"/>
              </a:rPr>
              <a:t> care </a:t>
            </a:r>
            <a:r>
              <a:rPr lang="en-US" sz="3200" dirty="0" err="1">
                <a:latin typeface="Times New Roman" panose="02020603050405020304" pitchFamily="18" charset="0"/>
                <a:cs typeface="Times New Roman" panose="02020603050405020304" pitchFamily="18" charset="0"/>
              </a:rPr>
              <a:t>abia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termină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școala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persoanele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în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vârstă</a:t>
            </a:r>
            <a:r>
              <a:rPr lang="en-US" sz="3200" dirty="0">
                <a:latin typeface="Times New Roman" panose="02020603050405020304" pitchFamily="18" charset="0"/>
                <a:cs typeface="Times New Roman" panose="02020603050405020304" pitchFamily="18" charset="0"/>
              </a:rPr>
              <a:t> care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-au </a:t>
            </a:r>
            <a:r>
              <a:rPr lang="en-US" sz="3200" dirty="0" err="1">
                <a:latin typeface="Times New Roman" panose="02020603050405020304" pitchFamily="18" charset="0"/>
                <a:cs typeface="Times New Roman" panose="02020603050405020304" pitchFamily="18" charset="0"/>
              </a:rPr>
              <a:t>pierdut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locul</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muncă</a:t>
            </a:r>
            <a:r>
              <a:rPr lang="en-US" sz="3200" dirty="0">
                <a:latin typeface="Times New Roman" panose="02020603050405020304" pitchFamily="18" charset="0"/>
                <a:cs typeface="Times New Roman" panose="02020603050405020304" pitchFamily="18" charset="0"/>
              </a:rPr>
              <a:t> pot </a:t>
            </a:r>
            <a:r>
              <a:rPr lang="en-US" sz="3200" dirty="0" err="1">
                <a:latin typeface="Times New Roman" panose="02020603050405020304" pitchFamily="18" charset="0"/>
                <a:cs typeface="Times New Roman" panose="02020603050405020304" pitchFamily="18" charset="0"/>
              </a:rPr>
              <a:t>avea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dificultăți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mari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să</a:t>
            </a:r>
            <a:r>
              <a:rPr lang="en-US" sz="3200" dirty="0">
                <a:latin typeface="Times New Roman" panose="02020603050405020304" pitchFamily="18" charset="0"/>
                <a:cs typeface="Times New Roman" panose="02020603050405020304" pitchFamily="18" charset="0"/>
              </a:rPr>
              <a:t> se </a:t>
            </a:r>
            <a:r>
              <a:rPr lang="en-US" sz="3200" dirty="0" err="1">
                <a:latin typeface="Times New Roman" panose="02020603050405020304" pitchFamily="18" charset="0"/>
                <a:cs typeface="Times New Roman" panose="02020603050405020304" pitchFamily="18" charset="0"/>
              </a:rPr>
              <a:t>angajeze</a:t>
            </a:r>
            <a:r>
              <a:rPr lang="en-US" sz="3200" dirty="0">
                <a:latin typeface="Times New Roman" panose="02020603050405020304" pitchFamily="18" charset="0"/>
                <a:cs typeface="Times New Roman" panose="02020603050405020304" pitchFamily="18" charset="0"/>
              </a:rPr>
              <a:t>. La </a:t>
            </a:r>
            <a:r>
              <a:rPr lang="en-US" sz="3200" dirty="0" err="1">
                <a:latin typeface="Times New Roman" panose="02020603050405020304" pitchFamily="18" charset="0"/>
                <a:cs typeface="Times New Roman" panose="02020603050405020304" pitchFamily="18" charset="0"/>
              </a:rPr>
              <a:t>fel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cei</a:t>
            </a:r>
            <a:r>
              <a:rPr lang="en-US" sz="3200" dirty="0">
                <a:latin typeface="Times New Roman" panose="02020603050405020304" pitchFamily="18" charset="0"/>
                <a:cs typeface="Times New Roman" panose="02020603050405020304" pitchFamily="18" charset="0"/>
              </a:rPr>
              <a:t> cu </a:t>
            </a:r>
            <a:r>
              <a:rPr lang="en-US" sz="3200" dirty="0" err="1">
                <a:latin typeface="Times New Roman" panose="02020603050405020304" pitchFamily="18" charset="0"/>
                <a:cs typeface="Times New Roman" panose="02020603050405020304" pitchFamily="18" charset="0"/>
              </a:rPr>
              <a:t>studii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slabe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femeile</a:t>
            </a:r>
            <a:r>
              <a:rPr lang="en-US" sz="3200" dirty="0">
                <a:latin typeface="Times New Roman" panose="02020603050405020304" pitchFamily="18" charset="0"/>
                <a:cs typeface="Times New Roman" panose="02020603050405020304" pitchFamily="18" charset="0"/>
              </a:rPr>
              <a:t> din </a:t>
            </a:r>
            <a:r>
              <a:rPr lang="en-US" sz="3200" dirty="0" err="1">
                <a:latin typeface="Times New Roman" panose="02020603050405020304" pitchFamily="18" charset="0"/>
                <a:cs typeface="Times New Roman" panose="02020603050405020304" pitchFamily="18" charset="0"/>
              </a:rPr>
              <a:t>anumite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medii</a:t>
            </a:r>
            <a:r>
              <a:rPr lang="en-US" sz="3200" dirty="0">
                <a:latin typeface="Times New Roman" panose="02020603050405020304" pitchFamily="18" charset="0"/>
                <a:cs typeface="Times New Roman" panose="02020603050405020304" pitchFamily="18" charset="0"/>
              </a:rPr>
              <a:t> pot fi </a:t>
            </a:r>
            <a:r>
              <a:rPr lang="en-US" sz="3200" dirty="0" err="1">
                <a:latin typeface="Times New Roman" panose="02020603050405020304" pitchFamily="18" charset="0"/>
                <a:cs typeface="Times New Roman" panose="02020603050405020304" pitchFamily="18" charset="0"/>
              </a:rPr>
              <a:t>defavorizați</a:t>
            </a:r>
            <a:r>
              <a:rPr lang="en-US" sz="3200" dirty="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Prin </a:t>
            </a:r>
            <a:r>
              <a:rPr lang="en-US" sz="3200" dirty="0" err="1">
                <a:latin typeface="Times New Roman" panose="02020603050405020304" pitchFamily="18" charset="0"/>
                <a:cs typeface="Times New Roman" panose="02020603050405020304" pitchFamily="18" charset="0"/>
              </a:rPr>
              <a:t>urmare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guvernele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trebui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creeze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politice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adaptate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nevoilor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acestor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grupuri</a:t>
            </a:r>
            <a:r>
              <a:rPr lang="en-US" sz="3200" dirty="0">
                <a:latin typeface="Times New Roman" panose="02020603050405020304" pitchFamily="18" charset="0"/>
                <a:cs typeface="Times New Roman" panose="02020603050405020304" pitchFamily="18" charset="0"/>
              </a:rPr>
              <a:t>, cum </a:t>
            </a:r>
            <a:r>
              <a:rPr lang="en-US" sz="3200" dirty="0" err="1">
                <a:latin typeface="Times New Roman" panose="02020603050405020304" pitchFamily="18" charset="0"/>
                <a:cs typeface="Times New Roman" panose="02020603050405020304" pitchFamily="18" charset="0"/>
              </a:rPr>
              <a:t>ar</a:t>
            </a:r>
            <a:r>
              <a:rPr lang="en-US" sz="3200" dirty="0">
                <a:latin typeface="Times New Roman" panose="02020603050405020304" pitchFamily="18" charset="0"/>
                <a:cs typeface="Times New Roman" panose="02020603050405020304" pitchFamily="18" charset="0"/>
              </a:rPr>
              <a:t> fi </a:t>
            </a:r>
            <a:r>
              <a:rPr lang="en-US" sz="3200" dirty="0" err="1">
                <a:latin typeface="Times New Roman" panose="02020603050405020304" pitchFamily="18" charset="0"/>
                <a:cs typeface="Times New Roman" panose="02020603050405020304" pitchFamily="18" charset="0"/>
              </a:rPr>
              <a:t>programe</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recalificare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sau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sprijin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pentru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găsirea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unui</a:t>
            </a:r>
            <a:r>
              <a:rPr lang="en-US" sz="3200" dirty="0">
                <a:latin typeface="Times New Roman" panose="02020603050405020304" pitchFamily="18" charset="0"/>
                <a:cs typeface="Times New Roman" panose="02020603050405020304" pitchFamily="18" charset="0"/>
              </a:rPr>
              <a:t> job. </a:t>
            </a:r>
            <a:r>
              <a:rPr lang="en-US" sz="3200" dirty="0" err="1">
                <a:latin typeface="Times New Roman" panose="02020603050405020304" pitchFamily="18" charset="0"/>
                <a:cs typeface="Times New Roman" panose="02020603050405020304" pitchFamily="18" charset="0"/>
              </a:rPr>
              <a:t>Dacă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știm</a:t>
            </a:r>
            <a:r>
              <a:rPr lang="en-US" sz="3200" dirty="0">
                <a:latin typeface="Times New Roman" panose="02020603050405020304" pitchFamily="18" charset="0"/>
                <a:cs typeface="Times New Roman" panose="02020603050405020304" pitchFamily="18" charset="0"/>
              </a:rPr>
              <a:t> exact cine are </a:t>
            </a:r>
            <a:r>
              <a:rPr lang="en-US" sz="3200" dirty="0" err="1">
                <a:latin typeface="Times New Roman" panose="02020603050405020304" pitchFamily="18" charset="0"/>
                <a:cs typeface="Times New Roman" panose="02020603050405020304" pitchFamily="18" charset="0"/>
              </a:rPr>
              <a:t>nevoie</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ajutor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putem</a:t>
            </a:r>
            <a:r>
              <a:rPr lang="en-US" sz="3200" dirty="0">
                <a:latin typeface="Times New Roman" panose="02020603050405020304" pitchFamily="18" charset="0"/>
                <a:cs typeface="Times New Roman" panose="02020603050405020304" pitchFamily="18" charset="0"/>
              </a:rPr>
              <a:t> reduce </a:t>
            </a:r>
            <a:r>
              <a:rPr lang="en-US" sz="3200" dirty="0" err="1">
                <a:latin typeface="Times New Roman" panose="02020603050405020304" pitchFamily="18" charset="0"/>
                <a:cs typeface="Times New Roman" panose="02020603050405020304" pitchFamily="18" charset="0"/>
              </a:rPr>
              <a:t>mai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eficient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șomajul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îmbunătățim</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situația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economică</a:t>
            </a:r>
            <a:r>
              <a:rPr lang="en-US" sz="3200" dirty="0">
                <a:latin typeface="Times New Roman" panose="02020603050405020304" pitchFamily="18" charset="0"/>
                <a:cs typeface="Times New Roman" panose="02020603050405020304" pitchFamily="18" charset="0"/>
              </a:rPr>
              <a:t> a </a:t>
            </a:r>
            <a:r>
              <a:rPr lang="en-US" sz="3200" dirty="0" err="1">
                <a:latin typeface="Times New Roman" panose="02020603050405020304" pitchFamily="18" charset="0"/>
                <a:cs typeface="Times New Roman" panose="02020603050405020304" pitchFamily="18" charset="0"/>
              </a:rPr>
              <a:t>țării</a:t>
            </a:r>
            <a:r>
              <a:rPr lang="en-US" sz="3200" dirty="0">
                <a:latin typeface="Times New Roman" panose="02020603050405020304" pitchFamily="18" charset="0"/>
                <a:cs typeface="Times New Roman" panose="02020603050405020304" pitchFamily="18" charset="0"/>
              </a:rPr>
              <a:t>.</a:t>
            </a:r>
          </a:p>
          <a:p>
            <a:pPr algn="just"/>
            <a:endParaRPr lang="en-US" sz="3200" dirty="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În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concluzie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șomajul</a:t>
            </a:r>
            <a:r>
              <a:rPr lang="en-US" sz="3200" dirty="0">
                <a:latin typeface="Times New Roman" panose="02020603050405020304" pitchFamily="18" charset="0"/>
                <a:cs typeface="Times New Roman" panose="02020603050405020304" pitchFamily="18" charset="0"/>
              </a:rPr>
              <a:t> nu e </a:t>
            </a:r>
            <a:r>
              <a:rPr lang="en-US" sz="3200" dirty="0" err="1">
                <a:latin typeface="Times New Roman" panose="02020603050405020304" pitchFamily="18" charset="0"/>
                <a:cs typeface="Times New Roman" panose="02020603050405020304" pitchFamily="18" charset="0"/>
              </a:rPr>
              <a:t>doar</a:t>
            </a:r>
            <a:r>
              <a:rPr lang="en-US" sz="3200" dirty="0">
                <a:latin typeface="Times New Roman" panose="02020603050405020304" pitchFamily="18" charset="0"/>
                <a:cs typeface="Times New Roman" panose="02020603050405020304" pitchFamily="18" charset="0"/>
              </a:rPr>
              <a:t> o </a:t>
            </a:r>
            <a:r>
              <a:rPr lang="en-US" sz="3200" dirty="0" err="1">
                <a:latin typeface="Times New Roman" panose="02020603050405020304" pitchFamily="18" charset="0"/>
                <a:cs typeface="Times New Roman" panose="02020603050405020304" pitchFamily="18" charset="0"/>
              </a:rPr>
              <a:t>statistică</a:t>
            </a:r>
            <a:r>
              <a:rPr lang="en-US" sz="3200" dirty="0">
                <a:latin typeface="Times New Roman" panose="02020603050405020304" pitchFamily="18" charset="0"/>
                <a:cs typeface="Times New Roman" panose="02020603050405020304" pitchFamily="18" charset="0"/>
              </a:rPr>
              <a:t> – </a:t>
            </a:r>
            <a:r>
              <a:rPr lang="en-US" sz="3200" dirty="0" err="1">
                <a:latin typeface="Times New Roman" panose="02020603050405020304" pitchFamily="18" charset="0"/>
                <a:cs typeface="Times New Roman" panose="02020603050405020304" pitchFamily="18" charset="0"/>
              </a:rPr>
              <a:t>afectează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oamenii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reali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iar</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soluțiile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trebuie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țină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cont</a:t>
            </a:r>
            <a:r>
              <a:rPr lang="en-US" sz="3200" dirty="0">
                <a:latin typeface="Times New Roman" panose="02020603050405020304" pitchFamily="18" charset="0"/>
                <a:cs typeface="Times New Roman" panose="02020603050405020304" pitchFamily="18" charset="0"/>
              </a:rPr>
              <a:t> de </a:t>
            </a:r>
            <a:r>
              <a:rPr lang="en-US" sz="3200" dirty="0" err="1">
                <a:latin typeface="Times New Roman" panose="02020603050405020304" pitchFamily="18" charset="0"/>
                <a:cs typeface="Times New Roman" panose="02020603050405020304" pitchFamily="18" charset="0"/>
              </a:rPr>
              <a:t>diferențele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dintre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ei</a:t>
            </a:r>
            <a:r>
              <a:rPr lang="en-US" sz="3200" dirty="0">
                <a:latin typeface="Times New Roman" panose="02020603050405020304" pitchFamily="18" charset="0"/>
                <a:cs typeface="Times New Roman" panose="02020603050405020304" pitchFamily="18" charset="0"/>
              </a:rPr>
              <a:t>.</a:t>
            </a:r>
          </a:p>
        </p:txBody>
      </p:sp>
      <p:sp>
        <p:nvSpPr>
          <p:cNvPr id="12" name="TextBox 11"/>
          <p:cNvSpPr txBox="1"/>
          <p:nvPr/>
        </p:nvSpPr>
        <p:spPr>
          <a:xfrm>
            <a:off x="18607216" y="15544800"/>
            <a:ext cx="13568680" cy="17204710"/>
          </a:xfrm>
          <a:prstGeom prst="rect">
            <a:avLst/>
          </a:prstGeom>
          <a:noFill/>
        </p:spPr>
        <p:txBody>
          <a:bodyPr wrap="square">
            <a:spAutoFit/>
          </a:bodyPr>
          <a:lstStyle/>
          <a:p>
            <a:r>
              <a:rPr sz="4400" b="1" dirty="0" err="1">
                <a:solidFill>
                  <a:srgbClr val="1E88E5"/>
                </a:solidFill>
              </a:rPr>
              <a:t>Concluzii</a:t>
            </a:r>
            <a:endParaRPr lang="en-US" sz="4400" b="1" dirty="0">
              <a:solidFill>
                <a:srgbClr val="1E88E5"/>
              </a:solidFill>
            </a:endParaRPr>
          </a:p>
          <a:p>
            <a:endParaRPr sz="4400" b="1" dirty="0">
              <a:solidFill>
                <a:srgbClr val="1E88E5"/>
              </a:solidFill>
            </a:endParaRPr>
          </a:p>
          <a:p>
            <a:pPr algn="just">
              <a:buNone/>
            </a:pPr>
            <a:r>
              <a:rPr lang="en-US" sz="2800" dirty="0"/>
              <a:t>	</a:t>
            </a:r>
            <a:r>
              <a:rPr lang="ro-RO" sz="3200" dirty="0"/>
              <a:t>Prin modelarea probabilității ca o persoană să fie șomer, folosind variabile </a:t>
            </a:r>
            <a:r>
              <a:rPr lang="ro-RO" sz="3200" dirty="0" err="1"/>
              <a:t>socio</a:t>
            </a:r>
            <a:r>
              <a:rPr lang="ro-RO" sz="3200" dirty="0"/>
              <a:t>-demografice și ocupaționale, am reușit să înțelegem mai bine ce caracteristici sunt mai des întâlnite în rândul șomerilor. Modelele de </a:t>
            </a:r>
            <a:r>
              <a:rPr lang="ro-RO" sz="3200" dirty="0" err="1"/>
              <a:t>machine</a:t>
            </a:r>
            <a:r>
              <a:rPr lang="ro-RO" sz="3200" dirty="0"/>
              <a:t> </a:t>
            </a:r>
            <a:r>
              <a:rPr lang="ro-RO" sz="3200" dirty="0" err="1"/>
              <a:t>learning</a:t>
            </a:r>
            <a:r>
              <a:rPr lang="ro-RO" sz="3200" dirty="0"/>
              <a:t> (MLP și SVM) au arătat că, deși datele sunt dezechilibrate, există anumiți factori care influențează șomajul. De exemplu, persoanele șomere tind să fie mai în vârstă, sunt mai des bărbați decât femei și apar mai frecvent în rândul celor cu un nivel mai scăzut de educație și experiență profesională.</a:t>
            </a:r>
          </a:p>
          <a:p>
            <a:pPr algn="just">
              <a:buNone/>
            </a:pPr>
            <a:r>
              <a:rPr lang="en-US" sz="3200" dirty="0"/>
              <a:t>	</a:t>
            </a:r>
            <a:r>
              <a:rPr lang="ro-RO" sz="3200" dirty="0"/>
              <a:t>Am observat și că, deși modelul SVM are un </a:t>
            </a:r>
            <a:r>
              <a:rPr lang="ro-RO" sz="3200" dirty="0" err="1"/>
              <a:t>recall</a:t>
            </a:r>
            <a:r>
              <a:rPr lang="ro-RO" sz="3200" dirty="0"/>
              <a:t> destul de bun pentru șomeri (92%), precizia este destul de mică, ceea ce înseamnă că multe persoane sunt clasificate greșit ca fiind șomere. Asta arată că ar fi bine să folosim metode de echilibrare a datelor sau să ajustăm algoritmii pentru a obține rezultate mai exacte, mai ales când avem un set de date dezechilibrat.</a:t>
            </a:r>
          </a:p>
          <a:p>
            <a:pPr algn="just"/>
            <a:r>
              <a:rPr lang="en-US" sz="3200" dirty="0"/>
              <a:t>	</a:t>
            </a:r>
            <a:r>
              <a:rPr lang="ro-RO" sz="3200" dirty="0"/>
              <a:t>În concluzie, această modelare ne-a ajutat să înțelegem mai bine ce tip de persoane au un risc mai mare de șomaj și a arătat că, pentru predicții mai corecte, avem nevoie de modele mai bine calibrate</a:t>
            </a:r>
          </a:p>
          <a:p>
            <a:pPr algn="just"/>
            <a:endParaRPr lang="ro-RO" sz="3200" dirty="0"/>
          </a:p>
          <a:p>
            <a:pPr algn="just"/>
            <a:r>
              <a:rPr lang="ro-RO" sz="3200" b="1" dirty="0"/>
              <a:t>Recomandări de politici publice</a:t>
            </a:r>
          </a:p>
          <a:p>
            <a:pPr algn="just"/>
            <a:r>
              <a:rPr lang="ro-RO" sz="3200" b="1" dirty="0"/>
              <a:t>1.</a:t>
            </a:r>
            <a:r>
              <a:rPr lang="ro-RO" sz="3200" dirty="0"/>
              <a:t>Promovarea educației și formării profesionale pentru tineri: Având în vedere că șomajul este mai frecvent în rândul persoanelor cu vârste fragede, guvernul ar putea investi în programe de formare profesională și educație pentru a ajuta tinerii să-și găsească locuri de muncă stabile.</a:t>
            </a:r>
          </a:p>
          <a:p>
            <a:pPr algn="just"/>
            <a:endParaRPr lang="ro-RO" sz="3200" dirty="0"/>
          </a:p>
          <a:p>
            <a:pPr algn="just"/>
            <a:r>
              <a:rPr lang="ro-RO" sz="3200" b="1" dirty="0"/>
              <a:t>2.</a:t>
            </a:r>
            <a:r>
              <a:rPr lang="ro-RO" sz="3200" dirty="0"/>
              <a:t>Îmbunătățirea stabilității locurilor de muncă: Având în vedere impactul factorului de permanență a locului de muncă (TEMP) asupra șomajului, politica publică ar trebui să sprijine crearea de locuri de muncă stabile și să încurajeze angajatorii să ofere condiții favorabile angajaților, contribuind astfel la reducerea fluctuației forțate a forței de muncă.</a:t>
            </a:r>
          </a:p>
          <a:p>
            <a:pPr algn="just"/>
            <a:endParaRPr lang="ro-RO" sz="3200" b="1" dirty="0"/>
          </a:p>
          <a:p>
            <a:pPr algn="just"/>
            <a:r>
              <a:rPr lang="ro-RO" sz="3200" b="1" dirty="0"/>
              <a:t>3. </a:t>
            </a:r>
            <a:r>
              <a:rPr lang="ro-RO" sz="3200" dirty="0"/>
              <a:t>Crearea de stimulente pentru angajarea persoanelor cu experiență: Implementarea unor stimulente fiscale și subvenții pentru angajatorii care angajează persoane de vârstă mai înaintată, având în vedere că această categorie poate avea dificultăți mai mari în a găsi locuri de muncă.</a:t>
            </a:r>
            <a:endParaRPr lang="ro-RO" sz="3200" b="1" dirty="0"/>
          </a:p>
        </p:txBody>
      </p:sp>
      <p:sp>
        <p:nvSpPr>
          <p:cNvPr id="13" name="TextBox 12"/>
          <p:cNvSpPr txBox="1"/>
          <p:nvPr/>
        </p:nvSpPr>
        <p:spPr>
          <a:xfrm>
            <a:off x="34716719" y="3291840"/>
            <a:ext cx="15575281" cy="769441"/>
          </a:xfrm>
          <a:prstGeom prst="rect">
            <a:avLst/>
          </a:prstGeom>
          <a:noFill/>
        </p:spPr>
        <p:txBody>
          <a:bodyPr wrap="square">
            <a:spAutoFit/>
          </a:bodyPr>
          <a:lstStyle/>
          <a:p>
            <a:r>
              <a:rPr lang="ro-RO" sz="4400" b="1" dirty="0">
                <a:solidFill>
                  <a:srgbClr val="1E88E5"/>
                </a:solidFill>
              </a:rPr>
              <a:t>Descriere date și metode</a:t>
            </a:r>
          </a:p>
        </p:txBody>
      </p:sp>
      <p:sp>
        <p:nvSpPr>
          <p:cNvPr id="14" name="TextBox 13"/>
          <p:cNvSpPr txBox="1"/>
          <p:nvPr/>
        </p:nvSpPr>
        <p:spPr>
          <a:xfrm>
            <a:off x="34744604" y="16549062"/>
            <a:ext cx="13969465" cy="2492990"/>
          </a:xfrm>
          <a:prstGeom prst="rect">
            <a:avLst/>
          </a:prstGeom>
          <a:noFill/>
        </p:spPr>
        <p:txBody>
          <a:bodyPr wrap="none">
            <a:spAutoFit/>
          </a:bodyPr>
          <a:lstStyle/>
          <a:p>
            <a:r>
              <a:rPr sz="4400" b="1" dirty="0" err="1">
                <a:solidFill>
                  <a:srgbClr val="1E88E5"/>
                </a:solidFill>
              </a:rPr>
              <a:t>Bibliografie</a:t>
            </a:r>
            <a:r>
              <a:rPr sz="4400" b="1" dirty="0">
                <a:solidFill>
                  <a:srgbClr val="1E88E5"/>
                </a:solidFill>
              </a:rPr>
              <a:t> </a:t>
            </a:r>
            <a:r>
              <a:rPr sz="4400" b="1" dirty="0" err="1">
                <a:solidFill>
                  <a:srgbClr val="1E88E5"/>
                </a:solidFill>
              </a:rPr>
              <a:t>și</a:t>
            </a:r>
            <a:r>
              <a:rPr sz="4400" b="1" dirty="0">
                <a:solidFill>
                  <a:srgbClr val="1E88E5"/>
                </a:solidFill>
              </a:rPr>
              <a:t> </a:t>
            </a:r>
            <a:r>
              <a:rPr sz="4400" b="1" dirty="0" err="1">
                <a:solidFill>
                  <a:srgbClr val="1E88E5"/>
                </a:solidFill>
              </a:rPr>
              <a:t>Mulțumiri</a:t>
            </a:r>
            <a:endParaRPr sz="4400" b="1" dirty="0">
              <a:solidFill>
                <a:srgbClr val="1E88E5"/>
              </a:solidFill>
            </a:endParaRPr>
          </a:p>
          <a:p>
            <a:pPr marL="971550" lvl="1" indent="-514350">
              <a:buAutoNum type="alphaLcParenR"/>
              <a:defRPr sz="2800">
                <a:solidFill>
                  <a:srgbClr val="000000"/>
                </a:solidFill>
              </a:defRPr>
            </a:pPr>
            <a:r>
              <a:rPr lang="ro-RO" dirty="0" err="1"/>
              <a:t>Eurostat</a:t>
            </a:r>
            <a:r>
              <a:rPr lang="en-US" dirty="0"/>
              <a:t>: chrome-extension://</a:t>
            </a:r>
            <a:r>
              <a:rPr lang="en-US" dirty="0" err="1"/>
              <a:t>efaidnbmnnnibpcajpcglclefindmkaj</a:t>
            </a:r>
            <a:r>
              <a:rPr lang="en-US" dirty="0"/>
              <a:t>/https://ec.europa.eu/</a:t>
            </a:r>
          </a:p>
          <a:p>
            <a:pPr lvl="1">
              <a:defRPr sz="2800">
                <a:solidFill>
                  <a:srgbClr val="000000"/>
                </a:solidFill>
              </a:defRPr>
            </a:pPr>
            <a:r>
              <a:rPr lang="en-US" dirty="0" err="1"/>
              <a:t>eurostat</a:t>
            </a:r>
            <a:r>
              <a:rPr lang="en-US" dirty="0"/>
              <a:t>/documents/203647/1004071/EULFS-Database-UserGuide.pdf</a:t>
            </a:r>
          </a:p>
          <a:p>
            <a:pPr lvl="1">
              <a:defRPr sz="2800">
                <a:solidFill>
                  <a:srgbClr val="000000"/>
                </a:solidFill>
              </a:defRPr>
            </a:pPr>
            <a:endParaRPr lang="ro-RO" dirty="0"/>
          </a:p>
          <a:p>
            <a:pPr lvl="1">
              <a:defRPr sz="2800">
                <a:solidFill>
                  <a:srgbClr val="000000"/>
                </a:solidFill>
              </a:defRPr>
            </a:pPr>
            <a:r>
              <a:rPr lang="en-US" dirty="0"/>
              <a:t>b) https://ec.europa.eu/eurostat</a:t>
            </a:r>
            <a:endParaRPr dirty="0"/>
          </a:p>
        </p:txBody>
      </p:sp>
      <p:pic>
        <p:nvPicPr>
          <p:cNvPr id="15" name="Imagine 14">
            <a:extLst>
              <a:ext uri="{FF2B5EF4-FFF2-40B4-BE49-F238E27FC236}">
                <a16:creationId xmlns:a16="http://schemas.microsoft.com/office/drawing/2014/main" id="{5B73F1B8-5DE8-C707-91D4-BDC67D8B9B8B}"/>
              </a:ext>
            </a:extLst>
          </p:cNvPr>
          <p:cNvPicPr>
            <a:picLocks noChangeAspect="1"/>
          </p:cNvPicPr>
          <p:nvPr/>
        </p:nvPicPr>
        <p:blipFill>
          <a:blip r:embed="rId3"/>
          <a:stretch>
            <a:fillRect/>
          </a:stretch>
        </p:blipFill>
        <p:spPr>
          <a:xfrm>
            <a:off x="469373" y="16360408"/>
            <a:ext cx="3809341" cy="4105623"/>
          </a:xfrm>
          <a:prstGeom prst="rect">
            <a:avLst/>
          </a:prstGeom>
        </p:spPr>
      </p:pic>
      <p:sp>
        <p:nvSpPr>
          <p:cNvPr id="17" name="CasetăText 16">
            <a:extLst>
              <a:ext uri="{FF2B5EF4-FFF2-40B4-BE49-F238E27FC236}">
                <a16:creationId xmlns:a16="http://schemas.microsoft.com/office/drawing/2014/main" id="{0D0E474B-980E-689E-D267-A4AD2F86D6D5}"/>
              </a:ext>
            </a:extLst>
          </p:cNvPr>
          <p:cNvSpPr txBox="1"/>
          <p:nvPr/>
        </p:nvSpPr>
        <p:spPr>
          <a:xfrm>
            <a:off x="4278714" y="16549062"/>
            <a:ext cx="12256686" cy="3477875"/>
          </a:xfrm>
          <a:prstGeom prst="rect">
            <a:avLst/>
          </a:prstGeom>
          <a:noFill/>
        </p:spPr>
        <p:txBody>
          <a:bodyPr wrap="square" rtlCol="0">
            <a:spAutoFit/>
          </a:bodyPr>
          <a:lstStyle/>
          <a:p>
            <a:pPr marL="285750" indent="-285750">
              <a:buFont typeface="Arial" panose="020B0604020202020204" pitchFamily="34" charset="0"/>
              <a:buChar char="•"/>
            </a:pPr>
            <a:r>
              <a:rPr lang="ro-RO" sz="2000" b="1" dirty="0" err="1">
                <a:latin typeface="Times New Roman" panose="02020603050405020304" pitchFamily="18" charset="0"/>
                <a:cs typeface="Times New Roman" panose="02020603050405020304" pitchFamily="18" charset="0"/>
              </a:rPr>
              <a:t>Precision</a:t>
            </a:r>
            <a:r>
              <a:rPr lang="ro-RO" sz="2000" b="1" dirty="0">
                <a:latin typeface="Times New Roman" panose="02020603050405020304" pitchFamily="18" charset="0"/>
                <a:cs typeface="Times New Roman" panose="02020603050405020304" pitchFamily="18" charset="0"/>
              </a:rPr>
              <a:t> pentru șomeri (23%)</a:t>
            </a:r>
            <a:br>
              <a:rPr lang="ro-RO" sz="2000" dirty="0">
                <a:latin typeface="Times New Roman" panose="02020603050405020304" pitchFamily="18" charset="0"/>
                <a:cs typeface="Times New Roman" panose="02020603050405020304" pitchFamily="18" charset="0"/>
              </a:rPr>
            </a:br>
            <a:r>
              <a:rPr lang="ro-RO" sz="2000" dirty="0">
                <a:latin typeface="Times New Roman" panose="02020603050405020304" pitchFamily="18" charset="0"/>
                <a:cs typeface="Times New Roman" panose="02020603050405020304" pitchFamily="18" charset="0"/>
              </a:rPr>
              <a:t>Din toate persoanele prezise ca șomere, doar 23% sunt într-adevăr șomere. Asta indică faptul că modelul generează multe alarme false (adică persoane ocupate clasificate greșit ca șomeri).</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o-RO" sz="2000" b="1" dirty="0" err="1">
                <a:latin typeface="Times New Roman" panose="02020603050405020304" pitchFamily="18" charset="0"/>
                <a:cs typeface="Times New Roman" panose="02020603050405020304" pitchFamily="18" charset="0"/>
              </a:rPr>
              <a:t>Recall</a:t>
            </a:r>
            <a:r>
              <a:rPr lang="ro-RO" sz="2000" b="1" dirty="0">
                <a:latin typeface="Times New Roman" panose="02020603050405020304" pitchFamily="18" charset="0"/>
                <a:cs typeface="Times New Roman" panose="02020603050405020304" pitchFamily="18" charset="0"/>
              </a:rPr>
              <a:t> pentru șomeri (92%)</a:t>
            </a:r>
            <a:br>
              <a:rPr lang="ro-RO" sz="2000" dirty="0">
                <a:latin typeface="Times New Roman" panose="02020603050405020304" pitchFamily="18" charset="0"/>
                <a:cs typeface="Times New Roman" panose="02020603050405020304" pitchFamily="18" charset="0"/>
              </a:rPr>
            </a:br>
            <a:r>
              <a:rPr lang="ro-RO" sz="2000" dirty="0">
                <a:latin typeface="Times New Roman" panose="02020603050405020304" pitchFamily="18" charset="0"/>
                <a:cs typeface="Times New Roman" panose="02020603050405020304" pitchFamily="18" charset="0"/>
              </a:rPr>
              <a:t>Modelul reușește să identifice aproape toți șomerii (92%). Asta e esențial, pentru că ne interesează în primul rând </a:t>
            </a:r>
            <a:r>
              <a:rPr lang="ro-RO" sz="2000" b="1" dirty="0">
                <a:latin typeface="Times New Roman" panose="02020603050405020304" pitchFamily="18" charset="0"/>
                <a:cs typeface="Times New Roman" panose="02020603050405020304" pitchFamily="18" charset="0"/>
              </a:rPr>
              <a:t>să </a:t>
            </a:r>
            <a:r>
              <a:rPr lang="ro-RO" sz="2000" dirty="0">
                <a:latin typeface="Times New Roman" panose="02020603050405020304" pitchFamily="18" charset="0"/>
                <a:cs typeface="Times New Roman" panose="02020603050405020304" pitchFamily="18" charset="0"/>
              </a:rPr>
              <a:t>nu ratăm șomerii.</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o-RO" sz="2000" b="1" dirty="0">
                <a:latin typeface="Times New Roman" panose="02020603050405020304" pitchFamily="18" charset="0"/>
                <a:cs typeface="Times New Roman" panose="02020603050405020304" pitchFamily="18" charset="0"/>
              </a:rPr>
              <a:t>F1-score pentru șomeri (0.36)</a:t>
            </a:r>
            <a:br>
              <a:rPr lang="ro-RO" sz="2000" dirty="0">
                <a:latin typeface="Times New Roman" panose="02020603050405020304" pitchFamily="18" charset="0"/>
                <a:cs typeface="Times New Roman" panose="02020603050405020304" pitchFamily="18" charset="0"/>
              </a:rPr>
            </a:br>
            <a:r>
              <a:rPr lang="ro-RO" sz="2000" dirty="0">
                <a:latin typeface="Times New Roman" panose="02020603050405020304" pitchFamily="18" charset="0"/>
                <a:cs typeface="Times New Roman" panose="02020603050405020304" pitchFamily="18" charset="0"/>
              </a:rPr>
              <a:t>Acest scor arată că, deși găsim mulți șomeri (</a:t>
            </a:r>
            <a:r>
              <a:rPr lang="ro-RO" sz="2000" dirty="0" err="1">
                <a:latin typeface="Times New Roman" panose="02020603050405020304" pitchFamily="18" charset="0"/>
                <a:cs typeface="Times New Roman" panose="02020603050405020304" pitchFamily="18" charset="0"/>
              </a:rPr>
              <a:t>recall</a:t>
            </a:r>
            <a:r>
              <a:rPr lang="ro-RO" sz="2000" dirty="0">
                <a:latin typeface="Times New Roman" panose="02020603050405020304" pitchFamily="18" charset="0"/>
                <a:cs typeface="Times New Roman" panose="02020603050405020304" pitchFamily="18" charset="0"/>
              </a:rPr>
              <a:t> mare), precizia este mică, iar echilibrul între cele două este slab. Asta sugerează că modelul e mai potrivit pentru detecție largă decât pentru clasificare fină.</a:t>
            </a:r>
          </a:p>
        </p:txBody>
      </p:sp>
      <p:pic>
        <p:nvPicPr>
          <p:cNvPr id="19" name="Imagine 18">
            <a:extLst>
              <a:ext uri="{FF2B5EF4-FFF2-40B4-BE49-F238E27FC236}">
                <a16:creationId xmlns:a16="http://schemas.microsoft.com/office/drawing/2014/main" id="{6F8596AC-9CB6-9156-5713-018534E093C1}"/>
              </a:ext>
            </a:extLst>
          </p:cNvPr>
          <p:cNvPicPr>
            <a:picLocks noChangeAspect="1"/>
          </p:cNvPicPr>
          <p:nvPr/>
        </p:nvPicPr>
        <p:blipFill>
          <a:blip r:embed="rId4"/>
          <a:stretch>
            <a:fillRect/>
          </a:stretch>
        </p:blipFill>
        <p:spPr>
          <a:xfrm>
            <a:off x="641426" y="20740351"/>
            <a:ext cx="3036724" cy="4639733"/>
          </a:xfrm>
          <a:prstGeom prst="rect">
            <a:avLst/>
          </a:prstGeom>
        </p:spPr>
      </p:pic>
      <p:sp>
        <p:nvSpPr>
          <p:cNvPr id="21" name="CasetăText 20">
            <a:extLst>
              <a:ext uri="{FF2B5EF4-FFF2-40B4-BE49-F238E27FC236}">
                <a16:creationId xmlns:a16="http://schemas.microsoft.com/office/drawing/2014/main" id="{6E7E59F2-9677-66CA-9A0D-EB1B5A67934F}"/>
              </a:ext>
            </a:extLst>
          </p:cNvPr>
          <p:cNvSpPr txBox="1"/>
          <p:nvPr/>
        </p:nvSpPr>
        <p:spPr>
          <a:xfrm>
            <a:off x="4278714" y="21538085"/>
            <a:ext cx="11862393"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Sunt</a:t>
            </a:r>
            <a:r>
              <a:rPr lang="ro-RO" sz="2000" dirty="0">
                <a:latin typeface="Times New Roman" panose="02020603050405020304" pitchFamily="18" charset="0"/>
                <a:cs typeface="Times New Roman" panose="02020603050405020304" pitchFamily="18" charset="0"/>
              </a:rPr>
              <a:t> foarte puține pierderi în identificarea șomerilor (doar 63), ceea ce e bine. Costul este supraestimarea numărului de șomeri — dar poate fi acceptabil în scopuri de politici publice preventive.</a:t>
            </a:r>
            <a:r>
              <a:rPr lang="en-US" sz="2000" dirty="0">
                <a:latin typeface="Times New Roman" panose="02020603050405020304" pitchFamily="18" charset="0"/>
                <a:cs typeface="Times New Roman" panose="02020603050405020304" pitchFamily="18" charset="0"/>
              </a:rPr>
              <a:t> </a:t>
            </a:r>
            <a:r>
              <a:rPr lang="ro-RO" sz="2000" dirty="0"/>
              <a:t>Modelul identifică corect majoritatea șomerilor (752 din 815), dar clasifică greșit mulți angajați ca fiind șomeri (2578 din 11850).</a:t>
            </a:r>
            <a:endParaRPr lang="en-US" sz="2000" dirty="0"/>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o-RO" sz="2000" b="1" dirty="0"/>
              <a:t>Rezultatele identice pentru rețeaua neuronală și SVM se explică, în mare parte, prin dezechilibrul </a:t>
            </a:r>
            <a:r>
              <a:rPr lang="ro-RO" sz="2000" b="1" dirty="0" err="1"/>
              <a:t>ma</a:t>
            </a:r>
            <a:r>
              <a:rPr lang="en-US" sz="2000" b="1" dirty="0"/>
              <a:t>are</a:t>
            </a:r>
            <a:r>
              <a:rPr lang="ro-RO" sz="2000" b="1" dirty="0"/>
              <a:t> al claselor din datele analizate: doar aproximativ 6,5% dintre respondenți sunt șomeri, iar restul de 93,5% sunt ocupați.</a:t>
            </a:r>
            <a:endParaRPr lang="ro-RO" sz="2000" b="1" dirty="0">
              <a:latin typeface="Times New Roman" panose="02020603050405020304" pitchFamily="18" charset="0"/>
              <a:cs typeface="Times New Roman" panose="02020603050405020304" pitchFamily="18" charset="0"/>
            </a:endParaRPr>
          </a:p>
        </p:txBody>
      </p:sp>
      <p:pic>
        <p:nvPicPr>
          <p:cNvPr id="23" name="Imagine 22">
            <a:extLst>
              <a:ext uri="{FF2B5EF4-FFF2-40B4-BE49-F238E27FC236}">
                <a16:creationId xmlns:a16="http://schemas.microsoft.com/office/drawing/2014/main" id="{EA9030BC-A73E-36EA-4442-86748B849056}"/>
              </a:ext>
            </a:extLst>
          </p:cNvPr>
          <p:cNvPicPr>
            <a:picLocks noChangeAspect="1"/>
          </p:cNvPicPr>
          <p:nvPr/>
        </p:nvPicPr>
        <p:blipFill>
          <a:blip r:embed="rId5"/>
          <a:stretch>
            <a:fillRect/>
          </a:stretch>
        </p:blipFill>
        <p:spPr>
          <a:xfrm>
            <a:off x="322993" y="25737952"/>
            <a:ext cx="3789650" cy="3271376"/>
          </a:xfrm>
          <a:prstGeom prst="rect">
            <a:avLst/>
          </a:prstGeom>
        </p:spPr>
      </p:pic>
      <p:sp>
        <p:nvSpPr>
          <p:cNvPr id="24" name="CasetăText 23">
            <a:extLst>
              <a:ext uri="{FF2B5EF4-FFF2-40B4-BE49-F238E27FC236}">
                <a16:creationId xmlns:a16="http://schemas.microsoft.com/office/drawing/2014/main" id="{54EB1E5A-3E9D-43FA-6394-36BA74F8CA58}"/>
              </a:ext>
            </a:extLst>
          </p:cNvPr>
          <p:cNvSpPr txBox="1"/>
          <p:nvPr/>
        </p:nvSpPr>
        <p:spPr>
          <a:xfrm>
            <a:off x="4319718" y="25737952"/>
            <a:ext cx="10907583"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Valoarea</a:t>
            </a:r>
            <a:r>
              <a:rPr lang="en-US" sz="2000" dirty="0">
                <a:latin typeface="Times New Roman" panose="02020603050405020304" pitchFamily="18" charset="0"/>
                <a:cs typeface="Times New Roman" panose="02020603050405020304" pitchFamily="18" charset="0"/>
              </a:rPr>
              <a:t> AUC de 0.90 </a:t>
            </a:r>
            <a:r>
              <a:rPr lang="en-US" sz="2000" dirty="0" err="1">
                <a:latin typeface="Times New Roman" panose="02020603050405020304" pitchFamily="18" charset="0"/>
                <a:cs typeface="Times New Roman" panose="02020603050405020304" pitchFamily="18" charset="0"/>
              </a:rPr>
              <a:t>pentru</a:t>
            </a:r>
            <a:r>
              <a:rPr lang="en-US" sz="2000" dirty="0">
                <a:latin typeface="Times New Roman" panose="02020603050405020304" pitchFamily="18" charset="0"/>
                <a:cs typeface="Times New Roman" panose="02020603050405020304" pitchFamily="18" charset="0"/>
              </a:rPr>
              <a:t> MLP </a:t>
            </a:r>
            <a:r>
              <a:rPr lang="en-US" sz="2000" dirty="0" err="1">
                <a:latin typeface="Times New Roman" panose="02020603050405020304" pitchFamily="18" charset="0"/>
                <a:cs typeface="Times New Roman" panose="02020603050405020304" pitchFamily="18" charset="0"/>
              </a:rPr>
              <a:t>și</a:t>
            </a:r>
            <a:r>
              <a:rPr lang="en-US" sz="2000" dirty="0">
                <a:latin typeface="Times New Roman" panose="02020603050405020304" pitchFamily="18" charset="0"/>
                <a:cs typeface="Times New Roman" panose="02020603050405020304" pitchFamily="18" charset="0"/>
              </a:rPr>
              <a:t> 0.88 </a:t>
            </a:r>
            <a:r>
              <a:rPr lang="en-US" sz="2000" dirty="0" err="1">
                <a:latin typeface="Times New Roman" panose="02020603050405020304" pitchFamily="18" charset="0"/>
                <a:cs typeface="Times New Roman" panose="02020603050405020304" pitchFamily="18" charset="0"/>
              </a:rPr>
              <a:t>pentru</a:t>
            </a:r>
            <a:r>
              <a:rPr lang="en-US" sz="2000" dirty="0">
                <a:latin typeface="Times New Roman" panose="02020603050405020304" pitchFamily="18" charset="0"/>
                <a:cs typeface="Times New Roman" panose="02020603050405020304" pitchFamily="18" charset="0"/>
              </a:rPr>
              <a:t> SVM </a:t>
            </a:r>
            <a:r>
              <a:rPr lang="en-US" sz="2000" dirty="0" err="1">
                <a:latin typeface="Times New Roman" panose="02020603050405020304" pitchFamily="18" charset="0"/>
                <a:cs typeface="Times New Roman" panose="02020603050405020304" pitchFamily="18" charset="0"/>
              </a:rPr>
              <a:t>arată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ambele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modele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reușesc</a:t>
            </a:r>
            <a:r>
              <a:rPr lang="en-US" sz="2000" dirty="0">
                <a:latin typeface="Times New Roman" panose="02020603050405020304" pitchFamily="18" charset="0"/>
                <a:cs typeface="Times New Roman" panose="02020603050405020304" pitchFamily="18" charset="0"/>
              </a:rPr>
              <a:t> bine </a:t>
            </a:r>
            <a:r>
              <a:rPr lang="en-US" sz="2000" dirty="0" err="1">
                <a:latin typeface="Times New Roman" panose="02020603050405020304" pitchFamily="18" charset="0"/>
                <a:cs typeface="Times New Roman" panose="02020603050405020304" pitchFamily="18" charset="0"/>
              </a:rPr>
              <a:t>să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distingă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între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șomeri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neșomeri</a:t>
            </a:r>
            <a:r>
              <a:rPr lang="en-US" sz="2000" dirty="0">
                <a:latin typeface="Times New Roman" panose="02020603050405020304" pitchFamily="18" charset="0"/>
                <a:cs typeface="Times New Roman" panose="02020603050405020304" pitchFamily="18" charset="0"/>
              </a:rPr>
              <a:t>, cu MLP </a:t>
            </a:r>
            <a:r>
              <a:rPr lang="en-US" sz="2000" dirty="0" err="1">
                <a:latin typeface="Times New Roman" panose="02020603050405020304" pitchFamily="18" charset="0"/>
                <a:cs typeface="Times New Roman" panose="02020603050405020304" pitchFamily="18" charset="0"/>
              </a:rPr>
              <a:t>având</a:t>
            </a:r>
            <a:r>
              <a:rPr lang="en-US" sz="2000" dirty="0">
                <a:latin typeface="Times New Roman" panose="02020603050405020304" pitchFamily="18" charset="0"/>
                <a:cs typeface="Times New Roman" panose="02020603050405020304" pitchFamily="18" charset="0"/>
              </a:rPr>
              <a:t> o </a:t>
            </a:r>
            <a:r>
              <a:rPr lang="en-US" sz="2000" dirty="0" err="1">
                <a:latin typeface="Times New Roman" panose="02020603050405020304" pitchFamily="18" charset="0"/>
                <a:cs typeface="Times New Roman" panose="02020603050405020304" pitchFamily="18" charset="0"/>
              </a:rPr>
              <a:t>ușoară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superioritate</a:t>
            </a:r>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AUC </a:t>
            </a:r>
            <a:r>
              <a:rPr lang="en-US" sz="2000" dirty="0" err="1">
                <a:latin typeface="Times New Roman" panose="02020603050405020304" pitchFamily="18" charset="0"/>
                <a:cs typeface="Times New Roman" panose="02020603050405020304" pitchFamily="18" charset="0"/>
              </a:rPr>
              <a:t>apropiat</a:t>
            </a:r>
            <a:r>
              <a:rPr lang="en-US" sz="2000" dirty="0">
                <a:latin typeface="Times New Roman" panose="02020603050405020304" pitchFamily="18" charset="0"/>
                <a:cs typeface="Times New Roman" panose="02020603050405020304" pitchFamily="18" charset="0"/>
              </a:rPr>
              <a:t> de 1 </a:t>
            </a:r>
            <a:r>
              <a:rPr lang="en-US" sz="2000" dirty="0" err="1">
                <a:latin typeface="Times New Roman" panose="02020603050405020304" pitchFamily="18" charset="0"/>
                <a:cs typeface="Times New Roman" panose="02020603050405020304" pitchFamily="18" charset="0"/>
              </a:rPr>
              <a:t>indică</a:t>
            </a:r>
            <a:r>
              <a:rPr lang="en-US" sz="2000" dirty="0">
                <a:latin typeface="Times New Roman" panose="02020603050405020304" pitchFamily="18" charset="0"/>
                <a:cs typeface="Times New Roman" panose="02020603050405020304" pitchFamily="18" charset="0"/>
              </a:rPr>
              <a:t> o </a:t>
            </a:r>
            <a:r>
              <a:rPr lang="en-US" sz="2000" dirty="0" err="1">
                <a:latin typeface="Times New Roman" panose="02020603050405020304" pitchFamily="18" charset="0"/>
                <a:cs typeface="Times New Roman" panose="02020603050405020304" pitchFamily="18" charset="0"/>
              </a:rPr>
              <a:t>separare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eficientă</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claselor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deci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modelele</a:t>
            </a:r>
            <a:r>
              <a:rPr lang="en-US" sz="2000" dirty="0">
                <a:latin typeface="Times New Roman" panose="02020603050405020304" pitchFamily="18" charset="0"/>
                <a:cs typeface="Times New Roman" panose="02020603050405020304" pitchFamily="18" charset="0"/>
              </a:rPr>
              <a:t> pot fi considerate </a:t>
            </a:r>
            <a:r>
              <a:rPr lang="en-US" sz="2000" dirty="0" err="1">
                <a:latin typeface="Times New Roman" panose="02020603050405020304" pitchFamily="18" charset="0"/>
                <a:cs typeface="Times New Roman" panose="02020603050405020304" pitchFamily="18" charset="0"/>
              </a:rPr>
              <a:t>fiabile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în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identificarea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șomerilor</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ro-RO" sz="2000" dirty="0">
                <a:latin typeface="Times New Roman" panose="02020603050405020304" pitchFamily="18" charset="0"/>
                <a:cs typeface="Times New Roman" panose="02020603050405020304" pitchFamily="18" charset="0"/>
              </a:rPr>
              <a:t>Ambele modele performează semnificativ mai bine decât un model </a:t>
            </a:r>
            <a:r>
              <a:rPr lang="ro-RO" sz="2000" dirty="0" err="1">
                <a:latin typeface="Times New Roman" panose="02020603050405020304" pitchFamily="18" charset="0"/>
                <a:cs typeface="Times New Roman" panose="02020603050405020304" pitchFamily="18" charset="0"/>
              </a:rPr>
              <a:t>aleator</a:t>
            </a:r>
            <a:r>
              <a:rPr lang="ro-RO" sz="2000" dirty="0">
                <a:latin typeface="Times New Roman" panose="02020603050405020304" pitchFamily="18" charset="0"/>
                <a:cs typeface="Times New Roman" panose="02020603050405020304" pitchFamily="18" charset="0"/>
              </a:rPr>
              <a:t>. MLP are o curbă ușor mai bună decât SVM în majoritatea punctelor – semn că rețeaua neuronală oferă o predicție puțin mai precisă. Ambele modele ating o rată mare de identificare corectă a șomerilor (</a:t>
            </a:r>
            <a:r>
              <a:rPr lang="ro-RO" sz="2000" dirty="0" err="1">
                <a:latin typeface="Times New Roman" panose="02020603050405020304" pitchFamily="18" charset="0"/>
                <a:cs typeface="Times New Roman" panose="02020603050405020304" pitchFamily="18" charset="0"/>
              </a:rPr>
              <a:t>True</a:t>
            </a:r>
            <a:r>
              <a:rPr lang="ro-RO" sz="2000" dirty="0">
                <a:latin typeface="Times New Roman" panose="02020603050405020304" pitchFamily="18" charset="0"/>
                <a:cs typeface="Times New Roman" panose="02020603050405020304" pitchFamily="18" charset="0"/>
              </a:rPr>
              <a:t> </a:t>
            </a:r>
            <a:r>
              <a:rPr lang="ro-RO" sz="2000" dirty="0" err="1">
                <a:latin typeface="Times New Roman" panose="02020603050405020304" pitchFamily="18" charset="0"/>
                <a:cs typeface="Times New Roman" panose="02020603050405020304" pitchFamily="18" charset="0"/>
              </a:rPr>
              <a:t>Positive</a:t>
            </a:r>
            <a:r>
              <a:rPr lang="ro-RO" sz="2000" dirty="0">
                <a:latin typeface="Times New Roman" panose="02020603050405020304" pitchFamily="18" charset="0"/>
                <a:cs typeface="Times New Roman" panose="02020603050405020304" pitchFamily="18" charset="0"/>
              </a:rPr>
              <a:t> Rate) fără să greșească prea mult (False </a:t>
            </a:r>
            <a:r>
              <a:rPr lang="ro-RO" sz="2000" dirty="0" err="1">
                <a:latin typeface="Times New Roman" panose="02020603050405020304" pitchFamily="18" charset="0"/>
                <a:cs typeface="Times New Roman" panose="02020603050405020304" pitchFamily="18" charset="0"/>
              </a:rPr>
              <a:t>Positive</a:t>
            </a:r>
            <a:r>
              <a:rPr lang="ro-RO" sz="2000" dirty="0">
                <a:latin typeface="Times New Roman" panose="02020603050405020304" pitchFamily="18" charset="0"/>
                <a:cs typeface="Times New Roman" panose="02020603050405020304" pitchFamily="18" charset="0"/>
              </a:rPr>
              <a:t> Rate mică), mai ales la praguri optime.</a:t>
            </a:r>
          </a:p>
        </p:txBody>
      </p:sp>
      <p:pic>
        <p:nvPicPr>
          <p:cNvPr id="28" name="Imagine 27">
            <a:extLst>
              <a:ext uri="{FF2B5EF4-FFF2-40B4-BE49-F238E27FC236}">
                <a16:creationId xmlns:a16="http://schemas.microsoft.com/office/drawing/2014/main" id="{AAD3CD26-0757-53C7-2C2D-6D8C348EDF8C}"/>
              </a:ext>
            </a:extLst>
          </p:cNvPr>
          <p:cNvPicPr>
            <a:picLocks noChangeAspect="1"/>
          </p:cNvPicPr>
          <p:nvPr/>
        </p:nvPicPr>
        <p:blipFill>
          <a:blip r:embed="rId6"/>
          <a:stretch>
            <a:fillRect/>
          </a:stretch>
        </p:blipFill>
        <p:spPr>
          <a:xfrm>
            <a:off x="816533" y="29691861"/>
            <a:ext cx="3296110" cy="2976281"/>
          </a:xfrm>
          <a:prstGeom prst="rect">
            <a:avLst/>
          </a:prstGeom>
        </p:spPr>
      </p:pic>
      <p:sp>
        <p:nvSpPr>
          <p:cNvPr id="29" name="CasetăText 28">
            <a:extLst>
              <a:ext uri="{FF2B5EF4-FFF2-40B4-BE49-F238E27FC236}">
                <a16:creationId xmlns:a16="http://schemas.microsoft.com/office/drawing/2014/main" id="{E88FFD89-502D-D703-B7F1-5BEF949FABB0}"/>
              </a:ext>
            </a:extLst>
          </p:cNvPr>
          <p:cNvSpPr txBox="1"/>
          <p:nvPr/>
        </p:nvSpPr>
        <p:spPr>
          <a:xfrm>
            <a:off x="4485642" y="29567708"/>
            <a:ext cx="10907583" cy="5355312"/>
          </a:xfrm>
          <a:prstGeom prst="rect">
            <a:avLst/>
          </a:prstGeom>
          <a:noFill/>
        </p:spPr>
        <p:txBody>
          <a:bodyPr wrap="square" rtlCol="0">
            <a:spAutoFit/>
          </a:bodyPr>
          <a:lstStyle/>
          <a:p>
            <a:pPr marL="285750" indent="-285750">
              <a:buFont typeface="Arial" panose="020B0604020202020204" pitchFamily="34" charset="0"/>
              <a:buChar char="•"/>
            </a:pPr>
            <a:r>
              <a:rPr lang="ro-RO" b="1" dirty="0"/>
              <a:t>1. Distribuția șomerilor pe sex</a:t>
            </a:r>
          </a:p>
          <a:p>
            <a:r>
              <a:rPr lang="ro-RO" dirty="0"/>
              <a:t>Bărbații reprezintă aproximativ </a:t>
            </a:r>
            <a:r>
              <a:rPr lang="ro-RO" b="1" dirty="0"/>
              <a:t>55%</a:t>
            </a:r>
            <a:r>
              <a:rPr lang="ro-RO" dirty="0"/>
              <a:t> dintre șomerii din setul de date, iar femeile </a:t>
            </a:r>
            <a:r>
              <a:rPr lang="ro-RO" b="1" dirty="0"/>
              <a:t>45%</a:t>
            </a:r>
            <a:r>
              <a:rPr lang="ro-RO" dirty="0"/>
              <a:t>.</a:t>
            </a:r>
          </a:p>
          <a:p>
            <a:r>
              <a:rPr lang="ro-RO" b="1" dirty="0"/>
              <a:t>Interpretare</a:t>
            </a:r>
            <a:r>
              <a:rPr lang="ro-RO" dirty="0"/>
              <a:t>:</a:t>
            </a:r>
          </a:p>
          <a:p>
            <a:r>
              <a:rPr lang="ro-RO" dirty="0"/>
              <a:t>Aceste procente sugerează că, deși diferența nu este foarte mare, bărbații sunt mai afectați de șomaj decât femeile, ceea ce poate reflecta tendințele din anumite industrii. De exemplu, industriile tehnice și de producție, unde predomină bărbații, pot suferi </a:t>
            </a:r>
            <a:r>
              <a:rPr lang="ro-RO" dirty="0" err="1"/>
              <a:t>fluctuatii</a:t>
            </a:r>
            <a:r>
              <a:rPr lang="ro-RO" dirty="0"/>
              <a:t> în cererea de forță de muncă.</a:t>
            </a:r>
            <a:endParaRPr lang="en-US" dirty="0"/>
          </a:p>
          <a:p>
            <a:endParaRPr lang="ro-RO" dirty="0"/>
          </a:p>
          <a:p>
            <a:pPr marL="285750" indent="-285750">
              <a:buFont typeface="Arial" panose="020B0604020202020204" pitchFamily="34" charset="0"/>
              <a:buChar char="•"/>
            </a:pPr>
            <a:r>
              <a:rPr lang="ro-RO" b="1" dirty="0"/>
              <a:t>2. Distribuția pe vârstă a șomerilor</a:t>
            </a:r>
          </a:p>
          <a:p>
            <a:pPr>
              <a:buFont typeface="Arial" panose="020B0604020202020204" pitchFamily="34" charset="0"/>
              <a:buChar char="•"/>
            </a:pPr>
            <a:r>
              <a:rPr lang="ro-RO" dirty="0"/>
              <a:t>Vârsta medie a șomerilor este de 44,58 ani.</a:t>
            </a:r>
          </a:p>
          <a:p>
            <a:pPr>
              <a:buFont typeface="Arial" panose="020B0604020202020204" pitchFamily="34" charset="0"/>
              <a:buChar char="•"/>
            </a:pPr>
            <a:r>
              <a:rPr lang="ro-RO" dirty="0"/>
              <a:t>75% dintre șomeri au vârsta de până la 47 ani.</a:t>
            </a:r>
          </a:p>
          <a:p>
            <a:pPr>
              <a:buFont typeface="Arial" panose="020B0604020202020204" pitchFamily="34" charset="0"/>
              <a:buChar char="•"/>
            </a:pPr>
            <a:r>
              <a:rPr lang="ro-RO" dirty="0"/>
              <a:t>Grupurile de vârstă medie (32-47 ani) sunt cele mai afectate de șomaj, cu o predominanță a șomerilor în această categorie de vârstă.</a:t>
            </a:r>
          </a:p>
          <a:p>
            <a:pPr>
              <a:buNone/>
            </a:pPr>
            <a:r>
              <a:rPr lang="ro-RO" dirty="0"/>
              <a:t>Interpretare:</a:t>
            </a:r>
          </a:p>
          <a:p>
            <a:pPr>
              <a:buFont typeface="Arial" panose="020B0604020202020204" pitchFamily="34" charset="0"/>
              <a:buChar char="•"/>
            </a:pPr>
            <a:r>
              <a:rPr lang="ro-RO" dirty="0"/>
              <a:t>Această </a:t>
            </a:r>
            <a:r>
              <a:rPr lang="ro-RO" dirty="0" err="1"/>
              <a:t>distribuitie</a:t>
            </a:r>
            <a:r>
              <a:rPr lang="ro-RO" dirty="0"/>
              <a:t> sugerează că șomajul este un fenomen mai frecvent în rândul persoanelor cu experiență mai mare pe piața muncii, dar care pot întâmpina dificultăți în a-și găsi un loc de muncă. De asemenea, persoanele de vârstă mai tânără (sub 32 ani) și cele mai în vârstă (peste 47 ani) sunt mai puțin afectate, ceea ce poate reflecta faptul că tinerii sunt în continuare în formare și au acces la locuri de muncă </a:t>
            </a:r>
            <a:r>
              <a:rPr lang="ro-RO" dirty="0" err="1"/>
              <a:t>entry-level</a:t>
            </a:r>
            <a:r>
              <a:rPr lang="ro-RO" dirty="0"/>
              <a:t>, iar persoanele mai în vârstă pot beneficia de pensii sau beneficii de la stat.</a:t>
            </a:r>
          </a:p>
          <a:p>
            <a:endParaRPr lang="ro-RO" dirty="0"/>
          </a:p>
        </p:txBody>
      </p:sp>
      <p:sp>
        <p:nvSpPr>
          <p:cNvPr id="32" name="CasetăText 31">
            <a:extLst>
              <a:ext uri="{FF2B5EF4-FFF2-40B4-BE49-F238E27FC236}">
                <a16:creationId xmlns:a16="http://schemas.microsoft.com/office/drawing/2014/main" id="{C2A285EB-F5A1-D620-5DB9-1E9BFD586695}"/>
              </a:ext>
            </a:extLst>
          </p:cNvPr>
          <p:cNvSpPr txBox="1"/>
          <p:nvPr/>
        </p:nvSpPr>
        <p:spPr>
          <a:xfrm>
            <a:off x="34932871" y="4065516"/>
            <a:ext cx="14522550" cy="12324208"/>
          </a:xfrm>
          <a:prstGeom prst="rect">
            <a:avLst/>
          </a:prstGeom>
          <a:noFill/>
        </p:spPr>
        <p:txBody>
          <a:bodyPr wrap="square" rtlCol="0">
            <a:spAutoFit/>
          </a:bodyPr>
          <a:lstStyle/>
          <a:p>
            <a:pPr marL="0" marR="0" algn="just">
              <a:lnSpc>
                <a:spcPct val="107000"/>
              </a:lnSpc>
              <a:spcAft>
                <a:spcPts val="800"/>
              </a:spcAft>
              <a:buNone/>
            </a:pP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Datele utilizate în această analiză provin din fișierele Public-</a:t>
            </a:r>
            <a:r>
              <a:rPr lang="ro-RO" sz="2600" kern="100" dirty="0" err="1">
                <a:effectLst/>
                <a:latin typeface="Times New Roman" panose="02020603050405020304" pitchFamily="18" charset="0"/>
                <a:ea typeface="Aptos" panose="020B0004020202020204" pitchFamily="34" charset="0"/>
                <a:cs typeface="Times New Roman" panose="02020603050405020304" pitchFamily="18" charset="0"/>
              </a:rPr>
              <a:t>Use</a:t>
            </a: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 LFS România și sunt centrate pe determinarea probabilității de a fi șomer (variabila ILOSTAT cu valoarea 2) pe baza unor variabile </a:t>
            </a:r>
            <a:r>
              <a:rPr lang="ro-RO" sz="2600" kern="100" dirty="0" err="1">
                <a:effectLst/>
                <a:latin typeface="Times New Roman" panose="02020603050405020304" pitchFamily="18" charset="0"/>
                <a:ea typeface="Aptos" panose="020B0004020202020204" pitchFamily="34" charset="0"/>
                <a:cs typeface="Times New Roman" panose="02020603050405020304" pitchFamily="18" charset="0"/>
              </a:rPr>
              <a:t>socio</a:t>
            </a: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-demografice și ocupaționale. Variabilele selectate pentru analiza au fost:</a:t>
            </a:r>
          </a:p>
          <a:p>
            <a:pPr marL="342900" marR="0" lvl="0" indent="-342900" algn="just">
              <a:lnSpc>
                <a:spcPct val="107000"/>
              </a:lnSpc>
              <a:spcAft>
                <a:spcPts val="800"/>
              </a:spcAft>
              <a:buFont typeface="+mj-lt"/>
              <a:buAutoNum type="arabicPeriod"/>
              <a:tabLst>
                <a:tab pos="457200" algn="l"/>
              </a:tabLst>
            </a:pPr>
            <a:r>
              <a:rPr lang="ro-RO" sz="2600" b="1" kern="100" dirty="0">
                <a:effectLst/>
                <a:latin typeface="Times New Roman" panose="02020603050405020304" pitchFamily="18" charset="0"/>
                <a:ea typeface="Aptos" panose="020B0004020202020204" pitchFamily="34" charset="0"/>
                <a:cs typeface="Times New Roman" panose="02020603050405020304" pitchFamily="18" charset="0"/>
              </a:rPr>
              <a:t>SEX</a:t>
            </a: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 Genul persoanei (1 pentru bărbați, 2 pentru femei).</a:t>
            </a:r>
          </a:p>
          <a:p>
            <a:pPr marL="342900" marR="0" lvl="0" indent="-342900" algn="just">
              <a:lnSpc>
                <a:spcPct val="107000"/>
              </a:lnSpc>
              <a:spcAft>
                <a:spcPts val="800"/>
              </a:spcAft>
              <a:buFont typeface="+mj-lt"/>
              <a:buAutoNum type="arabicPeriod"/>
              <a:tabLst>
                <a:tab pos="457200" algn="l"/>
              </a:tabLst>
            </a:pPr>
            <a:r>
              <a:rPr lang="ro-RO" sz="2600" b="1" kern="100" dirty="0">
                <a:effectLst/>
                <a:latin typeface="Times New Roman" panose="02020603050405020304" pitchFamily="18" charset="0"/>
                <a:ea typeface="Aptos" panose="020B0004020202020204" pitchFamily="34" charset="0"/>
                <a:cs typeface="Times New Roman" panose="02020603050405020304" pitchFamily="18" charset="0"/>
              </a:rPr>
              <a:t>AGE</a:t>
            </a: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 Vârsta respondentului, care poate influența șansele de a fi șomer, având în vedere că tinerii și persoanele mai în vârstă pot întâmpina dificultăți mai mari în a găsi un loc de muncă stabil.</a:t>
            </a:r>
          </a:p>
          <a:p>
            <a:pPr marL="342900" marR="0" lvl="0" indent="-342900" algn="just">
              <a:lnSpc>
                <a:spcPct val="107000"/>
              </a:lnSpc>
              <a:spcAft>
                <a:spcPts val="800"/>
              </a:spcAft>
              <a:buFont typeface="+mj-lt"/>
              <a:buAutoNum type="arabicPeriod"/>
              <a:tabLst>
                <a:tab pos="457200" algn="l"/>
              </a:tabLst>
            </a:pPr>
            <a:r>
              <a:rPr lang="ro-RO" sz="2600" b="1" kern="100" dirty="0">
                <a:effectLst/>
                <a:latin typeface="Times New Roman" panose="02020603050405020304" pitchFamily="18" charset="0"/>
                <a:ea typeface="Aptos" panose="020B0004020202020204" pitchFamily="34" charset="0"/>
                <a:cs typeface="Times New Roman" panose="02020603050405020304" pitchFamily="18" charset="0"/>
              </a:rPr>
              <a:t>TEMP</a:t>
            </a: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 Permanența locului de muncă, care reflectă stabilitatea profesională a unei persoane. Variabilele legate de disponibilitatea muncii (de exemplu, </a:t>
            </a:r>
            <a:r>
              <a:rPr lang="ro-RO" sz="2600" kern="100" dirty="0" err="1">
                <a:effectLst/>
                <a:latin typeface="Times New Roman" panose="02020603050405020304" pitchFamily="18" charset="0"/>
                <a:ea typeface="Aptos" panose="020B0004020202020204" pitchFamily="34" charset="0"/>
                <a:cs typeface="Times New Roman" panose="02020603050405020304" pitchFamily="18" charset="0"/>
              </a:rPr>
              <a:t>available</a:t>
            </a: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 au fost excluse, deoarece nu contribuiau semnificativ la determinarea probabilității de a fi șomer.</a:t>
            </a:r>
          </a:p>
          <a:p>
            <a:pPr marL="0" marR="0" algn="just">
              <a:lnSpc>
                <a:spcPct val="107000"/>
              </a:lnSpc>
              <a:spcAft>
                <a:spcPts val="800"/>
              </a:spcAft>
              <a:buNone/>
            </a:pP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Aceste variabile au fost selectate deoarece sunt cele mai relevante pentru analiza factorilor care influențează șomajul și sunt direct legate de caracteristicile </a:t>
            </a:r>
            <a:r>
              <a:rPr lang="ro-RO" sz="2600" kern="100" dirty="0" err="1">
                <a:effectLst/>
                <a:latin typeface="Times New Roman" panose="02020603050405020304" pitchFamily="18" charset="0"/>
                <a:ea typeface="Aptos" panose="020B0004020202020204" pitchFamily="34" charset="0"/>
                <a:cs typeface="Times New Roman" panose="02020603050405020304" pitchFamily="18" charset="0"/>
              </a:rPr>
              <a:t>socio</a:t>
            </a: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-profesionale ale respondenților.</a:t>
            </a:r>
          </a:p>
          <a:p>
            <a:pPr marL="0" marR="0" algn="just">
              <a:lnSpc>
                <a:spcPct val="107000"/>
              </a:lnSpc>
              <a:spcAft>
                <a:spcPts val="800"/>
              </a:spcAft>
              <a:buNone/>
            </a:pP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 </a:t>
            </a:r>
          </a:p>
          <a:p>
            <a:pPr marL="0" marR="0" algn="just">
              <a:lnSpc>
                <a:spcPct val="107000"/>
              </a:lnSpc>
              <a:spcAft>
                <a:spcPts val="800"/>
              </a:spcAft>
              <a:buNone/>
            </a:pPr>
            <a:r>
              <a:rPr lang="ro-RO" sz="2600" b="1" kern="100" dirty="0">
                <a:effectLst/>
                <a:latin typeface="Times New Roman" panose="02020603050405020304" pitchFamily="18" charset="0"/>
                <a:ea typeface="Aptos" panose="020B0004020202020204" pitchFamily="34" charset="0"/>
                <a:cs typeface="Times New Roman" panose="02020603050405020304" pitchFamily="18" charset="0"/>
              </a:rPr>
              <a:t>Metode utilizate:</a:t>
            </a:r>
            <a:endParaRPr lang="ro-RO" sz="2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marR="0" algn="just">
              <a:lnSpc>
                <a:spcPct val="107000"/>
              </a:lnSpc>
              <a:spcAft>
                <a:spcPts val="800"/>
              </a:spcAft>
              <a:buNone/>
            </a:pP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Pentru a modela probabilitatea de a fi șomer, au fost utilizate tehnici de învățare automată, inclusiv:</a:t>
            </a:r>
          </a:p>
          <a:p>
            <a:pPr marL="342900" marR="0" lvl="0" indent="-342900" algn="just">
              <a:lnSpc>
                <a:spcPct val="107000"/>
              </a:lnSpc>
              <a:spcAft>
                <a:spcPts val="800"/>
              </a:spcAft>
              <a:buFont typeface="+mj-lt"/>
              <a:buAutoNum type="arabicPeriod"/>
              <a:tabLst>
                <a:tab pos="457200" algn="l"/>
              </a:tabLst>
            </a:pPr>
            <a:r>
              <a:rPr lang="ro-RO" sz="2600" b="1" kern="100" dirty="0">
                <a:effectLst/>
                <a:latin typeface="Times New Roman" panose="02020603050405020304" pitchFamily="18" charset="0"/>
                <a:ea typeface="Aptos" panose="020B0004020202020204" pitchFamily="34" charset="0"/>
                <a:cs typeface="Times New Roman" panose="02020603050405020304" pitchFamily="18" charset="0"/>
              </a:rPr>
              <a:t>SVM (</a:t>
            </a:r>
            <a:r>
              <a:rPr lang="ro-RO" sz="2600" b="1" kern="100" dirty="0" err="1">
                <a:effectLst/>
                <a:latin typeface="Times New Roman" panose="02020603050405020304" pitchFamily="18" charset="0"/>
                <a:ea typeface="Aptos" panose="020B0004020202020204" pitchFamily="34" charset="0"/>
                <a:cs typeface="Times New Roman" panose="02020603050405020304" pitchFamily="18" charset="0"/>
              </a:rPr>
              <a:t>Support</a:t>
            </a:r>
            <a:r>
              <a:rPr lang="ro-RO" sz="2600" b="1" kern="100" dirty="0">
                <a:effectLst/>
                <a:latin typeface="Times New Roman" panose="02020603050405020304" pitchFamily="18" charset="0"/>
                <a:ea typeface="Aptos" panose="020B0004020202020204" pitchFamily="34" charset="0"/>
                <a:cs typeface="Times New Roman" panose="02020603050405020304" pitchFamily="18" charset="0"/>
              </a:rPr>
              <a:t> Vector </a:t>
            </a:r>
            <a:r>
              <a:rPr lang="ro-RO" sz="2600" b="1" kern="100" dirty="0" err="1">
                <a:effectLst/>
                <a:latin typeface="Times New Roman" panose="02020603050405020304" pitchFamily="18" charset="0"/>
                <a:ea typeface="Aptos" panose="020B0004020202020204" pitchFamily="34" charset="0"/>
                <a:cs typeface="Times New Roman" panose="02020603050405020304" pitchFamily="18" charset="0"/>
              </a:rPr>
              <a:t>Machine</a:t>
            </a:r>
            <a:r>
              <a:rPr lang="ro-RO" sz="2600" b="1" kern="100" dirty="0">
                <a:effectLst/>
                <a:latin typeface="Times New Roman" panose="02020603050405020304" pitchFamily="18" charset="0"/>
                <a:ea typeface="Aptos" panose="020B0004020202020204" pitchFamily="34" charset="0"/>
                <a:cs typeface="Times New Roman" panose="02020603050405020304" pitchFamily="18" charset="0"/>
              </a:rPr>
              <a:t>)</a:t>
            </a: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 Acesta este un algoritm de clasificare care caută să găsească o </a:t>
            </a:r>
            <a:r>
              <a:rPr lang="ro-RO" sz="2600" kern="100" dirty="0" err="1">
                <a:effectLst/>
                <a:latin typeface="Times New Roman" panose="02020603050405020304" pitchFamily="18" charset="0"/>
                <a:ea typeface="Aptos" panose="020B0004020202020204" pitchFamily="34" charset="0"/>
                <a:cs typeface="Times New Roman" panose="02020603050405020304" pitchFamily="18" charset="0"/>
              </a:rPr>
              <a:t>hiperplană</a:t>
            </a: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 optimă care separă cele două clase (șomeri și non-șomeri) în spațiul caracteristicilor. SVM este adesea utilizat datorită capacității sale de a gestiona datele cu dimensiuni mari și de a crea modele robuste.</a:t>
            </a:r>
          </a:p>
          <a:p>
            <a:pPr marL="342900" marR="0" lvl="0" indent="-342900" algn="just">
              <a:lnSpc>
                <a:spcPct val="107000"/>
              </a:lnSpc>
              <a:spcAft>
                <a:spcPts val="800"/>
              </a:spcAft>
              <a:buFont typeface="+mj-lt"/>
              <a:buAutoNum type="arabicPeriod"/>
              <a:tabLst>
                <a:tab pos="457200" algn="l"/>
              </a:tabLst>
            </a:pPr>
            <a:r>
              <a:rPr lang="ro-RO" sz="2600" b="1" kern="100" dirty="0">
                <a:effectLst/>
                <a:latin typeface="Times New Roman" panose="02020603050405020304" pitchFamily="18" charset="0"/>
                <a:ea typeface="Aptos" panose="020B0004020202020204" pitchFamily="34" charset="0"/>
                <a:cs typeface="Times New Roman" panose="02020603050405020304" pitchFamily="18" charset="0"/>
              </a:rPr>
              <a:t>MLP (</a:t>
            </a:r>
            <a:r>
              <a:rPr lang="ro-RO" sz="2600" b="1" kern="100" dirty="0" err="1">
                <a:effectLst/>
                <a:latin typeface="Times New Roman" panose="02020603050405020304" pitchFamily="18" charset="0"/>
                <a:ea typeface="Aptos" panose="020B0004020202020204" pitchFamily="34" charset="0"/>
                <a:cs typeface="Times New Roman" panose="02020603050405020304" pitchFamily="18" charset="0"/>
              </a:rPr>
              <a:t>Multilayer</a:t>
            </a:r>
            <a:r>
              <a:rPr lang="ro-RO" sz="2600" b="1"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o-RO" sz="2600" b="1" kern="100" dirty="0" err="1">
                <a:effectLst/>
                <a:latin typeface="Times New Roman" panose="02020603050405020304" pitchFamily="18" charset="0"/>
                <a:ea typeface="Aptos" panose="020B0004020202020204" pitchFamily="34" charset="0"/>
                <a:cs typeface="Times New Roman" panose="02020603050405020304" pitchFamily="18" charset="0"/>
              </a:rPr>
              <a:t>Perceptron</a:t>
            </a:r>
            <a:r>
              <a:rPr lang="ro-RO" sz="2600" b="1" kern="100" dirty="0">
                <a:effectLst/>
                <a:latin typeface="Times New Roman" panose="02020603050405020304" pitchFamily="18" charset="0"/>
                <a:ea typeface="Aptos" panose="020B0004020202020204" pitchFamily="34" charset="0"/>
                <a:cs typeface="Times New Roman" panose="02020603050405020304" pitchFamily="18" charset="0"/>
              </a:rPr>
              <a:t>)</a:t>
            </a: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 O rețea neuronală artificială cu unul sau mai multe straturi ascunse, utilizată pentru a învăța relațiile complexe dintre variabilele de intrare (</a:t>
            </a:r>
            <a:r>
              <a:rPr lang="ro-RO" sz="2600" kern="100" dirty="0" err="1">
                <a:effectLst/>
                <a:latin typeface="Times New Roman" panose="02020603050405020304" pitchFamily="18" charset="0"/>
                <a:ea typeface="Aptos" panose="020B0004020202020204" pitchFamily="34" charset="0"/>
                <a:cs typeface="Times New Roman" panose="02020603050405020304" pitchFamily="18" charset="0"/>
              </a:rPr>
              <a:t>socio</a:t>
            </a: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-demografice și ocupaționale) și probabilitatea de a fi șomer. MLP poate modela relații non-liniare și este adesea eficient în clasificarea datelor complexe.</a:t>
            </a:r>
          </a:p>
          <a:p>
            <a:pPr marL="0" marR="0" algn="just">
              <a:lnSpc>
                <a:spcPct val="107000"/>
              </a:lnSpc>
              <a:spcAft>
                <a:spcPts val="800"/>
              </a:spcAft>
            </a:pP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Ambele modele au fost evaluate utilizând mai multe metrici de performanță, inclusiv </a:t>
            </a:r>
            <a:r>
              <a:rPr lang="ro-RO" sz="2600" b="1" kern="100" dirty="0">
                <a:effectLst/>
                <a:latin typeface="Times New Roman" panose="02020603050405020304" pitchFamily="18" charset="0"/>
                <a:ea typeface="Aptos" panose="020B0004020202020204" pitchFamily="34" charset="0"/>
                <a:cs typeface="Times New Roman" panose="02020603050405020304" pitchFamily="18" charset="0"/>
              </a:rPr>
              <a:t>precizia</a:t>
            </a: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o-RO" sz="2600" b="1" kern="100" dirty="0" err="1">
                <a:effectLst/>
                <a:latin typeface="Times New Roman" panose="02020603050405020304" pitchFamily="18" charset="0"/>
                <a:ea typeface="Aptos" panose="020B0004020202020204" pitchFamily="34" charset="0"/>
                <a:cs typeface="Times New Roman" panose="02020603050405020304" pitchFamily="18" charset="0"/>
              </a:rPr>
              <a:t>recall</a:t>
            </a: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 </a:t>
            </a:r>
            <a:r>
              <a:rPr lang="ro-RO" sz="2600" b="1" kern="100" dirty="0">
                <a:effectLst/>
                <a:latin typeface="Times New Roman" panose="02020603050405020304" pitchFamily="18" charset="0"/>
                <a:ea typeface="Aptos" panose="020B0004020202020204" pitchFamily="34" charset="0"/>
                <a:cs typeface="Times New Roman" panose="02020603050405020304" pitchFamily="18" charset="0"/>
              </a:rPr>
              <a:t>F1-score</a:t>
            </a: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 și </a:t>
            </a:r>
            <a:r>
              <a:rPr lang="ro-RO" sz="2600" b="1" kern="100" dirty="0">
                <a:effectLst/>
                <a:latin typeface="Times New Roman" panose="02020603050405020304" pitchFamily="18" charset="0"/>
                <a:ea typeface="Aptos" panose="020B0004020202020204" pitchFamily="34" charset="0"/>
                <a:cs typeface="Times New Roman" panose="02020603050405020304" pitchFamily="18" charset="0"/>
              </a:rPr>
              <a:t>AUC-ROC</a:t>
            </a:r>
            <a:r>
              <a:rPr lang="ro-RO" sz="2600" kern="100" dirty="0">
                <a:effectLst/>
                <a:latin typeface="Times New Roman" panose="02020603050405020304" pitchFamily="18" charset="0"/>
                <a:ea typeface="Aptos" panose="020B0004020202020204" pitchFamily="34" charset="0"/>
                <a:cs typeface="Times New Roman" panose="02020603050405020304" pitchFamily="18" charset="0"/>
              </a:rPr>
              <a:t> pentru a compara performanța acestora în termeni de capacitatea de a discrimina între șomeri și non-șomeri.</a:t>
            </a:r>
          </a:p>
          <a:p>
            <a:endParaRPr lang="ro-RO" sz="2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TotalTime>
  <Words>1749</Words>
  <Application>Microsoft Office PowerPoint</Application>
  <PresentationFormat>Particularizare</PresentationFormat>
  <Paragraphs>74</Paragraphs>
  <Slides>1</Slides>
  <Notes>1</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1</vt:i4>
      </vt:variant>
    </vt:vector>
  </HeadingPairs>
  <TitlesOfParts>
    <vt:vector size="6" baseType="lpstr">
      <vt:lpstr>Aptos</vt:lpstr>
      <vt:lpstr>Arial</vt:lpstr>
      <vt:lpstr>Calibri</vt:lpstr>
      <vt:lpstr>Times New Roman</vt:lpstr>
      <vt:lpstr>Office Theme</vt:lpstr>
      <vt:lpstr>Prezentare PowerPoint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Marian Necula</dc:creator>
  <cp:keywords/>
  <dc:description>generated using python-pptx</dc:description>
  <cp:lastModifiedBy>Alexandru Dimian</cp:lastModifiedBy>
  <cp:revision>9</cp:revision>
  <dcterms:created xsi:type="dcterms:W3CDTF">2013-01-27T09:14:16Z</dcterms:created>
  <dcterms:modified xsi:type="dcterms:W3CDTF">2025-10-29T09:15:38Z</dcterms:modified>
  <cp:category/>
</cp:coreProperties>
</file>