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8"/>
  </p:notesMasterIdLst>
  <p:sldIdLst>
    <p:sldId id="256" r:id="rId2"/>
    <p:sldId id="258" r:id="rId3"/>
    <p:sldId id="265" r:id="rId4"/>
    <p:sldId id="299" r:id="rId5"/>
    <p:sldId id="272" r:id="rId6"/>
    <p:sldId id="298" r:id="rId7"/>
    <p:sldId id="370" r:id="rId8"/>
    <p:sldId id="285" r:id="rId9"/>
    <p:sldId id="368" r:id="rId10"/>
    <p:sldId id="297" r:id="rId11"/>
    <p:sldId id="369" r:id="rId12"/>
    <p:sldId id="307" r:id="rId13"/>
    <p:sldId id="374" r:id="rId14"/>
    <p:sldId id="316" r:id="rId15"/>
    <p:sldId id="289" r:id="rId16"/>
    <p:sldId id="372" r:id="rId17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9"/>
    </p:embeddedFont>
    <p:embeddedFont>
      <p:font typeface="Manjar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74B"/>
    <a:srgbClr val="A0A299"/>
    <a:srgbClr val="EDECDF"/>
    <a:srgbClr val="ED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C8C76-23E7-4D06-A53C-3296762DFF5B}" v="1874" dt="2024-02-18T15:58:18.960"/>
    <p1510:client id="{055FD079-6E28-4DEA-B21F-7AD40C8BF71B}" v="28" dt="2024-02-19T09:22:04.510"/>
    <p1510:client id="{143B9AC2-F7CD-404B-86CF-C5CCA2DD2696}" v="40" dt="2024-02-19T09:14:37.510"/>
    <p1510:client id="{32D4A23E-32A8-4234-B428-372C4D2019D7}" v="40" dt="2024-02-18T16:13:30.634"/>
    <p1510:client id="{CCC21E1B-5453-4D95-86C3-4848C663D53A}" v="2" dt="2024-02-19T09:04:27.317"/>
  </p1510:revLst>
</p1510:revInfo>
</file>

<file path=ppt/tableStyles.xml><?xml version="1.0" encoding="utf-8"?>
<a:tblStyleLst xmlns:a="http://schemas.openxmlformats.org/drawingml/2006/main" def="{0B9F10A7-C91D-40AB-971F-A3DA0582D72C}">
  <a:tblStyle styleId="{0B9F10A7-C91D-40AB-971F-A3DA0582D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E42FCE-FD72-4097-855E-4E91F99D283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2B2E56-A13F-4DF1-AC26-1658A66A901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143F9-A408-4281-B0DA-31070EB616F7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8775BF-0AB2-4D0A-9066-3D78370FB5EC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4106D-AA8D-4499-A5AC-66184BAC5F56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0363c24f6e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0363c24f6e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489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0363c24f6e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0363c24f6e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54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Google Shape;2944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10363c24f6e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10363c24f6e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0363c24f6e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0363c24f6e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10363c24f6e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10363c24f6e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70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0363c24f6e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0363c24f6e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7" Type="http://schemas.openxmlformats.org/officeDocument/2006/relationships/slide" Target="../slides/slide14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.xml"/><Relationship Id="rId5" Type="http://schemas.openxmlformats.org/officeDocument/2006/relationships/slide" Target="../slides/slide10.xml"/><Relationship Id="rId4" Type="http://schemas.openxmlformats.org/officeDocument/2006/relationships/slide" Target="../slides/slide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0.xml"/><Relationship Id="rId4" Type="http://schemas.openxmlformats.org/officeDocument/2006/relationships/slide" Target="../slides/slide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rId5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rId6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rId7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rId6" action="ppaction://hlinksldjump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rId7" action="ppaction://hlinksldjump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rId5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5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45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-1043092" flipH="1">
            <a:off x="-1049130" y="2041077"/>
            <a:ext cx="4658551" cy="476514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292525" y="2571748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1300523">
            <a:off x="3760918" y="-1125827"/>
            <a:ext cx="2520837" cy="290070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4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rot="-5711992" flipH="1">
            <a:off x="5768678" y="-1266940"/>
            <a:ext cx="4814640" cy="409533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672094">
            <a:off x="-1743086" y="206081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 rot="10800000" flipH="1">
            <a:off x="6689741" y="646757"/>
            <a:ext cx="1696762" cy="1688828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1787599" y="2882800"/>
            <a:ext cx="1434657" cy="126548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1"/>
          </p:nvPr>
        </p:nvSpPr>
        <p:spPr>
          <a:xfrm>
            <a:off x="1817226" y="136790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subTitle" idx="2"/>
          </p:nvPr>
        </p:nvSpPr>
        <p:spPr>
          <a:xfrm>
            <a:off x="5158650" y="30762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3"/>
          </p:nvPr>
        </p:nvSpPr>
        <p:spPr>
          <a:xfrm>
            <a:off x="1817225" y="1835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4"/>
          </p:nvPr>
        </p:nvSpPr>
        <p:spPr>
          <a:xfrm>
            <a:off x="5158650" y="35439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title" hasCustomPrompt="1"/>
          </p:nvPr>
        </p:nvSpPr>
        <p:spPr>
          <a:xfrm>
            <a:off x="713225" y="1682475"/>
            <a:ext cx="1104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>
            <a:spLocks noGrp="1"/>
          </p:cNvSpPr>
          <p:nvPr>
            <p:ph type="title" idx="5" hasCustomPrompt="1"/>
          </p:nvPr>
        </p:nvSpPr>
        <p:spPr>
          <a:xfrm>
            <a:off x="7326450" y="3390825"/>
            <a:ext cx="1104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>
            <a:spLocks noGrp="1"/>
          </p:cNvSpPr>
          <p:nvPr>
            <p:ph type="title" idx="6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46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subTitle" idx="1"/>
          </p:nvPr>
        </p:nvSpPr>
        <p:spPr>
          <a:xfrm>
            <a:off x="924775" y="20215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title" hasCustomPrompt="1"/>
          </p:nvPr>
        </p:nvSpPr>
        <p:spPr>
          <a:xfrm>
            <a:off x="924775" y="1415738"/>
            <a:ext cx="484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924775" y="31550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title" idx="3" hasCustomPrompt="1"/>
          </p:nvPr>
        </p:nvSpPr>
        <p:spPr>
          <a:xfrm>
            <a:off x="924775" y="2549236"/>
            <a:ext cx="484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0"/>
          <p:cNvSpPr/>
          <p:nvPr/>
        </p:nvSpPr>
        <p:spPr>
          <a:xfrm rot="7654233" flipH="1">
            <a:off x="-1075268" y="-1255409"/>
            <a:ext cx="4267776" cy="262565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1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65" name="Google Shape;465;p21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3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581" name="Google Shape;581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4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7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4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>
            <a:spLocks noGrp="1"/>
          </p:cNvSpPr>
          <p:nvPr>
            <p:ph type="title"/>
          </p:nvPr>
        </p:nvSpPr>
        <p:spPr>
          <a:xfrm>
            <a:off x="5104900" y="1400488"/>
            <a:ext cx="3326100" cy="16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"/>
          </p:nvPr>
        </p:nvSpPr>
        <p:spPr>
          <a:xfrm>
            <a:off x="3851850" y="3019100"/>
            <a:ext cx="45792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653" name="Google Shape;653;p26"/>
          <p:cNvSpPr/>
          <p:nvPr/>
        </p:nvSpPr>
        <p:spPr>
          <a:xfrm rot="7627321">
            <a:off x="-1350628" y="-1805009"/>
            <a:ext cx="4680823" cy="425203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6"/>
          <p:cNvSpPr/>
          <p:nvPr/>
        </p:nvSpPr>
        <p:spPr>
          <a:xfrm rot="-5400000" flipH="1">
            <a:off x="6356253" y="24444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 rot="10800000" flipH="1">
            <a:off x="3260405" y="4169571"/>
            <a:ext cx="2557685" cy="2545726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 ">
  <p:cSld name="CUSTOM_1_1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8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8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5" name="Google Shape;735;p28"/>
          <p:cNvSpPr txBox="1">
            <a:spLocks noGrp="1"/>
          </p:cNvSpPr>
          <p:nvPr>
            <p:ph type="subTitle" idx="1"/>
          </p:nvPr>
        </p:nvSpPr>
        <p:spPr>
          <a:xfrm>
            <a:off x="713225" y="1091875"/>
            <a:ext cx="6028800" cy="3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2_2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713225" y="52098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CUSTOM_3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35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 ">
  <p:cSld name="CUSTOM_36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2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3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 ">
  <p:cSld name="CUSTOM_37_1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2" name="Google Shape;822;p33"/>
          <p:cNvSpPr txBox="1">
            <a:spLocks noGrp="1"/>
          </p:cNvSpPr>
          <p:nvPr>
            <p:ph type="subTitle" idx="1"/>
          </p:nvPr>
        </p:nvSpPr>
        <p:spPr>
          <a:xfrm>
            <a:off x="713225" y="10918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CUSTOM_37_1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3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 ">
  <p:cSld name="CUSTOM_48_1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35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5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3" name="Google Shape;893;p35"/>
          <p:cNvSpPr txBox="1">
            <a:spLocks noGrp="1"/>
          </p:cNvSpPr>
          <p:nvPr>
            <p:ph type="subTitle" idx="1"/>
          </p:nvPr>
        </p:nvSpPr>
        <p:spPr>
          <a:xfrm>
            <a:off x="897675" y="1477800"/>
            <a:ext cx="4809300" cy="2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9" name="Google Shape;899;p36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6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37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37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9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39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39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39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3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rot="135969" flipH="1">
            <a:off x="-1012929" y="-803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5870103" y="2579116"/>
            <a:ext cx="6829139" cy="420166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0"/>
          <p:cNvGrpSpPr/>
          <p:nvPr/>
        </p:nvGrpSpPr>
        <p:grpSpPr>
          <a:xfrm rot="10800000" flipH="1">
            <a:off x="1162134" y="-902228"/>
            <a:ext cx="1888282" cy="1879453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ubTitle" idx="1"/>
          </p:nvPr>
        </p:nvSpPr>
        <p:spPr>
          <a:xfrm>
            <a:off x="957000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2"/>
          </p:nvPr>
        </p:nvSpPr>
        <p:spPr>
          <a:xfrm>
            <a:off x="2802600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subTitle" idx="3"/>
          </p:nvPr>
        </p:nvSpPr>
        <p:spPr>
          <a:xfrm>
            <a:off x="957000" y="3317498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2802600" y="3317501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subTitle" idx="5"/>
          </p:nvPr>
        </p:nvSpPr>
        <p:spPr>
          <a:xfrm>
            <a:off x="4648198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4648198" y="3317501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subTitle" idx="7"/>
          </p:nvPr>
        </p:nvSpPr>
        <p:spPr>
          <a:xfrm>
            <a:off x="6493800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8"/>
          </p:nvPr>
        </p:nvSpPr>
        <p:spPr>
          <a:xfrm>
            <a:off x="6493800" y="3317501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5" name="Google Shape;1085;p41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41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41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41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41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41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41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41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41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41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41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41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6618731" y="3095207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42"/>
          <p:cNvSpPr txBox="1">
            <a:spLocks noGrp="1"/>
          </p:cNvSpPr>
          <p:nvPr>
            <p:ph type="subTitle" idx="2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42"/>
          <p:cNvSpPr txBox="1">
            <a:spLocks noGrp="1"/>
          </p:cNvSpPr>
          <p:nvPr>
            <p:ph type="subTitle" idx="3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42"/>
          <p:cNvSpPr txBox="1">
            <a:spLocks noGrp="1"/>
          </p:cNvSpPr>
          <p:nvPr>
            <p:ph type="subTitle" idx="4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42"/>
          <p:cNvSpPr txBox="1">
            <a:spLocks noGrp="1"/>
          </p:cNvSpPr>
          <p:nvPr>
            <p:ph type="subTitle" idx="5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42"/>
          <p:cNvSpPr txBox="1">
            <a:spLocks noGrp="1"/>
          </p:cNvSpPr>
          <p:nvPr>
            <p:ph type="subTitle" idx="6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42"/>
          <p:cNvSpPr txBox="1">
            <a:spLocks noGrp="1"/>
          </p:cNvSpPr>
          <p:nvPr>
            <p:ph type="subTitle" idx="7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42"/>
          <p:cNvSpPr txBox="1">
            <a:spLocks noGrp="1"/>
          </p:cNvSpPr>
          <p:nvPr>
            <p:ph type="subTitle" idx="8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42"/>
          <p:cNvSpPr txBox="1">
            <a:spLocks noGrp="1"/>
          </p:cNvSpPr>
          <p:nvPr>
            <p:ph type="subTitle" idx="9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42"/>
          <p:cNvSpPr txBox="1">
            <a:spLocks noGrp="1"/>
          </p:cNvSpPr>
          <p:nvPr>
            <p:ph type="subTitle" idx="13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42"/>
          <p:cNvSpPr txBox="1">
            <a:spLocks noGrp="1"/>
          </p:cNvSpPr>
          <p:nvPr>
            <p:ph type="subTitle" idx="14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42"/>
          <p:cNvSpPr txBox="1">
            <a:spLocks noGrp="1"/>
          </p:cNvSpPr>
          <p:nvPr>
            <p:ph type="subTitle" idx="15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6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0" name="Google Shape;1200;p46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6790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5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219" name="Google Shape;1219;p50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rot="-996204" flipH="1">
            <a:off x="-917706" y="-448408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6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49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-419100" y="4163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5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338897" y="14349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3"/>
          <p:cNvSpPr/>
          <p:nvPr/>
        </p:nvSpPr>
        <p:spPr>
          <a:xfrm>
            <a:off x="8115850" y="224478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52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7" name="Google Shape;1267;p54"/>
          <p:cNvSpPr/>
          <p:nvPr/>
        </p:nvSpPr>
        <p:spPr>
          <a:xfrm rot="3000392">
            <a:off x="-2523829" y="1793396"/>
            <a:ext cx="4913563" cy="302295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 ">
  <p:cSld name="CUSTOM_53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2511879" y="337446"/>
            <a:ext cx="4913563" cy="302295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54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rot="-2075300" flipH="1">
            <a:off x="6536189" y="2792426"/>
            <a:ext cx="4162683" cy="256099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2943686" y="-119412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7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58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8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5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9" name="Google Shape;1359;p5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5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8" name="Google Shape;1388;p59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59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0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1" name="Google Shape;1431;p60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61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7" name="Google Shape;1507;p61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62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9" name="Google Shape;1549;p62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62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65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6385819" y="2177042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 ">
  <p:cSld name="CUSTOM_40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245884" y="420313"/>
            <a:ext cx="4147993" cy="3528173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68"/>
          <p:cNvSpPr/>
          <p:nvPr/>
        </p:nvSpPr>
        <p:spPr>
          <a:xfrm>
            <a:off x="2871010" y="-1030982"/>
            <a:ext cx="2615835" cy="230741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68"/>
          <p:cNvGrpSpPr/>
          <p:nvPr/>
        </p:nvGrpSpPr>
        <p:grpSpPr>
          <a:xfrm rot="10800000" flipH="1">
            <a:off x="1647754" y="1740930"/>
            <a:ext cx="1873085" cy="1864327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5715494" y="1699839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5725746" y="1138132"/>
            <a:ext cx="2008409" cy="2399981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avLst/>
              <a:gdLst/>
              <a:ahLst/>
              <a:cxnLst/>
              <a:rect l="l" t="t" r="r" b="b"/>
              <a:pathLst>
                <a:path w="51248" h="78837" extrusionOk="0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avLst/>
              <a:gdLst/>
              <a:ahLst/>
              <a:cxnLst/>
              <a:rect l="l" t="t" r="r" b="b"/>
              <a:pathLst>
                <a:path w="63285" h="75108" extrusionOk="0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avLst/>
              <a:gdLst/>
              <a:ahLst/>
              <a:cxnLst/>
              <a:rect l="l" t="t" r="r" b="b"/>
              <a:pathLst>
                <a:path w="71918" h="67418" extrusionOk="0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avLst/>
              <a:gdLst/>
              <a:ahLst/>
              <a:cxnLst/>
              <a:rect l="l" t="t" r="r" b="b"/>
              <a:pathLst>
                <a:path w="7417" h="6684" extrusionOk="0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avLst/>
              <a:gdLst/>
              <a:ahLst/>
              <a:cxnLst/>
              <a:rect l="l" t="t" r="r" b="b"/>
              <a:pathLst>
                <a:path w="7417" h="6685" extrusionOk="0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avLst/>
              <a:gdLst/>
              <a:ahLst/>
              <a:cxnLst/>
              <a:rect l="l" t="t" r="r" b="b"/>
              <a:pathLst>
                <a:path w="5685" h="10436" extrusionOk="0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avLst/>
              <a:gdLst/>
              <a:ahLst/>
              <a:cxnLst/>
              <a:rect l="l" t="t" r="r" b="b"/>
              <a:pathLst>
                <a:path w="36081" h="13429" extrusionOk="0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avLst/>
              <a:gdLst/>
              <a:ahLst/>
              <a:cxnLst/>
              <a:rect l="l" t="t" r="r" b="b"/>
              <a:pathLst>
                <a:path w="23953" h="36486" extrusionOk="0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avLst/>
              <a:gdLst/>
              <a:ahLst/>
              <a:cxnLst/>
              <a:rect l="l" t="t" r="r" b="b"/>
              <a:pathLst>
                <a:path w="17418" h="13921" extrusionOk="0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avLst/>
              <a:gdLst/>
              <a:ahLst/>
              <a:cxnLst/>
              <a:rect l="l" t="t" r="r" b="b"/>
              <a:pathLst>
                <a:path w="7691" h="4034" extrusionOk="0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avLst/>
              <a:gdLst/>
              <a:ahLst/>
              <a:cxnLst/>
              <a:rect l="l" t="t" r="r" b="b"/>
              <a:pathLst>
                <a:path w="6475" h="8026" extrusionOk="0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avLst/>
              <a:gdLst/>
              <a:ahLst/>
              <a:cxnLst/>
              <a:rect l="l" t="t" r="r" b="b"/>
              <a:pathLst>
                <a:path w="28603" h="56883" extrusionOk="0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55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rot="288678" flipH="1">
            <a:off x="-1260167" y="9324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69"/>
          <p:cNvSpPr/>
          <p:nvPr/>
        </p:nvSpPr>
        <p:spPr>
          <a:xfrm>
            <a:off x="2133225" y="276648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713218" y="2026831"/>
            <a:ext cx="2270935" cy="2260334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CUSTOM_5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7751050" y="3432419"/>
            <a:ext cx="764314" cy="67418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8">
  <p:cSld name="CUSTOM_56_1"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71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71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9">
  <p:cSld name="CUSTOM_57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rot="-5400000" flipH="1">
            <a:off x="5336828" y="10917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72"/>
          <p:cNvSpPr/>
          <p:nvPr/>
        </p:nvSpPr>
        <p:spPr>
          <a:xfrm flipH="1">
            <a:off x="3423660" y="3435644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CUSTOM_58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rot="-2266405" flipH="1">
            <a:off x="6427723" y="250326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5666513" y="-1056875"/>
            <a:ext cx="3967449" cy="395099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73"/>
          <p:cNvSpPr/>
          <p:nvPr/>
        </p:nvSpPr>
        <p:spPr>
          <a:xfrm flipH="1">
            <a:off x="4993460" y="976475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1">
  <p:cSld name="CUSTOM_59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rot="5400000" flipH="1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74"/>
          <p:cNvSpPr/>
          <p:nvPr/>
        </p:nvSpPr>
        <p:spPr>
          <a:xfrm rot="-3415034" flipH="1">
            <a:off x="5358889" y="5240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74"/>
          <p:cNvSpPr/>
          <p:nvPr/>
        </p:nvSpPr>
        <p:spPr>
          <a:xfrm rot="-1379372" flipH="1">
            <a:off x="5148635" y="11836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74"/>
          <p:cNvSpPr/>
          <p:nvPr/>
        </p:nvSpPr>
        <p:spPr>
          <a:xfrm flipH="1">
            <a:off x="794051" y="3667402"/>
            <a:ext cx="1062209" cy="93695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2">
  <p:cSld name="CUSTOM_60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rot="-5096759" flipH="1">
            <a:off x="5974001" y="2294202"/>
            <a:ext cx="4913557" cy="302295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75"/>
          <p:cNvSpPr/>
          <p:nvPr/>
        </p:nvSpPr>
        <p:spPr>
          <a:xfrm>
            <a:off x="4236525" y="3712869"/>
            <a:ext cx="764314" cy="67418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6148229" y="1251727"/>
            <a:ext cx="1830972" cy="182241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5338279" y="-1392653"/>
            <a:ext cx="3210852" cy="319753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6" name="Google Shape;166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6.xml"/><Relationship Id="rId1" Type="http://schemas.openxmlformats.org/officeDocument/2006/relationships/video" Target="https://www.youtube.com/embed/ov129FCOunU?feature=oembed" TargetMode="Externa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6.xml"/><Relationship Id="rId1" Type="http://schemas.openxmlformats.org/officeDocument/2006/relationships/video" Target="https://www.youtube.com/embed/_ON2usJ9pRI?feature=oembed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993951"/>
            <a:ext cx="6577800" cy="1070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Pub Quiz </a:t>
            </a:r>
            <a:r>
              <a:rPr lang="en" err="1">
                <a:solidFill>
                  <a:schemeClr val="accent2"/>
                </a:solidFill>
              </a:rPr>
              <a:t>Iași</a:t>
            </a:r>
            <a:endParaRPr lang="en-US" err="1"/>
          </a:p>
        </p:txBody>
      </p:sp>
      <p:sp>
        <p:nvSpPr>
          <p:cNvPr id="5" name="Google Shape;2065;p88">
            <a:extLst>
              <a:ext uri="{FF2B5EF4-FFF2-40B4-BE49-F238E27FC236}">
                <a16:creationId xmlns:a16="http://schemas.microsoft.com/office/drawing/2014/main" id="{82E17594-3650-0471-ABE8-A6B7D8B1A4DF}"/>
              </a:ext>
            </a:extLst>
          </p:cNvPr>
          <p:cNvSpPr txBox="1">
            <a:spLocks/>
          </p:cNvSpPr>
          <p:nvPr/>
        </p:nvSpPr>
        <p:spPr>
          <a:xfrm>
            <a:off x="2213412" y="900867"/>
            <a:ext cx="4709982" cy="8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US" sz="1600"/>
              <a:t>UNIVERSITATEA "ALEXANDRU IOAN CUZA" IAȘI </a:t>
            </a:r>
            <a:endParaRPr lang="en-US"/>
          </a:p>
          <a:p>
            <a:pPr marL="0" indent="0"/>
            <a:r>
              <a:rPr lang="en-US" sz="1600"/>
              <a:t>FACULTATEA DE INFORMATICĂ</a:t>
            </a:r>
            <a:endParaRPr lang="en-US"/>
          </a:p>
          <a:p>
            <a:pPr marL="0" indent="0" algn="l"/>
            <a:endParaRPr lang="en-US" sz="1600"/>
          </a:p>
        </p:txBody>
      </p:sp>
      <p:sp>
        <p:nvSpPr>
          <p:cNvPr id="9" name="Google Shape;2065;p88">
            <a:extLst>
              <a:ext uri="{FF2B5EF4-FFF2-40B4-BE49-F238E27FC236}">
                <a16:creationId xmlns:a16="http://schemas.microsoft.com/office/drawing/2014/main" id="{1B64F9E7-8C83-17B4-CF34-20BB174C3F4F}"/>
              </a:ext>
            </a:extLst>
          </p:cNvPr>
          <p:cNvSpPr txBox="1">
            <a:spLocks/>
          </p:cNvSpPr>
          <p:nvPr/>
        </p:nvSpPr>
        <p:spPr>
          <a:xfrm>
            <a:off x="1584761" y="3486905"/>
            <a:ext cx="2552570" cy="8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US" sz="1600"/>
              <a:t>Scientific coordinator</a:t>
            </a:r>
            <a:endParaRPr lang="en-US"/>
          </a:p>
          <a:p>
            <a:pPr marL="0" indent="0"/>
            <a:r>
              <a:rPr lang="en-US" sz="1600"/>
              <a:t>Olariu Florin</a:t>
            </a:r>
          </a:p>
        </p:txBody>
      </p:sp>
      <p:sp>
        <p:nvSpPr>
          <p:cNvPr id="10" name="Google Shape;2065;p88">
            <a:extLst>
              <a:ext uri="{FF2B5EF4-FFF2-40B4-BE49-F238E27FC236}">
                <a16:creationId xmlns:a16="http://schemas.microsoft.com/office/drawing/2014/main" id="{7EE49183-A4A0-49EC-3B17-C1E4A9C3D7CB}"/>
              </a:ext>
            </a:extLst>
          </p:cNvPr>
          <p:cNvSpPr txBox="1">
            <a:spLocks/>
          </p:cNvSpPr>
          <p:nvPr/>
        </p:nvSpPr>
        <p:spPr>
          <a:xfrm>
            <a:off x="5528111" y="3486905"/>
            <a:ext cx="2552570" cy="8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US" sz="1600"/>
              <a:t>Author</a:t>
            </a:r>
            <a:endParaRPr lang="en-US"/>
          </a:p>
          <a:p>
            <a:pPr marL="0" indent="0"/>
            <a:r>
              <a:rPr lang="en-US" sz="1600"/>
              <a:t>Duca Alexandru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124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Admin features</a:t>
            </a:r>
            <a:endParaRPr/>
          </a:p>
        </p:txBody>
      </p:sp>
      <p:sp>
        <p:nvSpPr>
          <p:cNvPr id="2692" name="Google Shape;2692;p124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93" name="Google Shape;2693;p124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0CFE55-D158-E5D7-55A4-9202A60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3" name="Online Media 2" title="admin features">
            <a:hlinkClick r:id="" action="ppaction://media"/>
            <a:extLst>
              <a:ext uri="{FF2B5EF4-FFF2-40B4-BE49-F238E27FC236}">
                <a16:creationId xmlns:a16="http://schemas.microsoft.com/office/drawing/2014/main" id="{AFFF29CE-12F1-608B-32B9-F4B5AF888E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30275" y="514350"/>
            <a:ext cx="7283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6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134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19" name="Google Shape;2819;p134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20" name="Google Shape;2820;p134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12FEBF-D018-F60A-8AE7-310C4179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1C9F-3D91-4EF1-FCF6-DDF6287E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cs typeface="Times New Roman"/>
              </a:rPr>
              <a:t>With a variety of features for users and organizers, the Pub Quiz Iasi application effectively advances the digitization of the physical Quiz Iasi event.</a:t>
            </a:r>
          </a:p>
          <a:p>
            <a:endParaRPr lang="en-US">
              <a:solidFill>
                <a:srgbClr val="000000"/>
              </a:solidFill>
              <a:cs typeface="Times New Roman"/>
            </a:endParaRPr>
          </a:p>
          <a:p>
            <a:r>
              <a:rPr lang="en-US">
                <a:solidFill>
                  <a:srgbClr val="000000"/>
                </a:solidFill>
              </a:rPr>
              <a:t>We made sure that all the functionalities the event depends on are implemented within the application.</a:t>
            </a:r>
            <a:endParaRPr lang="en-US">
              <a:solidFill>
                <a:srgbClr val="00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76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143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Future directions</a:t>
            </a:r>
            <a:endParaRPr/>
          </a:p>
        </p:txBody>
      </p:sp>
      <p:sp>
        <p:nvSpPr>
          <p:cNvPr id="2947" name="Google Shape;2947;p143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48" name="Google Shape;2948;p143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11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Future directions</a:t>
            </a:r>
            <a:endParaRPr lang="en-US"/>
          </a:p>
        </p:txBody>
      </p:sp>
      <p:sp>
        <p:nvSpPr>
          <p:cNvPr id="3" name="Google Shape;2622;p115">
            <a:extLst>
              <a:ext uri="{FF2B5EF4-FFF2-40B4-BE49-F238E27FC236}">
                <a16:creationId xmlns:a16="http://schemas.microsoft.com/office/drawing/2014/main" id="{6A91CD52-D9D4-0D29-D186-6334F63821E5}"/>
              </a:ext>
            </a:extLst>
          </p:cNvPr>
          <p:cNvSpPr/>
          <p:nvPr/>
        </p:nvSpPr>
        <p:spPr>
          <a:xfrm>
            <a:off x="2396806" y="1310625"/>
            <a:ext cx="4491356" cy="3321431"/>
          </a:xfrm>
          <a:prstGeom prst="rect">
            <a:avLst/>
          </a:prstGeom>
          <a:solidFill>
            <a:srgbClr val="EDE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" name="Google Shape;2624;p115">
            <a:extLst>
              <a:ext uri="{FF2B5EF4-FFF2-40B4-BE49-F238E27FC236}">
                <a16:creationId xmlns:a16="http://schemas.microsoft.com/office/drawing/2014/main" id="{C28E1168-03E1-04B2-C5A9-9BF44C082B25}"/>
              </a:ext>
            </a:extLst>
          </p:cNvPr>
          <p:cNvSpPr txBox="1">
            <a:spLocks/>
          </p:cNvSpPr>
          <p:nvPr/>
        </p:nvSpPr>
        <p:spPr>
          <a:xfrm>
            <a:off x="2394993" y="2196632"/>
            <a:ext cx="4411725" cy="2478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Increase the social aspect of our application</a:t>
            </a:r>
          </a:p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Add a chat section for each team</a:t>
            </a:r>
          </a:p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Make it possible to host online games</a:t>
            </a:r>
          </a:p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A chat bot to help users to get familiar with the features</a:t>
            </a:r>
          </a:p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endParaRPr lang="en-US" sz="1600">
              <a:solidFill>
                <a:srgbClr val="40474B"/>
              </a:solidFill>
              <a:latin typeface="Manjari"/>
            </a:endParaRPr>
          </a:p>
        </p:txBody>
      </p:sp>
      <p:sp>
        <p:nvSpPr>
          <p:cNvPr id="7" name="Google Shape;2626;p115">
            <a:extLst>
              <a:ext uri="{FF2B5EF4-FFF2-40B4-BE49-F238E27FC236}">
                <a16:creationId xmlns:a16="http://schemas.microsoft.com/office/drawing/2014/main" id="{A316E0D8-E26F-AFEC-5B3C-7144E6F60927}"/>
              </a:ext>
            </a:extLst>
          </p:cNvPr>
          <p:cNvSpPr txBox="1">
            <a:spLocks/>
          </p:cNvSpPr>
          <p:nvPr/>
        </p:nvSpPr>
        <p:spPr>
          <a:xfrm>
            <a:off x="2425906" y="1466075"/>
            <a:ext cx="4390294" cy="112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>
                <a:solidFill>
                  <a:srgbClr val="40474B"/>
                </a:solidFill>
                <a:latin typeface="Hammersmith One"/>
              </a:rPr>
              <a:t>These are a few key functionalities we intend to focus on:</a:t>
            </a:r>
            <a:endParaRPr lang="en-US" sz="1800">
              <a:solidFill>
                <a:srgbClr val="40474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4A836F-EF33-42A2-6F4A-1D43FCCED7DB}"/>
              </a:ext>
            </a:extLst>
          </p:cNvPr>
          <p:cNvSpPr txBox="1"/>
          <p:nvPr/>
        </p:nvSpPr>
        <p:spPr>
          <a:xfrm>
            <a:off x="2500312" y="2221706"/>
            <a:ext cx="495061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solidFill>
                  <a:srgbClr val="40474B"/>
                </a:solidFill>
                <a:latin typeface="Hammersmith One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3542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695233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Demo of our admin's features</a:t>
            </a:r>
            <a:endParaRPr lang="en-US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20" name="Google Shape;2020;p8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/>
          </a:p>
        </p:txBody>
      </p:sp>
      <p:sp>
        <p:nvSpPr>
          <p:cNvPr id="2021" name="Google Shape;2021;p8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uFill>
                  <a:noFill/>
                </a:uFill>
                <a:hlinkClick r:id="" action="ppaction://noaction"/>
              </a:rPr>
              <a:t>Tech stack</a:t>
            </a:r>
            <a:endParaRPr lang="en-US"/>
          </a:p>
        </p:txBody>
      </p:sp>
      <p:sp>
        <p:nvSpPr>
          <p:cNvPr id="2022" name="Google Shape;2022;p85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uFill>
                  <a:noFill/>
                </a:uFill>
                <a:hlinkClick r:id="" action="ppaction://noaction"/>
              </a:rPr>
              <a:t>Admin features</a:t>
            </a:r>
            <a:endParaRPr lang="en-US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Context and the proposed solution</a:t>
            </a:r>
            <a:endParaRPr lang="en-US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Architecture and technologies</a:t>
            </a:r>
            <a:endParaRPr lang="en-US"/>
          </a:p>
        </p:txBody>
      </p:sp>
      <p:sp>
        <p:nvSpPr>
          <p:cNvPr id="2026" name="Google Shape;2026;p85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6" action="ppaction://hlinksldjump"/>
              </a:rPr>
              <a:t>01</a:t>
            </a:r>
            <a:endParaRPr/>
          </a:p>
        </p:txBody>
      </p:sp>
      <p:sp>
        <p:nvSpPr>
          <p:cNvPr id="2027" name="Google Shape;2027;p85">
            <a:hlinkClick r:id="rId4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2028" name="Google Shape;2028;p85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2030" name="Google Shape;2030;p85"/>
          <p:cNvSpPr txBox="1">
            <a:spLocks noGrp="1"/>
          </p:cNvSpPr>
          <p:nvPr>
            <p:ph type="subTitle" idx="16"/>
          </p:nvPr>
        </p:nvSpPr>
        <p:spPr>
          <a:xfrm>
            <a:off x="6428225" y="3695233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What we plan to do next</a:t>
            </a:r>
            <a:endParaRPr lang="en-US"/>
          </a:p>
        </p:txBody>
      </p:sp>
      <p:sp>
        <p:nvSpPr>
          <p:cNvPr id="2031" name="Google Shape;2031;p85">
            <a:hlinkClick r:id="rId7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uFill>
                  <a:noFill/>
                </a:uFill>
                <a:hlinkClick r:id="rId7" action="ppaction://hlinksldjump"/>
              </a:rPr>
              <a:t>User features</a:t>
            </a:r>
            <a:endParaRPr lang="en-US"/>
          </a:p>
        </p:txBody>
      </p:sp>
      <p:sp>
        <p:nvSpPr>
          <p:cNvPr id="2032" name="Google Shape;2032;p85">
            <a:hlinkClick r:id="rId8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uFill>
                  <a:noFill/>
                </a:uFill>
                <a:hlinkClick r:id="rId8" action="ppaction://hlinksldjump"/>
              </a:rPr>
              <a:t>Future directions</a:t>
            </a:r>
            <a:endParaRPr/>
          </a:p>
        </p:txBody>
      </p:sp>
      <p:sp>
        <p:nvSpPr>
          <p:cNvPr id="2034" name="Google Shape;2034;p85">
            <a:hlinkClick r:id="rId7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7" action="ppaction://hlinksldjump"/>
              </a:rPr>
              <a:t>03</a:t>
            </a:r>
            <a:endParaRPr/>
          </a:p>
        </p:txBody>
      </p:sp>
      <p:sp>
        <p:nvSpPr>
          <p:cNvPr id="2035" name="Google Shape;2035;p85">
            <a:hlinkClick r:id="rId8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8" action="ppaction://hlinksldjump"/>
              </a:rPr>
              <a:t>06</a:t>
            </a:r>
            <a:endParaRPr/>
          </a:p>
        </p:txBody>
      </p:sp>
      <p:sp>
        <p:nvSpPr>
          <p:cNvPr id="23" name="Google Shape;2030;p85">
            <a:extLst>
              <a:ext uri="{FF2B5EF4-FFF2-40B4-BE49-F238E27FC236}">
                <a16:creationId xmlns:a16="http://schemas.microsoft.com/office/drawing/2014/main" id="{99C9F112-9D06-63F4-DC99-7BD17616D240}"/>
              </a:ext>
            </a:extLst>
          </p:cNvPr>
          <p:cNvSpPr txBox="1">
            <a:spLocks/>
          </p:cNvSpPr>
          <p:nvPr/>
        </p:nvSpPr>
        <p:spPr>
          <a:xfrm>
            <a:off x="3916006" y="3697614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US"/>
              <a:t>What we achieved</a:t>
            </a:r>
          </a:p>
        </p:txBody>
      </p:sp>
      <p:sp>
        <p:nvSpPr>
          <p:cNvPr id="25" name="Google Shape;2032;p85">
            <a:hlinkClick r:id="rId8" action="ppaction://hlinksldjump"/>
            <a:extLst>
              <a:ext uri="{FF2B5EF4-FFF2-40B4-BE49-F238E27FC236}">
                <a16:creationId xmlns:a16="http://schemas.microsoft.com/office/drawing/2014/main" id="{B91ED756-3A43-81E2-A982-86F09829D1DF}"/>
              </a:ext>
            </a:extLst>
          </p:cNvPr>
          <p:cNvSpPr txBox="1">
            <a:spLocks/>
          </p:cNvSpPr>
          <p:nvPr/>
        </p:nvSpPr>
        <p:spPr>
          <a:xfrm>
            <a:off x="3916006" y="2994668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>
                <a:uFill>
                  <a:noFill/>
                </a:uFill>
                <a:hlinkClick r:id="rId8" action="ppaction://hlinksldjump"/>
              </a:rPr>
              <a:t>Conclusions</a:t>
            </a:r>
            <a:endParaRPr lang="en-US"/>
          </a:p>
        </p:txBody>
      </p:sp>
      <p:sp>
        <p:nvSpPr>
          <p:cNvPr id="27" name="Google Shape;2035;p85">
            <a:hlinkClick r:id="rId8" action="ppaction://hlinksldjump"/>
            <a:extLst>
              <a:ext uri="{FF2B5EF4-FFF2-40B4-BE49-F238E27FC236}">
                <a16:creationId xmlns:a16="http://schemas.microsoft.com/office/drawing/2014/main" id="{0DABB35F-A1FC-7DD6-A0A3-39E9D5AE9E83}"/>
              </a:ext>
            </a:extLst>
          </p:cNvPr>
          <p:cNvSpPr txBox="1">
            <a:spLocks/>
          </p:cNvSpPr>
          <p:nvPr/>
        </p:nvSpPr>
        <p:spPr>
          <a:xfrm>
            <a:off x="3325006" y="2994657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>
                <a:uFill>
                  <a:noFill/>
                </a:uFill>
                <a:hlinkClick r:id="rId8" action="ppaction://hlinksldjump"/>
              </a:rPr>
              <a:t>05</a:t>
            </a:r>
            <a:endParaRPr lang="en"/>
          </a:p>
        </p:txBody>
      </p:sp>
      <p:sp>
        <p:nvSpPr>
          <p:cNvPr id="29" name="Google Shape;2025;p85">
            <a:extLst>
              <a:ext uri="{FF2B5EF4-FFF2-40B4-BE49-F238E27FC236}">
                <a16:creationId xmlns:a16="http://schemas.microsoft.com/office/drawing/2014/main" id="{5D976E68-8144-966B-2A17-B9AE9BD70F32}"/>
              </a:ext>
            </a:extLst>
          </p:cNvPr>
          <p:cNvSpPr txBox="1">
            <a:spLocks/>
          </p:cNvSpPr>
          <p:nvPr/>
        </p:nvSpPr>
        <p:spPr>
          <a:xfrm>
            <a:off x="6436969" y="1884740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"/>
              <a:t>Demo of our user's features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lang="en-US"/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2180E58A-48D3-0586-E164-405EE652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Google Shape;2622;p115">
            <a:extLst>
              <a:ext uri="{FF2B5EF4-FFF2-40B4-BE49-F238E27FC236}">
                <a16:creationId xmlns:a16="http://schemas.microsoft.com/office/drawing/2014/main" id="{00776DDA-675C-2769-1AE4-9430024C6108}"/>
              </a:ext>
            </a:extLst>
          </p:cNvPr>
          <p:cNvSpPr/>
          <p:nvPr/>
        </p:nvSpPr>
        <p:spPr>
          <a:xfrm>
            <a:off x="1089500" y="1510650"/>
            <a:ext cx="3012600" cy="2499900"/>
          </a:xfrm>
          <a:prstGeom prst="rect">
            <a:avLst/>
          </a:prstGeom>
          <a:solidFill>
            <a:srgbClr val="EDE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" name="Google Shape;2623;p115">
            <a:extLst>
              <a:ext uri="{FF2B5EF4-FFF2-40B4-BE49-F238E27FC236}">
                <a16:creationId xmlns:a16="http://schemas.microsoft.com/office/drawing/2014/main" id="{ABE6FD81-2FBB-99CB-FDDA-C34F1C958549}"/>
              </a:ext>
            </a:extLst>
          </p:cNvPr>
          <p:cNvSpPr/>
          <p:nvPr/>
        </p:nvSpPr>
        <p:spPr>
          <a:xfrm>
            <a:off x="5041900" y="1510650"/>
            <a:ext cx="3012600" cy="2499900"/>
          </a:xfrm>
          <a:prstGeom prst="rect">
            <a:avLst/>
          </a:prstGeom>
          <a:solidFill>
            <a:srgbClr val="EDE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0" name="Google Shape;2624;p115">
            <a:extLst>
              <a:ext uri="{FF2B5EF4-FFF2-40B4-BE49-F238E27FC236}">
                <a16:creationId xmlns:a16="http://schemas.microsoft.com/office/drawing/2014/main" id="{0F665EF8-16A1-9672-86B6-3B10A5E040C9}"/>
              </a:ext>
            </a:extLst>
          </p:cNvPr>
          <p:cNvSpPr txBox="1">
            <a:spLocks/>
          </p:cNvSpPr>
          <p:nvPr/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The need of digitization</a:t>
            </a:r>
            <a:endParaRPr lang="en-US"/>
          </a:p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Potential for growth</a:t>
            </a:r>
          </a:p>
          <a:p>
            <a:pPr marL="457200" indent="-330200"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Elimination of dependence on other platforms</a:t>
            </a:r>
          </a:p>
        </p:txBody>
      </p:sp>
      <p:sp>
        <p:nvSpPr>
          <p:cNvPr id="12" name="Google Shape;2625;p115">
            <a:extLst>
              <a:ext uri="{FF2B5EF4-FFF2-40B4-BE49-F238E27FC236}">
                <a16:creationId xmlns:a16="http://schemas.microsoft.com/office/drawing/2014/main" id="{96F1F0E1-8934-E741-067A-817C5F2C9BFC}"/>
              </a:ext>
            </a:extLst>
          </p:cNvPr>
          <p:cNvSpPr txBox="1">
            <a:spLocks/>
          </p:cNvSpPr>
          <p:nvPr/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Clr>
                <a:srgbClr val="FFFFFF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A web application that defines the event's identity</a:t>
            </a:r>
          </a:p>
          <a:p>
            <a:pPr marL="457200" indent="-330200">
              <a:buClr>
                <a:srgbClr val="FFFFFF"/>
              </a:buClr>
              <a:buSzPts val="1600"/>
              <a:buFont typeface="Manjari"/>
              <a:buChar char="●"/>
            </a:pPr>
            <a:r>
              <a:rPr lang="en-US" sz="1600">
                <a:solidFill>
                  <a:srgbClr val="40474B"/>
                </a:solidFill>
                <a:latin typeface="Manjari"/>
              </a:rPr>
              <a:t>All resources are located within the same location</a:t>
            </a:r>
          </a:p>
        </p:txBody>
      </p:sp>
      <p:sp>
        <p:nvSpPr>
          <p:cNvPr id="14" name="Google Shape;2626;p115">
            <a:extLst>
              <a:ext uri="{FF2B5EF4-FFF2-40B4-BE49-F238E27FC236}">
                <a16:creationId xmlns:a16="http://schemas.microsoft.com/office/drawing/2014/main" id="{070A7352-3CDD-05DF-E901-77CE09549FC3}"/>
              </a:ext>
            </a:extLst>
          </p:cNvPr>
          <p:cNvSpPr txBox="1">
            <a:spLocks/>
          </p:cNvSpPr>
          <p:nvPr/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solidFill>
                  <a:srgbClr val="40474B"/>
                </a:solidFill>
                <a:latin typeface="Hammersmith One"/>
              </a:rPr>
              <a:t>Context</a:t>
            </a:r>
            <a:endParaRPr lang="en-US">
              <a:solidFill>
                <a:srgbClr val="40474B"/>
              </a:solidFill>
            </a:endParaRPr>
          </a:p>
        </p:txBody>
      </p:sp>
      <p:sp>
        <p:nvSpPr>
          <p:cNvPr id="16" name="Google Shape;2627;p115">
            <a:extLst>
              <a:ext uri="{FF2B5EF4-FFF2-40B4-BE49-F238E27FC236}">
                <a16:creationId xmlns:a16="http://schemas.microsoft.com/office/drawing/2014/main" id="{96199A90-190F-1485-4DDC-96F798FF195D}"/>
              </a:ext>
            </a:extLst>
          </p:cNvPr>
          <p:cNvSpPr txBox="1">
            <a:spLocks/>
          </p:cNvSpPr>
          <p:nvPr/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>
                <a:solidFill>
                  <a:srgbClr val="40474B"/>
                </a:solidFill>
                <a:latin typeface="Hammersmith One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99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Tech stack</a:t>
            </a:r>
            <a:endParaRPr/>
          </a:p>
        </p:txBody>
      </p:sp>
      <p:sp>
        <p:nvSpPr>
          <p:cNvPr id="2125" name="Google Shape;2125;p99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6" name="Google Shape;2126;p99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0CFE55-D158-E5D7-55A4-9202A609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42833"/>
            <a:ext cx="7717500" cy="541500"/>
          </a:xfrm>
        </p:spPr>
        <p:txBody>
          <a:bodyPr/>
          <a:lstStyle/>
          <a:p>
            <a:r>
              <a:rPr lang="en-US"/>
              <a:t>The Three-Tier Architecture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8EF4B832-FE8A-C9D4-0534-90A03E54F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965068"/>
            <a:ext cx="2167800" cy="454500"/>
          </a:xfrm>
        </p:spPr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2343FA55-85AF-BFAB-1E65-EE993CA2E5A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751869" y="2001703"/>
            <a:ext cx="2167800" cy="454500"/>
          </a:xfrm>
        </p:spPr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BA753844-6999-9C1B-0459-A742F6C5869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3250" y="2432806"/>
            <a:ext cx="2453549" cy="2155314"/>
          </a:xfrm>
        </p:spPr>
        <p:txBody>
          <a:bodyPr/>
          <a:lstStyle/>
          <a:p>
            <a:pPr marL="114300" indent="0" algn="l"/>
            <a:r>
              <a:rPr lang="en-US"/>
              <a:t>React with TypeScript</a:t>
            </a:r>
          </a:p>
          <a:p>
            <a:pPr algn="l"/>
            <a:r>
              <a:rPr lang="en-US"/>
              <a:t>Redux</a:t>
            </a:r>
          </a:p>
          <a:p>
            <a:pPr algn="l"/>
            <a:r>
              <a:rPr lang="en-US"/>
              <a:t>Redux Toolkit</a:t>
            </a:r>
          </a:p>
          <a:p>
            <a:pPr algn="l"/>
            <a:r>
              <a:rPr lang="en-US"/>
              <a:t>Redux Saga</a:t>
            </a:r>
          </a:p>
          <a:p>
            <a:pPr algn="l"/>
            <a:r>
              <a:rPr lang="en-US"/>
              <a:t>i18n</a:t>
            </a:r>
          </a:p>
          <a:p>
            <a:pPr algn="l"/>
            <a:r>
              <a:rPr lang="en-US"/>
              <a:t>React Router</a:t>
            </a:r>
          </a:p>
          <a:p>
            <a:pPr algn="l"/>
            <a:r>
              <a:rPr lang="en-US"/>
              <a:t>Material-UI</a:t>
            </a: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BC072F7B-CB9C-EFAD-8B6A-8AD34BF9F6B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54042" y="2484094"/>
            <a:ext cx="2563453" cy="2104027"/>
          </a:xfrm>
        </p:spPr>
        <p:txBody>
          <a:bodyPr/>
          <a:lstStyle/>
          <a:p>
            <a:pPr algn="l"/>
            <a:r>
              <a:rPr lang="en-US"/>
              <a:t>Node.js with TypeScript</a:t>
            </a:r>
          </a:p>
          <a:p>
            <a:pPr algn="l"/>
            <a:r>
              <a:rPr lang="en-US"/>
              <a:t>Express</a:t>
            </a:r>
          </a:p>
          <a:p>
            <a:pPr algn="l"/>
            <a:r>
              <a:rPr lang="en-US"/>
              <a:t>Mongoose ODM</a:t>
            </a:r>
          </a:p>
          <a:p>
            <a:pPr algn="l"/>
            <a:r>
              <a:rPr lang="en-US"/>
              <a:t>JWT tokens</a:t>
            </a:r>
          </a:p>
          <a:p>
            <a:pPr algn="l"/>
            <a:r>
              <a:rPr lang="en-US"/>
              <a:t>Three layers: Controllers, Models, Routes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72D4603-4467-B026-B996-4752F03A1FE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262950" y="1965068"/>
            <a:ext cx="2167800" cy="454500"/>
          </a:xfrm>
        </p:spPr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1E873D7F-3C82-FAB7-0199-80BBCFE64A9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70277" y="2615980"/>
            <a:ext cx="2167800" cy="572700"/>
          </a:xfrm>
        </p:spPr>
        <p:txBody>
          <a:bodyPr/>
          <a:lstStyle/>
          <a:p>
            <a:r>
              <a:rPr lang="en-US"/>
              <a:t>MongoDB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A7A87-7CC8-DD14-9BA7-714781E9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21" y="600076"/>
            <a:ext cx="4874356" cy="4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1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User features</a:t>
            </a:r>
            <a:endParaRPr/>
          </a:p>
        </p:txBody>
      </p:sp>
      <p:sp>
        <p:nvSpPr>
          <p:cNvPr id="2596" name="Google Shape;2596;p11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97" name="Google Shape;2597;p11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00CFE55-D158-E5D7-55A4-9202A60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3" name="Online Media 2" title="user features">
            <a:hlinkClick r:id="" action="ppaction://media"/>
            <a:extLst>
              <a:ext uri="{FF2B5EF4-FFF2-40B4-BE49-F238E27FC236}">
                <a16:creationId xmlns:a16="http://schemas.microsoft.com/office/drawing/2014/main" id="{F6AE7D40-0B4E-A1D4-C115-47C4B8B496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30275" y="514350"/>
            <a:ext cx="7283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336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Elegant Education Pack for Students XL by Slidesgo</vt:lpstr>
      <vt:lpstr>Pub Quiz Iași</vt:lpstr>
      <vt:lpstr>Table of contents</vt:lpstr>
      <vt:lpstr>Introduction</vt:lpstr>
      <vt:lpstr>Introduction</vt:lpstr>
      <vt:lpstr>Tech stack</vt:lpstr>
      <vt:lpstr>The Three-Tier Architecture</vt:lpstr>
      <vt:lpstr>PowerPoint Presentation</vt:lpstr>
      <vt:lpstr>User features</vt:lpstr>
      <vt:lpstr>Demo</vt:lpstr>
      <vt:lpstr>Admin features</vt:lpstr>
      <vt:lpstr>Demo</vt:lpstr>
      <vt:lpstr>Conclusions</vt:lpstr>
      <vt:lpstr>Conclusions</vt:lpstr>
      <vt:lpstr>Future directions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 Quiz Iasi</dc:title>
  <cp:revision>2</cp:revision>
  <dcterms:modified xsi:type="dcterms:W3CDTF">2024-02-20T09:10:10Z</dcterms:modified>
</cp:coreProperties>
</file>