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314" r:id="rId3"/>
    <p:sldId id="318" r:id="rId4"/>
    <p:sldId id="319" r:id="rId5"/>
    <p:sldId id="313" r:id="rId6"/>
    <p:sldId id="320" r:id="rId7"/>
    <p:sldId id="326" r:id="rId8"/>
    <p:sldId id="321" r:id="rId9"/>
    <p:sldId id="323" r:id="rId10"/>
    <p:sldId id="322" r:id="rId11"/>
    <p:sldId id="324" r:id="rId12"/>
    <p:sldId id="325" r:id="rId13"/>
    <p:sldId id="330" r:id="rId14"/>
    <p:sldId id="331" r:id="rId15"/>
    <p:sldId id="332" r:id="rId16"/>
    <p:sldId id="327" r:id="rId17"/>
    <p:sldId id="328" r:id="rId18"/>
    <p:sldId id="333" r:id="rId19"/>
    <p:sldId id="334" r:id="rId20"/>
    <p:sldId id="335" r:id="rId21"/>
    <p:sldId id="336" r:id="rId22"/>
    <p:sldId id="338" r:id="rId23"/>
    <p:sldId id="329" r:id="rId24"/>
    <p:sldId id="337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001631"/>
    <a:srgbClr val="1C2733"/>
    <a:srgbClr val="00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BB069-5590-411E-B29D-D228DE95DEC1}">
  <a:tblStyle styleId="{E4EBB069-5590-411E-B29D-D228DE95DE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5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0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3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1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7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91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85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516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4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93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1F85918F-835D-A040-F681-AB5455DA9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4466CE33-BD22-DDE5-34BB-4145E72E6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457F398A-78D5-B1FB-74C4-D0B5B9D24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3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5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559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67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05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06D18D75-43DC-AD35-1C97-3C2485CEC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261B1A-93DC-0CC9-4DB8-B340C1522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BF0F1C7A-CF24-A7AF-DA9E-552ACD67A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8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70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7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5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8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26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BBD0F5-0FEF-C734-3F82-A8F86322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E27AD82F-62AE-876E-5AD9-81EFACDD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7FC060BE-1473-66E3-8596-667BCE44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7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11100" y="1651403"/>
            <a:ext cx="4792200" cy="1003701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Tecnologia em</a:t>
            </a:r>
            <a:br>
              <a:rPr lang="en" sz="2800" dirty="0"/>
            </a:br>
            <a:r>
              <a:rPr lang="en" sz="2800" dirty="0"/>
              <a:t>Ciência de Dados</a:t>
            </a:r>
            <a:endParaRPr sz="28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900800" y="3106774"/>
            <a:ext cx="5241600" cy="164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Prof. Marcos Alexandruk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COORDENADOR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Apresentação disponível em: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https://github.com/alexandruk/tcd/</a:t>
            </a:r>
            <a:endParaRPr sz="1800" b="1" dirty="0"/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527200" y="3072266"/>
            <a:ext cx="396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0A468C0-EC6D-BFA7-3349-CDCA6DC5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150" y="-967550"/>
            <a:ext cx="324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6. Biblioteca Online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O acesso à Biblioteca Online está disponível através de link na Central do Aluno.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biblioteca da Uninove disponibiliza obras das principais editoras com destaque para: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Editora O’Reilly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Editora Pearson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Disponibiliza também acesso aos principais periódicos da área (artigos e revistas).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7. PPC (Projeto Pedagógico do Curso)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Documento que contém todo o projeto do curso.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É elaborado pelo coordenador com apoio do NDE (Núcleo Docente do Curso) e do colegiado (professores do curso).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elaboração do PPC procura levar em conta as demandas do mercado de trabalho e os avanços </a:t>
            </a: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tecnológicos.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O PPC do curso de Tecnologia em Ciência de Dados é composto por três partes principais: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Organização Pedagógica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Corpo docente e tutorial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Infraestrutura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MÓDULO A - MODELAGEM E GERENCIAMENTO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EMPREENDEDORISMO E LEGISLAÇÃO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MODELAGEM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ENTERPRISE RESOURCE PLANNING - ERP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ESTATÍSTICA PARA CIÊNCIA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DATA MANAGEMENT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BUSINESS PROCESS MANAGEMENT - BPM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MÓDULO B - VISUALIZAÇÃO E ANÁLISE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LÓGICA DE PROGRAMAÇÃO PARA CIÊNCIA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LINGUAGEM PARA BANCOS DE DADOS RELACIONAIS - SQL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BANCOS DE DADOS NOSQL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ANÁLISE DE DADOS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VISUALIZAÇÃO DE DADOS E DASHBOARDS </a:t>
            </a:r>
            <a:r>
              <a:rPr lang="pt-BR" sz="1500">
                <a:solidFill>
                  <a:srgbClr val="FFAB40"/>
                </a:solidFill>
                <a:latin typeface="Aptos" panose="020B0004020202020204" pitchFamily="34" charset="0"/>
              </a:rPr>
              <a:t>(EXTENSÃO)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MARKETING ANALYTICS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8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MÓDULO C - INFRAESTRUTURA DE BIG DATA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BIG DATA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CLOUD COMPUTING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PROJETO E INTEGRAÇÃO DE DATA LAKES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DATA WAREHOUSE E DATA MINING </a:t>
            </a:r>
            <a:r>
              <a:rPr lang="pt-BR" sz="1500">
                <a:solidFill>
                  <a:srgbClr val="FFAB40"/>
                </a:solidFill>
                <a:latin typeface="Aptos" panose="020B0004020202020204" pitchFamily="34" charset="0"/>
              </a:rPr>
              <a:t>(EXTENSÃO)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INFRAESTRUTURA DE BIG DATA - HADOOP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INTERNET DAS COISAS - IOT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8. Grade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MÓDULO D - GESTÃO DO CONHECIMENTO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GOVERNANÇA ESTRATÉGICA DE TI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INTELIGÊNCIA ARTIFICIAL </a:t>
            </a:r>
            <a:r>
              <a:rPr lang="pt-BR" sz="1500">
                <a:solidFill>
                  <a:srgbClr val="FFAB40"/>
                </a:solidFill>
                <a:latin typeface="Aptos" panose="020B0004020202020204" pitchFamily="34" charset="0"/>
              </a:rPr>
              <a:t>(EXTENSÃO)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MACHINE LEARNING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BLOCKCHAIN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BUSINESS INTELLIGENCE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DATA STORYTELLING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KNOWLEDGE MANAGEMENT - KM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9</a:t>
            </a:r>
            <a:r>
              <a:rPr lang="en" sz="1800"/>
              <a:t>. </a:t>
            </a:r>
            <a:r>
              <a:rPr lang="pt-BR" sz="1800"/>
              <a:t>Núcleo de Apoio Psicopedagógico (NAPP)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20803"/>
            <a:ext cx="8186400" cy="3160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serviço do NAPP é interdisciplinar especializado em dificuldades psíquicas e emocionais associadas às necessidades educacionais de aprendizagem.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Os profissionais especializados das áreas da Psicologia e Pedagogia realizarão a identificação, a avaliação, o encaminhamento e o atendimento do problema apresentado pelo aluno, que vem prejudicando o seu rendimento acadêmico ou sua vida pessoal, em decorrência de sua relação com os seus estudos.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principal objetivo do NAPP é fornecer todo o suporte psicopedagógico necessário para que o graduando consiga ser bem-sucedido em seu processo de aprendizagem e manter a sua saúde mental.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A resolução 07/2018, do Conselho Nacional de Educação (CNE) estabelece as diretrizes para a extensão na educação superior brasileira.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De acordo com o documento, as avaliações do Ministério da Educação (MEC) passam a considerar o currículo dos cursos com a extensão obrigatória. A determinação vale para as instituições públicas e privadas</a:t>
            </a: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 Resolução estabelece que atividades de extensão componham </a:t>
            </a:r>
            <a:r>
              <a:rPr lang="pt-BR" sz="1500" b="1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10%</a:t>
            </a:r>
            <a:r>
              <a:rPr lang="pt-BR" sz="15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 do total da carga horária curricular.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42247"/>
            <a:ext cx="8186400" cy="303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curso de Tecnologia em Ciência de Dados - EAD estruturou seu plano de extensão no eixo Inteligência Artificial.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Os projetos deste eixo de extensão são desenvolvidos nas unidades curriculares: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VISUALIZAÇÃO DE DADOS E DASHBOARDS ( 80 horas)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DATA WAREHOUSE E DATA MINING (80 horas)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INTELIGÊNCIA ARTIFICIAL (80 horas)</a:t>
            </a: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71975"/>
            <a:ext cx="8186400" cy="31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VISUALIZAÇÃO DE DADOS E DASHBOARDS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principal objetivo do projeto "Visualização de Dados e Dashboard" é desenvolver um sistema interativo que permite aos usuários visualizar, explorar e entender grandes volumes de dados relacionados à saúde pública, especificamente sobre as doenças COVID-19 e Dengue no Brasil.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projeto busca criar uma ferramenta gráfica, o dashboard, que apresenta dados através de gráficos, mapas e tabelas, permitindo aos usuários ver padrões, tendências e correlações que podem não ser evidentes nos dados brutos.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BC6D6594-13F9-F66D-50E5-D1A8C477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5D26E2F6-6DDC-698E-9E13-EEE1B4AA8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Informações</a:t>
            </a:r>
            <a:r>
              <a:rPr lang="en" sz="1800" dirty="0"/>
              <a:t> importantes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84B2F34C-F26A-0A4E-CBEC-9DEFA3E0B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5"/>
            <a:ext cx="81864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O curso Tecnologia em Ciência de Dados será avaliado pelo MEC de 13 a 15 de maio de 2024.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 avaliação é realizada por dois professores que atuam em Universidades em outros estados.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As notas dos cursos variam de 1 a 5.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Todos os cursos da área de Informática (Bacharelados e Tecnologias) da Uninove foram avaliados com nota 4 ou 5.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As notas dos cursos são públicas e podem ser consultadas inclusive pelas empresas.</a:t>
            </a:r>
            <a:endParaRPr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DFBF19B6-BBA0-4865-E7F0-F5C1BA636B5B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5A6F9B4A-E82E-9367-C8E1-16D1A97B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48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71975"/>
            <a:ext cx="8186400" cy="31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DATA WAREHOUSE E DATA MINING 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projeto "Data Warehouse e Data Mining" tem como objetivo principal construir e utilizar um repositório centralizado de dados, conhecido como Data Warehouse, para armazenar, integrar e manter dados provenientes de várias fontes relacionadas a doenças como COVID-19 e Dengue no Brasil.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A partir deste repositório, técnicas de Data Mining são aplicadas para extrair padrões significativos, correlações e insights que possam ser úteis para a tomada de decisões em saúde pública e para a pesquisa epidemiológica.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150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71975"/>
            <a:ext cx="8186400" cy="31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INTELIGÊNCIA ARTIFICIAL 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objetivo principal do projeto "Inteligência Artificial" na análise de dados de saúde pública, especificamente para COVID-19 e Dengue, é desenvolver e implementar soluções avançadas de IA que possam contribuir significativamente para a prevenção, monitoramento e controle dessas doenças.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Isso envolve a criação de modelos preditivos, sistemas de processamento de linguagem natural (PLN), e outras aplicações de IA para entender melhor as dinâmicas das doenças, prever surtos, otimizar a alocação de recursos de saúde, e facilitar a comunicação e o engajamento público.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150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10. Curricularização da Extensão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71975"/>
            <a:ext cx="8186400" cy="31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b="1">
                <a:latin typeface="Aptos" panose="020B0004020202020204" pitchFamily="34" charset="0"/>
              </a:rPr>
              <a:t>ORIENTAÇÃO </a:t>
            </a:r>
          </a:p>
          <a:p>
            <a:pPr marL="155575" indent="0" algn="just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Prof. Marcos Alexandruk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alexandruk@uninove.br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 b="1">
                <a:solidFill>
                  <a:srgbClr val="FFAB40"/>
                </a:solidFill>
                <a:latin typeface="Aptos" panose="020B0004020202020204" pitchFamily="34" charset="0"/>
              </a:rPr>
              <a:t>Encontros presenciais:</a:t>
            </a:r>
            <a:r>
              <a:rPr lang="pt-BR" sz="1500">
                <a:latin typeface="Aptos" panose="020B0004020202020204" pitchFamily="34" charset="0"/>
              </a:rPr>
              <a:t> 2º e 4º sábado de cada mês letivo (fev-jun e ago-dez)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Campus Vergueiro - Laboratório de Informática - 11º andar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Projeto de Extensão está disponível em: </a:t>
            </a:r>
            <a:r>
              <a:rPr lang="pt-BR" sz="1500" b="1">
                <a:solidFill>
                  <a:srgbClr val="FFAB40"/>
                </a:solidFill>
                <a:latin typeface="Aptos" panose="020B0004020202020204" pitchFamily="34" charset="0"/>
              </a:rPr>
              <a:t>https://github.com/alexandruk/tcd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11. </a:t>
            </a:r>
            <a:r>
              <a:rPr lang="en" sz="1800"/>
              <a:t>Opinião do aluno </a:t>
            </a:r>
            <a:r>
              <a:rPr lang="en" sz="1800" dirty="0"/>
              <a:t>sobre o curso</a:t>
            </a:r>
            <a:endParaRPr sz="1800" dirty="0"/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11100" y="1651403"/>
            <a:ext cx="4792200" cy="1003701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Tecnologia em</a:t>
            </a:r>
            <a:br>
              <a:rPr lang="en" sz="2800" dirty="0"/>
            </a:br>
            <a:r>
              <a:rPr lang="en" sz="2800" dirty="0"/>
              <a:t>Ciência de Dados</a:t>
            </a:r>
            <a:endParaRPr sz="28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900800" y="3106774"/>
            <a:ext cx="5241600" cy="164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Prof. Marcos Alexandruk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COORDENADOR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Apresentação disponível em: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https://github.com/alexandruk/tcd/</a:t>
            </a:r>
            <a:endParaRPr sz="1800" b="1" dirty="0"/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527200" y="3072266"/>
            <a:ext cx="396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0A468C0-EC6D-BFA7-3349-CDCA6DC5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150" y="-96755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8969EA4-D919-3E69-5DB0-88FDE531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1ED98C92-95D3-41A4-4071-BD72C33E3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Reunião </a:t>
            </a:r>
            <a:r>
              <a:rPr lang="en" sz="1800" dirty="0"/>
              <a:t>com os alunos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16E58B66-6318-66DB-4B18-96B271B74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5"/>
            <a:ext cx="81864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Os avaliadores do </a:t>
            </a:r>
            <a:r>
              <a:rPr lang="pt-BR" sz="1600">
                <a:latin typeface="Aptos" panose="020B0004020202020204" pitchFamily="34" charset="0"/>
              </a:rPr>
              <a:t>MEC realizarão </a:t>
            </a:r>
            <a:r>
              <a:rPr lang="pt-BR" sz="1600" dirty="0">
                <a:latin typeface="Aptos" panose="020B0004020202020204" pitchFamily="34" charset="0"/>
              </a:rPr>
              <a:t>uma reunião com os alunos do curso que está sendo avaliado.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A reunião com os alunos do curso Tecnologia em Ciência de Dados EAD </a:t>
            </a:r>
            <a:r>
              <a:rPr lang="pt-BR" sz="1600">
                <a:latin typeface="Aptos" panose="020B0004020202020204" pitchFamily="34" charset="0"/>
              </a:rPr>
              <a:t>ocorrerá no dia 13 de </a:t>
            </a:r>
            <a:r>
              <a:rPr lang="pt-BR" sz="1600" dirty="0">
                <a:latin typeface="Aptos" panose="020B0004020202020204" pitchFamily="34" charset="0"/>
              </a:rPr>
              <a:t>maio de 2024 </a:t>
            </a:r>
            <a:r>
              <a:rPr lang="pt-BR" sz="1600">
                <a:latin typeface="Aptos" panose="020B0004020202020204" pitchFamily="34" charset="0"/>
              </a:rPr>
              <a:t>(segunda-feira) às 17:40h. </a:t>
            </a:r>
            <a:r>
              <a:rPr lang="pt-BR" sz="1600">
                <a:solidFill>
                  <a:srgbClr val="FFAB40"/>
                </a:solidFill>
                <a:latin typeface="Aptos" panose="020B0004020202020204" pitchFamily="34" charset="0"/>
              </a:rPr>
              <a:t>A presença dos alunos é muito importante.</a:t>
            </a:r>
            <a:endParaRPr lang="pt-BR" sz="1600" dirty="0">
              <a:solidFill>
                <a:srgbClr val="FFAB40"/>
              </a:solidFill>
              <a:latin typeface="Aptos" panose="020B0004020202020204" pitchFamily="34" charset="0"/>
            </a:endParaRP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>
                <a:latin typeface="Aptos" panose="020B0004020202020204" pitchFamily="34" charset="0"/>
              </a:rPr>
              <a:t>O link da reunião será disponibilizado segunda-feira (13/05) no período da manhã.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>
                <a:latin typeface="Aptos" panose="020B0004020202020204" pitchFamily="34" charset="0"/>
              </a:rPr>
              <a:t>Os avaliadores desejam conhecer </a:t>
            </a:r>
            <a:r>
              <a:rPr lang="pt-BR" sz="1600" dirty="0">
                <a:latin typeface="Aptos" panose="020B0004020202020204" pitchFamily="34" charset="0"/>
              </a:rPr>
              <a:t>a visão do alunos sobre o curso e sobre a Uninove.</a:t>
            </a:r>
          </a:p>
          <a:p>
            <a:pPr marL="155575" inden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None/>
            </a:pPr>
            <a:r>
              <a:rPr lang="pt-BR" sz="1600">
                <a:latin typeface="Aptos" panose="020B0004020202020204" pitchFamily="34" charset="0"/>
              </a:rPr>
              <a:t>Na reunião não serão aplicadas provas ou avaliações envolvendo o conteúdo do curso.</a:t>
            </a:r>
            <a:endParaRPr lang="pt-BR" sz="1600" dirty="0">
              <a:latin typeface="Aptos" panose="020B0004020202020204" pitchFamily="34" charset="0"/>
            </a:endParaRPr>
          </a:p>
          <a:p>
            <a:pPr marL="155575" indent="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None/>
            </a:pPr>
            <a:endParaRPr lang="pt-BR" sz="1600" dirty="0">
              <a:latin typeface="Aptos" panose="020B0004020202020204" pitchFamily="34" charset="0"/>
            </a:endParaRPr>
          </a:p>
          <a:p>
            <a:pPr marL="155575" indent="0">
              <a:buClr>
                <a:schemeClr val="accent1"/>
              </a:buClr>
              <a:buNone/>
            </a:pPr>
            <a:endParaRPr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0AE9E0D0-79FC-B6B8-0760-B4581DD2782D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29C2BB0-E93A-8620-BC96-95B66330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 que você precisa saber?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Quem é o coordenador do curso?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Quem são os professores do curso (que apoiam os tutores)?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400" dirty="0">
                <a:latin typeface="Aptos" panose="020B0004020202020204" pitchFamily="34" charset="0"/>
              </a:rPr>
              <a:t>O que é o NDE (Núcleo Docente Estruturante)?</a:t>
            </a:r>
            <a:endParaRPr lang="pt-BR" sz="1500" dirty="0">
              <a:latin typeface="Aptos" panose="020B0004020202020204" pitchFamily="34" charset="0"/>
            </a:endParaRP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b="1" dirty="0">
                <a:latin typeface="Aptos" panose="020B0004020202020204" pitchFamily="34" charset="0"/>
              </a:rPr>
              <a:t>Quem são os tutores?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Como é o ambiente de aprendizagem AVA?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500" dirty="0">
                <a:latin typeface="Aptos" panose="020B0004020202020204" pitchFamily="34" charset="0"/>
              </a:rPr>
              <a:t>Como é o acesso à Biblioteca (online)?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O que é PPC (Projeto Pedagógico do Curso)?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Qual é a grade do curso?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Existe apoio Psicopedagógico? (O que é isso?)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 err="1">
                <a:latin typeface="Aptos" panose="020B0004020202020204" pitchFamily="34" charset="0"/>
              </a:rPr>
              <a:t>Curricularização</a:t>
            </a:r>
            <a:r>
              <a:rPr lang="pt-BR" sz="1600" dirty="0">
                <a:latin typeface="Aptos" panose="020B0004020202020204" pitchFamily="34" charset="0"/>
              </a:rPr>
              <a:t> da Extensão</a:t>
            </a:r>
          </a:p>
          <a:p>
            <a:pPr marL="498475" indent="-342900"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t-BR" sz="1600" dirty="0">
                <a:latin typeface="Aptos" panose="020B0004020202020204" pitchFamily="34" charset="0"/>
              </a:rPr>
              <a:t>Qual é a </a:t>
            </a:r>
            <a:r>
              <a:rPr lang="pt-BR" sz="1600">
                <a:latin typeface="Aptos" panose="020B0004020202020204" pitchFamily="34" charset="0"/>
              </a:rPr>
              <a:t>sua opinião sobre o curso</a:t>
            </a:r>
            <a:r>
              <a:rPr lang="pt-BR" sz="1600" dirty="0">
                <a:latin typeface="Aptos" panose="020B0004020202020204" pitchFamily="34" charset="0"/>
              </a:rPr>
              <a:t>?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1. Coordenador do curso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Professor Mestre </a:t>
            </a:r>
            <a:r>
              <a:rPr lang="pt-BR" sz="1500" b="1" dirty="0">
                <a:latin typeface="Aptos" panose="020B0004020202020204" pitchFamily="34" charset="0"/>
              </a:rPr>
              <a:t>Marcos Alexandruk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Ingressou na Uninove (como professor) em 2004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600" dirty="0">
                <a:latin typeface="Aptos" panose="020B0004020202020204" pitchFamily="34" charset="0"/>
              </a:rPr>
              <a:t>Formação: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Bacharel em Sistemas de Informação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Mestrado em Engenharia Biomédica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 dirty="0">
                <a:latin typeface="Aptos" panose="020B0004020202020204" pitchFamily="34" charset="0"/>
              </a:rPr>
              <a:t>Especialização em Engenharia de Web Sites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>
                <a:latin typeface="Aptos" panose="020B0004020202020204" pitchFamily="34" charset="0"/>
              </a:rPr>
              <a:t>MBA em Análise de Dados com BI e Big Data</a:t>
            </a:r>
            <a:endParaRPr lang="pt-BR" sz="1600" dirty="0">
              <a:latin typeface="Aptos" panose="020B0004020202020204" pitchFamily="34" charset="0"/>
            </a:endParaRP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600">
                <a:latin typeface="Aptos" panose="020B0004020202020204" pitchFamily="34" charset="0"/>
              </a:rPr>
              <a:t>MBA em Administração Estratégica e Inteligência de Mercado </a:t>
            </a:r>
            <a:endParaRPr lang="pt-BR" sz="1600" dirty="0"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2. Professores (docentes)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Aguinaldo Alberto de Sousa Junior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André Felipe Henrique </a:t>
            </a:r>
            <a:r>
              <a:rPr lang="pt-BR" sz="1500" dirty="0" err="1">
                <a:latin typeface="Aptos" panose="020B0004020202020204" pitchFamily="34" charset="0"/>
              </a:rPr>
              <a:t>Librantz</a:t>
            </a:r>
            <a:r>
              <a:rPr lang="pt-BR" sz="1500" dirty="0">
                <a:latin typeface="Aptos" panose="020B0004020202020204" pitchFamily="34" charset="0"/>
              </a:rPr>
              <a:t> (Doutor) – Responsável pela área de Pesquisa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Daniel Ferreira Barros Junior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Debora </a:t>
            </a:r>
            <a:r>
              <a:rPr lang="pt-BR" sz="1500" dirty="0" err="1">
                <a:latin typeface="Aptos" panose="020B0004020202020204" pitchFamily="34" charset="0"/>
              </a:rPr>
              <a:t>Virgilia</a:t>
            </a:r>
            <a:r>
              <a:rPr lang="pt-BR" sz="1500" dirty="0">
                <a:latin typeface="Aptos" panose="020B0004020202020204" pitchFamily="34" charset="0"/>
              </a:rPr>
              <a:t> </a:t>
            </a:r>
            <a:r>
              <a:rPr lang="pt-BR" sz="1500" dirty="0" err="1">
                <a:latin typeface="Aptos" panose="020B0004020202020204" pitchFamily="34" charset="0"/>
              </a:rPr>
              <a:t>Canne</a:t>
            </a:r>
            <a:r>
              <a:rPr lang="pt-BR" sz="1500" dirty="0">
                <a:latin typeface="Aptos" panose="020B0004020202020204" pitchFamily="34" charset="0"/>
              </a:rPr>
              <a:t>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Edson Melo de Souza (Doutor)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Emerson da Silva (Mestre) – Responsável pelos Laboratórios de Informática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Evandro Carlos Teruel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Hebert </a:t>
            </a:r>
            <a:r>
              <a:rPr lang="pt-BR" sz="1500" dirty="0" err="1">
                <a:latin typeface="Aptos" panose="020B0004020202020204" pitchFamily="34" charset="0"/>
              </a:rPr>
              <a:t>Bratefixe</a:t>
            </a:r>
            <a:r>
              <a:rPr lang="pt-BR" sz="1500" dirty="0">
                <a:latin typeface="Aptos" panose="020B0004020202020204" pitchFamily="34" charset="0"/>
              </a:rPr>
              <a:t> </a:t>
            </a:r>
            <a:r>
              <a:rPr lang="pt-BR" sz="1500" dirty="0" err="1">
                <a:latin typeface="Aptos" panose="020B0004020202020204" pitchFamily="34" charset="0"/>
              </a:rPr>
              <a:t>Alquimim</a:t>
            </a:r>
            <a:r>
              <a:rPr lang="pt-BR" sz="1500" dirty="0">
                <a:latin typeface="Aptos" panose="020B0004020202020204" pitchFamily="34" charset="0"/>
              </a:rPr>
              <a:t>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 dirty="0">
                <a:latin typeface="Aptos" panose="020B0004020202020204" pitchFamily="34" charset="0"/>
              </a:rPr>
              <a:t>Marcos Alexandruk (Mestre)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rgbClr val="FFC000"/>
                </a:solidFill>
                <a:latin typeface="Aptos" panose="020B0004020202020204" pitchFamily="34" charset="0"/>
              </a:rPr>
              <a:t>TODOS OS PROFESSORES DO CURSO SÃO MESTRES OU DOUTORES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NDE (Núcleo Docente Estruturante)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720801"/>
            <a:ext cx="8186400" cy="31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O NDE do curso é composto por cinco professores. Algumas de suas responsabilidades são: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Discutir, atualizar e alterar o Projeto Pedagógico de Curso. 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Revisar e atualizar os planos de ensino das disciplinas do curso. </a:t>
            </a:r>
          </a:p>
          <a:p>
            <a:pPr marL="155575" indent="0"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>
                <a:latin typeface="Aptos" panose="020B0004020202020204" pitchFamily="34" charset="0"/>
              </a:rPr>
              <a:t>Professores que compõem o NDE do curso TECNOLOGIA EM CIÊNCIA DE DADOS: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Aguinaldo Alberto de Sousa Junior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Daniel Ferreira Barros Junior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Edson Melo de Souza (Doutor)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Hebert Bratefixe Alquimim (Mestre)</a:t>
            </a:r>
          </a:p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pt-BR" sz="1500">
                <a:latin typeface="Aptos" panose="020B0004020202020204" pitchFamily="34" charset="0"/>
              </a:rPr>
              <a:t>Marcos Alexandruk (Mestre)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pt-BR" sz="1500" dirty="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4. Tutores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862422"/>
            <a:ext cx="8186400" cy="301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1200"/>
              </a:spcAft>
              <a:buClr>
                <a:schemeClr val="accent1"/>
              </a:buClr>
              <a:buNone/>
            </a:pPr>
            <a:r>
              <a:rPr lang="it-IT" sz="1500" b="1" dirty="0">
                <a:latin typeface="Aptos" panose="020B0004020202020204" pitchFamily="34" charset="0"/>
              </a:rPr>
              <a:t>MATHEUS VIANA ZUCA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latin typeface="Aptos" panose="020B0004020202020204" pitchFamily="34" charset="0"/>
              </a:rPr>
              <a:t>CAROLINE SANTANA MOURA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Os tutores estão disponíveis nos seguintes horários: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Segunda a sexta-feira: das 8:00h às 22:00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it-IT" sz="1500" b="1" dirty="0">
                <a:solidFill>
                  <a:srgbClr val="FFC000"/>
                </a:solidFill>
                <a:latin typeface="Aptos" panose="020B0004020202020204" pitchFamily="34" charset="0"/>
              </a:rPr>
              <a:t>Sábado: das 8:00h às 17:00h</a:t>
            </a: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endParaRPr lang="it-IT" sz="1500" dirty="0">
              <a:solidFill>
                <a:srgbClr val="FFC000"/>
              </a:solidFill>
              <a:latin typeface="Aptos" panose="020B0004020202020204" pitchFamily="34" charset="0"/>
            </a:endParaRPr>
          </a:p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solidFill>
                  <a:srgbClr val="FFC000"/>
                </a:solidFill>
                <a:latin typeface="Aptos" panose="020B0004020202020204" pitchFamily="34" charset="0"/>
              </a:rPr>
              <a:t>TODOS OS TUTORES DO CURSO TÊM ESPECIALIZAÇÃO (PÓS GRADUAÇÃO NA ÁREA)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657325BB-B595-1082-3EB7-EE1F581C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058799-8AD6-57AF-AA5A-CFC53F8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043DF52D-7008-C1BA-9D23-E31053007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900" y="12226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5. AVA (Ambiente Virtual de Aprendizagem)</a:t>
            </a:r>
            <a:endParaRPr sz="1800"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E927B4FD-C19A-E980-0495-E18531B23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800" y="1620424"/>
            <a:ext cx="8186400" cy="32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pt-BR" sz="1500" dirty="0">
                <a:latin typeface="Aptos" panose="020B0004020202020204" pitchFamily="34" charset="0"/>
              </a:rPr>
              <a:t>Através do AVA o aluno tem acesso a todos os recursos necessários para seu curso: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Conteúdo das aulas (em HTML e PDF)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Atividades avaliativas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Fórum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Contato com os tutores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Biblioteca Digital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Boletim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Atividades Complementares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Financeiro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Quadro de avisos</a:t>
            </a:r>
          </a:p>
          <a:p>
            <a:pPr>
              <a:spcAft>
                <a:spcPts val="400"/>
              </a:spcAft>
              <a:buClr>
                <a:schemeClr val="accent1"/>
              </a:buClr>
            </a:pPr>
            <a:r>
              <a:rPr lang="pt-BR" sz="1500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VOXY - Curso de inglês online (muito importante)</a:t>
            </a: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5D286FA8-E327-98F3-BAF0-9D5E7B54BBF2}"/>
              </a:ext>
            </a:extLst>
          </p:cNvPr>
          <p:cNvCxnSpPr>
            <a:cxnSpLocks/>
          </p:cNvCxnSpPr>
          <p:nvPr/>
        </p:nvCxnSpPr>
        <p:spPr>
          <a:xfrm>
            <a:off x="719350" y="1233447"/>
            <a:ext cx="5076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36327BA-70D8-A9E6-972E-38546525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50" y="-7480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169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1558</Words>
  <Application>Microsoft Office PowerPoint</Application>
  <PresentationFormat>Apresentação na tela (16:9)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Montserrat ExtraBold</vt:lpstr>
      <vt:lpstr>Aptos</vt:lpstr>
      <vt:lpstr>Montserrat</vt:lpstr>
      <vt:lpstr>Futuristic Background by Slidesgo</vt:lpstr>
      <vt:lpstr>Tecnologia em Ciência de Dados</vt:lpstr>
      <vt:lpstr>Informações importantes</vt:lpstr>
      <vt:lpstr>Reunião com os alunos</vt:lpstr>
      <vt:lpstr>O que você precisa saber?</vt:lpstr>
      <vt:lpstr>1. Coordenador do curso</vt:lpstr>
      <vt:lpstr>2. Professores (docentes)</vt:lpstr>
      <vt:lpstr>3. NDE (Núcleo Docente Estruturante)</vt:lpstr>
      <vt:lpstr>4. Tutores</vt:lpstr>
      <vt:lpstr>5. AVA (Ambiente Virtual de Aprendizagem)</vt:lpstr>
      <vt:lpstr>6. Biblioteca Online</vt:lpstr>
      <vt:lpstr>7. PPC (Projeto Pedagógico do Curso)</vt:lpstr>
      <vt:lpstr>8. Grade do curso</vt:lpstr>
      <vt:lpstr>8. Grade do curso</vt:lpstr>
      <vt:lpstr>8. Grade do curso</vt:lpstr>
      <vt:lpstr>8. Grade do curso</vt:lpstr>
      <vt:lpstr>9. Núcleo de Apoio Psicopedagógico (NAPP)</vt:lpstr>
      <vt:lpstr>10. Curricularização da Extensão</vt:lpstr>
      <vt:lpstr>10. Curricularização da Extensão</vt:lpstr>
      <vt:lpstr>10. Curricularização da Extensão</vt:lpstr>
      <vt:lpstr>10. Curricularização da Extensão</vt:lpstr>
      <vt:lpstr>10. Curricularização da Extensão</vt:lpstr>
      <vt:lpstr>10. Curricularização da Extensão</vt:lpstr>
      <vt:lpstr>11. Opinião do aluno sobre o curso</vt:lpstr>
      <vt:lpstr>Tecnologia em Ciência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ENADE</dc:title>
  <dc:creator>Marcos Alexandruk</dc:creator>
  <cp:lastModifiedBy>Marcos Alexandruk</cp:lastModifiedBy>
  <cp:revision>118</cp:revision>
  <dcterms:modified xsi:type="dcterms:W3CDTF">2024-05-12T15:00:47Z</dcterms:modified>
</cp:coreProperties>
</file>