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3"/>
  </p:notesMasterIdLst>
  <p:sldIdLst>
    <p:sldId id="256" r:id="rId2"/>
    <p:sldId id="314" r:id="rId3"/>
    <p:sldId id="318" r:id="rId4"/>
    <p:sldId id="319" r:id="rId5"/>
    <p:sldId id="313" r:id="rId6"/>
    <p:sldId id="320" r:id="rId7"/>
    <p:sldId id="326" r:id="rId8"/>
    <p:sldId id="321" r:id="rId9"/>
    <p:sldId id="323" r:id="rId10"/>
    <p:sldId id="322" r:id="rId11"/>
    <p:sldId id="324" r:id="rId12"/>
    <p:sldId id="325" r:id="rId13"/>
    <p:sldId id="340" r:id="rId14"/>
    <p:sldId id="339" r:id="rId15"/>
    <p:sldId id="341" r:id="rId16"/>
    <p:sldId id="342" r:id="rId17"/>
    <p:sldId id="327" r:id="rId18"/>
    <p:sldId id="328" r:id="rId19"/>
    <p:sldId id="333" r:id="rId20"/>
    <p:sldId id="343" r:id="rId21"/>
    <p:sldId id="337" r:id="rId2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Montserrat ExtraBold" panose="00000900000000000000" pitchFamily="2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40"/>
    <a:srgbClr val="001631"/>
    <a:srgbClr val="1C2733"/>
    <a:srgbClr val="001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EBB069-5590-411E-B29D-D228DE95DEC1}">
  <a:tblStyle styleId="{E4EBB069-5590-411E-B29D-D228DE95DE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34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055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205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433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992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914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429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251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585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516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24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1F85918F-835D-A040-F681-AB5455DA9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4466CE33-BD22-DDE5-34BB-4145E72E6E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457F398A-78D5-B1FB-74C4-D0B5B9D249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439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253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51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06D18D75-43DC-AD35-1C97-3C2485CEC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261B1A-93DC-0CC9-4DB8-B340C15222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BF0F1C7A-CF24-A7AF-DA9E-552ACD67AD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68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70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779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352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98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262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976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11100" y="1651403"/>
            <a:ext cx="4792200" cy="1003701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Tecnologia em</a:t>
            </a:r>
            <a:br>
              <a:rPr lang="en" sz="2400" dirty="0"/>
            </a:br>
            <a:r>
              <a:rPr lang="en" sz="2400" dirty="0"/>
              <a:t>Segurança da Informação</a:t>
            </a:r>
            <a:endParaRPr sz="2400"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1900800" y="3106774"/>
            <a:ext cx="5241600" cy="1645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Prof. Marcos Alexandruk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COORDENADOR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Apresentação disponível em: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/>
              <a:t>https://github.com/alexandruk/tseg/</a:t>
            </a:r>
            <a:endParaRPr sz="1800" b="1" dirty="0"/>
          </a:p>
        </p:txBody>
      </p:sp>
      <p:cxnSp>
        <p:nvCxnSpPr>
          <p:cNvPr id="165" name="Google Shape;165;p38"/>
          <p:cNvCxnSpPr>
            <a:cxnSpLocks/>
          </p:cNvCxnSpPr>
          <p:nvPr/>
        </p:nvCxnSpPr>
        <p:spPr>
          <a:xfrm>
            <a:off x="2527200" y="3072266"/>
            <a:ext cx="3960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E0A468C0-EC6D-BFA7-3349-CDCA6DC55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6150" y="-967550"/>
            <a:ext cx="3240000" cy="324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6. Biblioteca Online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842247"/>
            <a:ext cx="8186400" cy="3039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dirty="0">
                <a:latin typeface="Aptos" panose="020B0004020202020204" pitchFamily="34" charset="0"/>
              </a:rPr>
              <a:t>O acesso à Biblioteca Online está disponível através de link na Central do Aluno.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A biblioteca da Uninove disponibiliza obras das principais editoras com destaque para: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Editora O’Reilly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Editora Pearson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Disponibiliza também acesso aos principais periódicos da área (artigos e revistas).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endParaRPr lang="pt-BR" sz="1500" dirty="0">
              <a:solidFill>
                <a:schemeClr val="bg1">
                  <a:lumMod val="95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1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7. PPC (Projeto Pedagógico do Curso)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842247"/>
            <a:ext cx="8186400" cy="3039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dirty="0">
                <a:latin typeface="Aptos" panose="020B0004020202020204" pitchFamily="34" charset="0"/>
              </a:rPr>
              <a:t>Documento que contém todo o projeto do curso.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É elaborado pelo coordenador com apoio do NDE (Núcleo Docente do Curso) e do colegiado (professores do curso).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A elaboração do PPC procura levar em conta as demandas do mercado de trabalho e os avanços tecnológicos.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O PPC do curso de Tecnologia em Segurança da Informação é composto por três partes principais: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Organização Pedagógica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Corpo docente e tutorial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Infraestrutura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endParaRPr lang="pt-BR" sz="1500" dirty="0">
              <a:solidFill>
                <a:schemeClr val="bg1">
                  <a:lumMod val="95000"/>
                </a:schemeClr>
              </a:solidFill>
              <a:latin typeface="Aptos" panose="020B0004020202020204" pitchFamily="34" charset="0"/>
            </a:endParaRP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endParaRPr lang="pt-BR" sz="1500" dirty="0">
              <a:solidFill>
                <a:schemeClr val="bg1">
                  <a:lumMod val="95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3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8. Grade do curso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842247"/>
            <a:ext cx="8186400" cy="3039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b="1" dirty="0">
                <a:latin typeface="Aptos" panose="020B0004020202020204" pitchFamily="34" charset="0"/>
              </a:rPr>
              <a:t>MÓDULO A: Segurança de Dados e Desenvolvimento de Software Seguro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ANÁLISE DE DADOS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GESTÃO DE DADOS 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LÓGICA APLICADA À COMPUTAÇÃO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SEGURANÇA DE PROTEÇÃO DE DADOS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INFRAESTRUTURA E COMPUTAÇÃO EM NUVEM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GESTÃO DE SOFTWARE COMO SERVIÇO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PROJETO EM EMPREENDEDORISMO E TRANSFORMAÇÃO DIGITAL</a:t>
            </a:r>
            <a:endParaRPr lang="pt-BR" sz="1500" dirty="0">
              <a:solidFill>
                <a:schemeClr val="bg1">
                  <a:lumMod val="95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8. Grade do curso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842247"/>
            <a:ext cx="8186400" cy="3039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b="1" dirty="0">
                <a:latin typeface="Aptos" panose="020B0004020202020204" pitchFamily="34" charset="0"/>
              </a:rPr>
              <a:t>MÓDULO B: Redes Locais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COMUNICAÇÃO DE DADOS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GERENCIAMENTO DE REDES CORPORATIVAS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TÉCNICAS DE CONTROLE E MONITORAMENTO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ARQUITETURA TCP/IP E APLICAÇÕES EM REDES DE COMPUTADORES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ARQUITETURA IPV6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PROJETO DE CONECTIVIDADE DE REDES LOCAIS</a:t>
            </a:r>
            <a:endParaRPr lang="pt-BR" sz="1500" dirty="0">
              <a:solidFill>
                <a:schemeClr val="bg1">
                  <a:lumMod val="95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8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8. Grade do curso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842247"/>
            <a:ext cx="8186400" cy="3039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b="1" dirty="0">
                <a:latin typeface="Aptos" panose="020B0004020202020204" pitchFamily="34" charset="0"/>
              </a:rPr>
              <a:t>MÓDULO C: Sistemas Operacionais e Administração de Redes 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PRÁTICA E ADMINISTRAÇÃO DE SISTEMAS OPERACIONAIS DE REDES LIVRES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ADMINISTRAÇÃO DE SISTEMAS OPERACIONAIS DE REDES PROPRIETÁRIOS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GOVERNANÇA E SEGURANÇA DA INFORMAÇÃO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INTERNET DAS COISAS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SISTEMAS OPERACIONAIS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PROJETO DE IMPLANTAÇÃO DE SISTEMAS OPERACIONAIS DE REDES</a:t>
            </a: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6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8. Grade do curso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842247"/>
            <a:ext cx="8186400" cy="3039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b="1" dirty="0">
                <a:latin typeface="Aptos" panose="020B0004020202020204" pitchFamily="34" charset="0"/>
              </a:rPr>
              <a:t>MÓDULO D: Teste de Intrusão e Forense Computacional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AUDITORIA E FORENSE COMPUTACIONAL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TÉCNICAS DE TESTE DE INTRUSÃO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PROGRAMAÇÃO PARA SEGURANÇA DA INFORMAÇÃO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CRIPTOGRAFIA E CERTIFICAÇÃO DIGITAL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ATAQUES E PROTEÇÕES EM SISTEMAS COMPUTACIONAIS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PROJETO DE PERÍCIA E TESTE DE SEGURANÇA EM SISTEMAS COMPUTACIONAIS</a:t>
            </a: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27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8. Grade do curso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842247"/>
            <a:ext cx="8186400" cy="3039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b="1" dirty="0">
                <a:latin typeface="Aptos" panose="020B0004020202020204" pitchFamily="34" charset="0"/>
              </a:rPr>
              <a:t>MÓDULO E: Gestão da Segurança da Informação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ELABORAÇÃO E IMPLANTAÇÃO DE POLÍTICA DE SEGURANÇA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ANÁLISE DE RISCOS E CONTINUIDADE DE NEGÓCIOS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GOVERNANÇA DE TECNOLOGIA DA INFORMAÇÃO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GERENCIAMENTO DE SERVIÇOS E PROCESSOS DE TI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GESTÃO DE PROJETOS DE SEGURANÇA DA INFORMAÇÃO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LEGISLAÇÃO, ÉTICA E GESTÃO EMPREENDEDORA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b="1" dirty="0">
                <a:latin typeface="Aptos" panose="020B0004020202020204" pitchFamily="34" charset="0"/>
              </a:rPr>
              <a:t>PROJETO DE SISTEMA DE GESTÃO DA SEGURANÇA DA INFORMAÇÃO</a:t>
            </a: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69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9</a:t>
            </a:r>
            <a:r>
              <a:rPr lang="en" sz="1800"/>
              <a:t>. </a:t>
            </a:r>
            <a:r>
              <a:rPr lang="pt-BR" sz="1800"/>
              <a:t>Núcleo de Apoio Psicopedagógico (NAPP)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720803"/>
            <a:ext cx="8186400" cy="3160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>
                <a:latin typeface="Aptos" panose="020B0004020202020204" pitchFamily="34" charset="0"/>
              </a:rPr>
              <a:t>O serviço do NAPP é interdisciplinar especializado em dificuldades psíquicas e emocionais associadas às necessidades educacionais de aprendizagem.</a:t>
            </a:r>
          </a:p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>
                <a:latin typeface="Aptos" panose="020B0004020202020204" pitchFamily="34" charset="0"/>
              </a:rPr>
              <a:t>Os profissionais especializados das áreas da Psicologia e Pedagogia realizarão a identificação, a avaliação, o encaminhamento e o atendimento do problema apresentado pelo aluno, que vem prejudicando o seu rendimento acadêmico ou sua vida pessoal, em decorrência de sua relação com os seus estudos.</a:t>
            </a:r>
          </a:p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>
                <a:latin typeface="Aptos" panose="020B0004020202020204" pitchFamily="34" charset="0"/>
              </a:rPr>
              <a:t>O principal objetivo do NAPP é fornecer todo o suporte psicopedagógico necessário para que o graduando consiga ser bem-sucedido em seu processo de aprendizagem e manter a sua saúde mental.</a:t>
            </a:r>
            <a:endParaRPr lang="pt-BR" sz="1500" dirty="0">
              <a:solidFill>
                <a:schemeClr val="bg1">
                  <a:lumMod val="95000"/>
                </a:schemeClr>
              </a:solidFill>
              <a:latin typeface="Aptos" panose="020B0004020202020204" pitchFamily="34" charset="0"/>
            </a:endParaRP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endParaRPr lang="pt-BR" sz="1500" dirty="0">
              <a:solidFill>
                <a:schemeClr val="bg1">
                  <a:lumMod val="95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54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10. Curricularização da Extensão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842247"/>
            <a:ext cx="8186400" cy="3039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>
                <a:latin typeface="Aptos" panose="020B0004020202020204" pitchFamily="34" charset="0"/>
              </a:rPr>
              <a:t>A resolução 07/2018, do Conselho Nacional de Educação (CNE) estabelece as diretrizes para a extensão na educação superior brasileira.</a:t>
            </a:r>
          </a:p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>
                <a:latin typeface="Aptos" panose="020B0004020202020204" pitchFamily="34" charset="0"/>
              </a:rPr>
              <a:t>De acordo com o documento, as avaliações do Ministério da Educação (MEC) passam a considerar o currículo dos cursos com a extensão obrigatória. A determinação vale para as instituições públicas e privadas</a:t>
            </a:r>
            <a:r>
              <a:rPr lang="pt-BR" sz="150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.</a:t>
            </a:r>
          </a:p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A Resolução estabelece que atividades de extensão componham </a:t>
            </a:r>
            <a:r>
              <a:rPr lang="pt-BR" sz="1500" b="1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10%</a:t>
            </a:r>
            <a:r>
              <a:rPr lang="pt-BR" sz="150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 do total da carga horária curricular.</a:t>
            </a:r>
            <a:endParaRPr lang="pt-BR" sz="1500" dirty="0">
              <a:solidFill>
                <a:schemeClr val="bg1">
                  <a:lumMod val="95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00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10. Curricularização da Extensão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842247"/>
            <a:ext cx="8186400" cy="3039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 dirty="0">
                <a:latin typeface="Aptos" panose="020B0004020202020204" pitchFamily="34" charset="0"/>
              </a:rPr>
              <a:t>O curso de Tecnologia em Segurança </a:t>
            </a:r>
            <a:r>
              <a:rPr lang="pt-BR" sz="1500">
                <a:latin typeface="Aptos" panose="020B0004020202020204" pitchFamily="34" charset="0"/>
              </a:rPr>
              <a:t>da Informação estruturou </a:t>
            </a:r>
            <a:r>
              <a:rPr lang="pt-BR" sz="1500" dirty="0">
                <a:latin typeface="Aptos" panose="020B0004020202020204" pitchFamily="34" charset="0"/>
              </a:rPr>
              <a:t>seu plano de extensão conforme as seguintes unidades curriculares:</a:t>
            </a:r>
          </a:p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endParaRPr lang="pt-BR" sz="800" dirty="0">
              <a:latin typeface="Aptos" panose="020B0004020202020204" pitchFamily="34" charset="0"/>
            </a:endParaRP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PROJETO EM EMPREENDEDORISMO E TRANSFORMAÇÃO DIGITAL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PROJETO DE PERÍCIA E TESTE DE SEGURANÇA EM SISTEMAS COMPUTACIONAIS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PROJETO DE SISTEMA DE GESTÃO DA SEGURANÇA DA INFORMAÇÃO</a:t>
            </a: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BC6D6594-13F9-F66D-50E5-D1A8C4778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5D26E2F6-6DDC-698E-9E13-EEE1B4AA8D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Informações</a:t>
            </a:r>
            <a:r>
              <a:rPr lang="en" sz="1800" dirty="0"/>
              <a:t> importantes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84B2F34C-F26A-0A4E-CBEC-9DEFA3E0B6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620425"/>
            <a:ext cx="81864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  <a:buClr>
                <a:schemeClr val="accent1"/>
              </a:buClr>
            </a:pPr>
            <a:r>
              <a:rPr lang="pt-BR" sz="1600" dirty="0">
                <a:latin typeface="Aptos" panose="020B0004020202020204" pitchFamily="34" charset="0"/>
              </a:rPr>
              <a:t>O curso Tecnologia em Segurança da Informação será avaliado pelo MEC de 17 a 19 de maio de 2024.</a:t>
            </a:r>
          </a:p>
          <a:p>
            <a:pPr>
              <a:spcAft>
                <a:spcPts val="1200"/>
              </a:spcAft>
              <a:buClr>
                <a:schemeClr val="accent1"/>
              </a:buClr>
            </a:pPr>
            <a:r>
              <a:rPr lang="pt-BR" sz="1600" dirty="0">
                <a:latin typeface="Aptos" panose="020B0004020202020204" pitchFamily="34" charset="0"/>
              </a:rPr>
              <a:t>A avaliação é realizada por dois professores que atuam em Universidades em outros estados.</a:t>
            </a:r>
          </a:p>
          <a:p>
            <a:pPr>
              <a:spcAft>
                <a:spcPts val="1200"/>
              </a:spcAft>
              <a:buClr>
                <a:schemeClr val="accent1"/>
              </a:buClr>
            </a:pPr>
            <a:r>
              <a:rPr lang="pt-BR" sz="1600" dirty="0">
                <a:latin typeface="Aptos" panose="020B0004020202020204" pitchFamily="34" charset="0"/>
              </a:rPr>
              <a:t>As notas dos cursos variam de 1 a 5.</a:t>
            </a:r>
          </a:p>
          <a:p>
            <a:pPr>
              <a:spcAft>
                <a:spcPts val="1200"/>
              </a:spcAft>
              <a:buClr>
                <a:schemeClr val="accent1"/>
              </a:buClr>
            </a:pPr>
            <a:r>
              <a:rPr lang="pt-BR" sz="1600" dirty="0">
                <a:latin typeface="Aptos" panose="020B0004020202020204" pitchFamily="34" charset="0"/>
              </a:rPr>
              <a:t>Todos os cursos da área de Informática (Bacharelados e Tecnologias) da Uninove foram avaliados com nota 4 ou 5.</a:t>
            </a:r>
          </a:p>
          <a:p>
            <a:pPr>
              <a:spcAft>
                <a:spcPts val="1200"/>
              </a:spcAft>
              <a:buClr>
                <a:schemeClr val="accent1"/>
              </a:buClr>
            </a:pPr>
            <a:r>
              <a:rPr lang="pt-BR" sz="1600" dirty="0">
                <a:latin typeface="Aptos" panose="020B0004020202020204" pitchFamily="34" charset="0"/>
              </a:rPr>
              <a:t>As notas dos cursos são públicas e podem ser consultadas inclusive pelas empresas.</a:t>
            </a:r>
            <a:endParaRPr sz="1600" dirty="0">
              <a:latin typeface="Aptos" panose="020B0004020202020204" pitchFamily="34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DFBF19B6-BBA0-4865-E7F0-F5C1BA636B5B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5A6F9B4A-E82E-9367-C8E1-16D1A97B5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48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11. Qual é a sua opinião sobre o curso?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842247"/>
            <a:ext cx="8186400" cy="3039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endParaRPr lang="pt-BR" sz="1500" dirty="0">
              <a:latin typeface="Aptos" panose="020B0004020202020204" pitchFamily="34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41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11100" y="1651403"/>
            <a:ext cx="4792200" cy="1003701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Tecnologia em</a:t>
            </a:r>
            <a:br>
              <a:rPr lang="en" sz="2400" dirty="0"/>
            </a:br>
            <a:r>
              <a:rPr lang="en" sz="2400" dirty="0"/>
              <a:t>Segurança da Informação</a:t>
            </a:r>
            <a:endParaRPr sz="2400"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1900800" y="3106774"/>
            <a:ext cx="5241600" cy="1645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Prof. Marcos Alexandruk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COORDENADOR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Apresentação disponível em: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/>
              <a:t>https://github.com/alexandruk/tseg/</a:t>
            </a:r>
            <a:endParaRPr sz="1800" b="1" dirty="0"/>
          </a:p>
        </p:txBody>
      </p:sp>
      <p:cxnSp>
        <p:nvCxnSpPr>
          <p:cNvPr id="165" name="Google Shape;165;p38"/>
          <p:cNvCxnSpPr>
            <a:cxnSpLocks/>
          </p:cNvCxnSpPr>
          <p:nvPr/>
        </p:nvCxnSpPr>
        <p:spPr>
          <a:xfrm>
            <a:off x="2527200" y="3072266"/>
            <a:ext cx="3960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E0A468C0-EC6D-BFA7-3349-CDCA6DC55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6150" y="-96755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6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8969EA4-D919-3E69-5DB0-88FDE5313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1ED98C92-95D3-41A4-4071-BD72C33E30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Reunião </a:t>
            </a:r>
            <a:r>
              <a:rPr lang="en" sz="1800" dirty="0"/>
              <a:t>com os alunos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16E58B66-6318-66DB-4B18-96B271B748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620425"/>
            <a:ext cx="8205185" cy="3350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600" dirty="0">
                <a:latin typeface="Aptos" panose="020B0004020202020204" pitchFamily="34" charset="0"/>
              </a:rPr>
              <a:t>Os avaliadores do MEC realizarão uma reunião com os alunos do curso que está sendo avaliado.</a:t>
            </a:r>
          </a:p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600" dirty="0">
                <a:latin typeface="Aptos" panose="020B0004020202020204" pitchFamily="34" charset="0"/>
              </a:rPr>
              <a:t>A reunião com os alunos do curso Tecnologia em Segurança da Informação ocorrerá no dia 17 de junho de 2024 (segunda-feira) às 17:00h.</a:t>
            </a:r>
          </a:p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600" b="1" dirty="0">
                <a:solidFill>
                  <a:srgbClr val="FFAB40"/>
                </a:solidFill>
                <a:latin typeface="Aptos" panose="020B0004020202020204" pitchFamily="34" charset="0"/>
              </a:rPr>
              <a:t>A presença dos alunos é muito importante.</a:t>
            </a:r>
          </a:p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600" dirty="0">
                <a:latin typeface="Aptos" panose="020B0004020202020204" pitchFamily="34" charset="0"/>
              </a:rPr>
              <a:t>O link da reunião será disponibilizado segunda-feira (17/05) no período da manhã.</a:t>
            </a:r>
          </a:p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600" dirty="0">
                <a:latin typeface="Aptos" panose="020B0004020202020204" pitchFamily="34" charset="0"/>
              </a:rPr>
              <a:t>Os avaliadores desejam conhecer a visão do alunos sobre o curso e sobre a Uninove.</a:t>
            </a:r>
          </a:p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600" dirty="0">
                <a:latin typeface="Aptos" panose="020B0004020202020204" pitchFamily="34" charset="0"/>
              </a:rPr>
              <a:t>Na reunião não serão aplicadas provas ou avaliações envolvendo o conteúdo do curso.</a:t>
            </a:r>
          </a:p>
          <a:p>
            <a:pPr marL="155575" indent="0">
              <a:lnSpc>
                <a:spcPct val="150000"/>
              </a:lnSpc>
              <a:spcAft>
                <a:spcPts val="1200"/>
              </a:spcAft>
              <a:buClr>
                <a:schemeClr val="accent1"/>
              </a:buClr>
              <a:buNone/>
            </a:pPr>
            <a:endParaRPr lang="pt-BR" sz="1600" dirty="0">
              <a:latin typeface="Aptos" panose="020B0004020202020204" pitchFamily="34" charset="0"/>
            </a:endParaRPr>
          </a:p>
          <a:p>
            <a:pPr marL="155575" indent="0">
              <a:buClr>
                <a:schemeClr val="accent1"/>
              </a:buClr>
              <a:buNone/>
            </a:pPr>
            <a:endParaRPr sz="1600" dirty="0">
              <a:latin typeface="Aptos" panose="020B0004020202020204" pitchFamily="34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0AE9E0D0-79FC-B6B8-0760-B4581DD2782D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29C2BB0-E93A-8620-BC96-95B66330F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5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 que você precisa saber?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620424"/>
            <a:ext cx="8186400" cy="3261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8475" indent="-342900"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t-BR" sz="1500" dirty="0">
                <a:latin typeface="Aptos" panose="020B0004020202020204" pitchFamily="34" charset="0"/>
              </a:rPr>
              <a:t>Quem é o coordenador do curso?</a:t>
            </a:r>
          </a:p>
          <a:p>
            <a:pPr marL="498475" indent="-342900"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t-BR" sz="1500" dirty="0">
                <a:latin typeface="Aptos" panose="020B0004020202020204" pitchFamily="34" charset="0"/>
              </a:rPr>
              <a:t>Quem são os professores do curso?</a:t>
            </a:r>
          </a:p>
          <a:p>
            <a:pPr marL="498475" indent="-342900"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t-BR" sz="1400" dirty="0">
                <a:latin typeface="Aptos" panose="020B0004020202020204" pitchFamily="34" charset="0"/>
              </a:rPr>
              <a:t>O que é o NDE (Núcleo Docente Estruturante)?</a:t>
            </a:r>
            <a:endParaRPr lang="pt-BR" sz="1500" dirty="0">
              <a:latin typeface="Aptos" panose="020B0004020202020204" pitchFamily="34" charset="0"/>
            </a:endParaRPr>
          </a:p>
          <a:p>
            <a:pPr marL="498475" indent="-342900"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t-BR" sz="1500" b="1" dirty="0">
                <a:latin typeface="Aptos" panose="020B0004020202020204" pitchFamily="34" charset="0"/>
              </a:rPr>
              <a:t>Quem são os tutores?</a:t>
            </a:r>
          </a:p>
          <a:p>
            <a:pPr marL="498475" indent="-342900"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t-BR" sz="1500" dirty="0">
                <a:latin typeface="Aptos" panose="020B0004020202020204" pitchFamily="34" charset="0"/>
              </a:rPr>
              <a:t>Como é o ambiente de aprendizagem AVA?</a:t>
            </a:r>
          </a:p>
          <a:p>
            <a:pPr marL="498475" indent="-342900"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t-BR" sz="1500" dirty="0">
                <a:latin typeface="Aptos" panose="020B0004020202020204" pitchFamily="34" charset="0"/>
              </a:rPr>
              <a:t>Como é o acesso à Biblioteca (online)?</a:t>
            </a:r>
          </a:p>
          <a:p>
            <a:pPr marL="498475" indent="-342900"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t-BR" sz="1600" dirty="0">
                <a:latin typeface="Aptos" panose="020B0004020202020204" pitchFamily="34" charset="0"/>
              </a:rPr>
              <a:t>O que é PPC (Projeto Pedagógico do Curso)?</a:t>
            </a:r>
          </a:p>
          <a:p>
            <a:pPr marL="498475" indent="-342900"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t-BR" sz="1600" dirty="0">
                <a:latin typeface="Aptos" panose="020B0004020202020204" pitchFamily="34" charset="0"/>
              </a:rPr>
              <a:t>Qual é a grade do curso?</a:t>
            </a:r>
          </a:p>
          <a:p>
            <a:pPr marL="498475" indent="-342900"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t-BR" sz="1600" dirty="0">
                <a:latin typeface="Aptos" panose="020B0004020202020204" pitchFamily="34" charset="0"/>
              </a:rPr>
              <a:t>Existe apoio Psicopedagógico? (O que é isso?)</a:t>
            </a:r>
          </a:p>
          <a:p>
            <a:pPr marL="498475" indent="-342900"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t-BR" sz="1600" dirty="0" err="1">
                <a:latin typeface="Aptos" panose="020B0004020202020204" pitchFamily="34" charset="0"/>
              </a:rPr>
              <a:t>Curricularização</a:t>
            </a:r>
            <a:r>
              <a:rPr lang="pt-BR" sz="1600" dirty="0">
                <a:latin typeface="Aptos" panose="020B0004020202020204" pitchFamily="34" charset="0"/>
              </a:rPr>
              <a:t> da Extensão</a:t>
            </a:r>
          </a:p>
          <a:p>
            <a:pPr marL="498475" indent="-342900"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t-BR" sz="1600" dirty="0">
                <a:latin typeface="Aptos" panose="020B0004020202020204" pitchFamily="34" charset="0"/>
              </a:rPr>
              <a:t>Qual é a sua opinião sobre o curso?</a:t>
            </a: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1. Coordenador do curso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620424"/>
            <a:ext cx="8186400" cy="3261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dirty="0">
                <a:latin typeface="Aptos" panose="020B0004020202020204" pitchFamily="34" charset="0"/>
              </a:rPr>
              <a:t>Professor Mestre </a:t>
            </a:r>
            <a:r>
              <a:rPr lang="pt-BR" sz="1500" b="1" dirty="0">
                <a:latin typeface="Aptos" panose="020B0004020202020204" pitchFamily="34" charset="0"/>
              </a:rPr>
              <a:t>Marcos Alexandruk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600" dirty="0">
                <a:latin typeface="Aptos" panose="020B0004020202020204" pitchFamily="34" charset="0"/>
              </a:rPr>
              <a:t>Ingressou na Uninove (como professor) em 2004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600" dirty="0">
                <a:latin typeface="Aptos" panose="020B0004020202020204" pitchFamily="34" charset="0"/>
              </a:rPr>
              <a:t>Formação: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600" dirty="0">
                <a:latin typeface="Aptos" panose="020B0004020202020204" pitchFamily="34" charset="0"/>
              </a:rPr>
              <a:t>Bacharel em Sistemas de Informação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600" dirty="0">
                <a:latin typeface="Aptos" panose="020B0004020202020204" pitchFamily="34" charset="0"/>
              </a:rPr>
              <a:t>Mestrado em Engenharia Biomédica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600" dirty="0">
                <a:latin typeface="Aptos" panose="020B0004020202020204" pitchFamily="34" charset="0"/>
              </a:rPr>
              <a:t>Especialização em Engenharia de Web Sites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600">
                <a:latin typeface="Aptos" panose="020B0004020202020204" pitchFamily="34" charset="0"/>
              </a:rPr>
              <a:t>MBA em Análise de Dados com BI e Big Data</a:t>
            </a:r>
            <a:endParaRPr lang="pt-BR" sz="1600" dirty="0">
              <a:latin typeface="Aptos" panose="020B0004020202020204" pitchFamily="34" charset="0"/>
            </a:endParaRP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600">
                <a:latin typeface="Aptos" panose="020B0004020202020204" pitchFamily="34" charset="0"/>
              </a:rPr>
              <a:t>MBA em Administração Estratégica e Inteligência de Mercado </a:t>
            </a:r>
            <a:endParaRPr lang="pt-BR" sz="1600" dirty="0">
              <a:latin typeface="Aptos" panose="020B0004020202020204" pitchFamily="34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4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2. Professores (docentes)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620424"/>
            <a:ext cx="8186400" cy="3261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Adriano </a:t>
            </a:r>
            <a:r>
              <a:rPr lang="pt-BR" sz="1500" dirty="0" err="1">
                <a:latin typeface="Aptos" panose="020B0004020202020204" pitchFamily="34" charset="0"/>
              </a:rPr>
              <a:t>Michelotti</a:t>
            </a:r>
            <a:r>
              <a:rPr lang="pt-BR" sz="1500" dirty="0">
                <a:latin typeface="Aptos" panose="020B0004020202020204" pitchFamily="34" charset="0"/>
              </a:rPr>
              <a:t> Schroeder (Mestre)</a:t>
            </a:r>
          </a:p>
          <a:p>
            <a:pPr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Aguinaldo Alberto de Sousa Junior (Mestre)</a:t>
            </a:r>
          </a:p>
          <a:p>
            <a:pPr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André Felipe Henrique </a:t>
            </a:r>
            <a:r>
              <a:rPr lang="pt-BR" sz="1500" dirty="0" err="1">
                <a:latin typeface="Aptos" panose="020B0004020202020204" pitchFamily="34" charset="0"/>
              </a:rPr>
              <a:t>Librantz</a:t>
            </a:r>
            <a:r>
              <a:rPr lang="pt-BR" sz="1500" dirty="0">
                <a:latin typeface="Aptos" panose="020B0004020202020204" pitchFamily="34" charset="0"/>
              </a:rPr>
              <a:t> (Doutor) – Responsável pela área de Pesquisa</a:t>
            </a:r>
          </a:p>
          <a:p>
            <a:pPr>
              <a:buClr>
                <a:schemeClr val="accent1"/>
              </a:buClr>
            </a:pPr>
            <a:r>
              <a:rPr lang="pt-BR" sz="1500" dirty="0" err="1">
                <a:latin typeface="Aptos" panose="020B0004020202020204" pitchFamily="34" charset="0"/>
              </a:rPr>
              <a:t>Antonio</a:t>
            </a:r>
            <a:r>
              <a:rPr lang="pt-BR" sz="1500" dirty="0">
                <a:latin typeface="Aptos" panose="020B0004020202020204" pitchFamily="34" charset="0"/>
              </a:rPr>
              <a:t> Andrade dos Santos (Mestre)</a:t>
            </a:r>
          </a:p>
          <a:p>
            <a:pPr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Debora </a:t>
            </a:r>
            <a:r>
              <a:rPr lang="pt-BR" sz="1500" dirty="0" err="1">
                <a:latin typeface="Aptos" panose="020B0004020202020204" pitchFamily="34" charset="0"/>
              </a:rPr>
              <a:t>Virgilia</a:t>
            </a:r>
            <a:r>
              <a:rPr lang="pt-BR" sz="1500" dirty="0">
                <a:latin typeface="Aptos" panose="020B0004020202020204" pitchFamily="34" charset="0"/>
              </a:rPr>
              <a:t> </a:t>
            </a:r>
            <a:r>
              <a:rPr lang="pt-BR" sz="1500" dirty="0" err="1">
                <a:latin typeface="Aptos" panose="020B0004020202020204" pitchFamily="34" charset="0"/>
              </a:rPr>
              <a:t>Canne</a:t>
            </a:r>
            <a:r>
              <a:rPr lang="pt-BR" sz="1500" dirty="0">
                <a:latin typeface="Aptos" panose="020B0004020202020204" pitchFamily="34" charset="0"/>
              </a:rPr>
              <a:t> (Mestre)</a:t>
            </a:r>
          </a:p>
          <a:p>
            <a:pPr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Edson Melo de Souza (Doutor)</a:t>
            </a:r>
          </a:p>
          <a:p>
            <a:pPr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Emerson da Silva (Mestre) – Responsável pelos Laboratórios de Informática</a:t>
            </a:r>
          </a:p>
          <a:p>
            <a:pPr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Evandro Carlos Teruel (Mestre)</a:t>
            </a:r>
          </a:p>
          <a:p>
            <a:pPr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Fabio de Jesus Souza (Especialista)</a:t>
            </a:r>
          </a:p>
          <a:p>
            <a:pPr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Hebert </a:t>
            </a:r>
            <a:r>
              <a:rPr lang="pt-BR" sz="1500" dirty="0" err="1">
                <a:latin typeface="Aptos" panose="020B0004020202020204" pitchFamily="34" charset="0"/>
              </a:rPr>
              <a:t>Bratefixe</a:t>
            </a:r>
            <a:r>
              <a:rPr lang="pt-BR" sz="1500" dirty="0">
                <a:latin typeface="Aptos" panose="020B0004020202020204" pitchFamily="34" charset="0"/>
              </a:rPr>
              <a:t> </a:t>
            </a:r>
            <a:r>
              <a:rPr lang="pt-BR" sz="1500" dirty="0" err="1">
                <a:latin typeface="Aptos" panose="020B0004020202020204" pitchFamily="34" charset="0"/>
              </a:rPr>
              <a:t>Alquimim</a:t>
            </a:r>
            <a:r>
              <a:rPr lang="pt-BR" sz="1500" dirty="0">
                <a:latin typeface="Aptos" panose="020B0004020202020204" pitchFamily="34" charset="0"/>
              </a:rPr>
              <a:t> (Mestre)</a:t>
            </a:r>
          </a:p>
          <a:p>
            <a:pPr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Marcos Alexandruk (Mestre)</a:t>
            </a:r>
          </a:p>
          <a:p>
            <a:pPr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Norberto dos Santos (Mestre)</a:t>
            </a:r>
          </a:p>
          <a:p>
            <a:pPr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Rosana Cordovil da Silva</a:t>
            </a: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9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3. NDE (Núcleo Docente Estruturante)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720801"/>
            <a:ext cx="8186400" cy="3160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dirty="0">
                <a:latin typeface="Aptos" panose="020B0004020202020204" pitchFamily="34" charset="0"/>
              </a:rPr>
              <a:t>O NDE do curso é composto por cinco professores. Algumas de suas responsabilidades são: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Discutir, atualizar e alterar o Projeto Pedagógico de Curso. 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Revisar e atualizar os planos de ensino das disciplinas do curso. </a:t>
            </a:r>
          </a:p>
          <a:p>
            <a:pPr marL="155575" indent="0"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dirty="0">
                <a:latin typeface="Aptos" panose="020B0004020202020204" pitchFamily="34" charset="0"/>
              </a:rPr>
              <a:t>Professores que compõem o NDE do curso TECNOLOGIA EM SEGURANÇA DA INFORMAÇÃO: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Adriano </a:t>
            </a:r>
            <a:r>
              <a:rPr lang="pt-BR" sz="1500" dirty="0" err="1">
                <a:latin typeface="Aptos" panose="020B0004020202020204" pitchFamily="34" charset="0"/>
              </a:rPr>
              <a:t>Michelotti</a:t>
            </a:r>
            <a:r>
              <a:rPr lang="pt-BR" sz="1500" dirty="0">
                <a:latin typeface="Aptos" panose="020B0004020202020204" pitchFamily="34" charset="0"/>
              </a:rPr>
              <a:t> Schroeder (Mestre)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Aguinaldo Alberto de Sousa Junior (Mestre)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Edson Melo de Souza (Doutor)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Evandro Carlos Teruel (Mestre)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Marcos Alexandruk (Mestre)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endParaRPr lang="pt-BR" sz="1500" dirty="0">
              <a:solidFill>
                <a:schemeClr val="bg1">
                  <a:lumMod val="95000"/>
                </a:schemeClr>
              </a:solidFill>
              <a:latin typeface="Aptos" panose="020B0004020202020204" pitchFamily="34" charset="0"/>
            </a:endParaRP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endParaRPr lang="pt-BR" sz="1500" dirty="0">
              <a:solidFill>
                <a:schemeClr val="bg1">
                  <a:lumMod val="95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5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4. Tutores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862422"/>
            <a:ext cx="8186400" cy="3019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it-IT" sz="1500" b="1" dirty="0">
                <a:latin typeface="Aptos" panose="020B0004020202020204" pitchFamily="34" charset="0"/>
              </a:rPr>
              <a:t>LUCAS SILVA DA COSTA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it-IT" sz="1500" b="1" dirty="0">
                <a:latin typeface="Aptos" panose="020B0004020202020204" pitchFamily="34" charset="0"/>
              </a:rPr>
              <a:t>MATHEUS VIANA ZUCA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endParaRPr lang="it-IT" sz="1500" dirty="0">
              <a:solidFill>
                <a:srgbClr val="FFC000"/>
              </a:solidFill>
              <a:latin typeface="Aptos" panose="020B0004020202020204" pitchFamily="34" charset="0"/>
            </a:endParaRP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it-IT" sz="1500" b="1" dirty="0">
                <a:solidFill>
                  <a:srgbClr val="FFC000"/>
                </a:solidFill>
                <a:latin typeface="Aptos" panose="020B0004020202020204" pitchFamily="34" charset="0"/>
              </a:rPr>
              <a:t>Os tutores estão disponíveis nos seguintes horários: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it-IT" sz="1500" b="1" dirty="0">
                <a:solidFill>
                  <a:srgbClr val="FFC000"/>
                </a:solidFill>
                <a:latin typeface="Aptos" panose="020B0004020202020204" pitchFamily="34" charset="0"/>
              </a:rPr>
              <a:t>Segunda a sexta-feira: das 8:00h às 22:00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it-IT" sz="1500" b="1" dirty="0">
                <a:solidFill>
                  <a:srgbClr val="FFC000"/>
                </a:solidFill>
                <a:latin typeface="Aptos" panose="020B0004020202020204" pitchFamily="34" charset="0"/>
              </a:rPr>
              <a:t>Sábado: das 8:00h às 17:00h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endParaRPr lang="it-IT" sz="1500" dirty="0">
              <a:solidFill>
                <a:srgbClr val="FFC000"/>
              </a:solidFill>
              <a:latin typeface="Aptos" panose="020B0004020202020204" pitchFamily="34" charset="0"/>
            </a:endParaRP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endParaRPr lang="it-IT" sz="1500" dirty="0">
              <a:solidFill>
                <a:srgbClr val="FFC000"/>
              </a:solidFill>
              <a:latin typeface="Aptos" panose="020B0004020202020204" pitchFamily="34" charset="0"/>
            </a:endParaRP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dirty="0">
                <a:solidFill>
                  <a:srgbClr val="FFC000"/>
                </a:solidFill>
                <a:latin typeface="Aptos" panose="020B0004020202020204" pitchFamily="34" charset="0"/>
              </a:rPr>
              <a:t>TODOS OS TUTORES DO CURSO TÊM ESPECIALIZAÇÃO (PÓS GRADUAÇÃO NA ÁREA)</a:t>
            </a: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657325BB-B595-1082-3EB7-EE1F581C0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5. AVA (Ambiente Virtual de Aprendizagem)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620424"/>
            <a:ext cx="8186400" cy="3261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dirty="0">
                <a:latin typeface="Aptos" panose="020B0004020202020204" pitchFamily="34" charset="0"/>
              </a:rPr>
              <a:t>Através do AVA o aluno tem acesso a todos os recursos necessários para seu curso:</a:t>
            </a:r>
          </a:p>
          <a:p>
            <a:pPr>
              <a:spcAft>
                <a:spcPts val="4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Conteúdo das aulas (em HTML e PDF)</a:t>
            </a:r>
          </a:p>
          <a:p>
            <a:pPr>
              <a:spcAft>
                <a:spcPts val="4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Atividades avaliativas</a:t>
            </a:r>
          </a:p>
          <a:p>
            <a:pPr>
              <a:spcAft>
                <a:spcPts val="4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Fórum</a:t>
            </a:r>
          </a:p>
          <a:p>
            <a:pPr>
              <a:spcAft>
                <a:spcPts val="4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Contato com os tutores</a:t>
            </a:r>
          </a:p>
          <a:p>
            <a:pPr>
              <a:spcAft>
                <a:spcPts val="4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Biblioteca Digital</a:t>
            </a:r>
          </a:p>
          <a:p>
            <a:pPr>
              <a:spcAft>
                <a:spcPts val="4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Boletim</a:t>
            </a:r>
          </a:p>
          <a:p>
            <a:pPr>
              <a:spcAft>
                <a:spcPts val="4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Atividades Complementares</a:t>
            </a:r>
          </a:p>
          <a:p>
            <a:pPr>
              <a:spcAft>
                <a:spcPts val="4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Financeiro</a:t>
            </a:r>
          </a:p>
          <a:p>
            <a:pPr>
              <a:spcAft>
                <a:spcPts val="4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Quadro de avisos</a:t>
            </a:r>
          </a:p>
          <a:p>
            <a:pPr>
              <a:spcAft>
                <a:spcPts val="4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VOXY - Curso de inglês online (muito importante)</a:t>
            </a: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21694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1299</Words>
  <Application>Microsoft Office PowerPoint</Application>
  <PresentationFormat>Apresentação na tela (16:9)</PresentationFormat>
  <Paragraphs>163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Aptos</vt:lpstr>
      <vt:lpstr>Montserrat</vt:lpstr>
      <vt:lpstr>Montserrat ExtraBold</vt:lpstr>
      <vt:lpstr>Futuristic Background by Slidesgo</vt:lpstr>
      <vt:lpstr>Tecnologia em Segurança da Informação</vt:lpstr>
      <vt:lpstr>Informações importantes</vt:lpstr>
      <vt:lpstr>Reunião com os alunos</vt:lpstr>
      <vt:lpstr>O que você precisa saber?</vt:lpstr>
      <vt:lpstr>1. Coordenador do curso</vt:lpstr>
      <vt:lpstr>2. Professores (docentes)</vt:lpstr>
      <vt:lpstr>3. NDE (Núcleo Docente Estruturante)</vt:lpstr>
      <vt:lpstr>4. Tutores</vt:lpstr>
      <vt:lpstr>5. AVA (Ambiente Virtual de Aprendizagem)</vt:lpstr>
      <vt:lpstr>6. Biblioteca Online</vt:lpstr>
      <vt:lpstr>7. PPC (Projeto Pedagógico do Curso)</vt:lpstr>
      <vt:lpstr>8. Grade do curso</vt:lpstr>
      <vt:lpstr>8. Grade do curso</vt:lpstr>
      <vt:lpstr>8. Grade do curso</vt:lpstr>
      <vt:lpstr>8. Grade do curso</vt:lpstr>
      <vt:lpstr>8. Grade do curso</vt:lpstr>
      <vt:lpstr>9. Núcleo de Apoio Psicopedagógico (NAPP)</vt:lpstr>
      <vt:lpstr>10. Curricularização da Extensão</vt:lpstr>
      <vt:lpstr>10. Curricularização da Extensão</vt:lpstr>
      <vt:lpstr>11. Qual é a sua opinião sobre o curso?</vt:lpstr>
      <vt:lpstr>Tecnologia em Segurança da Informação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ENADE</dc:title>
  <dc:creator>Marcos Alexandruk</dc:creator>
  <cp:lastModifiedBy>Marcos Alexandruk</cp:lastModifiedBy>
  <cp:revision>130</cp:revision>
  <dcterms:modified xsi:type="dcterms:W3CDTF">2024-06-13T22:17:28Z</dcterms:modified>
</cp:coreProperties>
</file>