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  <p:sldMasterId id="2147483701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6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Популярність пошукових систем 2019р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Google</c:v>
                </c:pt>
                <c:pt idx="1">
                  <c:v>Bing</c:v>
                </c:pt>
                <c:pt idx="2">
                  <c:v>Yahoo</c:v>
                </c:pt>
                <c:pt idx="3">
                  <c:v>Baidu</c:v>
                </c:pt>
                <c:pt idx="4">
                  <c:v>DuckDuckGo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92.4</c:v>
                </c:pt>
                <c:pt idx="1">
                  <c:v>2.39</c:v>
                </c:pt>
                <c:pt idx="2">
                  <c:v>2.67</c:v>
                </c:pt>
                <c:pt idx="3">
                  <c:v>0.89</c:v>
                </c:pt>
                <c:pt idx="4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5-4C2B-8A23-E62FBA0B4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80223696"/>
        <c:axId val="880227440"/>
      </c:barChart>
      <c:catAx>
        <c:axId val="88022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880227440"/>
        <c:crosses val="autoZero"/>
        <c:auto val="1"/>
        <c:lblAlgn val="ctr"/>
        <c:lblOffset val="100"/>
        <c:noMultiLvlLbl val="0"/>
      </c:catAx>
      <c:valAx>
        <c:axId val="88022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88022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35CA6022-08D1-4BB7-B8AB-A9B4957F7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uk-UA" dirty="0"/>
              <a:t>НАЦІОНАЛЬНИЙ ТРАНСПОРТНИЙ УНІВЕРСИТЕТ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4D3C7B2A-9A97-4F05-BB03-5A39EAE0AE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94ADE-D9AD-4D87-A44A-24B52CE8513A}" type="datetimeFigureOut">
              <a:rPr lang="uk-UA" smtClean="0"/>
              <a:t>11.05.2021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D125850-47B0-4822-8DD2-9266B5006C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0ED1304-AE03-4BC1-A79E-3FBE052040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A96F5-FBF2-452B-92CE-8468B390B77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77523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uk-UA" dirty="0"/>
              <a:t>НАЦІОНАЛЬНИЙ ТРАНСПОРТНИЙ УНІВЕРСИТЕТ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FCE93-6EA3-4200-9F10-BA4E8599F35D}" type="datetimeFigureOut">
              <a:rPr lang="uk-UA" smtClean="0"/>
              <a:t>11.05.2021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C6D66-EC42-4428-91D0-9F8E8130D2F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98652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3476BD67-19AC-493D-A2E8-54B123B9D8A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uk-UA" dirty="0"/>
              <a:t>НАЦІОНАЛЬНИЙ ТРАНСПОРТНИЙ УНІВЕРСИТЕТ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9.xlsx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0.xlsx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1.xlsx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2.xlsx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3.xlsx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4.xlsx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5.xlsx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6.xlsx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7.xlsx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8.xlsx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9.xlsx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20.xlsx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21.xlsx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22.xlsx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23.xlsx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24.xlsx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25.xlsx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26.xlsx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27.xlsx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28.xlsx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2.xlsx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29.xlsx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30.xlsx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31.xlsx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33.xlsx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35.xlsx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3.xlsx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4.xlsx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5.xlsx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6.xlsx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7.xlsx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8.xlsx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4400" y="713284"/>
            <a:ext cx="5880400" cy="22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 dirty="0"/>
              <a:t>Клацніть, щоб редагувати стиль зразка заголовка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4400" y="3037793"/>
            <a:ext cx="58804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4191631" y="-965294"/>
            <a:ext cx="11505780" cy="1025528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12467F-309E-4B80-891A-167EB8D12D7A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5" name="Об'єкт 9">
            <a:extLst>
              <a:ext uri="{FF2B5EF4-FFF2-40B4-BE49-F238E27FC236}">
                <a16:creationId xmlns:a16="http://schemas.microsoft.com/office/drawing/2014/main" id="{B4A6D191-B381-4585-82F4-270537E50F0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25136369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10" name="Об'єкт 9">
                        <a:extLst>
                          <a:ext uri="{FF2B5EF4-FFF2-40B4-BE49-F238E27FC236}">
                            <a16:creationId xmlns:a16="http://schemas.microsoft.com/office/drawing/2014/main" id="{F798681B-4C32-4510-B2F7-839995C2A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727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2FBF9-91CF-4E8D-A7C2-0ECC34607044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3" name="Об'єкт 9">
            <a:extLst>
              <a:ext uri="{FF2B5EF4-FFF2-40B4-BE49-F238E27FC236}">
                <a16:creationId xmlns:a16="http://schemas.microsoft.com/office/drawing/2014/main" id="{F69ACB56-6617-4029-9A27-63D5D209FB2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25136369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10" name="Об'єкт 9">
                        <a:extLst>
                          <a:ext uri="{FF2B5EF4-FFF2-40B4-BE49-F238E27FC236}">
                            <a16:creationId xmlns:a16="http://schemas.microsoft.com/office/drawing/2014/main" id="{F798681B-4C32-4510-B2F7-839995C2A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4913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">
  <p:cSld name="Left 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815185" y="-3194857"/>
            <a:ext cx="13776971" cy="13305893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5200" y="597408"/>
            <a:ext cx="30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0CC1-27DB-4967-B25A-B38CEADF3553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5" name="Об'єкт 9">
            <a:extLst>
              <a:ext uri="{FF2B5EF4-FFF2-40B4-BE49-F238E27FC236}">
                <a16:creationId xmlns:a16="http://schemas.microsoft.com/office/drawing/2014/main" id="{7D4B2877-026B-40B0-B760-193A2F4467C3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25136369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10" name="Об'єкт 9">
                        <a:extLst>
                          <a:ext uri="{FF2B5EF4-FFF2-40B4-BE49-F238E27FC236}">
                            <a16:creationId xmlns:a16="http://schemas.microsoft.com/office/drawing/2014/main" id="{F798681B-4C32-4510-B2F7-839995C2A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5029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557275" y="-3153646"/>
            <a:ext cx="13306473" cy="12793139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AA122-41F8-4D1E-B5AF-7DB8FE4CD043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9" name="Об'єкт 9">
            <a:extLst>
              <a:ext uri="{FF2B5EF4-FFF2-40B4-BE49-F238E27FC236}">
                <a16:creationId xmlns:a16="http://schemas.microsoft.com/office/drawing/2014/main" id="{95C756E0-D0EC-46E1-881E-BE0348B4A51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6797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1026526" y="-2548333"/>
            <a:ext cx="12774420" cy="12406585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254633" y="52334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1254633" y="36891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1254633" y="21448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1254633" y="4676867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1254633" y="31183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1254633" y="1559800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8F422-D80C-490F-B310-C54C512F7760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4" name="Об'єкт 9">
            <a:extLst>
              <a:ext uri="{FF2B5EF4-FFF2-40B4-BE49-F238E27FC236}">
                <a16:creationId xmlns:a16="http://schemas.microsoft.com/office/drawing/2014/main" id="{BFF3561C-16CE-47D2-8D3C-C5E46743792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88009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">
  <p:cSld name="Title and four text line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742409" y="4774515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2"/>
          </p:nvPr>
        </p:nvSpPr>
        <p:spPr>
          <a:xfrm>
            <a:off x="8373173" y="2747148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736936" y="2747148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736943" y="4347115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8373173" y="2281281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736936" y="2281281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8373173" y="4774499"/>
            <a:ext cx="2959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8"/>
          </p:nvPr>
        </p:nvSpPr>
        <p:spPr>
          <a:xfrm>
            <a:off x="8373173" y="4319199"/>
            <a:ext cx="29596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0B086-5D0B-4CEA-B1DA-83BF1F0AA77A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6" name="Об'єкт 9">
            <a:extLst>
              <a:ext uri="{FF2B5EF4-FFF2-40B4-BE49-F238E27FC236}">
                <a16:creationId xmlns:a16="http://schemas.microsoft.com/office/drawing/2014/main" id="{86FA55D4-0E13-4565-A936-5E8697E1E74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1314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8750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8750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44818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44818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8088600" y="2977775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8088600" y="253177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8750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8750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44818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44818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8088600" y="5446300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8088600" y="4986215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2043067" y="1657033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2043067" y="4112567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5649933" y="1657100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5650000" y="4112567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9256600" y="1657100"/>
            <a:ext cx="8920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9256400" y="4112567"/>
            <a:ext cx="892400" cy="8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A0911-AF72-4C39-9E33-F0CCD234780B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22" name="Об'єкт 9">
            <a:extLst>
              <a:ext uri="{FF2B5EF4-FFF2-40B4-BE49-F238E27FC236}">
                <a16:creationId xmlns:a16="http://schemas.microsoft.com/office/drawing/2014/main" id="{9CDF057C-CBB4-492B-AC92-0383A7FEB23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6230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423000" y="593367"/>
            <a:ext cx="93460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05C0C-AD57-4A9C-8D04-D952035F19A6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4" name="Об'єкт 9">
            <a:extLst>
              <a:ext uri="{FF2B5EF4-FFF2-40B4-BE49-F238E27FC236}">
                <a16:creationId xmlns:a16="http://schemas.microsoft.com/office/drawing/2014/main" id="{4860F187-BCD4-4B4D-9776-647D7C09FCE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2604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deas">
  <p:cSld name="Title and idea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359204" y="-3391216"/>
            <a:ext cx="14442843" cy="13767825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914400" y="717767"/>
            <a:ext cx="51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6660300" y="4016327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2"/>
          </p:nvPr>
        </p:nvSpPr>
        <p:spPr>
          <a:xfrm>
            <a:off x="6660300" y="3562860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3"/>
          </p:nvPr>
        </p:nvSpPr>
        <p:spPr>
          <a:xfrm>
            <a:off x="6660300" y="5395515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4"/>
          </p:nvPr>
        </p:nvSpPr>
        <p:spPr>
          <a:xfrm>
            <a:off x="6660300" y="4942048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6660300" y="2637153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6660300" y="2183688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7"/>
          </p:nvPr>
        </p:nvSpPr>
        <p:spPr>
          <a:xfrm>
            <a:off x="6658433" y="1257984"/>
            <a:ext cx="416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6658433" y="804517"/>
            <a:ext cx="4160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72262-23D0-413D-9A4D-27678B1D2168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3" name="Об'єкт 9">
            <a:extLst>
              <a:ext uri="{FF2B5EF4-FFF2-40B4-BE49-F238E27FC236}">
                <a16:creationId xmlns:a16="http://schemas.microsoft.com/office/drawing/2014/main" id="{42B2F2FB-1C0A-45B9-8E4F-7A23C9BB389D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16551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1240828" y="-3942377"/>
            <a:ext cx="14673791" cy="14107727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FDFFB-A940-4B75-96D4-37518C03D959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8" name="Об'єкт 9">
            <a:extLst>
              <a:ext uri="{FF2B5EF4-FFF2-40B4-BE49-F238E27FC236}">
                <a16:creationId xmlns:a16="http://schemas.microsoft.com/office/drawing/2014/main" id="{802F7577-AAA9-4E35-8C88-035B1EE50A2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41088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699748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4675021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921948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4897088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8650296" y="3853620"/>
            <a:ext cx="28320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8872379" y="3242617"/>
            <a:ext cx="23876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1AF13-FE87-40E3-BF16-75EFC982B3E9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0" name="Об'єкт 9">
            <a:extLst>
              <a:ext uri="{FF2B5EF4-FFF2-40B4-BE49-F238E27FC236}">
                <a16:creationId xmlns:a16="http://schemas.microsoft.com/office/drawing/2014/main" id="{4CB61B67-D3DB-4F6B-B32F-D0C83DE452C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6820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61184-CF5C-448D-99AF-7B5853A400CA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0" name="Об'єкт 9">
            <a:extLst>
              <a:ext uri="{FF2B5EF4-FFF2-40B4-BE49-F238E27FC236}">
                <a16:creationId xmlns:a16="http://schemas.microsoft.com/office/drawing/2014/main" id="{E70B20E9-776F-4DE3-9C7D-3F7444746864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25136369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10" name="Об'єкт 9">
                        <a:extLst>
                          <a:ext uri="{FF2B5EF4-FFF2-40B4-BE49-F238E27FC236}">
                            <a16:creationId xmlns:a16="http://schemas.microsoft.com/office/drawing/2014/main" id="{F798681B-4C32-4510-B2F7-839995C2A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9510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8750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4896567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1285233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8508033" y="4245867"/>
            <a:ext cx="2398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44818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44818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80886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8088600" y="3418996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875000" y="3875232"/>
            <a:ext cx="3228400" cy="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BD288-06F3-47EB-9CAD-E1D46D7DB4D6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3" name="Об'єкт 9">
            <a:extLst>
              <a:ext uri="{FF2B5EF4-FFF2-40B4-BE49-F238E27FC236}">
                <a16:creationId xmlns:a16="http://schemas.microsoft.com/office/drawing/2014/main" id="{33CA7F19-550E-476F-B9B8-3963B03DEE3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36527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7787B-ADEA-497B-A9AA-0092BE0C31DE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8" name="Об'єкт 9">
            <a:extLst>
              <a:ext uri="{FF2B5EF4-FFF2-40B4-BE49-F238E27FC236}">
                <a16:creationId xmlns:a16="http://schemas.microsoft.com/office/drawing/2014/main" id="{3B24C6BD-0139-4E26-A0B1-58CB09BF47E4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79544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731921" y="-3453158"/>
            <a:ext cx="13656453" cy="13129164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40184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4374539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59649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6316484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79114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8255908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2071933" y="4186389"/>
            <a:ext cx="21788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2427767" y="2702805"/>
            <a:ext cx="14780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CF8D1-38E2-490F-A3AA-AF542A12443D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6" name="Об'єкт 9">
            <a:extLst>
              <a:ext uri="{FF2B5EF4-FFF2-40B4-BE49-F238E27FC236}">
                <a16:creationId xmlns:a16="http://schemas.microsoft.com/office/drawing/2014/main" id="{C4096D79-5F91-44DB-A82A-F683035E07A4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90768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621124" y="-3346221"/>
            <a:ext cx="13434131" cy="12915873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3404667" y="3523017"/>
            <a:ext cx="2610000" cy="1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3404667" y="2911184"/>
            <a:ext cx="26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8725195" y="3523017"/>
            <a:ext cx="2610000" cy="1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8725185" y="2911184"/>
            <a:ext cx="26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4CB4C-DC4F-4130-BEAD-360DE0329D68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2" name="Об'єкт 9">
            <a:extLst>
              <a:ext uri="{FF2B5EF4-FFF2-40B4-BE49-F238E27FC236}">
                <a16:creationId xmlns:a16="http://schemas.microsoft.com/office/drawing/2014/main" id="{3DE5F845-C311-411F-BBD8-0CB96E5D0ED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6333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1240828" y="-3942377"/>
            <a:ext cx="14673791" cy="14107727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1185017" y="46873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7700251" y="2635733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1206717" y="2649967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1185017" y="4130767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7700251" y="20649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1206717" y="2064933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7700251" y="4673651"/>
            <a:ext cx="322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7700251" y="4102851"/>
            <a:ext cx="32284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43966D-952D-47C4-89DA-E01DDD52D36D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6" name="Об'єкт 9">
            <a:extLst>
              <a:ext uri="{FF2B5EF4-FFF2-40B4-BE49-F238E27FC236}">
                <a16:creationId xmlns:a16="http://schemas.microsoft.com/office/drawing/2014/main" id="{9D6D5791-7CEF-4B1E-BA77-85417C1E3B6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10257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965200" y="1464700"/>
            <a:ext cx="10312400" cy="4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5" name="Google Shape;465;p29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6" name="Google Shape;466;p29"/>
          <p:cNvSpPr/>
          <p:nvPr/>
        </p:nvSpPr>
        <p:spPr>
          <a:xfrm>
            <a:off x="11620300" y="3017200"/>
            <a:ext cx="358000" cy="35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7" name="Google Shape;467;p29"/>
          <p:cNvSpPr/>
          <p:nvPr/>
        </p:nvSpPr>
        <p:spPr>
          <a:xfrm>
            <a:off x="11900867" y="3518900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8" name="Google Shape;468;p29"/>
          <p:cNvSpPr/>
          <p:nvPr/>
        </p:nvSpPr>
        <p:spPr>
          <a:xfrm>
            <a:off x="11978300" y="2596033"/>
            <a:ext cx="48000" cy="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9" name="Google Shape;469;p29"/>
          <p:cNvSpPr/>
          <p:nvPr/>
        </p:nvSpPr>
        <p:spPr>
          <a:xfrm>
            <a:off x="398400" y="6317900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10995-BAF7-4D3C-825C-623E335CAD46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1" name="Об'єкт 9">
            <a:extLst>
              <a:ext uri="{FF2B5EF4-FFF2-40B4-BE49-F238E27FC236}">
                <a16:creationId xmlns:a16="http://schemas.microsoft.com/office/drawing/2014/main" id="{B1AE83A9-F6F9-4A85-AA11-04FF560965C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33500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3219800" y="2181867"/>
            <a:ext cx="5752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3219800" y="3734115"/>
            <a:ext cx="57524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27775-6B47-4A47-A1E5-654A82F00087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9" name="Об'єкт 9">
            <a:extLst>
              <a:ext uri="{FF2B5EF4-FFF2-40B4-BE49-F238E27FC236}">
                <a16:creationId xmlns:a16="http://schemas.microsoft.com/office/drawing/2014/main" id="{49D30C37-9132-44D0-AE4C-74D7D8244E5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40750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5316889" y="-3412824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973263" y="1898000"/>
            <a:ext cx="4090400" cy="1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965200" y="3847600"/>
            <a:ext cx="4090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8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82" name="Google Shape;482;p31"/>
          <p:cNvSpPr/>
          <p:nvPr/>
        </p:nvSpPr>
        <p:spPr>
          <a:xfrm>
            <a:off x="398400" y="1074033"/>
            <a:ext cx="125600" cy="12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5BC29-B3CE-46F9-B8E4-5977E76ED989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8" name="Об'єкт 9">
            <a:extLst>
              <a:ext uri="{FF2B5EF4-FFF2-40B4-BE49-F238E27FC236}">
                <a16:creationId xmlns:a16="http://schemas.microsoft.com/office/drawing/2014/main" id="{1D4E5D4A-257F-497F-AF27-73505384EDB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77663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8750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4481783" y="530363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870367" y="532004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8093233" y="5320043"/>
            <a:ext cx="3228400" cy="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4481800" y="3021012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44818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8088600" y="3005912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8088600" y="2584713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875000" y="3033929"/>
            <a:ext cx="3228400" cy="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8750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44818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8088600" y="4880147"/>
            <a:ext cx="32284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914400" y="593367"/>
            <a:ext cx="1036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46773-391F-43AB-834F-CC712240C447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6" name="Об'єкт 9">
            <a:extLst>
              <a:ext uri="{FF2B5EF4-FFF2-40B4-BE49-F238E27FC236}">
                <a16:creationId xmlns:a16="http://schemas.microsoft.com/office/drawing/2014/main" id="{C2B3504D-B789-4717-BEC3-3F7E4D9F3D46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57366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82563" y="-3204161"/>
            <a:ext cx="12754533" cy="12262025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423033" y="593367"/>
            <a:ext cx="93460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0CA36-E0E3-4950-95D9-D2F6251D2719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8" name="Об'єкт 9">
            <a:extLst>
              <a:ext uri="{FF2B5EF4-FFF2-40B4-BE49-F238E27FC236}">
                <a16:creationId xmlns:a16="http://schemas.microsoft.com/office/drawing/2014/main" id="{53D5C577-45C1-403E-B81D-E70BC9DDE746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8655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946300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886567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21064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70467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C1759-D55C-4A0A-B5DB-D33FB3DF5716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8" name="Об'єкт 9">
            <a:extLst>
              <a:ext uri="{FF2B5EF4-FFF2-40B4-BE49-F238E27FC236}">
                <a16:creationId xmlns:a16="http://schemas.microsoft.com/office/drawing/2014/main" id="{5C018C02-F9AC-42B4-86CD-022D11ABFF8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25136369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10" name="Об'єкт 9">
                        <a:extLst>
                          <a:ext uri="{FF2B5EF4-FFF2-40B4-BE49-F238E27FC236}">
                            <a16:creationId xmlns:a16="http://schemas.microsoft.com/office/drawing/2014/main" id="{F798681B-4C32-4510-B2F7-839995C2A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733110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976952" y="-3194857"/>
            <a:ext cx="13776971" cy="13305893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5905100" y="1730059"/>
            <a:ext cx="4898400" cy="1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7504100" y="3036759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8838617" y="5008884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5991933" y="5008900"/>
            <a:ext cx="21280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965200" y="597408"/>
            <a:ext cx="30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8302813" y="3958300"/>
            <a:ext cx="29748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5383500" y="3958167"/>
            <a:ext cx="29748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35C22-F9FF-440C-A2BC-E9BFABC54B3B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2" name="Об'єкт 9">
            <a:extLst>
              <a:ext uri="{FF2B5EF4-FFF2-40B4-BE49-F238E27FC236}">
                <a16:creationId xmlns:a16="http://schemas.microsoft.com/office/drawing/2014/main" id="{26C728D0-7F6A-40B5-9FB5-E9AD597E0CFD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383513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6174856" y="-6100291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6749133" y="2112400"/>
            <a:ext cx="4528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6749133" y="3085167"/>
            <a:ext cx="3873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21623-C59E-4215-B306-7B636C21CA2C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6" name="Об'єкт 9">
            <a:extLst>
              <a:ext uri="{FF2B5EF4-FFF2-40B4-BE49-F238E27FC236}">
                <a16:creationId xmlns:a16="http://schemas.microsoft.com/office/drawing/2014/main" id="{64BBF2F7-6EED-4DE5-BE8F-83AD4133E85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287217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 2">
  <p:cSld name="Title and left text 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rot="-277656" flipH="1">
            <a:off x="-8438944" y="-6189857"/>
            <a:ext cx="14442843" cy="13949128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965200" y="2112400"/>
            <a:ext cx="3950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965200" y="3089135"/>
            <a:ext cx="39504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27941-9513-49FB-AD5F-47A850F53B36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6" name="Об'єкт 9">
            <a:extLst>
              <a:ext uri="{FF2B5EF4-FFF2-40B4-BE49-F238E27FC236}">
                <a16:creationId xmlns:a16="http://schemas.microsoft.com/office/drawing/2014/main" id="{546C873C-8CC1-4EE5-986C-2904B0F68F1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68672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B2E04-D66D-4BB9-AEDE-40222C9EB352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3" name="Об'єкт 9">
            <a:extLst>
              <a:ext uri="{FF2B5EF4-FFF2-40B4-BE49-F238E27FC236}">
                <a16:creationId xmlns:a16="http://schemas.microsoft.com/office/drawing/2014/main" id="{1820FC8B-8711-4727-A503-86264D823ADD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1968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EEAC72-F084-4A18-B6B7-557DBFB9E2F7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3" name="Об'єкт 9">
            <a:extLst>
              <a:ext uri="{FF2B5EF4-FFF2-40B4-BE49-F238E27FC236}">
                <a16:creationId xmlns:a16="http://schemas.microsoft.com/office/drawing/2014/main" id="{860D7E4A-A797-49EF-B99E-3B53023406B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38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0100" y="0"/>
            <a:ext cx="12192000" cy="68580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2" name="Google Shape;42;p6"/>
          <p:cNvSpPr/>
          <p:nvPr/>
        </p:nvSpPr>
        <p:spPr>
          <a:xfrm rot="8087307" flipH="1">
            <a:off x="6808603" y="-402533"/>
            <a:ext cx="7987184" cy="7761029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864500" y="2768600"/>
            <a:ext cx="45252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E04DF-DBD3-4053-ACF8-D06A9743512E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6" name="Об'єкт 9">
            <a:extLst>
              <a:ext uri="{FF2B5EF4-FFF2-40B4-BE49-F238E27FC236}">
                <a16:creationId xmlns:a16="http://schemas.microsoft.com/office/drawing/2014/main" id="{AB3335DD-A6C2-4905-B94B-8A117A3BBB7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25136369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10" name="Об'єкт 9">
                        <a:extLst>
                          <a:ext uri="{FF2B5EF4-FFF2-40B4-BE49-F238E27FC236}">
                            <a16:creationId xmlns:a16="http://schemas.microsoft.com/office/drawing/2014/main" id="{F798681B-4C32-4510-B2F7-839995C2A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445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65200" y="981416"/>
            <a:ext cx="4152400" cy="1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965200" y="2438000"/>
            <a:ext cx="5744800" cy="3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1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7F79F-E723-4F28-A7E3-E02C574C1421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5" name="Об'єкт 9">
            <a:extLst>
              <a:ext uri="{FF2B5EF4-FFF2-40B4-BE49-F238E27FC236}">
                <a16:creationId xmlns:a16="http://schemas.microsoft.com/office/drawing/2014/main" id="{4A7227F9-737E-4494-B469-A4212AB7D8B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25136369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10" name="Об'єкт 9">
                        <a:extLst>
                          <a:ext uri="{FF2B5EF4-FFF2-40B4-BE49-F238E27FC236}">
                            <a16:creationId xmlns:a16="http://schemas.microsoft.com/office/drawing/2014/main" id="{F798681B-4C32-4510-B2F7-839995C2A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8983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3092729" y="-3345947"/>
            <a:ext cx="14035269" cy="13820984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7067" y="2387000"/>
            <a:ext cx="664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837067" y="3509400"/>
            <a:ext cx="66432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E002E-3DEC-460E-9C7B-5B714BE22DB9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9" name="Об'єкт 9">
            <a:extLst>
              <a:ext uri="{FF2B5EF4-FFF2-40B4-BE49-F238E27FC236}">
                <a16:creationId xmlns:a16="http://schemas.microsoft.com/office/drawing/2014/main" id="{7C45C3AF-86A6-46D6-9615-ADEBBCEF37A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25136369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10" name="Об'єкт 9">
                        <a:extLst>
                          <a:ext uri="{FF2B5EF4-FFF2-40B4-BE49-F238E27FC236}">
                            <a16:creationId xmlns:a16="http://schemas.microsoft.com/office/drawing/2014/main" id="{F798681B-4C32-4510-B2F7-839995C2A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9954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851933" y="-3936263"/>
            <a:ext cx="13895876" cy="13486069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15584" y="597408"/>
            <a:ext cx="11360800" cy="6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221416" y="5347300"/>
            <a:ext cx="3577200" cy="7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ECA3C-F7E6-419A-A4B8-CB612613FA42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9" name="Об'єкт 9">
            <a:extLst>
              <a:ext uri="{FF2B5EF4-FFF2-40B4-BE49-F238E27FC236}">
                <a16:creationId xmlns:a16="http://schemas.microsoft.com/office/drawing/2014/main" id="{8BD7FC88-63C8-4847-A9CC-5019FA7913B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25136369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10" name="Об'єкт 9">
                        <a:extLst>
                          <a:ext uri="{FF2B5EF4-FFF2-40B4-BE49-F238E27FC236}">
                            <a16:creationId xmlns:a16="http://schemas.microsoft.com/office/drawing/2014/main" id="{F798681B-4C32-4510-B2F7-839995C2A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1094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603833" y="1367633"/>
            <a:ext cx="8984400" cy="1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4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814500" y="3314693"/>
            <a:ext cx="4562800" cy="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11162720" y="4590392"/>
            <a:ext cx="465597" cy="4655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5" name="Google Shape;65;p10"/>
          <p:cNvSpPr/>
          <p:nvPr/>
        </p:nvSpPr>
        <p:spPr>
          <a:xfrm rot="4357755">
            <a:off x="10889127" y="4432005"/>
            <a:ext cx="163455" cy="163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6" name="Google Shape;66;p10"/>
          <p:cNvSpPr/>
          <p:nvPr/>
        </p:nvSpPr>
        <p:spPr>
          <a:xfrm>
            <a:off x="735400" y="540333"/>
            <a:ext cx="765200" cy="76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7" name="Google Shape;67;p10"/>
          <p:cNvSpPr/>
          <p:nvPr/>
        </p:nvSpPr>
        <p:spPr>
          <a:xfrm>
            <a:off x="607400" y="1305533"/>
            <a:ext cx="179200" cy="17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8" name="Google Shape;68;p10"/>
          <p:cNvSpPr/>
          <p:nvPr/>
        </p:nvSpPr>
        <p:spPr>
          <a:xfrm>
            <a:off x="11461567" y="420133"/>
            <a:ext cx="300000" cy="299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E27DC-E9A9-4127-A889-4280D31E233E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10" name="Об'єкт 9">
            <a:extLst>
              <a:ext uri="{FF2B5EF4-FFF2-40B4-BE49-F238E27FC236}">
                <a16:creationId xmlns:a16="http://schemas.microsoft.com/office/drawing/2014/main" id="{36A6250A-B44E-4045-9826-2C3D7554B7C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25136369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10" name="Об'єкт 9">
                        <a:extLst>
                          <a:ext uri="{FF2B5EF4-FFF2-40B4-BE49-F238E27FC236}">
                            <a16:creationId xmlns:a16="http://schemas.microsoft.com/office/drawing/2014/main" id="{F798681B-4C32-4510-B2F7-839995C2A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13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769400" y="2130784"/>
            <a:ext cx="8653200" cy="17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769400" y="3927284"/>
            <a:ext cx="86532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DE325-CDDB-406D-9DE1-2517FBF7B024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9" name="Об'єкт 9">
            <a:extLst>
              <a:ext uri="{FF2B5EF4-FFF2-40B4-BE49-F238E27FC236}">
                <a16:creationId xmlns:a16="http://schemas.microsoft.com/office/drawing/2014/main" id="{1955E7A3-CF9D-48C1-B889-FEDF2E487B3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25136369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58207" imgH="199982" progId="Excel.Sheet.12">
                  <p:embed/>
                </p:oleObj>
              </mc:Choice>
              <mc:Fallback>
                <p:oleObj name="Worksheet" r:id="rId2" imgW="7458207" imgH="199982" progId="Excel.Sheet.12">
                  <p:embed/>
                  <p:pic>
                    <p:nvPicPr>
                      <p:cNvPr id="10" name="Об'єкт 9">
                        <a:extLst>
                          <a:ext uri="{FF2B5EF4-FFF2-40B4-BE49-F238E27FC236}">
                            <a16:creationId xmlns:a16="http://schemas.microsoft.com/office/drawing/2014/main" id="{F798681B-4C32-4510-B2F7-839995C2A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4155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82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8" r:id="rId25"/>
    <p:sldLayoutId id="2147483689" r:id="rId26"/>
    <p:sldLayoutId id="2147483690" r:id="rId27"/>
    <p:sldLayoutId id="2147483692" r:id="rId28"/>
    <p:sldLayoutId id="2147483693" r:id="rId29"/>
    <p:sldLayoutId id="2147483694" r:id="rId30"/>
    <p:sldLayoutId id="2147483695" r:id="rId31"/>
    <p:sldLayoutId id="2147483696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7" name="Google Shape;527;p3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E834F-0CC2-4571-944F-6FDE3C6CA862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5" name="Об'єкт 9">
            <a:extLst>
              <a:ext uri="{FF2B5EF4-FFF2-40B4-BE49-F238E27FC236}">
                <a16:creationId xmlns:a16="http://schemas.microsoft.com/office/drawing/2014/main" id="{3EA57ED1-E388-43FD-BF28-D6496F690963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458207" imgH="199982" progId="Excel.Sheet.12">
                  <p:embed/>
                </p:oleObj>
              </mc:Choice>
              <mc:Fallback>
                <p:oleObj name="Worksheet" r:id="rId3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205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1" name="Google Shape;531;p4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891C1-2E93-4AD5-90B2-7EF66B7901CD}"/>
              </a:ext>
            </a:extLst>
          </p:cNvPr>
          <p:cNvSpPr txBox="1"/>
          <p:nvPr userDrawn="1"/>
        </p:nvSpPr>
        <p:spPr>
          <a:xfrm>
            <a:off x="10837333" y="6550223"/>
            <a:ext cx="135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Bahnschrift" panose="020B0502040204020203" pitchFamily="34" charset="0"/>
              </a:rPr>
              <a:t>Слайд </a:t>
            </a:r>
            <a:fld id="{168DEE84-D143-4379-B24D-EE7245C2E59B}" type="slidenum">
              <a:rPr lang="uk-UA" smtClean="0">
                <a:latin typeface="Bahnschrift" panose="020B0502040204020203" pitchFamily="34" charset="0"/>
              </a:rPr>
              <a:t>‹#›</a:t>
            </a:fld>
            <a:r>
              <a:rPr lang="uk-UA" dirty="0">
                <a:latin typeface="Bahnschrift" panose="020B0502040204020203" pitchFamily="34" charset="0"/>
              </a:rPr>
              <a:t> із 12</a:t>
            </a:r>
          </a:p>
        </p:txBody>
      </p:sp>
      <p:graphicFrame>
        <p:nvGraphicFramePr>
          <p:cNvPr id="5" name="Об'єкт 9">
            <a:extLst>
              <a:ext uri="{FF2B5EF4-FFF2-40B4-BE49-F238E27FC236}">
                <a16:creationId xmlns:a16="http://schemas.microsoft.com/office/drawing/2014/main" id="{838AA19D-BCDA-4686-ABE4-E0558250E71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05623963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458207" imgH="199982" progId="Excel.Sheet.12">
                  <p:embed/>
                </p:oleObj>
              </mc:Choice>
              <mc:Fallback>
                <p:oleObj name="Worksheet" r:id="rId3" imgW="7458207" imgH="199982" progId="Excel.Sheet.12">
                  <p:embed/>
                  <p:pic>
                    <p:nvPicPr>
                      <p:cNvPr id="5" name="Об'єкт 9">
                        <a:extLst>
                          <a:ext uri="{FF2B5EF4-FFF2-40B4-BE49-F238E27FC236}">
                            <a16:creationId xmlns:a16="http://schemas.microsoft.com/office/drawing/2014/main" id="{7D4B2877-026B-40B0-B760-193A2F446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95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hyperlink" Target="http://www.ntu.edu.ua/" TargetMode="External"/><Relationship Id="rId7" Type="http://schemas.openxmlformats.org/officeDocument/2006/relationships/package" Target="../embeddings/Microsoft_Excel_Worksheet36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er.ua/ua/search-engine-stat-2019/" TargetMode="External"/><Relationship Id="rId2" Type="http://schemas.openxmlformats.org/officeDocument/2006/relationships/hyperlink" Target="https://classroom.google.com/u/0/c/MjUyNzk1MjU0MjU2/a/MzM0NDQ3ODg5MjI4/details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creativecommons.org/licenses/by/4.0/deed.r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www.bing.com/" TargetMode="External"/><Relationship Id="rId18" Type="http://schemas.openxmlformats.org/officeDocument/2006/relationships/image" Target="../media/image12.svg"/><Relationship Id="rId3" Type="http://schemas.openxmlformats.org/officeDocument/2006/relationships/slide" Target="slide5.xml"/><Relationship Id="rId21" Type="http://schemas.openxmlformats.org/officeDocument/2006/relationships/hyperlink" Target="http://www.duckduckgo.com/" TargetMode="External"/><Relationship Id="rId7" Type="http://schemas.openxmlformats.org/officeDocument/2006/relationships/slide" Target="slide9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" Type="http://schemas.openxmlformats.org/officeDocument/2006/relationships/slide" Target="slide4.xml"/><Relationship Id="rId16" Type="http://schemas.openxmlformats.org/officeDocument/2006/relationships/hyperlink" Target="http://www.yahoo.com/" TargetMode="External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5.xml"/><Relationship Id="rId6" Type="http://schemas.openxmlformats.org/officeDocument/2006/relationships/slide" Target="slide8.xml"/><Relationship Id="rId11" Type="http://schemas.openxmlformats.org/officeDocument/2006/relationships/image" Target="../media/image7.png"/><Relationship Id="rId5" Type="http://schemas.openxmlformats.org/officeDocument/2006/relationships/slide" Target="slide7.xml"/><Relationship Id="rId15" Type="http://schemas.openxmlformats.org/officeDocument/2006/relationships/image" Target="../media/image10.svg"/><Relationship Id="rId23" Type="http://schemas.openxmlformats.org/officeDocument/2006/relationships/image" Target="../media/image16.svg"/><Relationship Id="rId10" Type="http://schemas.openxmlformats.org/officeDocument/2006/relationships/hyperlink" Target="http://www.google.com.ua/" TargetMode="External"/><Relationship Id="rId19" Type="http://schemas.openxmlformats.org/officeDocument/2006/relationships/image" Target="../media/image13.png"/><Relationship Id="rId4" Type="http://schemas.openxmlformats.org/officeDocument/2006/relationships/slide" Target="slide6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hyperlink" Target="http://www.google.com.ua/" TargetMode="Externa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38499" y="584971"/>
            <a:ext cx="7124700" cy="22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uk-UA" dirty="0">
                <a:latin typeface="AA Magnum" panose="02000400000000000000" pitchFamily="2" charset="0"/>
              </a:rPr>
              <a:t>Пошукові системи. Яка найкраща?</a:t>
            </a:r>
            <a:endParaRPr dirty="0">
              <a:latin typeface="AA Magnum" panose="02000400000000000000" pitchFamily="2" charset="0"/>
            </a:endParaRPr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914400" y="3037793"/>
            <a:ext cx="5880400" cy="5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uk-UA" sz="2200" dirty="0">
                <a:latin typeface="Fredoka One"/>
              </a:rPr>
              <a:t>Роботу виконав студент групи КН-1-2</a:t>
            </a:r>
          </a:p>
          <a:p>
            <a:pPr algn="l">
              <a:spcBef>
                <a:spcPts val="0"/>
              </a:spcBef>
            </a:pPr>
            <a:r>
              <a:rPr lang="uk-UA" sz="2200" dirty="0">
                <a:latin typeface="Fredoka One"/>
              </a:rPr>
              <a:t>Грищенко Олександр</a:t>
            </a:r>
            <a:endParaRPr sz="2200" dirty="0">
              <a:latin typeface="Fredoka One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11659780" y="2320393"/>
            <a:ext cx="167397" cy="16707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3" name="Графіка 2">
            <a:hlinkClick r:id="rId3"/>
            <a:extLst>
              <a:ext uri="{FF2B5EF4-FFF2-40B4-BE49-F238E27FC236}">
                <a16:creationId xmlns:a16="http://schemas.microsoft.com/office/drawing/2014/main" id="{DD3DCCEA-4117-4E67-8B6C-EAE16365A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920" y="0"/>
            <a:ext cx="1950080" cy="17225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EE29DF-F467-4368-9C6F-EF37EAC6B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399" y="2604160"/>
            <a:ext cx="6481564" cy="3807611"/>
          </a:xfrm>
          <a:prstGeom prst="rect">
            <a:avLst/>
          </a:prstGeom>
        </p:spPr>
      </p:pic>
      <p:graphicFrame>
        <p:nvGraphicFramePr>
          <p:cNvPr id="10" name="Об'єкт 9">
            <a:extLst>
              <a:ext uri="{FF2B5EF4-FFF2-40B4-BE49-F238E27FC236}">
                <a16:creationId xmlns:a16="http://schemas.microsoft.com/office/drawing/2014/main" id="{F798681B-4C32-4510-B2F7-839995C2A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62764"/>
              </p:ext>
            </p:extLst>
          </p:nvPr>
        </p:nvGraphicFramePr>
        <p:xfrm>
          <a:off x="4768850" y="6589713"/>
          <a:ext cx="80597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7458207" imgH="199982" progId="Excel.Sheet.12">
                  <p:embed/>
                </p:oleObj>
              </mc:Choice>
              <mc:Fallback>
                <p:oleObj name="Worksheet" r:id="rId7" imgW="7458207" imgH="1999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8850" y="6589713"/>
                        <a:ext cx="805973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C86B0-CBD5-428E-A24A-6298FE08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sz="4800" b="1" dirty="0">
                <a:solidFill>
                  <a:schemeClr val="tx1"/>
                </a:solidFill>
              </a:rPr>
              <a:t>Висновки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A420E-0ED8-4633-A7E4-7680F2ACABB4}"/>
              </a:ext>
            </a:extLst>
          </p:cNvPr>
          <p:cNvSpPr txBox="1"/>
          <p:nvPr/>
        </p:nvSpPr>
        <p:spPr>
          <a:xfrm>
            <a:off x="965201" y="1361008"/>
            <a:ext cx="3905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800" dirty="0">
                <a:latin typeface="Fredoka One"/>
              </a:rPr>
              <a:t>Шукати щось в інтернеті – це неначе пробувати набрати склянку води із Ніагарського водоспаду. Знайти щось корисне та релевантне у сучасному вирі інформації надзвичайно важко, тому потрібно розуміти, як саме працюють пошукові системи, за яким принципом вони добирають інформацію для вас і як саме її швидко шукати. І на мою думку найліпшим є  перспективний проект </a:t>
            </a:r>
            <a:r>
              <a:rPr lang="en-US" sz="1800" dirty="0" err="1">
                <a:latin typeface="Fredoka One"/>
              </a:rPr>
              <a:t>DuckDuckGO</a:t>
            </a:r>
            <a:r>
              <a:rPr lang="uk-UA" sz="1800" dirty="0">
                <a:latin typeface="Fredoka One"/>
              </a:rPr>
              <a:t> .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C0E6D43F-FE9C-4FFE-897E-56E7CEB50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486849"/>
              </p:ext>
            </p:extLst>
          </p:nvPr>
        </p:nvGraphicFramePr>
        <p:xfrm>
          <a:off x="5155737" y="1025931"/>
          <a:ext cx="6819272" cy="4472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401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C552C84-A50E-46AF-8B5F-C10CEDA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b="1" dirty="0">
                <a:solidFill>
                  <a:schemeClr val="tx1"/>
                </a:solidFill>
              </a:rPr>
              <a:t>Джерела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D2296-4048-458E-A855-4B5B2073E4ED}"/>
              </a:ext>
            </a:extLst>
          </p:cNvPr>
          <p:cNvSpPr txBox="1"/>
          <p:nvPr/>
        </p:nvSpPr>
        <p:spPr>
          <a:xfrm>
            <a:off x="659394" y="1991762"/>
            <a:ext cx="10873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b="0" i="0" dirty="0" err="1">
                <a:solidFill>
                  <a:schemeClr val="bg1"/>
                </a:solidFill>
                <a:effectLst/>
                <a:latin typeface="Fredoka One"/>
              </a:rPr>
              <a:t>Сисак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</a:rPr>
              <a:t> К. Я.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Fredoka One"/>
              </a:rPr>
              <a:t>Вимоги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</a:rPr>
              <a:t> до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Fredoka One"/>
              </a:rPr>
              <a:t>презентації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</a:rPr>
              <a:t> [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Fredoka One"/>
              </a:rPr>
              <a:t>Електронний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</a:rPr>
              <a:t> ресурс] / Катерина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Fredoka One"/>
              </a:rPr>
              <a:t>Ярославівна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</a:rPr>
              <a:t>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Fredoka One"/>
              </a:rPr>
              <a:t>Сисак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</a:rPr>
              <a:t> // 1. – 2021. – Режим доступу до ресурсу: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https://classroom.google.com/u/0/c/MjUyNzk1MjU0MjU2/a/MzM0NDQ3ODg5MjI4/details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</a:rPr>
              <a:t>.</a:t>
            </a:r>
            <a:endParaRPr lang="en-US" sz="2800" b="0" i="0" dirty="0">
              <a:solidFill>
                <a:schemeClr val="bg1"/>
              </a:solidFill>
              <a:effectLst/>
              <a:latin typeface="Fredoka O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b="0" i="0" dirty="0" err="1">
                <a:solidFill>
                  <a:schemeClr val="bg1"/>
                </a:solidFill>
                <a:effectLst/>
                <a:latin typeface="Fredoka One"/>
              </a:rPr>
              <a:t>Дані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</a:rPr>
              <a:t> до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Fredoka One"/>
              </a:rPr>
              <a:t>діграми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</a:rPr>
              <a:t> представлено [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Fredoka One"/>
              </a:rPr>
              <a:t>Електронний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</a:rPr>
              <a:t> ресурс] – Режим доступу до ресурсу: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https://marketer.ua/ua/search-engine-stat-2019/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Fredoka One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1"/>
                </a:solidFill>
                <a:latin typeface="Fredoka One"/>
              </a:rPr>
              <a:t>Кожне</a:t>
            </a:r>
            <a:r>
              <a:rPr lang="ru-RU" sz="2800" dirty="0">
                <a:solidFill>
                  <a:schemeClr val="bg1"/>
                </a:solidFill>
                <a:latin typeface="Fredoka One"/>
              </a:rPr>
              <a:t> лого </a:t>
            </a:r>
            <a:r>
              <a:rPr lang="ru-RU" sz="2800" dirty="0" err="1">
                <a:solidFill>
                  <a:schemeClr val="bg1"/>
                </a:solidFill>
                <a:latin typeface="Fredoka One"/>
              </a:rPr>
              <a:t>компаній</a:t>
            </a:r>
            <a:r>
              <a:rPr lang="ru-RU" sz="2800" dirty="0">
                <a:solidFill>
                  <a:schemeClr val="bg1"/>
                </a:solidFill>
                <a:latin typeface="Fredoka One"/>
              </a:rPr>
              <a:t> є </a:t>
            </a:r>
            <a:r>
              <a:rPr lang="ru-RU" sz="2800" dirty="0" err="1">
                <a:solidFill>
                  <a:schemeClr val="bg1"/>
                </a:solidFill>
                <a:latin typeface="Fredoka One"/>
              </a:rPr>
              <a:t>гіпер-посиланям</a:t>
            </a:r>
            <a:r>
              <a:rPr lang="ru-RU" sz="2800" dirty="0">
                <a:solidFill>
                  <a:schemeClr val="bg1"/>
                </a:solidFill>
                <a:latin typeface="Fredoka One"/>
              </a:rPr>
              <a:t> з метою </a:t>
            </a:r>
            <a:r>
              <a:rPr lang="ru-RU" sz="2800" dirty="0" err="1">
                <a:solidFill>
                  <a:schemeClr val="bg1"/>
                </a:solidFill>
                <a:latin typeface="Fredoka One"/>
              </a:rPr>
              <a:t>збереженя</a:t>
            </a:r>
            <a:r>
              <a:rPr lang="ru-RU" sz="2800" dirty="0">
                <a:solidFill>
                  <a:schemeClr val="bg1"/>
                </a:solidFill>
                <a:latin typeface="Fredoka One"/>
              </a:rPr>
              <a:t> прав </a:t>
            </a:r>
            <a:r>
              <a:rPr lang="ru-RU" sz="2800" dirty="0" err="1">
                <a:solidFill>
                  <a:schemeClr val="bg1"/>
                </a:solidFill>
                <a:latin typeface="Fredoka One"/>
              </a:rPr>
              <a:t>компаній</a:t>
            </a:r>
            <a:r>
              <a:rPr lang="ru-RU" sz="2800" dirty="0">
                <a:solidFill>
                  <a:schemeClr val="bg1"/>
                </a:solidFill>
                <a:latin typeface="Fredoka One"/>
              </a:rPr>
              <a:t> як Гугл, Юху!, Байду</a:t>
            </a:r>
            <a:r>
              <a:rPr lang="en-US" sz="2800" dirty="0">
                <a:solidFill>
                  <a:schemeClr val="bg1"/>
                </a:solidFill>
                <a:latin typeface="Fredoka One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Fredoka One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Fredoka One"/>
              </a:rPr>
              <a:t>згідно</a:t>
            </a:r>
            <a:r>
              <a:rPr lang="ru-RU" sz="2800" dirty="0">
                <a:solidFill>
                  <a:schemeClr val="bg1"/>
                </a:solidFill>
                <a:latin typeface="Fredoka One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Fredoka One"/>
              </a:rPr>
              <a:t>ліцензії</a:t>
            </a:r>
            <a:r>
              <a:rPr lang="ru-RU" sz="2800" dirty="0">
                <a:solidFill>
                  <a:schemeClr val="bg1"/>
                </a:solidFill>
                <a:latin typeface="Fredoka One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Fredoka O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</a:t>
            </a:r>
            <a:endParaRPr lang="ru-RU" sz="2800" dirty="0">
              <a:solidFill>
                <a:schemeClr val="bg1"/>
              </a:solidFill>
              <a:latin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300142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385848-3028-4D8D-A3C8-25B55E09C19E}"/>
              </a:ext>
            </a:extLst>
          </p:cNvPr>
          <p:cNvSpPr txBox="1"/>
          <p:nvPr/>
        </p:nvSpPr>
        <p:spPr>
          <a:xfrm>
            <a:off x="727969" y="1022775"/>
            <a:ext cx="7048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solidFill>
                  <a:schemeClr val="bg1"/>
                </a:solidFill>
                <a:latin typeface="Fredoka One"/>
              </a:rPr>
              <a:t>Дякую</a:t>
            </a:r>
            <a:r>
              <a:rPr lang="ru-RU" sz="7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за </a:t>
            </a:r>
            <a:r>
              <a:rPr lang="uk-UA" sz="7200" noProof="1">
                <a:solidFill>
                  <a:schemeClr val="bg1"/>
                </a:solidFill>
                <a:latin typeface="Bahnschrift SemiBold" panose="020B0502040204020203" pitchFamily="34" charset="0"/>
              </a:rPr>
              <a:t>увагу</a:t>
            </a:r>
            <a:r>
              <a:rPr lang="ru-RU" sz="7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!</a:t>
            </a:r>
            <a:endParaRPr lang="uk-UA" sz="7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43B8CE-FEFD-45E1-9118-CD7AED5D6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743" y="1022775"/>
            <a:ext cx="4197288" cy="41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3F4B7-6703-4CFB-B104-C6C98C80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533" y="356990"/>
            <a:ext cx="11360800" cy="763600"/>
          </a:xfrm>
        </p:spPr>
        <p:txBody>
          <a:bodyPr/>
          <a:lstStyle/>
          <a:p>
            <a:pPr algn="l"/>
            <a:r>
              <a:rPr lang="uk-UA" sz="4800" b="1" dirty="0">
                <a:solidFill>
                  <a:schemeClr val="tx1"/>
                </a:solidFill>
              </a:rPr>
              <a:t>Зміст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6F223-EA20-4789-A495-145D8AA7E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200" dirty="0">
                <a:latin typeface="Fredoka One"/>
              </a:rPr>
              <a:t>Що таке пошукова система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DA36879-9953-4929-A9F8-8F2DEB325A5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uk-UA" sz="2800" b="1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ВСТУП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A309C281-62BD-4E28-9A93-03966FD5D6D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uk-UA" sz="2800" b="1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ГУГЛ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087C47C8-053F-4DEE-9404-07799C622D8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uk-UA" sz="2200" dirty="0">
                <a:latin typeface="Fredoka One"/>
              </a:rPr>
              <a:t>Пошукова система від майкрософт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2922C01F-825F-4C72-B42D-0C1AEA999100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uk-UA" sz="2800" b="1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БІНГ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1D6FB72D-F19A-41A5-8342-8031C8D0F8A3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uk-UA" sz="2200" dirty="0">
                <a:latin typeface="Fredoka One"/>
              </a:rPr>
              <a:t>Друга по популярності пошукова система</a:t>
            </a: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7B0794B2-633C-4882-A2CE-8C135BBDADE3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uk-UA" sz="2800" b="1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ЮХУ!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2985A9C1-CB9E-4D20-A637-6E295C566775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uk-UA" sz="2200" dirty="0">
                <a:latin typeface="Fredoka One"/>
              </a:rPr>
              <a:t>Китайська пошукова система </a:t>
            </a:r>
          </a:p>
        </p:txBody>
      </p:sp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A1010A13-D279-4EA7-B74B-F22C8440D5C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uk-UA" sz="2800" b="1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БАЙДУ</a:t>
            </a:r>
          </a:p>
        </p:txBody>
      </p:sp>
      <p:sp>
        <p:nvSpPr>
          <p:cNvPr id="13" name="Подзаголовок 12">
            <a:extLst>
              <a:ext uri="{FF2B5EF4-FFF2-40B4-BE49-F238E27FC236}">
                <a16:creationId xmlns:a16="http://schemas.microsoft.com/office/drawing/2014/main" id="{DA1E6422-5FEA-4A7F-B8F1-7C1C46995E5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uk-UA" sz="2200" dirty="0">
                <a:latin typeface="Fredoka One"/>
              </a:rPr>
              <a:t>Найбільш анонімна пошукова система</a:t>
            </a:r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C2AEAD3E-8BA9-40D4-A6E9-DD652EA23460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uk-UA" sz="2800" b="1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ДАКДАКГОУ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240923F6-AAA8-4525-ABA3-37CD0DAE7AAF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8097EACF-7B67-4750-9BC6-630027A3B674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0ED35148-D8C0-4F90-9A66-EE2780139B9A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8A90FDF8-7BAC-4094-B17E-AFC2CA3B1CAE}"/>
              </a:ext>
            </a:extLst>
          </p:cNvPr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51D48C77-19A2-4959-987F-E81A5C35B915}"/>
              </a:ext>
            </a:extLst>
          </p:cNvPr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45FE4CBA-3E89-4F59-99F9-47E0E7645776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6A41660-4C73-4811-B8DB-07BD60A52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6614" y="1581407"/>
            <a:ext cx="1073016" cy="1073016"/>
          </a:xfrm>
          <a:prstGeom prst="rect">
            <a:avLst/>
          </a:prstGeom>
        </p:spPr>
      </p:pic>
      <p:sp>
        <p:nvSpPr>
          <p:cNvPr id="39" name="Подзаголовок 6">
            <a:extLst>
              <a:ext uri="{FF2B5EF4-FFF2-40B4-BE49-F238E27FC236}">
                <a16:creationId xmlns:a16="http://schemas.microsoft.com/office/drawing/2014/main" id="{3DA54E78-4D4D-4296-A926-F0C80869CD12}"/>
              </a:ext>
            </a:extLst>
          </p:cNvPr>
          <p:cNvSpPr txBox="1">
            <a:spLocks/>
          </p:cNvSpPr>
          <p:nvPr/>
        </p:nvSpPr>
        <p:spPr>
          <a:xfrm>
            <a:off x="4481800" y="2985009"/>
            <a:ext cx="32284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867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3733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3733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3733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3733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3733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3733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3733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3733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2200" dirty="0">
                <a:latin typeface="Fredoka One"/>
              </a:rPr>
              <a:t>Одна з найкрупніших у світі пошукових систем</a:t>
            </a:r>
            <a:endParaRPr lang="uk-UA" sz="2200" dirty="0">
              <a:latin typeface="Fredoka One"/>
            </a:endParaRPr>
          </a:p>
        </p:txBody>
      </p:sp>
      <p:pic>
        <p:nvPicPr>
          <p:cNvPr id="43" name="Рисунок 42">
            <a:hlinkClick r:id="rId10"/>
            <a:extLst>
              <a:ext uri="{FF2B5EF4-FFF2-40B4-BE49-F238E27FC236}">
                <a16:creationId xmlns:a16="http://schemas.microsoft.com/office/drawing/2014/main" id="{B3C55D30-C255-4534-BDEA-573884F08C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732" y="1654542"/>
            <a:ext cx="897765" cy="916468"/>
          </a:xfrm>
          <a:prstGeom prst="rect">
            <a:avLst/>
          </a:prstGeom>
        </p:spPr>
      </p:pic>
      <p:pic>
        <p:nvPicPr>
          <p:cNvPr id="45" name="Рисунок 44">
            <a:hlinkClick r:id="rId13"/>
            <a:extLst>
              <a:ext uri="{FF2B5EF4-FFF2-40B4-BE49-F238E27FC236}">
                <a16:creationId xmlns:a16="http://schemas.microsoft.com/office/drawing/2014/main" id="{8E698B3A-8810-4C1F-9249-296BEF610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45399" y="1664066"/>
            <a:ext cx="906943" cy="906943"/>
          </a:xfrm>
          <a:prstGeom prst="rect">
            <a:avLst/>
          </a:prstGeom>
        </p:spPr>
      </p:pic>
      <p:pic>
        <p:nvPicPr>
          <p:cNvPr id="47" name="Рисунок 46">
            <a:hlinkClick r:id="rId16"/>
            <a:extLst>
              <a:ext uri="{FF2B5EF4-FFF2-40B4-BE49-F238E27FC236}">
                <a16:creationId xmlns:a16="http://schemas.microsoft.com/office/drawing/2014/main" id="{0A80BA88-8C19-43CA-8E1D-D348AC308F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3067" y="4112567"/>
            <a:ext cx="891849" cy="87364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246E375-1BAA-46A5-9257-A6B4DF58FC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38732" y="4115015"/>
            <a:ext cx="891999" cy="891999"/>
          </a:xfrm>
          <a:prstGeom prst="rect">
            <a:avLst/>
          </a:prstGeom>
        </p:spPr>
      </p:pic>
      <p:pic>
        <p:nvPicPr>
          <p:cNvPr id="51" name="Рисунок 50">
            <a:hlinkClick r:id="rId21"/>
            <a:extLst>
              <a:ext uri="{FF2B5EF4-FFF2-40B4-BE49-F238E27FC236}">
                <a16:creationId xmlns:a16="http://schemas.microsoft.com/office/drawing/2014/main" id="{7BCB3361-3A86-4598-B75A-93C39E428E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56399" y="4115173"/>
            <a:ext cx="871041" cy="871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574B97-CC78-4765-ABD0-E6A85933498E}"/>
              </a:ext>
            </a:extLst>
          </p:cNvPr>
          <p:cNvSpPr txBox="1"/>
          <p:nvPr/>
        </p:nvSpPr>
        <p:spPr>
          <a:xfrm>
            <a:off x="3714034" y="885148"/>
            <a:ext cx="47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dirty="0">
                <a:solidFill>
                  <a:schemeClr val="bg1"/>
                </a:solidFill>
                <a:latin typeface="Fredoka One"/>
              </a:rPr>
              <a:t>Назви </a:t>
            </a:r>
            <a:r>
              <a:rPr lang="uk-UA" sz="1800" dirty="0" err="1">
                <a:solidFill>
                  <a:schemeClr val="bg1"/>
                </a:solidFill>
                <a:latin typeface="Fredoka One"/>
              </a:rPr>
              <a:t>переносять</a:t>
            </a:r>
            <a:r>
              <a:rPr lang="uk-UA" sz="1800" dirty="0">
                <a:solidFill>
                  <a:schemeClr val="bg1"/>
                </a:solidFill>
                <a:latin typeface="Fredoka One"/>
              </a:rPr>
              <a:t> на відповідний слайд</a:t>
            </a:r>
          </a:p>
        </p:txBody>
      </p:sp>
    </p:spTree>
    <p:extLst>
      <p:ext uri="{BB962C8B-B14F-4D97-AF65-F5344CB8AC3E}">
        <p14:creationId xmlns:p14="http://schemas.microsoft.com/office/powerpoint/2010/main" val="88731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0FF27-DC49-4B4F-B60E-DA65178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67" y="0"/>
            <a:ext cx="6643200" cy="1122400"/>
          </a:xfrm>
        </p:spPr>
        <p:txBody>
          <a:bodyPr/>
          <a:lstStyle/>
          <a:p>
            <a:r>
              <a:rPr lang="uk-UA" b="1" dirty="0"/>
              <a:t>Мета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56ED6-C281-4994-B533-63E71ED2759B}"/>
              </a:ext>
            </a:extLst>
          </p:cNvPr>
          <p:cNvSpPr txBox="1"/>
          <p:nvPr/>
        </p:nvSpPr>
        <p:spPr>
          <a:xfrm>
            <a:off x="837066" y="1228397"/>
            <a:ext cx="5368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600" dirty="0">
                <a:latin typeface="Fredoka One"/>
              </a:rPr>
              <a:t>Проаналізувати пошукові системи, щоб дізнатися яка найкраща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14503-FA37-453E-9227-C24CAE8C0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36" y="561200"/>
            <a:ext cx="8888909" cy="592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0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0FF27-DC49-4B4F-B60E-DA65178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67" y="0"/>
            <a:ext cx="6643200" cy="1122400"/>
          </a:xfrm>
        </p:spPr>
        <p:txBody>
          <a:bodyPr/>
          <a:lstStyle/>
          <a:p>
            <a:r>
              <a:rPr lang="uk-UA" b="1" dirty="0"/>
              <a:t>Вступ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56ED6-C281-4994-B533-63E71ED2759B}"/>
              </a:ext>
            </a:extLst>
          </p:cNvPr>
          <p:cNvSpPr txBox="1"/>
          <p:nvPr/>
        </p:nvSpPr>
        <p:spPr>
          <a:xfrm>
            <a:off x="837067" y="1228397"/>
            <a:ext cx="4090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Fredoka One"/>
              </a:rPr>
              <a:t>Що таке пошукова система – це онлайн-служба, що надає можливість шукати інформацію на просторах інтернету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FCAD8C-8BA4-4D1C-8AFB-BC2E0F09D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71" y="-248575"/>
            <a:ext cx="9149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7F836-862E-4BEE-A2C4-58C5BFB7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b="1" dirty="0">
                <a:solidFill>
                  <a:schemeClr val="tx1"/>
                </a:solidFill>
              </a:rPr>
              <a:t>Гугл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33805-67B0-49F0-B816-743991E0F9A8}"/>
              </a:ext>
            </a:extLst>
          </p:cNvPr>
          <p:cNvSpPr txBox="1"/>
          <p:nvPr/>
        </p:nvSpPr>
        <p:spPr>
          <a:xfrm>
            <a:off x="965200" y="1677971"/>
            <a:ext cx="38801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b="1" dirty="0">
                <a:solidFill>
                  <a:schemeClr val="accent5">
                    <a:lumMod val="10000"/>
                  </a:schemeClr>
                </a:solidFill>
                <a:latin typeface="Fredoka One"/>
              </a:rPr>
              <a:t>Найбільша пошукова система у світі (займає 92,04%)  створена ентузіастами Сергійом Бріном та Ларі Пейджем у 1998 році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60FB9-052A-4CD1-A113-99E11B358067}"/>
              </a:ext>
            </a:extLst>
          </p:cNvPr>
          <p:cNvSpPr txBox="1"/>
          <p:nvPr/>
        </p:nvSpPr>
        <p:spPr>
          <a:xfrm>
            <a:off x="965200" y="3780038"/>
            <a:ext cx="38801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b="1" dirty="0">
                <a:solidFill>
                  <a:schemeClr val="accent5">
                    <a:lumMod val="10000"/>
                  </a:schemeClr>
                </a:solidFill>
                <a:latin typeface="Fredoka One"/>
              </a:rPr>
              <a:t>До компанії входить більше  8 веб-сервісів, таких як Фото, Диск, Пошта, </a:t>
            </a:r>
            <a:r>
              <a:rPr lang="uk-UA" sz="2200" b="1" dirty="0" err="1">
                <a:solidFill>
                  <a:schemeClr val="accent5">
                    <a:lumMod val="10000"/>
                  </a:schemeClr>
                </a:solidFill>
                <a:latin typeface="Fredoka One"/>
              </a:rPr>
              <a:t>Ютуб</a:t>
            </a:r>
            <a:r>
              <a:rPr lang="uk-UA" sz="2200" b="1" dirty="0">
                <a:solidFill>
                  <a:schemeClr val="accent5">
                    <a:lumMod val="10000"/>
                  </a:schemeClr>
                </a:solidFill>
                <a:latin typeface="Fredoka One"/>
              </a:rPr>
              <a:t>, Календар, Мапи, Документи, </a:t>
            </a:r>
            <a:r>
              <a:rPr lang="uk-UA" sz="2200" b="1" dirty="0" err="1">
                <a:solidFill>
                  <a:schemeClr val="accent5">
                    <a:lumMod val="10000"/>
                  </a:schemeClr>
                </a:solidFill>
                <a:latin typeface="Fredoka One"/>
              </a:rPr>
              <a:t>Міт</a:t>
            </a:r>
            <a:r>
              <a:rPr lang="en-US" sz="2200" b="1" dirty="0">
                <a:solidFill>
                  <a:schemeClr val="accent5">
                    <a:lumMod val="10000"/>
                  </a:schemeClr>
                </a:solidFill>
                <a:latin typeface="Fredoka One"/>
              </a:rPr>
              <a:t> </a:t>
            </a:r>
            <a:r>
              <a:rPr lang="uk-UA" sz="2200" b="1" dirty="0">
                <a:solidFill>
                  <a:schemeClr val="accent5">
                    <a:lumMod val="10000"/>
                  </a:schemeClr>
                </a:solidFill>
                <a:latin typeface="Fredoka One"/>
              </a:rPr>
              <a:t>і подобні.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1B2BBE1-9F4D-4D71-8F72-C0EE5DDA1B10}"/>
              </a:ext>
            </a:extLst>
          </p:cNvPr>
          <p:cNvSpPr/>
          <p:nvPr/>
        </p:nvSpPr>
        <p:spPr>
          <a:xfrm>
            <a:off x="8379748" y="782930"/>
            <a:ext cx="1178351" cy="1178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CE76B91-01B6-432E-AC6F-1DDBF3F1E2C8}"/>
              </a:ext>
            </a:extLst>
          </p:cNvPr>
          <p:cNvSpPr/>
          <p:nvPr/>
        </p:nvSpPr>
        <p:spPr>
          <a:xfrm>
            <a:off x="9592127" y="1501218"/>
            <a:ext cx="1178351" cy="1178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FD19971-A01D-479F-A087-07F2BA6FC517}"/>
              </a:ext>
            </a:extLst>
          </p:cNvPr>
          <p:cNvSpPr/>
          <p:nvPr/>
        </p:nvSpPr>
        <p:spPr>
          <a:xfrm>
            <a:off x="10267360" y="2679569"/>
            <a:ext cx="1178351" cy="1178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3D9BCD5-D6AA-4309-9D1E-42CEF996D15C}"/>
              </a:ext>
            </a:extLst>
          </p:cNvPr>
          <p:cNvSpPr/>
          <p:nvPr/>
        </p:nvSpPr>
        <p:spPr>
          <a:xfrm>
            <a:off x="9876155" y="3973291"/>
            <a:ext cx="1178351" cy="1178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C39EB18-1F3E-4161-805E-BFC2807C498F}"/>
              </a:ext>
            </a:extLst>
          </p:cNvPr>
          <p:cNvSpPr/>
          <p:nvPr/>
        </p:nvSpPr>
        <p:spPr>
          <a:xfrm>
            <a:off x="6940880" y="3995481"/>
            <a:ext cx="1178351" cy="1178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DDED672-6001-4DA4-A4A8-9D4E9DF86233}"/>
              </a:ext>
            </a:extLst>
          </p:cNvPr>
          <p:cNvSpPr/>
          <p:nvPr/>
        </p:nvSpPr>
        <p:spPr>
          <a:xfrm>
            <a:off x="6686926" y="2708678"/>
            <a:ext cx="1178351" cy="1178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654E2C9-6D3B-44ED-87B4-10B6B52F8936}"/>
              </a:ext>
            </a:extLst>
          </p:cNvPr>
          <p:cNvSpPr/>
          <p:nvPr/>
        </p:nvSpPr>
        <p:spPr>
          <a:xfrm>
            <a:off x="7042884" y="1421875"/>
            <a:ext cx="1178351" cy="1178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F3BB266-DC36-43E4-84E2-A4B188726662}"/>
              </a:ext>
            </a:extLst>
          </p:cNvPr>
          <p:cNvSpPr/>
          <p:nvPr/>
        </p:nvSpPr>
        <p:spPr>
          <a:xfrm>
            <a:off x="8366674" y="4411595"/>
            <a:ext cx="1178351" cy="1178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8" name="Рисунок 17">
            <a:hlinkClick r:id="rId2"/>
            <a:extLst>
              <a:ext uri="{FF2B5EF4-FFF2-40B4-BE49-F238E27FC236}">
                <a16:creationId xmlns:a16="http://schemas.microsoft.com/office/drawing/2014/main" id="{E660D14D-C705-4EA9-A859-247F77B8C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9135" y="2673253"/>
            <a:ext cx="1279579" cy="1306236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B8C2B4B-EA5F-4F52-BA29-537EE29B7CE1}"/>
              </a:ext>
            </a:extLst>
          </p:cNvPr>
          <p:cNvCxnSpPr>
            <a:stCxn id="18" idx="0"/>
            <a:endCxn id="8" idx="4"/>
          </p:cNvCxnSpPr>
          <p:nvPr/>
        </p:nvCxnSpPr>
        <p:spPr>
          <a:xfrm flipH="1" flipV="1">
            <a:off x="8968924" y="1961281"/>
            <a:ext cx="1" cy="7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D80826-EEA7-426B-AE72-B4E220324EF1}"/>
              </a:ext>
            </a:extLst>
          </p:cNvPr>
          <p:cNvCxnSpPr>
            <a:stCxn id="18" idx="1"/>
            <a:endCxn id="13" idx="6"/>
          </p:cNvCxnSpPr>
          <p:nvPr/>
        </p:nvCxnSpPr>
        <p:spPr>
          <a:xfrm flipH="1" flipV="1">
            <a:off x="7865277" y="3297854"/>
            <a:ext cx="463858" cy="2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162588F-88C9-488F-85BA-D159BB65CF5A}"/>
              </a:ext>
            </a:extLst>
          </p:cNvPr>
          <p:cNvCxnSpPr>
            <a:endCxn id="14" idx="5"/>
          </p:cNvCxnSpPr>
          <p:nvPr/>
        </p:nvCxnSpPr>
        <p:spPr>
          <a:xfrm flipH="1" flipV="1">
            <a:off x="8048669" y="2427660"/>
            <a:ext cx="501442" cy="43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F8AAD6B-92B0-4ACC-A576-AB9215C43573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7946665" y="3758477"/>
            <a:ext cx="577258" cy="40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80DD31-55EF-4DFD-929C-151B1E2AF5DD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flipH="1">
            <a:off x="8955850" y="3979489"/>
            <a:ext cx="13075" cy="43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9C22D24-8567-4F6C-9921-9A4406395F9E}"/>
              </a:ext>
            </a:extLst>
          </p:cNvPr>
          <p:cNvCxnSpPr>
            <a:endCxn id="11" idx="1"/>
          </p:cNvCxnSpPr>
          <p:nvPr/>
        </p:nvCxnSpPr>
        <p:spPr>
          <a:xfrm>
            <a:off x="9417377" y="3758477"/>
            <a:ext cx="631344" cy="38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5E1361A-8507-4087-9ED9-54AF70D14684}"/>
              </a:ext>
            </a:extLst>
          </p:cNvPr>
          <p:cNvCxnSpPr>
            <a:stCxn id="18" idx="3"/>
            <a:endCxn id="10" idx="2"/>
          </p:cNvCxnSpPr>
          <p:nvPr/>
        </p:nvCxnSpPr>
        <p:spPr>
          <a:xfrm flipV="1">
            <a:off x="9608714" y="3268745"/>
            <a:ext cx="658646" cy="5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6AE24E6-03EE-4787-9949-59EA96EAF754}"/>
              </a:ext>
            </a:extLst>
          </p:cNvPr>
          <p:cNvCxnSpPr>
            <a:endCxn id="9" idx="3"/>
          </p:cNvCxnSpPr>
          <p:nvPr/>
        </p:nvCxnSpPr>
        <p:spPr>
          <a:xfrm flipV="1">
            <a:off x="9417377" y="2507003"/>
            <a:ext cx="347316" cy="35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999BB1E2-F7EA-49B9-9884-5F924287E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9084" y="887099"/>
            <a:ext cx="947817" cy="947817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B28BED7-6A16-477B-B569-55E9AB3B3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04039" y="1595533"/>
            <a:ext cx="954524" cy="95452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CD84C44-892C-4A32-ADE1-999EF16234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33148" y="1485250"/>
            <a:ext cx="992092" cy="99209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E1DC65D3-AB53-4B89-A29A-0333F28CE0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63018" y="4097936"/>
            <a:ext cx="916406" cy="91640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905FEC49-B7D3-42C5-8020-6C0960EA4D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92601" y="4530267"/>
            <a:ext cx="939571" cy="93957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1693715-C7D9-4FE8-8FDD-3867FC9460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49296" y="4072064"/>
            <a:ext cx="916406" cy="91640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3DF0DDE-11F1-412A-84AA-366092949E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20204" y="2794940"/>
            <a:ext cx="933239" cy="93323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B808B73-9F31-4BD2-9417-1B33A62B21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13694" y="2865748"/>
            <a:ext cx="890088" cy="8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2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BEEA2-1B14-401E-931A-D8BE9C78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sz="4800" b="1" dirty="0">
                <a:solidFill>
                  <a:schemeClr val="tx1"/>
                </a:solidFill>
              </a:rPr>
              <a:t>Бінг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67321-22FF-4094-9B9B-4D267CCA27FC}"/>
              </a:ext>
            </a:extLst>
          </p:cNvPr>
          <p:cNvSpPr txBox="1"/>
          <p:nvPr/>
        </p:nvSpPr>
        <p:spPr>
          <a:xfrm>
            <a:off x="965200" y="1545995"/>
            <a:ext cx="4332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Fredoka One"/>
              </a:rPr>
              <a:t>Bing</a:t>
            </a:r>
            <a:r>
              <a:rPr lang="en-US" sz="2200" dirty="0">
                <a:latin typeface="Fredoka One"/>
              </a:rPr>
              <a:t> - </a:t>
            </a:r>
            <a:r>
              <a:rPr lang="uk-UA" sz="2200" dirty="0">
                <a:latin typeface="Fredoka One"/>
              </a:rPr>
              <a:t>пошукова система, розроблена міжнародною корпорацією </a:t>
            </a:r>
            <a:r>
              <a:rPr lang="en-US" sz="2200" b="1" dirty="0">
                <a:latin typeface="Fredoka One"/>
              </a:rPr>
              <a:t>Microsoft</a:t>
            </a:r>
            <a:r>
              <a:rPr lang="en-US" sz="2200" dirty="0">
                <a:latin typeface="Fredoka One"/>
              </a:rPr>
              <a:t>. </a:t>
            </a:r>
            <a:r>
              <a:rPr lang="en-US" sz="2200" b="1" dirty="0">
                <a:latin typeface="Fredoka One"/>
              </a:rPr>
              <a:t>Bing</a:t>
            </a:r>
            <a:r>
              <a:rPr lang="en-US" sz="2200" dirty="0">
                <a:latin typeface="Fredoka One"/>
              </a:rPr>
              <a:t> </a:t>
            </a:r>
            <a:r>
              <a:rPr lang="uk-UA" sz="2200" dirty="0">
                <a:latin typeface="Fredoka One"/>
              </a:rPr>
              <a:t>була представлена генеральним директором </a:t>
            </a:r>
            <a:r>
              <a:rPr lang="en-US" sz="2200" b="1" dirty="0">
                <a:latin typeface="Fredoka One"/>
              </a:rPr>
              <a:t>Microsoft </a:t>
            </a:r>
            <a:r>
              <a:rPr lang="uk-UA" sz="2200" b="1" dirty="0">
                <a:latin typeface="Fredoka One"/>
              </a:rPr>
              <a:t>Стівом </a:t>
            </a:r>
            <a:r>
              <a:rPr lang="uk-UA" sz="2200" b="1" dirty="0" err="1">
                <a:latin typeface="Fredoka One"/>
              </a:rPr>
              <a:t>Балмером</a:t>
            </a:r>
            <a:r>
              <a:rPr lang="uk-UA" sz="2200" dirty="0">
                <a:latin typeface="Fredoka One"/>
              </a:rPr>
              <a:t>. Раніше мала такі назви і адреси: </a:t>
            </a:r>
            <a:r>
              <a:rPr lang="en-US" sz="2200" b="1" dirty="0">
                <a:latin typeface="Fredoka One"/>
              </a:rPr>
              <a:t>MSN Search </a:t>
            </a:r>
            <a:r>
              <a:rPr lang="en-US" sz="2200" dirty="0">
                <a:latin typeface="Fredoka One"/>
              </a:rPr>
              <a:t>- </a:t>
            </a:r>
            <a:r>
              <a:rPr lang="uk-UA" sz="2200" dirty="0">
                <a:latin typeface="Fredoka One"/>
              </a:rPr>
              <a:t>з моменту появи в 1998 році і до 11 вересня 2006 року; </a:t>
            </a:r>
            <a:r>
              <a:rPr lang="en-US" sz="2200" b="1" dirty="0">
                <a:latin typeface="Fredoka One"/>
              </a:rPr>
              <a:t>Windows Live Search</a:t>
            </a:r>
            <a:r>
              <a:rPr lang="en-US" sz="2200" dirty="0">
                <a:latin typeface="Fredoka One"/>
              </a:rPr>
              <a:t> - </a:t>
            </a:r>
            <a:r>
              <a:rPr lang="uk-UA" sz="2200" dirty="0">
                <a:latin typeface="Fredoka One"/>
              </a:rPr>
              <a:t>до 21 березня 2007 року</a:t>
            </a:r>
          </a:p>
        </p:txBody>
      </p:sp>
      <p:pic>
        <p:nvPicPr>
          <p:cNvPr id="1026" name="Picture 2" descr="Bing Redirect Virus Mac UNINSTALL Guide (Update September 2020)">
            <a:extLst>
              <a:ext uri="{FF2B5EF4-FFF2-40B4-BE49-F238E27FC236}">
                <a16:creationId xmlns:a16="http://schemas.microsoft.com/office/drawing/2014/main" id="{2E4F6D18-EE07-4AF3-A9BF-BFB82B1FC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64" y="993131"/>
            <a:ext cx="6620759" cy="45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8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C552C84-A50E-46AF-8B5F-C10CEDA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sz="4800" b="1" dirty="0">
                <a:solidFill>
                  <a:schemeClr val="tx1"/>
                </a:solidFill>
              </a:rPr>
              <a:t>Юху!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0EE33-5C06-48DC-BEB3-130B7E067A9E}"/>
              </a:ext>
            </a:extLst>
          </p:cNvPr>
          <p:cNvSpPr txBox="1"/>
          <p:nvPr/>
        </p:nvSpPr>
        <p:spPr>
          <a:xfrm>
            <a:off x="965199" y="1530691"/>
            <a:ext cx="394978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dirty="0">
                <a:latin typeface="Fredoka One"/>
              </a:rPr>
              <a:t>американська компанія, що володіла другий за популярністю (7,57%) в світі пошуковою системою і надає низку сервісів, об'єднаних інтернет-порталом </a:t>
            </a:r>
            <a:r>
              <a:rPr lang="en-US" sz="2200" dirty="0">
                <a:latin typeface="Fredoka One"/>
              </a:rPr>
              <a:t>Yahoo! </a:t>
            </a:r>
            <a:r>
              <a:rPr lang="uk-UA" sz="2200" dirty="0">
                <a:latin typeface="Fredoka One"/>
              </a:rPr>
              <a:t>портал включає в себе популярний сервіс електронної пошти </a:t>
            </a:r>
            <a:r>
              <a:rPr lang="en-US" sz="2200" dirty="0">
                <a:latin typeface="Fredoka One"/>
              </a:rPr>
              <a:t>Yahoo! Mail, </a:t>
            </a:r>
            <a:r>
              <a:rPr lang="uk-UA" sz="2200" dirty="0">
                <a:latin typeface="Fredoka One"/>
              </a:rPr>
              <a:t>один з найстаріших і найбільш популярних в Інтернеті.</a:t>
            </a:r>
          </a:p>
        </p:txBody>
      </p:sp>
      <p:pic>
        <p:nvPicPr>
          <p:cNvPr id="18" name="Рисунок 17">
            <a:hlinkClick r:id="rId2"/>
            <a:extLst>
              <a:ext uri="{FF2B5EF4-FFF2-40B4-BE49-F238E27FC236}">
                <a16:creationId xmlns:a16="http://schemas.microsoft.com/office/drawing/2014/main" id="{29E487DD-C45D-49CE-AA7B-8835DF67A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6674" y="2610830"/>
            <a:ext cx="1172102" cy="1148182"/>
          </a:xfrm>
          <a:prstGeom prst="rect">
            <a:avLst/>
          </a:prstGeom>
        </p:spPr>
      </p:pic>
      <p:pic>
        <p:nvPicPr>
          <p:cNvPr id="2050" name="Picture 2" descr="Yahoo Mail App | Yahoo Mobile">
            <a:extLst>
              <a:ext uri="{FF2B5EF4-FFF2-40B4-BE49-F238E27FC236}">
                <a16:creationId xmlns:a16="http://schemas.microsoft.com/office/drawing/2014/main" id="{F15D90FD-4D73-47AB-AF25-14F0A87C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154" y="979208"/>
            <a:ext cx="1223141" cy="122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ahoo Weather App | Yahoo Mobile">
            <a:extLst>
              <a:ext uri="{FF2B5EF4-FFF2-40B4-BE49-F238E27FC236}">
                <a16:creationId xmlns:a16="http://schemas.microsoft.com/office/drawing/2014/main" id="{448E076B-4BEF-42C3-A8D6-500A4AAD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26" y="2584845"/>
            <a:ext cx="11906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Yahoo News App | Yahoo Mobile">
            <a:extLst>
              <a:ext uri="{FF2B5EF4-FFF2-40B4-BE49-F238E27FC236}">
                <a16:creationId xmlns:a16="http://schemas.microsoft.com/office/drawing/2014/main" id="{6AADD764-F05E-45DD-95ED-C241459B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461" y="2550004"/>
            <a:ext cx="1259755" cy="12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ahoo Finance App | Yahoo Mobile">
            <a:extLst>
              <a:ext uri="{FF2B5EF4-FFF2-40B4-BE49-F238E27FC236}">
                <a16:creationId xmlns:a16="http://schemas.microsoft.com/office/drawing/2014/main" id="{066C73A6-716D-4ACF-A2E3-081CAE69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890" y="4167493"/>
            <a:ext cx="1259755" cy="12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2E9AB08-679D-4CB6-94B3-8A06CDB7BCAC}"/>
              </a:ext>
            </a:extLst>
          </p:cNvPr>
          <p:cNvCxnSpPr>
            <a:stCxn id="18" idx="0"/>
            <a:endCxn id="2050" idx="2"/>
          </p:cNvCxnSpPr>
          <p:nvPr/>
        </p:nvCxnSpPr>
        <p:spPr>
          <a:xfrm flipV="1">
            <a:off x="9192725" y="2202349"/>
            <a:ext cx="0" cy="40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BA04852-2A70-4588-85CC-70134D86FC64}"/>
              </a:ext>
            </a:extLst>
          </p:cNvPr>
          <p:cNvCxnSpPr>
            <a:stCxn id="18" idx="1"/>
            <a:endCxn id="2052" idx="3"/>
          </p:cNvCxnSpPr>
          <p:nvPr/>
        </p:nvCxnSpPr>
        <p:spPr>
          <a:xfrm flipH="1" flipV="1">
            <a:off x="7982251" y="3184920"/>
            <a:ext cx="624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70E83CA-5F4D-420D-A150-F77F52D4F4DF}"/>
              </a:ext>
            </a:extLst>
          </p:cNvPr>
          <p:cNvCxnSpPr>
            <a:stCxn id="18" idx="3"/>
            <a:endCxn id="2054" idx="1"/>
          </p:cNvCxnSpPr>
          <p:nvPr/>
        </p:nvCxnSpPr>
        <p:spPr>
          <a:xfrm>
            <a:off x="9778776" y="3184921"/>
            <a:ext cx="633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1AABFB8-311A-445F-ADFB-FD9027597B6E}"/>
              </a:ext>
            </a:extLst>
          </p:cNvPr>
          <p:cNvCxnSpPr>
            <a:stCxn id="18" idx="2"/>
            <a:endCxn id="2056" idx="0"/>
          </p:cNvCxnSpPr>
          <p:nvPr/>
        </p:nvCxnSpPr>
        <p:spPr>
          <a:xfrm>
            <a:off x="9192725" y="3759012"/>
            <a:ext cx="1043" cy="40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91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7F836-862E-4BEE-A2C4-58C5BFB7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b="1" dirty="0">
                <a:solidFill>
                  <a:schemeClr val="tx1"/>
                </a:solidFill>
              </a:rPr>
              <a:t>Байду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326F-74AD-4C1D-8A67-CA5EF04101EA}"/>
              </a:ext>
            </a:extLst>
          </p:cNvPr>
          <p:cNvSpPr txBox="1"/>
          <p:nvPr/>
        </p:nvSpPr>
        <p:spPr>
          <a:xfrm>
            <a:off x="965200" y="1536174"/>
            <a:ext cx="27809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Fredoka One"/>
              </a:rPr>
              <a:t>Baidu - </a:t>
            </a:r>
            <a:r>
              <a:rPr lang="uk-UA" sz="2000" dirty="0">
                <a:latin typeface="Fredoka One"/>
              </a:rPr>
              <a:t>китайська компанія, що надає веб-сервіси, основним з яких є пошукова система з такою ж назвою - лідер серед китайських пошукових систем. Займає четверте місце на глобальному ринку </a:t>
            </a:r>
            <a:r>
              <a:rPr lang="uk-UA" sz="2000" dirty="0" err="1">
                <a:latin typeface="Fredoka One"/>
              </a:rPr>
              <a:t>пошуковиків</a:t>
            </a:r>
            <a:r>
              <a:rPr lang="uk-UA" sz="2000" dirty="0">
                <a:latin typeface="Fredoka One"/>
              </a:rPr>
              <a:t> з часткою 1,06%.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C1E0D4-949E-45DC-B376-E238652C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00" y="1361008"/>
            <a:ext cx="8073305" cy="36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5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BEEA2-1B14-401E-931A-D8BE9C78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sz="4800" b="1" dirty="0" err="1">
                <a:solidFill>
                  <a:schemeClr val="tx1"/>
                </a:solidFill>
              </a:rPr>
              <a:t>ДакдакГо</a:t>
            </a:r>
            <a:endParaRPr lang="uk-UA" sz="48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38B7-762D-45A1-9BE6-DB2C4A80E6D2}"/>
              </a:ext>
            </a:extLst>
          </p:cNvPr>
          <p:cNvSpPr txBox="1"/>
          <p:nvPr/>
        </p:nvSpPr>
        <p:spPr>
          <a:xfrm>
            <a:off x="965200" y="1809947"/>
            <a:ext cx="44494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0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DuckDuckGo</a:t>
            </a:r>
            <a:r>
              <a:rPr lang="en-US" sz="2200" b="0" i="0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 — </a:t>
            </a:r>
            <a:r>
              <a:rPr lang="uk-UA" sz="2200" b="0" i="0" u="none" strike="noStrike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пошукова система</a:t>
            </a:r>
            <a:r>
              <a:rPr lang="uk-UA" sz="2200" b="0" i="0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 з відкритим </a:t>
            </a:r>
            <a:r>
              <a:rPr lang="uk-UA" sz="2200" b="0" i="0" u="none" strike="noStrike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початковим кодом</a:t>
            </a:r>
            <a:r>
              <a:rPr lang="uk-UA" sz="2200" b="0" i="0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, що використовує інформацію з багатьох джерел для надання точних та різноманітних результатів та не використовує приватну інформацію про своїх користувачів.</a:t>
            </a:r>
            <a:r>
              <a:rPr lang="en-US" sz="2200" baseline="30000" dirty="0">
                <a:solidFill>
                  <a:schemeClr val="accent5">
                    <a:lumMod val="10000"/>
                  </a:schemeClr>
                </a:solidFill>
                <a:latin typeface="Fredoka One"/>
              </a:rPr>
              <a:t> </a:t>
            </a:r>
            <a:r>
              <a:rPr lang="uk-UA" sz="2200" b="0" i="0" dirty="0" err="1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Пошуковик</a:t>
            </a:r>
            <a:r>
              <a:rPr lang="uk-UA" sz="2200" b="0" i="0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 </a:t>
            </a:r>
            <a:r>
              <a:rPr lang="uk-UA" sz="2200" b="0" i="0" dirty="0" err="1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позиціює</a:t>
            </a:r>
            <a:r>
              <a:rPr lang="uk-UA" sz="2200" b="0" i="0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 себе як альтернативу </a:t>
            </a:r>
            <a:r>
              <a:rPr lang="en-US" sz="2200" b="0" i="0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Google </a:t>
            </a:r>
            <a:r>
              <a:rPr lang="uk-UA" sz="2200" b="0" i="0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та іншим схожим системам веб-пошуку. Заснована у вересні 2008 року </a:t>
            </a:r>
            <a:r>
              <a:rPr lang="uk-UA" sz="2200" b="0" i="0" dirty="0" err="1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Гебрієлом</a:t>
            </a:r>
            <a:r>
              <a:rPr lang="uk-UA" sz="2200" b="0" i="0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 </a:t>
            </a:r>
            <a:r>
              <a:rPr lang="uk-UA" sz="2200" b="0" i="0" dirty="0" err="1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Вайнбергом</a:t>
            </a:r>
            <a:r>
              <a:rPr lang="uk-UA" sz="2200" b="0" i="0" dirty="0">
                <a:solidFill>
                  <a:schemeClr val="accent5">
                    <a:lumMod val="10000"/>
                  </a:schemeClr>
                </a:solidFill>
                <a:effectLst/>
                <a:latin typeface="Fredoka One"/>
              </a:rPr>
              <a:t>.</a:t>
            </a:r>
            <a:endParaRPr lang="uk-UA" sz="2200" dirty="0">
              <a:solidFill>
                <a:schemeClr val="accent5">
                  <a:lumMod val="10000"/>
                </a:schemeClr>
              </a:solidFill>
              <a:latin typeface="Fredoka One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248F8-1DA5-459F-83B9-49D11C84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57" y="979208"/>
            <a:ext cx="6081166" cy="52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2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1651EB1D-3445-4950-BF98-CF6E521EF9AD}" vid="{D5B3E4EE-A2FF-4699-9F5A-717B06333BB3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5F5F5"/>
      </a:lt2>
      <a:accent1>
        <a:srgbClr val="407BFF"/>
      </a:accent1>
      <a:accent2>
        <a:srgbClr val="263238"/>
      </a:accent2>
      <a:accent3>
        <a:srgbClr val="455A64"/>
      </a:accent3>
      <a:accent4>
        <a:srgbClr val="E0E0E0"/>
      </a:accent4>
      <a:accent5>
        <a:srgbClr val="203E80"/>
      </a:accent5>
      <a:accent6>
        <a:srgbClr val="F5F5F5"/>
      </a:accent6>
      <a:hlink>
        <a:srgbClr val="407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217</TotalTime>
  <Words>487</Words>
  <Application>Microsoft Office PowerPoint</Application>
  <PresentationFormat>Широкоэкранный</PresentationFormat>
  <Paragraphs>41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6" baseType="lpstr">
      <vt:lpstr>AA Magnum</vt:lpstr>
      <vt:lpstr>Arial</vt:lpstr>
      <vt:lpstr>Bahnschrift</vt:lpstr>
      <vt:lpstr>Bahnschrift SemiBold</vt:lpstr>
      <vt:lpstr>Calibri</vt:lpstr>
      <vt:lpstr>Fredoka One</vt:lpstr>
      <vt:lpstr>Proxima Nova</vt:lpstr>
      <vt:lpstr>Proxima Nova Semibold</vt:lpstr>
      <vt:lpstr>Raleway</vt:lpstr>
      <vt:lpstr>Тема2</vt:lpstr>
      <vt:lpstr>Slidesgo Final Pages</vt:lpstr>
      <vt:lpstr>1_Slidesgo Final Pages</vt:lpstr>
      <vt:lpstr>Worksheet</vt:lpstr>
      <vt:lpstr>Лист Microsoft Excel</vt:lpstr>
      <vt:lpstr>Пошукові системи. Яка найкраща?</vt:lpstr>
      <vt:lpstr>Зміст</vt:lpstr>
      <vt:lpstr>Мета</vt:lpstr>
      <vt:lpstr>Вступ</vt:lpstr>
      <vt:lpstr>Гугл</vt:lpstr>
      <vt:lpstr>Бінг</vt:lpstr>
      <vt:lpstr>Юху!</vt:lpstr>
      <vt:lpstr>Байду</vt:lpstr>
      <vt:lpstr>ДакдакГо</vt:lpstr>
      <vt:lpstr>Висновки</vt:lpstr>
      <vt:lpstr>Джерела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Пошукові системи. Яка найкраща?</dc:title>
  <dc:creator>Alexander Hryschenko</dc:creator>
  <cp:lastModifiedBy>Alexander Hryschenko</cp:lastModifiedBy>
  <cp:revision>48</cp:revision>
  <dcterms:created xsi:type="dcterms:W3CDTF">2021-05-10T18:27:40Z</dcterms:created>
  <dcterms:modified xsi:type="dcterms:W3CDTF">2021-05-11T16:00:01Z</dcterms:modified>
</cp:coreProperties>
</file>