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7" r:id="rId10"/>
    <p:sldId id="265" r:id="rId11"/>
    <p:sldId id="262" r:id="rId12"/>
    <p:sldId id="268" r:id="rId13"/>
    <p:sldId id="26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D7FC-CCA3-4B31-BC31-3969623A9E0F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78C08-6292-4276-B1A6-225B924344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969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CC3CFAD-3044-4920-8E89-DFF581D693CB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58F4-B30C-408D-B10B-2EB4197D04B4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491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CFAD-3044-4920-8E89-DFF581D693CB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58F4-B30C-408D-B10B-2EB4197D04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576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CFAD-3044-4920-8E89-DFF581D693CB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58F4-B30C-408D-B10B-2EB4197D04B4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3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CFAD-3044-4920-8E89-DFF581D693CB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58F4-B30C-408D-B10B-2EB4197D04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CFAD-3044-4920-8E89-DFF581D693CB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58F4-B30C-408D-B10B-2EB4197D04B4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179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CFAD-3044-4920-8E89-DFF581D693CB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58F4-B30C-408D-B10B-2EB4197D04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41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CFAD-3044-4920-8E89-DFF581D693CB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58F4-B30C-408D-B10B-2EB4197D04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171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CFAD-3044-4920-8E89-DFF581D693CB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58F4-B30C-408D-B10B-2EB4197D04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74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CFAD-3044-4920-8E89-DFF581D693CB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58F4-B30C-408D-B10B-2EB4197D04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28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CFAD-3044-4920-8E89-DFF581D693CB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58F4-B30C-408D-B10B-2EB4197D04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7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CFAD-3044-4920-8E89-DFF581D693CB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58F4-B30C-408D-B10B-2EB4197D04B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84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0CC3CFAD-3044-4920-8E89-DFF581D693CB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CEA258F4-B30C-408D-B10B-2EB4197D04B4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467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03D644-7ACF-4F0B-BA7E-4F4FC6108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172"/>
            <a:ext cx="12192000" cy="1099201"/>
          </a:xfrm>
        </p:spPr>
        <p:txBody>
          <a:bodyPr>
            <a:noAutofit/>
          </a:bodyPr>
          <a:lstStyle/>
          <a:p>
            <a:pPr algn="ctr"/>
            <a:r>
              <a:rPr lang="uk-UA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Творча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i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залікова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робота №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b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 </a:t>
            </a:r>
            <a:r>
              <a:rPr lang="ru-RU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дисципліни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ru-RU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Українська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мова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професійним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спрямування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E7BAD066-8288-4CC9-B163-A9459E8CE0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34389" y="6356350"/>
            <a:ext cx="2743200" cy="365125"/>
          </a:xfrm>
        </p:spPr>
        <p:txBody>
          <a:bodyPr/>
          <a:lstStyle/>
          <a:p>
            <a:r>
              <a:rPr lang="ru-RU" dirty="0"/>
              <a:t>2</a:t>
            </a:r>
            <a:r>
              <a:rPr lang="en-US" dirty="0"/>
              <a:t>2</a:t>
            </a:r>
            <a:r>
              <a:rPr lang="ru-RU" dirty="0"/>
              <a:t>.12.2020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F9D686D-CF52-4FAD-AB14-C924E3994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5118" y="6401752"/>
            <a:ext cx="5901459" cy="274320"/>
          </a:xfrm>
        </p:spPr>
        <p:txBody>
          <a:bodyPr/>
          <a:lstStyle/>
          <a:p>
            <a:r>
              <a:rPr lang="ru-RU" dirty="0" err="1"/>
              <a:t>Київ</a:t>
            </a:r>
            <a:r>
              <a:rPr lang="ru-RU" dirty="0"/>
              <a:t> -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4D1EE-79C9-433F-9113-79789D738832}"/>
              </a:ext>
            </a:extLst>
          </p:cNvPr>
          <p:cNvSpPr txBox="1"/>
          <p:nvPr/>
        </p:nvSpPr>
        <p:spPr>
          <a:xfrm>
            <a:off x="218681" y="1674674"/>
            <a:ext cx="108162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Сучасна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українська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мова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як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унормована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форма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загальнонародної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мови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Поняття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літературної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мови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її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ознаки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Мовна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норма. Типи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мовних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форм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Вимоги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вживання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прикметників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професійному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мовленні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Особливості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правопису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прикметників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позначення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географічних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назв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номенклатурних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назв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uk-U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Напишіть автобіографію або укладіть біографію близької людини, дотримуючись реквізитів. Дайте визначення документа, назвіть його класифікаційні ознаки,  реквізити та особливості оформлення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BFB84B-834C-4D68-96B2-7873128DCDE5}"/>
              </a:ext>
            </a:extLst>
          </p:cNvPr>
          <p:cNvSpPr txBox="1"/>
          <p:nvPr/>
        </p:nvSpPr>
        <p:spPr>
          <a:xfrm>
            <a:off x="8333958" y="5251336"/>
            <a:ext cx="4372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Виконав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Грищенко О.О</a:t>
            </a:r>
          </a:p>
          <a:p>
            <a:r>
              <a:rPr lang="uk-U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Група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k-U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КН-1-2</a:t>
            </a:r>
          </a:p>
          <a:p>
            <a:r>
              <a:rPr lang="uk-U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Перевірив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k-U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викладач Волошина Т.М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97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72BBD-5736-4FAD-9829-25E6279A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8777" y="976543"/>
            <a:ext cx="12215673" cy="921857"/>
          </a:xfrm>
        </p:spPr>
        <p:txBody>
          <a:bodyPr>
            <a:normAutofit fontScale="90000"/>
          </a:bodyPr>
          <a:lstStyle/>
          <a:p>
            <a:pPr marL="1028700" indent="-1028700">
              <a:buFont typeface="+mj-lt"/>
              <a:buAutoNum type="romanUcPeriod" startAt="3"/>
            </a:pPr>
            <a:r>
              <a:rPr lang="ru-RU" sz="5400" i="0" dirty="0" err="1">
                <a:effectLst/>
                <a:latin typeface="Georgia" panose="02040502050405020303" pitchFamily="18" charset="0"/>
              </a:rPr>
              <a:t>Номенклатурні</a:t>
            </a:r>
            <a:r>
              <a:rPr lang="ru-RU" sz="54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5400" i="0" dirty="0" err="1">
                <a:effectLst/>
                <a:latin typeface="Georgia" panose="02040502050405020303" pitchFamily="18" charset="0"/>
              </a:rPr>
              <a:t>назви</a:t>
            </a:r>
            <a:r>
              <a:rPr lang="ru-RU" sz="5400" i="0" dirty="0">
                <a:effectLst/>
                <a:latin typeface="Georgia" panose="02040502050405020303" pitchFamily="18" charset="0"/>
              </a:rPr>
              <a:t> в </a:t>
            </a:r>
            <a:r>
              <a:rPr lang="ru-RU" sz="5400" i="0" dirty="0" err="1">
                <a:effectLst/>
                <a:latin typeface="Georgia" panose="02040502050405020303" pitchFamily="18" charset="0"/>
              </a:rPr>
              <a:t>професійному</a:t>
            </a:r>
            <a:r>
              <a:rPr lang="ru-RU" sz="54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5400" i="0" dirty="0" err="1">
                <a:effectLst/>
                <a:latin typeface="Georgia" panose="02040502050405020303" pitchFamily="18" charset="0"/>
              </a:rPr>
              <a:t>мовленні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D8764F-F0A8-4839-94B0-C24752E88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83" y="2007705"/>
            <a:ext cx="6219509" cy="2174681"/>
          </a:xfrm>
        </p:spPr>
        <p:txBody>
          <a:bodyPr>
            <a:normAutofit lnSpcReduction="10000"/>
          </a:bodyPr>
          <a:lstStyle/>
          <a:p>
            <a:r>
              <a:rPr lang="ru-RU" sz="1600" i="0" dirty="0" err="1">
                <a:effectLst/>
                <a:latin typeface="Georgia" panose="02040502050405020303" pitchFamily="18" charset="0"/>
              </a:rPr>
              <a:t>Від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термінів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слід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відрізняти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 </a:t>
            </a:r>
            <a:r>
              <a:rPr lang="ru-RU" sz="1600" i="1" dirty="0" err="1">
                <a:effectLst/>
                <a:latin typeface="Georgia" panose="02040502050405020303" pitchFamily="18" charset="0"/>
              </a:rPr>
              <a:t>номенклатурні</a:t>
            </a:r>
            <a:r>
              <a:rPr lang="ru-RU" sz="1600" i="1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i="1" dirty="0" err="1">
                <a:effectLst/>
                <a:latin typeface="Georgia" panose="02040502050405020303" pitchFamily="18" charset="0"/>
              </a:rPr>
              <a:t>назви</a:t>
            </a:r>
            <a:r>
              <a:rPr lang="ru-RU" sz="1600" i="1" dirty="0">
                <a:effectLst/>
                <a:latin typeface="Georgia" panose="02040502050405020303" pitchFamily="18" charset="0"/>
              </a:rPr>
              <a:t> (лат. “</a:t>
            </a:r>
            <a:r>
              <a:rPr lang="ru-RU" sz="1600" i="1" dirty="0" err="1">
                <a:effectLst/>
                <a:latin typeface="Georgia" panose="02040502050405020303" pitchFamily="18" charset="0"/>
              </a:rPr>
              <a:t>перелік</a:t>
            </a:r>
            <a:r>
              <a:rPr lang="ru-RU" sz="1600" i="1" dirty="0">
                <a:effectLst/>
                <a:latin typeface="Georgia" panose="02040502050405020303" pitchFamily="18" charset="0"/>
              </a:rPr>
              <a:t>, список”)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 –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своєрідні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етикетки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предметів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,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явищ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, понять.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Якщо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 в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основі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терміна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лежить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загальне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поняття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, то в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основі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номенклатурної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назви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 –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одиничне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. До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номенклатурних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назв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входять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серійні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 марки машин,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приладів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,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верстатів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,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найменування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підприємств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,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установ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,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організацій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,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географічні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назви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 та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назви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рослин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,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звірів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тощо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.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Наприклад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, море,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місто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, фабрика,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кабінет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 і т.д. –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це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термін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,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Крим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,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Азовське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,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кондитерська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,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української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мови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 (за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професійним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спрямуванням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)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тощо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 –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це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номенклатурні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назви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.</a:t>
            </a:r>
            <a:endParaRPr lang="ru-RU" sz="1600" dirty="0">
              <a:latin typeface="Georgia" panose="02040502050405020303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A19749B-3DF0-40DB-8C71-10BE59724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272605"/>
              </p:ext>
            </p:extLst>
          </p:nvPr>
        </p:nvGraphicFramePr>
        <p:xfrm>
          <a:off x="7362784" y="2075289"/>
          <a:ext cx="2841786" cy="40227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1786">
                  <a:extLst>
                    <a:ext uri="{9D8B030D-6E8A-4147-A177-3AD203B41FA5}">
                      <a16:colId xmlns:a16="http://schemas.microsoft.com/office/drawing/2014/main" val="2985551332"/>
                    </a:ext>
                  </a:extLst>
                </a:gridCol>
              </a:tblGrid>
              <a:tr h="16043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Правила </a:t>
                      </a:r>
                      <a:r>
                        <a:rPr lang="ru-RU" sz="1000" u="none" strike="noStrike" dirty="0" err="1">
                          <a:effectLst/>
                        </a:rPr>
                        <a:t>вживання</a:t>
                      </a:r>
                      <a:r>
                        <a:rPr lang="ru-RU" sz="1000" u="none" strike="noStrike" dirty="0">
                          <a:effectLst/>
                        </a:rPr>
                        <a:t> </a:t>
                      </a:r>
                      <a:r>
                        <a:rPr lang="ru-RU" sz="1000" u="none" strike="noStrike" dirty="0" err="1">
                          <a:effectLst/>
                        </a:rPr>
                        <a:t>великої</a:t>
                      </a:r>
                      <a:r>
                        <a:rPr lang="ru-RU" sz="1000" u="none" strike="noStrike" dirty="0">
                          <a:effectLst/>
                        </a:rPr>
                        <a:t> </a:t>
                      </a:r>
                      <a:r>
                        <a:rPr lang="ru-RU" sz="1000" u="none" strike="noStrike" dirty="0" err="1">
                          <a:effectLst/>
                        </a:rPr>
                        <a:t>букви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42" marR="5942" marT="5942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446716"/>
                  </a:ext>
                </a:extLst>
              </a:tr>
              <a:tr h="166376">
                <a:tc>
                  <a:txBody>
                    <a:bodyPr/>
                    <a:lstStyle/>
                    <a:p>
                      <a:pPr algn="l" fontAlgn="b"/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2" marR="5942" marT="5942" marB="0" anchor="b"/>
                </a:tc>
                <a:extLst>
                  <a:ext uri="{0D108BD9-81ED-4DB2-BD59-A6C34878D82A}">
                    <a16:rowId xmlns:a16="http://schemas.microsoft.com/office/drawing/2014/main" val="921066395"/>
                  </a:ext>
                </a:extLst>
              </a:tr>
              <a:tr h="32086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>
                          <a:effectLst/>
                        </a:rPr>
                        <a:t>     1</a:t>
                      </a:r>
                      <a:r>
                        <a:rPr lang="en-US" sz="1000" u="none" strike="noStrike" dirty="0">
                          <a:effectLst/>
                        </a:rPr>
                        <a:t>. </a:t>
                      </a:r>
                      <a:r>
                        <a:rPr lang="uk-UA" sz="1000" u="none" strike="noStrike" dirty="0">
                          <a:effectLst/>
                        </a:rPr>
                        <a:t>З</a:t>
                      </a:r>
                      <a:r>
                        <a:rPr lang="ru-RU" sz="1000" u="none" strike="noStrike" dirty="0">
                          <a:effectLst/>
                        </a:rPr>
                        <a:t> </a:t>
                      </a:r>
                      <a:r>
                        <a:rPr lang="ru-RU" sz="1000" u="none" strike="noStrike" dirty="0" err="1">
                          <a:effectLst/>
                        </a:rPr>
                        <a:t>великої</a:t>
                      </a:r>
                      <a:r>
                        <a:rPr lang="ru-RU" sz="1000" u="none" strike="noStrike" dirty="0">
                          <a:effectLst/>
                        </a:rPr>
                        <a:t> </a:t>
                      </a:r>
                      <a:r>
                        <a:rPr lang="ru-RU" sz="1000" u="none" strike="noStrike" dirty="0" err="1">
                          <a:effectLst/>
                        </a:rPr>
                        <a:t>букви</a:t>
                      </a:r>
                      <a:r>
                        <a:rPr lang="ru-RU" sz="1000" u="none" strike="noStrike" dirty="0">
                          <a:effectLst/>
                        </a:rPr>
                        <a:t> </a:t>
                      </a:r>
                      <a:r>
                        <a:rPr lang="ru-RU" sz="1000" u="none" strike="noStrike" dirty="0" err="1">
                          <a:effectLst/>
                        </a:rPr>
                        <a:t>пишеться</a:t>
                      </a:r>
                      <a:r>
                        <a:rPr lang="ru-RU" sz="1000" u="none" strike="noStrike" dirty="0">
                          <a:effectLst/>
                        </a:rPr>
                        <a:t> перше слово у – </a:t>
                      </a:r>
                      <a:r>
                        <a:rPr lang="ru-RU" sz="1000" u="none" strike="noStrike" dirty="0" err="1">
                          <a:effectLst/>
                        </a:rPr>
                        <a:t>назви</a:t>
                      </a:r>
                      <a:r>
                        <a:rPr lang="ru-RU" sz="1000" u="none" strike="noStrike" dirty="0">
                          <a:effectLst/>
                        </a:rPr>
                        <a:t> свят: </a:t>
                      </a:r>
                      <a:r>
                        <a:rPr lang="ru-RU" sz="1000" u="none" strike="noStrike" dirty="0" err="1">
                          <a:effectLst/>
                        </a:rPr>
                        <a:t>Новий</a:t>
                      </a:r>
                      <a:r>
                        <a:rPr lang="ru-RU" sz="1000" u="none" strike="noStrike" dirty="0">
                          <a:effectLst/>
                        </a:rPr>
                        <a:t> </a:t>
                      </a:r>
                      <a:r>
                        <a:rPr lang="ru-RU" sz="1000" u="none" strike="noStrike" dirty="0" err="1">
                          <a:effectLst/>
                        </a:rPr>
                        <a:t>рік</a:t>
                      </a:r>
                      <a:r>
                        <a:rPr lang="ru-RU" sz="1000" u="none" strike="noStrike" dirty="0">
                          <a:effectLst/>
                        </a:rPr>
                        <a:t>, День студента.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56" marR="5942" marT="5942" marB="0" anchor="ctr"/>
                </a:tc>
                <a:extLst>
                  <a:ext uri="{0D108BD9-81ED-4DB2-BD59-A6C34878D82A}">
                    <a16:rowId xmlns:a16="http://schemas.microsoft.com/office/drawing/2014/main" val="296166516"/>
                  </a:ext>
                </a:extLst>
              </a:tr>
              <a:tr h="16043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>
                          <a:effectLst/>
                        </a:rPr>
                        <a:t>     </a:t>
                      </a:r>
                      <a:r>
                        <a:rPr lang="en-US" sz="1000" u="none" strike="noStrike" dirty="0">
                          <a:effectLst/>
                        </a:rPr>
                        <a:t>1.2</a:t>
                      </a:r>
                      <a:r>
                        <a:rPr lang="ru-RU" sz="1000" u="none" strike="noStrike" dirty="0">
                          <a:effectLst/>
                        </a:rPr>
                        <a:t>. </a:t>
                      </a:r>
                      <a:r>
                        <a:rPr lang="ru-RU" sz="1000" u="none" strike="noStrike" dirty="0" err="1">
                          <a:effectLst/>
                        </a:rPr>
                        <a:t>Історичні</a:t>
                      </a:r>
                      <a:r>
                        <a:rPr lang="ru-RU" sz="1000" u="none" strike="noStrike" dirty="0">
                          <a:effectLst/>
                        </a:rPr>
                        <a:t> </a:t>
                      </a:r>
                      <a:r>
                        <a:rPr lang="ru-RU" sz="1000" u="none" strike="noStrike" dirty="0" err="1">
                          <a:effectLst/>
                        </a:rPr>
                        <a:t>епохи</a:t>
                      </a:r>
                      <a:r>
                        <a:rPr lang="ru-RU" sz="1000" u="none" strike="noStrike" dirty="0">
                          <a:effectLst/>
                        </a:rPr>
                        <a:t>: </a:t>
                      </a:r>
                      <a:r>
                        <a:rPr lang="ru-RU" sz="1000" u="none" strike="noStrike" dirty="0" err="1">
                          <a:effectLst/>
                        </a:rPr>
                        <a:t>Відродження</a:t>
                      </a:r>
                      <a:r>
                        <a:rPr lang="ru-RU" sz="1000" u="none" strike="noStrike" dirty="0">
                          <a:effectLst/>
                        </a:rPr>
                        <a:t>, </a:t>
                      </a:r>
                      <a:r>
                        <a:rPr lang="ru-RU" sz="1000" u="none" strike="noStrike" dirty="0" err="1">
                          <a:effectLst/>
                        </a:rPr>
                        <a:t>Новий</a:t>
                      </a:r>
                      <a:r>
                        <a:rPr lang="ru-RU" sz="1000" u="none" strike="noStrike" dirty="0">
                          <a:effectLst/>
                        </a:rPr>
                        <a:t> час.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56" marR="5942" marT="5942" marB="0" anchor="ctr"/>
                </a:tc>
                <a:extLst>
                  <a:ext uri="{0D108BD9-81ED-4DB2-BD59-A6C34878D82A}">
                    <a16:rowId xmlns:a16="http://schemas.microsoft.com/office/drawing/2014/main" val="3512910023"/>
                  </a:ext>
                </a:extLst>
              </a:tr>
              <a:tr h="481301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>
                          <a:effectLst/>
                        </a:rPr>
                        <a:t>1.3. </a:t>
                      </a:r>
                      <a:r>
                        <a:rPr lang="ru-RU" sz="1000" u="none" strike="noStrike" dirty="0" err="1">
                          <a:effectLst/>
                        </a:rPr>
                        <a:t>Назви</a:t>
                      </a:r>
                      <a:r>
                        <a:rPr lang="ru-RU" sz="1000" u="none" strike="noStrike" dirty="0">
                          <a:effectLst/>
                        </a:rPr>
                        <a:t> </a:t>
                      </a:r>
                      <a:r>
                        <a:rPr lang="ru-RU" sz="1000" u="none" strike="noStrike" dirty="0" err="1">
                          <a:effectLst/>
                        </a:rPr>
                        <a:t>навчальних</a:t>
                      </a:r>
                      <a:r>
                        <a:rPr lang="ru-RU" sz="1000" u="none" strike="noStrike" dirty="0">
                          <a:effectLst/>
                        </a:rPr>
                        <a:t> </a:t>
                      </a:r>
                      <a:r>
                        <a:rPr lang="ru-RU" sz="1000" u="none" strike="noStrike" dirty="0" err="1">
                          <a:effectLst/>
                        </a:rPr>
                        <a:t>закладів</a:t>
                      </a:r>
                      <a:r>
                        <a:rPr lang="ru-RU" sz="1000" u="none" strike="noStrike" dirty="0">
                          <a:effectLst/>
                        </a:rPr>
                        <a:t>, </a:t>
                      </a:r>
                      <a:r>
                        <a:rPr lang="ru-RU" sz="1000" u="none" strike="noStrike" dirty="0" err="1">
                          <a:effectLst/>
                        </a:rPr>
                        <a:t>установ</a:t>
                      </a:r>
                      <a:r>
                        <a:rPr lang="ru-RU" sz="1000" u="none" strike="noStrike" dirty="0">
                          <a:effectLst/>
                        </a:rPr>
                        <a:t>: </a:t>
                      </a:r>
                      <a:r>
                        <a:rPr lang="ru-RU" sz="1000" u="none" strike="noStrike" dirty="0" err="1">
                          <a:effectLst/>
                        </a:rPr>
                        <a:t>Луганський</a:t>
                      </a:r>
                      <a:r>
                        <a:rPr lang="ru-RU" sz="1000" u="none" strike="noStrike" dirty="0">
                          <a:effectLst/>
                        </a:rPr>
                        <a:t> </a:t>
                      </a:r>
                      <a:r>
                        <a:rPr lang="ru-RU" sz="1000" u="none" strike="noStrike" dirty="0" err="1">
                          <a:effectLst/>
                        </a:rPr>
                        <a:t>національний</a:t>
                      </a:r>
                      <a:r>
                        <a:rPr lang="ru-RU" sz="1000" u="none" strike="noStrike" dirty="0">
                          <a:effectLst/>
                        </a:rPr>
                        <a:t> </a:t>
                      </a:r>
                      <a:r>
                        <a:rPr lang="ru-RU" sz="1000" u="none" strike="noStrike" dirty="0" err="1">
                          <a:effectLst/>
                        </a:rPr>
                        <a:t>педагогічний</a:t>
                      </a:r>
                      <a:r>
                        <a:rPr lang="ru-RU" sz="1000" u="none" strike="noStrike" dirty="0">
                          <a:effectLst/>
                        </a:rPr>
                        <a:t> </a:t>
                      </a:r>
                      <a:r>
                        <a:rPr lang="ru-RU" sz="1000" u="none" strike="noStrike" dirty="0" err="1">
                          <a:effectLst/>
                        </a:rPr>
                        <a:t>університет</a:t>
                      </a:r>
                      <a:r>
                        <a:rPr lang="ru-RU" sz="1000" u="none" strike="noStrike" dirty="0">
                          <a:effectLst/>
                        </a:rPr>
                        <a:t>.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3912" marR="5942" marT="5942" marB="0" anchor="ctr"/>
                </a:tc>
                <a:extLst>
                  <a:ext uri="{0D108BD9-81ED-4DB2-BD59-A6C34878D82A}">
                    <a16:rowId xmlns:a16="http://schemas.microsoft.com/office/drawing/2014/main" val="3829714724"/>
                  </a:ext>
                </a:extLst>
              </a:tr>
              <a:tr h="32086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>
                          <a:effectLst/>
                        </a:rPr>
                        <a:t>1.4. </a:t>
                      </a:r>
                      <a:r>
                        <a:rPr lang="ru-RU" sz="1000" u="none" strike="noStrike" dirty="0" err="1">
                          <a:effectLst/>
                        </a:rPr>
                        <a:t>Назви</a:t>
                      </a:r>
                      <a:r>
                        <a:rPr lang="ru-RU" sz="1000" u="none" strike="noStrike" dirty="0">
                          <a:effectLst/>
                        </a:rPr>
                        <a:t> </a:t>
                      </a:r>
                      <a:r>
                        <a:rPr lang="ru-RU" sz="1000" u="none" strike="noStrike" dirty="0" err="1">
                          <a:effectLst/>
                        </a:rPr>
                        <a:t>архітектурних</a:t>
                      </a:r>
                      <a:r>
                        <a:rPr lang="ru-RU" sz="1000" u="none" strike="noStrike" dirty="0">
                          <a:effectLst/>
                        </a:rPr>
                        <a:t> </a:t>
                      </a:r>
                      <a:r>
                        <a:rPr lang="ru-RU" sz="1000" u="none" strike="noStrike" dirty="0" err="1">
                          <a:effectLst/>
                        </a:rPr>
                        <a:t>споруд</a:t>
                      </a:r>
                      <a:r>
                        <a:rPr lang="ru-RU" sz="1000" u="none" strike="noStrike" dirty="0">
                          <a:effectLst/>
                        </a:rPr>
                        <a:t>: </a:t>
                      </a:r>
                      <a:r>
                        <a:rPr lang="ru-RU" sz="1000" u="none" strike="noStrike" dirty="0" err="1">
                          <a:effectLst/>
                        </a:rPr>
                        <a:t>Золоті</a:t>
                      </a:r>
                      <a:r>
                        <a:rPr lang="ru-RU" sz="1000" u="none" strike="noStrike" dirty="0">
                          <a:effectLst/>
                        </a:rPr>
                        <a:t> ворота.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3912" marR="5942" marT="5942" marB="0" anchor="ctr"/>
                </a:tc>
                <a:extLst>
                  <a:ext uri="{0D108BD9-81ED-4DB2-BD59-A6C34878D82A}">
                    <a16:rowId xmlns:a16="http://schemas.microsoft.com/office/drawing/2014/main" val="1114700450"/>
                  </a:ext>
                </a:extLst>
              </a:tr>
              <a:tr h="166376">
                <a:tc>
                  <a:txBody>
                    <a:bodyPr/>
                    <a:lstStyle/>
                    <a:p>
                      <a:pPr algn="l" fontAlgn="b"/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2" marR="5942" marT="5942" marB="0" anchor="b"/>
                </a:tc>
                <a:extLst>
                  <a:ext uri="{0D108BD9-81ED-4DB2-BD59-A6C34878D82A}">
                    <a16:rowId xmlns:a16="http://schemas.microsoft.com/office/drawing/2014/main" val="280713284"/>
                  </a:ext>
                </a:extLst>
              </a:tr>
              <a:tr h="32086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>
                          <a:effectLst/>
                        </a:rPr>
                        <a:t>1.5. Назви орденів та медалей: орден “За відвагу”.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3912" marR="5942" marT="5942" marB="0" anchor="ctr"/>
                </a:tc>
                <a:extLst>
                  <a:ext uri="{0D108BD9-81ED-4DB2-BD59-A6C34878D82A}">
                    <a16:rowId xmlns:a16="http://schemas.microsoft.com/office/drawing/2014/main" val="3129875559"/>
                  </a:ext>
                </a:extLst>
              </a:tr>
              <a:tr h="16043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>
                          <a:effectLst/>
                        </a:rPr>
                        <a:t>       1. Усі слова з великої букви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478" marR="5942" marT="5942" marB="0" anchor="ctr"/>
                </a:tc>
                <a:extLst>
                  <a:ext uri="{0D108BD9-81ED-4DB2-BD59-A6C34878D82A}">
                    <a16:rowId xmlns:a16="http://schemas.microsoft.com/office/drawing/2014/main" val="2885608645"/>
                  </a:ext>
                </a:extLst>
              </a:tr>
              <a:tr h="32086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>
                          <a:effectLst/>
                        </a:rPr>
                        <a:t>2.1. Назви республік, країн: Російська Федерація.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3912" marR="5942" marT="5942" marB="0" anchor="ctr"/>
                </a:tc>
                <a:extLst>
                  <a:ext uri="{0D108BD9-81ED-4DB2-BD59-A6C34878D82A}">
                    <a16:rowId xmlns:a16="http://schemas.microsoft.com/office/drawing/2014/main" val="659243394"/>
                  </a:ext>
                </a:extLst>
              </a:tr>
              <a:tr h="32086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>
                          <a:effectLst/>
                        </a:rPr>
                        <a:t>2.2. Назви сузір’їв: Чумацький Шлях, Велика Ведмедиця.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3912" marR="5942" marT="5942" marB="0" anchor="ctr"/>
                </a:tc>
                <a:extLst>
                  <a:ext uri="{0D108BD9-81ED-4DB2-BD59-A6C34878D82A}">
                    <a16:rowId xmlns:a16="http://schemas.microsoft.com/office/drawing/2014/main" val="3966763077"/>
                  </a:ext>
                </a:extLst>
              </a:tr>
              <a:tr h="32086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>
                          <a:effectLst/>
                        </a:rPr>
                        <a:t>2.3. </a:t>
                      </a:r>
                      <a:r>
                        <a:rPr lang="ru-RU" sz="1000" u="none" strike="noStrike" dirty="0" err="1">
                          <a:effectLst/>
                        </a:rPr>
                        <a:t>Назви</a:t>
                      </a:r>
                      <a:r>
                        <a:rPr lang="ru-RU" sz="1000" u="none" strike="noStrike" dirty="0">
                          <a:effectLst/>
                        </a:rPr>
                        <a:t> </a:t>
                      </a:r>
                      <a:r>
                        <a:rPr lang="ru-RU" sz="1000" u="none" strike="noStrike" dirty="0" err="1">
                          <a:effectLst/>
                        </a:rPr>
                        <a:t>найвищих</a:t>
                      </a:r>
                      <a:r>
                        <a:rPr lang="ru-RU" sz="1000" u="none" strike="noStrike" dirty="0">
                          <a:effectLst/>
                        </a:rPr>
                        <a:t> </a:t>
                      </a:r>
                      <a:r>
                        <a:rPr lang="ru-RU" sz="1000" u="none" strike="noStrike" dirty="0" err="1">
                          <a:effectLst/>
                        </a:rPr>
                        <a:t>посадових</a:t>
                      </a:r>
                      <a:r>
                        <a:rPr lang="ru-RU" sz="1000" u="none" strike="noStrike" dirty="0">
                          <a:effectLst/>
                        </a:rPr>
                        <a:t> </a:t>
                      </a:r>
                      <a:r>
                        <a:rPr lang="ru-RU" sz="1000" u="none" strike="noStrike" dirty="0" err="1">
                          <a:effectLst/>
                        </a:rPr>
                        <a:t>осіб</a:t>
                      </a:r>
                      <a:r>
                        <a:rPr lang="ru-RU" sz="1000" u="none" strike="noStrike" dirty="0">
                          <a:effectLst/>
                        </a:rPr>
                        <a:t>: Президент </a:t>
                      </a:r>
                      <a:r>
                        <a:rPr lang="ru-RU" sz="1000" u="none" strike="noStrike" dirty="0" err="1">
                          <a:effectLst/>
                        </a:rPr>
                        <a:t>України</a:t>
                      </a:r>
                      <a:r>
                        <a:rPr lang="ru-RU" sz="1000" u="none" strike="noStrike" dirty="0">
                          <a:effectLst/>
                        </a:rPr>
                        <a:t>.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3912" marR="5942" marT="5942" marB="0" anchor="ctr"/>
                </a:tc>
                <a:extLst>
                  <a:ext uri="{0D108BD9-81ED-4DB2-BD59-A6C34878D82A}">
                    <a16:rowId xmlns:a16="http://schemas.microsoft.com/office/drawing/2014/main" val="1820743134"/>
                  </a:ext>
                </a:extLst>
              </a:tr>
              <a:tr h="32086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>
                          <a:effectLst/>
                        </a:rPr>
                        <a:t>2.4. Назви найвищих державних органів: Верховна Рада України.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3912" marR="5942" marT="5942" marB="0" anchor="ctr"/>
                </a:tc>
                <a:extLst>
                  <a:ext uri="{0D108BD9-81ED-4DB2-BD59-A6C34878D82A}">
                    <a16:rowId xmlns:a16="http://schemas.microsoft.com/office/drawing/2014/main" val="4206340066"/>
                  </a:ext>
                </a:extLst>
              </a:tr>
              <a:tr h="481301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>
                          <a:effectLst/>
                        </a:rPr>
                        <a:t>2.5. </a:t>
                      </a:r>
                      <a:r>
                        <a:rPr lang="ru-RU" sz="1000" u="none" strike="noStrike" dirty="0" err="1">
                          <a:effectLst/>
                        </a:rPr>
                        <a:t>Назви</a:t>
                      </a:r>
                      <a:r>
                        <a:rPr lang="ru-RU" sz="1000" u="none" strike="noStrike" dirty="0">
                          <a:effectLst/>
                        </a:rPr>
                        <a:t> </a:t>
                      </a:r>
                      <a:r>
                        <a:rPr lang="ru-RU" sz="1000" u="none" strike="noStrike" dirty="0" err="1">
                          <a:effectLst/>
                        </a:rPr>
                        <a:t>релігійних</a:t>
                      </a:r>
                      <a:r>
                        <a:rPr lang="ru-RU" sz="1000" u="none" strike="noStrike" dirty="0">
                          <a:effectLst/>
                        </a:rPr>
                        <a:t> книг, свят, </a:t>
                      </a:r>
                      <a:r>
                        <a:rPr lang="ru-RU" sz="1000" u="none" strike="noStrike" dirty="0" err="1">
                          <a:effectLst/>
                        </a:rPr>
                        <a:t>релігійних</a:t>
                      </a:r>
                      <a:r>
                        <a:rPr lang="ru-RU" sz="1000" u="none" strike="noStrike" dirty="0">
                          <a:effectLst/>
                        </a:rPr>
                        <a:t> та </a:t>
                      </a:r>
                      <a:r>
                        <a:rPr lang="ru-RU" sz="1000" u="none" strike="noStrike" dirty="0" err="1">
                          <a:effectLst/>
                        </a:rPr>
                        <a:t>міфічних</a:t>
                      </a:r>
                      <a:r>
                        <a:rPr lang="ru-RU" sz="1000" u="none" strike="noStrike" dirty="0">
                          <a:effectLst/>
                        </a:rPr>
                        <a:t> </a:t>
                      </a:r>
                      <a:r>
                        <a:rPr lang="ru-RU" sz="1000" u="none" strike="noStrike" dirty="0" err="1">
                          <a:effectLst/>
                        </a:rPr>
                        <a:t>персонажів</a:t>
                      </a:r>
                      <a:r>
                        <a:rPr lang="ru-RU" sz="1000" u="none" strike="noStrike" dirty="0">
                          <a:effectLst/>
                        </a:rPr>
                        <a:t>: Мати </a:t>
                      </a:r>
                      <a:r>
                        <a:rPr lang="ru-RU" sz="1000" u="none" strike="noStrike" dirty="0" err="1">
                          <a:effectLst/>
                        </a:rPr>
                        <a:t>Божа</a:t>
                      </a:r>
                      <a:r>
                        <a:rPr lang="ru-RU" sz="1000" u="none" strike="noStrike" dirty="0">
                          <a:effectLst/>
                        </a:rPr>
                        <a:t>, </a:t>
                      </a:r>
                      <a:r>
                        <a:rPr lang="ru-RU" sz="1000" u="none" strike="noStrike" dirty="0" err="1">
                          <a:effectLst/>
                        </a:rPr>
                        <a:t>Біблія</a:t>
                      </a:r>
                      <a:r>
                        <a:rPr lang="ru-RU" sz="1000" u="none" strike="noStrike" dirty="0">
                          <a:effectLst/>
                        </a:rPr>
                        <a:t>, </a:t>
                      </a:r>
                      <a:r>
                        <a:rPr lang="ru-RU" sz="1000" u="none" strike="noStrike" dirty="0" err="1">
                          <a:effectLst/>
                        </a:rPr>
                        <a:t>Різдво</a:t>
                      </a:r>
                      <a:r>
                        <a:rPr lang="ru-RU" sz="1000" u="none" strike="noStrike" dirty="0">
                          <a:effectLst/>
                        </a:rPr>
                        <a:t>.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3912" marR="5942" marT="5942" marB="0" anchor="ctr"/>
                </a:tc>
                <a:extLst>
                  <a:ext uri="{0D108BD9-81ED-4DB2-BD59-A6C34878D82A}">
                    <a16:rowId xmlns:a16="http://schemas.microsoft.com/office/drawing/2014/main" val="272763512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3643892-4F17-4737-816C-F12D15081288}"/>
              </a:ext>
            </a:extLst>
          </p:cNvPr>
          <p:cNvSpPr txBox="1"/>
          <p:nvPr/>
        </p:nvSpPr>
        <p:spPr>
          <a:xfrm>
            <a:off x="133583" y="4182386"/>
            <a:ext cx="51444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i="0" dirty="0" err="1">
                <a:effectLst/>
                <a:latin typeface="Georgia" panose="02040502050405020303" pitchFamily="18" charset="0"/>
              </a:rPr>
              <a:t>Лексичні</a:t>
            </a:r>
            <a:r>
              <a:rPr lang="ru-RU" sz="1600" b="1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b="1" i="0" dirty="0" err="1">
                <a:effectLst/>
                <a:latin typeface="Georgia" panose="02040502050405020303" pitchFamily="18" charset="0"/>
              </a:rPr>
              <a:t>скорочення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 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функціонують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як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самостійні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слова. </a:t>
            </a:r>
            <a:r>
              <a:rPr lang="ru-RU" sz="1600" b="1" i="0" dirty="0" err="1">
                <a:effectLst/>
                <a:latin typeface="Georgia" panose="02040502050405020303" pitchFamily="18" charset="0"/>
              </a:rPr>
              <a:t>Графічні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 ж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скорочення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не є словами й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використовуються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лише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на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письмі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. На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відміну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від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лексичних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вони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обов’язково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розшифровуються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та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читаються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повністю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.</a:t>
            </a:r>
            <a:endParaRPr lang="ru-RU" sz="1600" dirty="0">
              <a:latin typeface="Georgia" panose="02040502050405020303" pitchFamily="18" charset="0"/>
            </a:endParaRP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1A347906-322E-490C-8AA6-248756000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302572"/>
              </p:ext>
            </p:extLst>
          </p:nvPr>
        </p:nvGraphicFramePr>
        <p:xfrm>
          <a:off x="10204570" y="2075289"/>
          <a:ext cx="1922326" cy="40227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2326">
                  <a:extLst>
                    <a:ext uri="{9D8B030D-6E8A-4147-A177-3AD203B41FA5}">
                      <a16:colId xmlns:a16="http://schemas.microsoft.com/office/drawing/2014/main" val="3798255675"/>
                    </a:ext>
                  </a:extLst>
                </a:gridCol>
              </a:tblGrid>
              <a:tr h="308945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sng" strike="noStrike" dirty="0" err="1">
                          <a:effectLst/>
                        </a:rPr>
                        <a:t>Лексичні</a:t>
                      </a:r>
                      <a:r>
                        <a:rPr lang="ru-RU" sz="900" u="sng" strike="noStrike" dirty="0">
                          <a:effectLst/>
                        </a:rPr>
                        <a:t> </a:t>
                      </a:r>
                      <a:r>
                        <a:rPr lang="ru-RU" sz="900" u="sng" strike="noStrike" dirty="0" err="1">
                          <a:effectLst/>
                        </a:rPr>
                        <a:t>скорочення</a:t>
                      </a:r>
                      <a:r>
                        <a:rPr lang="ru-RU" sz="900" u="sng" strike="noStrike" dirty="0">
                          <a:effectLst/>
                        </a:rPr>
                        <a:t> </a:t>
                      </a:r>
                      <a:r>
                        <a:rPr lang="ru-RU" sz="900" u="sng" strike="noStrike" dirty="0" err="1">
                          <a:effectLst/>
                        </a:rPr>
                        <a:t>бувають</a:t>
                      </a:r>
                      <a:r>
                        <a:rPr lang="ru-RU" sz="900" u="sng" strike="noStrike" dirty="0">
                          <a:effectLst/>
                        </a:rPr>
                        <a:t> </a:t>
                      </a:r>
                      <a:r>
                        <a:rPr lang="ru-RU" sz="900" u="sng" strike="noStrike" dirty="0" err="1">
                          <a:effectLst/>
                        </a:rPr>
                        <a:t>декількох</a:t>
                      </a:r>
                      <a:r>
                        <a:rPr lang="ru-RU" sz="900" u="sng" strike="noStrike" dirty="0">
                          <a:effectLst/>
                        </a:rPr>
                        <a:t> </a:t>
                      </a:r>
                      <a:r>
                        <a:rPr lang="ru-RU" sz="900" u="sng" strike="noStrike" dirty="0" err="1">
                          <a:effectLst/>
                        </a:rPr>
                        <a:t>типів</a:t>
                      </a:r>
                      <a:r>
                        <a:rPr lang="ru-RU" sz="900" u="sng" strike="noStrike" dirty="0">
                          <a:effectLst/>
                        </a:rPr>
                        <a:t>:</a:t>
                      </a:r>
                      <a:endParaRPr lang="ru-RU" sz="900" b="1" i="0" u="sng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1709" marR="6436" marT="6436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523073"/>
                  </a:ext>
                </a:extLst>
              </a:tr>
              <a:tr h="160909"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6" marR="6436" marT="6436" marB="0" anchor="b"/>
                </a:tc>
                <a:extLst>
                  <a:ext uri="{0D108BD9-81ED-4DB2-BD59-A6C34878D82A}">
                    <a16:rowId xmlns:a16="http://schemas.microsoft.com/office/drawing/2014/main" val="2931390560"/>
                  </a:ext>
                </a:extLst>
              </a:tr>
              <a:tr h="772363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>
                          <a:effectLst/>
                        </a:rPr>
                        <a:t>1) </a:t>
                      </a:r>
                      <a:r>
                        <a:rPr lang="ru-RU" sz="900" u="none" strike="noStrike" dirty="0" err="1">
                          <a:effectLst/>
                        </a:rPr>
                        <a:t>ініціальні</a:t>
                      </a:r>
                      <a:r>
                        <a:rPr lang="ru-RU" sz="900" u="none" strike="noStrike" dirty="0">
                          <a:effectLst/>
                        </a:rPr>
                        <a:t> (</a:t>
                      </a:r>
                      <a:r>
                        <a:rPr lang="ru-RU" sz="900" u="none" strike="noStrike" dirty="0" err="1">
                          <a:effectLst/>
                        </a:rPr>
                        <a:t>абревіація</a:t>
                      </a:r>
                      <a:r>
                        <a:rPr lang="ru-RU" sz="900" u="none" strike="noStrike" dirty="0">
                          <a:effectLst/>
                        </a:rPr>
                        <a:t>) – </a:t>
                      </a:r>
                      <a:r>
                        <a:rPr lang="ru-RU" sz="900" u="none" strike="noStrike" dirty="0" err="1">
                          <a:effectLst/>
                        </a:rPr>
                        <a:t>утворені</a:t>
                      </a:r>
                      <a:r>
                        <a:rPr lang="ru-RU" sz="900" u="none" strike="noStrike" dirty="0">
                          <a:effectLst/>
                        </a:rPr>
                        <a:t> з </a:t>
                      </a:r>
                      <a:r>
                        <a:rPr lang="ru-RU" sz="900" u="none" strike="noStrike" dirty="0" err="1">
                          <a:effectLst/>
                        </a:rPr>
                        <a:t>початкових</a:t>
                      </a:r>
                      <a:r>
                        <a:rPr lang="ru-RU" sz="900" u="none" strike="noStrike" dirty="0">
                          <a:effectLst/>
                        </a:rPr>
                        <a:t> букв </a:t>
                      </a:r>
                      <a:r>
                        <a:rPr lang="ru-RU" sz="900" u="none" strike="noStrike" dirty="0" err="1">
                          <a:effectLst/>
                        </a:rPr>
                        <a:t>слів</a:t>
                      </a:r>
                      <a:r>
                        <a:rPr lang="ru-RU" sz="900" u="none" strike="noStrike" dirty="0">
                          <a:effectLst/>
                        </a:rPr>
                        <a:t>, </a:t>
                      </a:r>
                      <a:r>
                        <a:rPr lang="ru-RU" sz="900" u="none" strike="noStrike" dirty="0" err="1">
                          <a:effectLst/>
                        </a:rPr>
                        <a:t>що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означають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поняття</a:t>
                      </a:r>
                      <a:r>
                        <a:rPr lang="ru-RU" sz="900" u="none" strike="noStrike" dirty="0">
                          <a:effectLst/>
                        </a:rPr>
                        <a:t> вони, у свою </a:t>
                      </a:r>
                      <a:r>
                        <a:rPr lang="ru-RU" sz="900" u="none" strike="noStrike" dirty="0" err="1">
                          <a:effectLst/>
                        </a:rPr>
                        <a:t>чергу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поділяються</a:t>
                      </a:r>
                      <a:r>
                        <a:rPr lang="ru-RU" sz="900" u="none" strike="noStrike" dirty="0">
                          <a:effectLst/>
                        </a:rPr>
                        <a:t> на: ЖЕК, ТЕЦ.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1709" marR="6436" marT="6436" marB="0" anchor="ctr"/>
                </a:tc>
                <a:extLst>
                  <a:ext uri="{0D108BD9-81ED-4DB2-BD59-A6C34878D82A}">
                    <a16:rowId xmlns:a16="http://schemas.microsoft.com/office/drawing/2014/main" val="2798160778"/>
                  </a:ext>
                </a:extLst>
              </a:tr>
              <a:tr h="463418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>
                          <a:effectLst/>
                        </a:rPr>
                        <a:t>2) </a:t>
                      </a:r>
                      <a:r>
                        <a:rPr lang="ru-RU" sz="900" u="none" strike="noStrike" dirty="0" err="1">
                          <a:effectLst/>
                        </a:rPr>
                        <a:t>Складові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скорочення</a:t>
                      </a:r>
                      <a:r>
                        <a:rPr lang="ru-RU" sz="900" u="none" strike="noStrike" dirty="0">
                          <a:effectLst/>
                        </a:rPr>
                        <a:t> – </a:t>
                      </a:r>
                      <a:r>
                        <a:rPr lang="ru-RU" sz="900" u="none" strike="noStrike" dirty="0" err="1">
                          <a:effectLst/>
                        </a:rPr>
                        <a:t>утворені</a:t>
                      </a:r>
                      <a:r>
                        <a:rPr lang="ru-RU" sz="900" u="none" strike="noStrike" dirty="0">
                          <a:effectLst/>
                        </a:rPr>
                        <a:t> з </a:t>
                      </a:r>
                      <a:r>
                        <a:rPr lang="ru-RU" sz="900" u="none" strike="noStrike" dirty="0" err="1">
                          <a:effectLst/>
                        </a:rPr>
                        <a:t>частин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складних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слів</a:t>
                      </a:r>
                      <a:r>
                        <a:rPr lang="ru-RU" sz="900" u="none" strike="noStrike" dirty="0">
                          <a:effectLst/>
                        </a:rPr>
                        <a:t>: завгар, </a:t>
                      </a:r>
                      <a:r>
                        <a:rPr lang="ru-RU" sz="900" u="none" strike="noStrike" dirty="0" err="1">
                          <a:effectLst/>
                        </a:rPr>
                        <a:t>міськком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1709" marR="6436" marT="6436" marB="0" anchor="ctr"/>
                </a:tc>
                <a:extLst>
                  <a:ext uri="{0D108BD9-81ED-4DB2-BD59-A6C34878D82A}">
                    <a16:rowId xmlns:a16="http://schemas.microsoft.com/office/drawing/2014/main" val="905143899"/>
                  </a:ext>
                </a:extLst>
              </a:tr>
              <a:tr h="772363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>
                          <a:effectLst/>
                        </a:rPr>
                        <a:t>3) </a:t>
                      </a:r>
                      <a:r>
                        <a:rPr lang="ru-RU" sz="900" u="none" strike="noStrike" dirty="0" err="1">
                          <a:effectLst/>
                        </a:rPr>
                        <a:t>Частково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скорочені</a:t>
                      </a:r>
                      <a:r>
                        <a:rPr lang="ru-RU" sz="900" u="none" strike="noStrike" dirty="0">
                          <a:effectLst/>
                        </a:rPr>
                        <a:t> слова – </a:t>
                      </a:r>
                      <a:r>
                        <a:rPr lang="ru-RU" sz="900" u="none" strike="noStrike" dirty="0" err="1">
                          <a:effectLst/>
                        </a:rPr>
                        <a:t>утворені</a:t>
                      </a:r>
                      <a:r>
                        <a:rPr lang="ru-RU" sz="900" u="none" strike="noStrike" dirty="0">
                          <a:effectLst/>
                        </a:rPr>
                        <a:t> з </a:t>
                      </a:r>
                      <a:r>
                        <a:rPr lang="ru-RU" sz="900" u="none" strike="noStrike" dirty="0" err="1">
                          <a:effectLst/>
                        </a:rPr>
                        <a:t>частини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або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частин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слів</a:t>
                      </a:r>
                      <a:r>
                        <a:rPr lang="ru-RU" sz="900" u="none" strike="noStrike" dirty="0">
                          <a:effectLst/>
                        </a:rPr>
                        <a:t> і </a:t>
                      </a:r>
                      <a:r>
                        <a:rPr lang="ru-RU" sz="900" u="none" strike="noStrike" dirty="0" err="1">
                          <a:effectLst/>
                        </a:rPr>
                        <a:t>повного</a:t>
                      </a:r>
                      <a:r>
                        <a:rPr lang="ru-RU" sz="900" u="none" strike="noStrike" dirty="0">
                          <a:effectLst/>
                        </a:rPr>
                        <a:t> слова: </a:t>
                      </a:r>
                      <a:r>
                        <a:rPr lang="ru-RU" sz="900" u="none" strike="noStrike" dirty="0" err="1">
                          <a:effectLst/>
                        </a:rPr>
                        <a:t>Донвугілля</a:t>
                      </a:r>
                      <a:r>
                        <a:rPr lang="ru-RU" sz="900" u="none" strike="noStrike" dirty="0">
                          <a:effectLst/>
                        </a:rPr>
                        <a:t>, </a:t>
                      </a:r>
                      <a:r>
                        <a:rPr lang="ru-RU" sz="900" u="none" strike="noStrike" dirty="0" err="1">
                          <a:effectLst/>
                        </a:rPr>
                        <a:t>Татнафта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1709" marR="6436" marT="6436" marB="0" anchor="ctr"/>
                </a:tc>
                <a:extLst>
                  <a:ext uri="{0D108BD9-81ED-4DB2-BD59-A6C34878D82A}">
                    <a16:rowId xmlns:a16="http://schemas.microsoft.com/office/drawing/2014/main" val="560917096"/>
                  </a:ext>
                </a:extLst>
              </a:tr>
              <a:tr h="308945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4) Відсікання (усічення): зам., акад., доц.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1709" marR="6436" marT="6436" marB="0" anchor="ctr"/>
                </a:tc>
                <a:extLst>
                  <a:ext uri="{0D108BD9-81ED-4DB2-BD59-A6C34878D82A}">
                    <a16:rowId xmlns:a16="http://schemas.microsoft.com/office/drawing/2014/main" val="1104981873"/>
                  </a:ext>
                </a:extLst>
              </a:tr>
              <a:tr h="926836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>
                          <a:effectLst/>
                        </a:rPr>
                        <a:t>5) </a:t>
                      </a:r>
                      <a:r>
                        <a:rPr lang="ru-RU" sz="900" u="none" strike="noStrike" dirty="0" err="1">
                          <a:effectLst/>
                        </a:rPr>
                        <a:t>Телескопічне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скорочення</a:t>
                      </a:r>
                      <a:r>
                        <a:rPr lang="ru-RU" sz="900" u="none" strike="noStrike" dirty="0">
                          <a:effectLst/>
                        </a:rPr>
                        <a:t> – </a:t>
                      </a:r>
                      <a:r>
                        <a:rPr lang="ru-RU" sz="900" u="none" strike="noStrike" dirty="0" err="1">
                          <a:effectLst/>
                        </a:rPr>
                        <a:t>утворені</a:t>
                      </a:r>
                      <a:r>
                        <a:rPr lang="ru-RU" sz="900" u="none" strike="noStrike" dirty="0">
                          <a:effectLst/>
                        </a:rPr>
                        <a:t> з </a:t>
                      </a:r>
                      <a:r>
                        <a:rPr lang="ru-RU" sz="900" u="none" strike="noStrike" dirty="0" err="1">
                          <a:effectLst/>
                        </a:rPr>
                        <a:t>початкової</a:t>
                      </a:r>
                      <a:r>
                        <a:rPr lang="ru-RU" sz="900" u="none" strike="noStrike" dirty="0">
                          <a:effectLst/>
                        </a:rPr>
                        <a:t> та </a:t>
                      </a:r>
                      <a:r>
                        <a:rPr lang="ru-RU" sz="900" u="none" strike="noStrike" dirty="0" err="1">
                          <a:effectLst/>
                        </a:rPr>
                        <a:t>кінцевої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частини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слів</a:t>
                      </a:r>
                      <a:r>
                        <a:rPr lang="ru-RU" sz="900" u="none" strike="noStrike" dirty="0">
                          <a:effectLst/>
                        </a:rPr>
                        <a:t>: </a:t>
                      </a:r>
                      <a:r>
                        <a:rPr lang="ru-RU" sz="900" u="none" strike="noStrike" dirty="0" err="1">
                          <a:effectLst/>
                        </a:rPr>
                        <a:t>рація</a:t>
                      </a:r>
                      <a:r>
                        <a:rPr lang="ru-RU" sz="900" u="none" strike="noStrike" dirty="0">
                          <a:effectLst/>
                        </a:rPr>
                        <a:t> (</a:t>
                      </a:r>
                      <a:r>
                        <a:rPr lang="ru-RU" sz="900" u="none" strike="noStrike" dirty="0" err="1">
                          <a:effectLst/>
                        </a:rPr>
                        <a:t>із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ра</a:t>
                      </a:r>
                      <a:r>
                        <a:rPr lang="ru-RU" sz="900" u="none" strike="noStrike" dirty="0">
                          <a:effectLst/>
                        </a:rPr>
                        <a:t>[</a:t>
                      </a:r>
                      <a:r>
                        <a:rPr lang="ru-RU" sz="900" u="none" strike="noStrike" dirty="0" err="1">
                          <a:effectLst/>
                        </a:rPr>
                        <a:t>діостан</a:t>
                      </a:r>
                      <a:r>
                        <a:rPr lang="ru-RU" sz="900" u="none" strike="noStrike" dirty="0">
                          <a:effectLst/>
                        </a:rPr>
                        <a:t>]</a:t>
                      </a:r>
                      <a:r>
                        <a:rPr lang="ru-RU" sz="900" u="none" strike="noStrike" dirty="0" err="1">
                          <a:effectLst/>
                        </a:rPr>
                        <a:t>ція</a:t>
                      </a:r>
                      <a:r>
                        <a:rPr lang="ru-RU" sz="900" u="none" strike="noStrike" dirty="0">
                          <a:effectLst/>
                        </a:rPr>
                        <a:t>), </a:t>
                      </a:r>
                      <a:r>
                        <a:rPr lang="ru-RU" sz="900" u="none" strike="noStrike" dirty="0" err="1">
                          <a:effectLst/>
                        </a:rPr>
                        <a:t>біоніка</a:t>
                      </a:r>
                      <a:r>
                        <a:rPr lang="ru-RU" sz="900" u="none" strike="noStrike" dirty="0">
                          <a:effectLst/>
                        </a:rPr>
                        <a:t> (</a:t>
                      </a:r>
                      <a:r>
                        <a:rPr lang="ru-RU" sz="900" u="none" strike="noStrike" dirty="0" err="1">
                          <a:effectLst/>
                        </a:rPr>
                        <a:t>із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біо</a:t>
                      </a:r>
                      <a:r>
                        <a:rPr lang="ru-RU" sz="900" u="none" strike="noStrike" dirty="0">
                          <a:effectLst/>
                        </a:rPr>
                        <a:t>[</a:t>
                      </a:r>
                      <a:r>
                        <a:rPr lang="ru-RU" sz="900" u="none" strike="noStrike" dirty="0" err="1">
                          <a:effectLst/>
                        </a:rPr>
                        <a:t>логія</a:t>
                      </a:r>
                      <a:r>
                        <a:rPr lang="ru-RU" sz="900" u="none" strike="noStrike" dirty="0">
                          <a:effectLst/>
                        </a:rPr>
                        <a:t>] та [</a:t>
                      </a:r>
                      <a:r>
                        <a:rPr lang="ru-RU" sz="900" u="none" strike="noStrike" dirty="0" err="1">
                          <a:effectLst/>
                        </a:rPr>
                        <a:t>електро</a:t>
                      </a:r>
                      <a:r>
                        <a:rPr lang="ru-RU" sz="900" u="none" strike="noStrike" dirty="0">
                          <a:effectLst/>
                        </a:rPr>
                        <a:t>]</a:t>
                      </a:r>
                      <a:r>
                        <a:rPr lang="ru-RU" sz="900" u="none" strike="noStrike" dirty="0" err="1">
                          <a:effectLst/>
                        </a:rPr>
                        <a:t>ніка</a:t>
                      </a:r>
                      <a:r>
                        <a:rPr lang="ru-RU" sz="900" u="none" strike="noStrike" dirty="0">
                          <a:effectLst/>
                        </a:rPr>
                        <a:t>) </a:t>
                      </a:r>
                      <a:r>
                        <a:rPr lang="ru-RU" sz="900" u="none" strike="noStrike" dirty="0" err="1">
                          <a:effectLst/>
                        </a:rPr>
                        <a:t>тощо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1709" marR="6436" marT="6436" marB="0" anchor="ctr"/>
                </a:tc>
                <a:extLst>
                  <a:ext uri="{0D108BD9-81ED-4DB2-BD59-A6C34878D82A}">
                    <a16:rowId xmlns:a16="http://schemas.microsoft.com/office/drawing/2014/main" val="1749978469"/>
                  </a:ext>
                </a:extLst>
              </a:tr>
              <a:tr h="308945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>
                          <a:effectLst/>
                        </a:rPr>
                        <a:t>+6) </a:t>
                      </a:r>
                      <a:r>
                        <a:rPr lang="ru-RU" sz="900" u="none" strike="noStrike" dirty="0" err="1">
                          <a:effectLst/>
                        </a:rPr>
                        <a:t>Змішаного</a:t>
                      </a:r>
                      <a:r>
                        <a:rPr lang="ru-RU" sz="900" u="none" strike="noStrike" dirty="0">
                          <a:effectLst/>
                        </a:rPr>
                        <a:t> типу: </a:t>
                      </a:r>
                      <a:r>
                        <a:rPr lang="ru-RU" sz="900" u="none" strike="noStrike" dirty="0" err="1">
                          <a:effectLst/>
                        </a:rPr>
                        <a:t>НДІторгмаш</a:t>
                      </a:r>
                      <a:r>
                        <a:rPr lang="ru-RU" sz="900" u="none" strike="noStrike" dirty="0">
                          <a:effectLst/>
                        </a:rPr>
                        <a:t>.</a:t>
                      </a:r>
                      <a:endParaRPr lang="ru-RU" sz="9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1709" marR="6436" marT="6436" marB="0" anchor="ctr"/>
                </a:tc>
                <a:extLst>
                  <a:ext uri="{0D108BD9-81ED-4DB2-BD59-A6C34878D82A}">
                    <a16:rowId xmlns:a16="http://schemas.microsoft.com/office/drawing/2014/main" val="777762010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A47CA077-C5AC-43B9-9283-F858D23C9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032704"/>
              </p:ext>
            </p:extLst>
          </p:nvPr>
        </p:nvGraphicFramePr>
        <p:xfrm>
          <a:off x="5510810" y="3427943"/>
          <a:ext cx="1851974" cy="28323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1974">
                  <a:extLst>
                    <a:ext uri="{9D8B030D-6E8A-4147-A177-3AD203B41FA5}">
                      <a16:colId xmlns:a16="http://schemas.microsoft.com/office/drawing/2014/main" val="801154435"/>
                    </a:ext>
                  </a:extLst>
                </a:gridCol>
              </a:tblGrid>
              <a:tr h="437738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sng" strike="noStrike" dirty="0">
                          <a:effectLst/>
                        </a:rPr>
                        <a:t>типи </a:t>
                      </a:r>
                      <a:r>
                        <a:rPr lang="ru-RU" sz="1400" u="sng" strike="noStrike" dirty="0" err="1">
                          <a:effectLst/>
                        </a:rPr>
                        <a:t>графічних</a:t>
                      </a:r>
                      <a:r>
                        <a:rPr lang="ru-RU" sz="1400" u="sng" strike="noStrike" dirty="0">
                          <a:effectLst/>
                        </a:rPr>
                        <a:t> </a:t>
                      </a:r>
                      <a:r>
                        <a:rPr lang="ru-RU" sz="1400" u="sng" strike="noStrike" dirty="0" err="1">
                          <a:effectLst/>
                        </a:rPr>
                        <a:t>скорочень</a:t>
                      </a:r>
                      <a:r>
                        <a:rPr lang="ru-RU" sz="1400" u="sng" strike="noStrike" dirty="0">
                          <a:effectLst/>
                        </a:rPr>
                        <a:t>:</a:t>
                      </a:r>
                      <a:endParaRPr lang="ru-RU" sz="1400" b="1" i="0" u="sng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342900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081665"/>
                  </a:ext>
                </a:extLst>
              </a:tr>
              <a:tr h="172157"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9454310"/>
                  </a:ext>
                </a:extLst>
              </a:tr>
              <a:tr h="17215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</a:rPr>
                        <a:t>крапкові: ст., див.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1496112294"/>
                  </a:ext>
                </a:extLst>
              </a:tr>
              <a:tr h="17215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 err="1">
                          <a:effectLst/>
                        </a:rPr>
                        <a:t>дефісні</a:t>
                      </a:r>
                      <a:r>
                        <a:rPr lang="ru-RU" sz="1400" u="none" strike="noStrike" dirty="0">
                          <a:effectLst/>
                        </a:rPr>
                        <a:t>: б-ка, </a:t>
                      </a:r>
                      <a:r>
                        <a:rPr lang="ru-RU" sz="1400" u="none" strike="noStrike" dirty="0" err="1">
                          <a:effectLst/>
                        </a:rPr>
                        <a:t>ін</a:t>
                      </a:r>
                      <a:r>
                        <a:rPr lang="ru-RU" sz="1400" u="none" strike="noStrike" dirty="0">
                          <a:effectLst/>
                        </a:rPr>
                        <a:t>-т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3184334302"/>
                  </a:ext>
                </a:extLst>
              </a:tr>
              <a:tr h="17215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</a:rPr>
                        <a:t>дробові: р/р, а/с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2137281104"/>
                  </a:ext>
                </a:extLst>
              </a:tr>
              <a:tr h="1167303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 err="1">
                          <a:effectLst/>
                        </a:rPr>
                        <a:t>нульові</a:t>
                      </a:r>
                      <a:r>
                        <a:rPr lang="ru-RU" sz="1400" u="none" strike="noStrike" dirty="0">
                          <a:effectLst/>
                        </a:rPr>
                        <a:t> (</a:t>
                      </a:r>
                      <a:r>
                        <a:rPr lang="ru-RU" sz="1400" u="none" strike="noStrike" dirty="0" err="1">
                          <a:effectLst/>
                        </a:rPr>
                        <a:t>курсивні</a:t>
                      </a:r>
                      <a:r>
                        <a:rPr lang="ru-RU" sz="1400" u="none" strike="noStrike" dirty="0">
                          <a:effectLst/>
                        </a:rPr>
                        <a:t>) – на </a:t>
                      </a:r>
                      <a:r>
                        <a:rPr lang="ru-RU" sz="1400" u="none" strike="noStrike" dirty="0" err="1">
                          <a:effectLst/>
                        </a:rPr>
                        <a:t>позначення</a:t>
                      </a:r>
                      <a:r>
                        <a:rPr lang="ru-RU" sz="1400" u="none" strike="noStrike" dirty="0">
                          <a:effectLst/>
                        </a:rPr>
                        <a:t> </a:t>
                      </a:r>
                      <a:r>
                        <a:rPr lang="ru-RU" sz="1400" u="none" strike="noStrike" dirty="0" err="1">
                          <a:effectLst/>
                        </a:rPr>
                        <a:t>фізичних</a:t>
                      </a:r>
                      <a:r>
                        <a:rPr lang="ru-RU" sz="1400" u="none" strike="noStrike" dirty="0">
                          <a:effectLst/>
                        </a:rPr>
                        <a:t>, </a:t>
                      </a:r>
                      <a:r>
                        <a:rPr lang="ru-RU" sz="1400" u="none" strike="noStrike" dirty="0" err="1">
                          <a:effectLst/>
                        </a:rPr>
                        <a:t>метричних</a:t>
                      </a:r>
                      <a:r>
                        <a:rPr lang="ru-RU" sz="1400" u="none" strike="noStrike" dirty="0">
                          <a:effectLst/>
                        </a:rPr>
                        <a:t> величин, валют та </a:t>
                      </a:r>
                      <a:r>
                        <a:rPr lang="ru-RU" sz="1400" u="none" strike="noStrike" dirty="0" err="1">
                          <a:effectLst/>
                        </a:rPr>
                        <a:t>ін</a:t>
                      </a:r>
                      <a:r>
                        <a:rPr lang="ru-RU" sz="1400" u="none" strike="noStrike" dirty="0">
                          <a:effectLst/>
                        </a:rPr>
                        <a:t>. Стоять </a:t>
                      </a:r>
                      <a:r>
                        <a:rPr lang="ru-RU" sz="1400" u="none" strike="noStrike" dirty="0" err="1">
                          <a:effectLst/>
                        </a:rPr>
                        <a:t>лише</a:t>
                      </a:r>
                      <a:r>
                        <a:rPr lang="ru-RU" sz="1400" u="none" strike="noStrike" dirty="0">
                          <a:effectLst/>
                        </a:rPr>
                        <a:t> </a:t>
                      </a:r>
                      <a:r>
                        <a:rPr lang="ru-RU" sz="1400" u="none" strike="noStrike" dirty="0" err="1">
                          <a:effectLst/>
                        </a:rPr>
                        <a:t>після</a:t>
                      </a:r>
                      <a:r>
                        <a:rPr lang="ru-RU" sz="1400" u="none" strike="noStrike" dirty="0">
                          <a:effectLst/>
                        </a:rPr>
                        <a:t> </a:t>
                      </a:r>
                      <a:r>
                        <a:rPr lang="ru-RU" sz="1400" u="none" strike="noStrike" dirty="0" err="1">
                          <a:effectLst/>
                        </a:rPr>
                        <a:t>цифрових</a:t>
                      </a:r>
                      <a:r>
                        <a:rPr lang="ru-RU" sz="1400" u="none" strike="noStrike" dirty="0">
                          <a:effectLst/>
                        </a:rPr>
                        <a:t> </a:t>
                      </a:r>
                      <a:r>
                        <a:rPr lang="ru-RU" sz="1400" u="none" strike="noStrike" dirty="0" err="1">
                          <a:effectLst/>
                        </a:rPr>
                        <a:t>назв</a:t>
                      </a:r>
                      <a:r>
                        <a:rPr lang="ru-RU" sz="1400" u="none" strike="noStrike" dirty="0">
                          <a:effectLst/>
                        </a:rPr>
                        <a:t>: 2 </a:t>
                      </a:r>
                      <a:r>
                        <a:rPr lang="ru-RU" sz="1400" u="none" strike="noStrike" dirty="0" err="1">
                          <a:effectLst/>
                        </a:rPr>
                        <a:t>хв</a:t>
                      </a:r>
                      <a:r>
                        <a:rPr lang="ru-RU" sz="1400" u="none" strike="noStrike" dirty="0">
                          <a:effectLst/>
                        </a:rPr>
                        <a:t>, 47 кг.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3046826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55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8DA10E-21E9-48D2-89A6-F193EB545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74" y="949234"/>
            <a:ext cx="11913325" cy="1162469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3.   </a:t>
            </a:r>
            <a:r>
              <a:rPr lang="ru-RU" sz="2700" dirty="0" err="1"/>
              <a:t>Напишіть</a:t>
            </a:r>
            <a:r>
              <a:rPr lang="ru-RU" sz="2700" dirty="0"/>
              <a:t> </a:t>
            </a:r>
            <a:r>
              <a:rPr lang="ru-RU" sz="2700" dirty="0" err="1"/>
              <a:t>автобіографію</a:t>
            </a:r>
            <a:r>
              <a:rPr lang="ru-RU" sz="2700" dirty="0"/>
              <a:t>, </a:t>
            </a:r>
            <a:r>
              <a:rPr lang="ru-RU" sz="2700" dirty="0" err="1"/>
              <a:t>дотримуючись</a:t>
            </a:r>
            <a:r>
              <a:rPr lang="ru-RU" sz="2700" dirty="0"/>
              <a:t> </a:t>
            </a:r>
            <a:r>
              <a:rPr lang="ru-RU" sz="2700" dirty="0" err="1"/>
              <a:t>реквізитів</a:t>
            </a:r>
            <a:r>
              <a:rPr lang="ru-RU" sz="2700" dirty="0"/>
              <a:t>. Дайте </a:t>
            </a:r>
            <a:r>
              <a:rPr lang="en-US" sz="2700" dirty="0"/>
              <a:t>	</a:t>
            </a:r>
            <a:r>
              <a:rPr lang="ru-RU" sz="2700" dirty="0" err="1"/>
              <a:t>визначення</a:t>
            </a:r>
            <a:r>
              <a:rPr lang="ru-RU" sz="2700" dirty="0"/>
              <a:t> документа, </a:t>
            </a:r>
            <a:r>
              <a:rPr lang="ru-RU" sz="2700" dirty="0" err="1"/>
              <a:t>назвіть</a:t>
            </a:r>
            <a:r>
              <a:rPr lang="ru-RU" sz="2700" dirty="0"/>
              <a:t> </a:t>
            </a:r>
            <a:r>
              <a:rPr lang="ru-RU" sz="2700" dirty="0" err="1"/>
              <a:t>його</a:t>
            </a:r>
            <a:r>
              <a:rPr lang="ru-RU" sz="2700" dirty="0"/>
              <a:t> </a:t>
            </a:r>
            <a:r>
              <a:rPr lang="ru-RU" sz="2700" dirty="0" err="1"/>
              <a:t>класифікаційні</a:t>
            </a:r>
            <a:r>
              <a:rPr lang="ru-RU" sz="2700" dirty="0"/>
              <a:t> </a:t>
            </a:r>
            <a:r>
              <a:rPr lang="ru-RU" sz="2700" dirty="0" err="1"/>
              <a:t>ознаки</a:t>
            </a:r>
            <a:r>
              <a:rPr lang="ru-RU" sz="2700" dirty="0"/>
              <a:t>,  </a:t>
            </a:r>
            <a:r>
              <a:rPr lang="en-US" sz="2700" dirty="0"/>
              <a:t>	</a:t>
            </a:r>
            <a:r>
              <a:rPr lang="ru-RU" sz="2700" dirty="0" err="1"/>
              <a:t>реквізити</a:t>
            </a:r>
            <a:r>
              <a:rPr lang="ru-RU" sz="2700" dirty="0"/>
              <a:t> та </a:t>
            </a:r>
            <a:r>
              <a:rPr lang="ru-RU" sz="2700" dirty="0" err="1"/>
              <a:t>особливості</a:t>
            </a:r>
            <a:r>
              <a:rPr lang="ru-RU" sz="2700" dirty="0"/>
              <a:t> </a:t>
            </a:r>
            <a:r>
              <a:rPr lang="ru-RU" sz="2700" dirty="0" err="1"/>
              <a:t>оформлення</a:t>
            </a:r>
            <a:br>
              <a:rPr lang="ru-RU" sz="4300" dirty="0"/>
            </a:br>
            <a:endParaRPr lang="ru-RU" sz="43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729007-036D-4C3C-904D-DED59D837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74" y="2616926"/>
            <a:ext cx="9720071" cy="4023360"/>
          </a:xfrm>
        </p:spPr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uk-UA" dirty="0">
                <a:latin typeface="Georgia" panose="02040502050405020303" pitchFamily="18" charset="0"/>
              </a:rPr>
              <a:t>Напишіть автобіографію</a:t>
            </a:r>
          </a:p>
          <a:p>
            <a:pPr marL="457200" indent="-457200">
              <a:buFont typeface="+mj-lt"/>
              <a:buAutoNum type="arabicParenR"/>
            </a:pPr>
            <a:r>
              <a:rPr lang="uk-UA" dirty="0">
                <a:latin typeface="Georgia" panose="02040502050405020303" pitchFamily="18" charset="0"/>
              </a:rPr>
              <a:t>Визначення </a:t>
            </a:r>
            <a:r>
              <a:rPr lang="uk-UA" dirty="0" err="1">
                <a:latin typeface="Georgia" panose="02040502050405020303" pitchFamily="18" charset="0"/>
              </a:rPr>
              <a:t>докуммента</a:t>
            </a:r>
            <a:r>
              <a:rPr lang="uk-UA" dirty="0">
                <a:latin typeface="Georgia" panose="02040502050405020303" pitchFamily="18" charset="0"/>
              </a:rPr>
              <a:t>, ознаки та особливості оформлення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ru-RU" b="0" i="0" dirty="0">
              <a:solidFill>
                <a:srgbClr val="222222"/>
              </a:solidFill>
              <a:effectLst/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317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02B23F-2BD2-49AC-99CB-EE7C603F8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37" y="585216"/>
            <a:ext cx="10604863" cy="1499616"/>
          </a:xfrm>
        </p:spPr>
        <p:txBody>
          <a:bodyPr>
            <a:normAutofit fontScale="90000"/>
          </a:bodyPr>
          <a:lstStyle/>
          <a:p>
            <a:pPr marL="914400" indent="-914400">
              <a:buFont typeface="+mj-lt"/>
              <a:buAutoNum type="arabicParenR"/>
            </a:pPr>
            <a:r>
              <a:rPr lang="uk-UA" dirty="0">
                <a:latin typeface="Georgia" panose="02040502050405020303" pitchFamily="18" charset="0"/>
              </a:rPr>
              <a:t>Напишіть автобіографію</a:t>
            </a:r>
            <a:br>
              <a:rPr lang="uk-UA" dirty="0">
                <a:latin typeface="Georgia" panose="02040502050405020303" pitchFamily="18" charset="0"/>
              </a:rPr>
            </a:br>
            <a:endParaRPr lang="ru-RU" dirty="0"/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F67D844B-8988-4CBD-A76A-C41ADD2C7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086" y="2084831"/>
            <a:ext cx="3375297" cy="4773169"/>
          </a:xfr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2323957-EB19-49DF-8FCD-11D50D5DE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89" y="2084833"/>
            <a:ext cx="3375297" cy="47731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78D8C9-E3AA-433D-946E-B99D3D567EBB}"/>
              </a:ext>
            </a:extLst>
          </p:cNvPr>
          <p:cNvSpPr txBox="1"/>
          <p:nvPr/>
        </p:nvSpPr>
        <p:spPr>
          <a:xfrm>
            <a:off x="7433630" y="2505670"/>
            <a:ext cx="4758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Georgia" panose="02040502050405020303" pitchFamily="18" charset="0"/>
              </a:rPr>
              <a:t>Рис 1 – Автобіографія</a:t>
            </a:r>
          </a:p>
          <a:p>
            <a:r>
              <a:rPr lang="uk-UA" dirty="0">
                <a:latin typeface="Georgia" panose="02040502050405020303" pitchFamily="18" charset="0"/>
              </a:rPr>
              <a:t>Рис 2 – Автобіографія з роз'ясненням реквізитів</a:t>
            </a:r>
            <a:endParaRPr lang="ru-RU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29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D2419-3085-42FA-B294-A835B2DDE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463" y="1097280"/>
            <a:ext cx="11895551" cy="987552"/>
          </a:xfrm>
        </p:spPr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arenR" startAt="2"/>
            </a:pPr>
            <a:r>
              <a:rPr lang="uk-UA" sz="4000" dirty="0">
                <a:latin typeface="Georgia" panose="02040502050405020303" pitchFamily="18" charset="0"/>
              </a:rPr>
              <a:t>Визначення </a:t>
            </a:r>
            <a:r>
              <a:rPr lang="uk-UA" sz="4000" dirty="0" err="1">
                <a:latin typeface="Georgia" panose="02040502050405020303" pitchFamily="18" charset="0"/>
              </a:rPr>
              <a:t>докуммента</a:t>
            </a:r>
            <a:r>
              <a:rPr lang="uk-UA" sz="4000" dirty="0">
                <a:latin typeface="Georgia" panose="02040502050405020303" pitchFamily="18" charset="0"/>
              </a:rPr>
              <a:t>, ознаки та особливості оформлення</a:t>
            </a:r>
            <a:br>
              <a:rPr lang="uk-UA" dirty="0">
                <a:latin typeface="Georgia" panose="02040502050405020303" pitchFamily="18" charset="0"/>
              </a:rPr>
            </a:b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C83E7F7-D64D-4732-8559-13DD71623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012910"/>
              </p:ext>
            </p:extLst>
          </p:nvPr>
        </p:nvGraphicFramePr>
        <p:xfrm>
          <a:off x="9797143" y="2286634"/>
          <a:ext cx="2263871" cy="40227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3871">
                  <a:extLst>
                    <a:ext uri="{9D8B030D-6E8A-4147-A177-3AD203B41FA5}">
                      <a16:colId xmlns:a16="http://schemas.microsoft.com/office/drawing/2014/main" val="675114019"/>
                    </a:ext>
                  </a:extLst>
                </a:gridCol>
              </a:tblGrid>
              <a:tr h="36570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 err="1">
                          <a:effectLst/>
                        </a:rPr>
                        <a:t>Особливості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оформлення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автобіографії</a:t>
                      </a:r>
                      <a:r>
                        <a:rPr lang="ru-RU" sz="1100" u="none" strike="noStrike" dirty="0">
                          <a:effectLst/>
                        </a:rPr>
                        <a:t>:</a:t>
                      </a:r>
                      <a:endParaRPr lang="ru-RU" sz="1100" b="1" i="0" u="none" strike="noStrike" dirty="0">
                        <a:solidFill>
                          <a:srgbClr val="464646"/>
                        </a:solidFill>
                        <a:effectLst/>
                        <a:latin typeface="Inherit"/>
                      </a:endParaRPr>
                    </a:p>
                  </a:txBody>
                  <a:tcPr marL="8707" marR="8707" marT="8707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270887"/>
                  </a:ext>
                </a:extLst>
              </a:tr>
              <a:tr h="69657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 err="1">
                          <a:effectLst/>
                        </a:rPr>
                        <a:t>Автобіографія</a:t>
                      </a:r>
                      <a:r>
                        <a:rPr lang="ru-RU" sz="1100" u="none" strike="noStrike" dirty="0">
                          <a:effectLst/>
                        </a:rPr>
                        <a:t> повинна бути написана </a:t>
                      </a:r>
                      <a:r>
                        <a:rPr lang="ru-RU" sz="1100" u="none" strike="noStrike" dirty="0" err="1">
                          <a:effectLst/>
                        </a:rPr>
                        <a:t>від</a:t>
                      </a:r>
                      <a:r>
                        <a:rPr lang="ru-RU" sz="1100" u="none" strike="noStrike" dirty="0">
                          <a:effectLst/>
                        </a:rPr>
                        <a:t> руки на </a:t>
                      </a:r>
                      <a:r>
                        <a:rPr lang="ru-RU" sz="1100" u="none" strike="noStrike" dirty="0" err="1">
                          <a:effectLst/>
                        </a:rPr>
                        <a:t>аркуші</a:t>
                      </a:r>
                      <a:r>
                        <a:rPr lang="ru-RU" sz="1100" u="none" strike="noStrike" dirty="0">
                          <a:effectLst/>
                        </a:rPr>
                        <a:t> формату А4, </a:t>
                      </a:r>
                      <a:r>
                        <a:rPr lang="ru-RU" sz="1100" u="none" strike="noStrike" dirty="0" err="1">
                          <a:effectLst/>
                        </a:rPr>
                        <a:t>або</a:t>
                      </a:r>
                      <a:r>
                        <a:rPr lang="ru-RU" sz="1100" u="none" strike="noStrike" dirty="0">
                          <a:effectLst/>
                        </a:rPr>
                        <a:t> на </a:t>
                      </a:r>
                      <a:r>
                        <a:rPr lang="ru-RU" sz="1100" u="none" strike="noStrike" dirty="0" err="1">
                          <a:effectLst/>
                        </a:rPr>
                        <a:t>роздрукованому</a:t>
                      </a:r>
                      <a:r>
                        <a:rPr lang="ru-RU" sz="1100" u="none" strike="noStrike" dirty="0">
                          <a:effectLst/>
                        </a:rPr>
                        <a:t> бланку;</a:t>
                      </a:r>
                      <a:endParaRPr lang="ru-RU" sz="1100" b="0" i="0" u="none" strike="noStrike" dirty="0">
                        <a:solidFill>
                          <a:srgbClr val="46464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7" marR="8707" marT="8707" marB="0" anchor="ctr"/>
                </a:tc>
                <a:extLst>
                  <a:ext uri="{0D108BD9-81ED-4DB2-BD59-A6C34878D82A}">
                    <a16:rowId xmlns:a16="http://schemas.microsoft.com/office/drawing/2014/main" val="3844976217"/>
                  </a:ext>
                </a:extLst>
              </a:tr>
              <a:tr h="34828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Не допускайте граматичних та орфографічних помилок;</a:t>
                      </a:r>
                      <a:endParaRPr lang="ru-RU" sz="1100" b="0" i="0" u="none" strike="noStrike">
                        <a:solidFill>
                          <a:srgbClr val="46464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7" marR="8707" marT="8707" marB="0" anchor="ctr"/>
                </a:tc>
                <a:extLst>
                  <a:ext uri="{0D108BD9-81ED-4DB2-BD59-A6C34878D82A}">
                    <a16:rowId xmlns:a16="http://schemas.microsoft.com/office/drawing/2014/main" val="3390236788"/>
                  </a:ext>
                </a:extLst>
              </a:tr>
              <a:tr h="52243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В </a:t>
                      </a:r>
                      <a:r>
                        <a:rPr lang="ru-RU" sz="1100" u="none" strike="noStrike" dirty="0" err="1">
                          <a:effectLst/>
                        </a:rPr>
                        <a:t>залежності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від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цілей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написання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вашої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автобіографії</a:t>
                      </a:r>
                      <a:r>
                        <a:rPr lang="ru-RU" sz="1100" u="none" strike="noStrike" dirty="0">
                          <a:effectLst/>
                        </a:rPr>
                        <a:t>, правильно </a:t>
                      </a:r>
                      <a:r>
                        <a:rPr lang="ru-RU" sz="1100" u="none" strike="noStrike" dirty="0" err="1">
                          <a:effectLst/>
                        </a:rPr>
                        <a:t>розставляйте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акценти</a:t>
                      </a:r>
                      <a:r>
                        <a:rPr lang="ru-RU" sz="1100" u="none" strike="noStrike" dirty="0">
                          <a:effectLst/>
                        </a:rPr>
                        <a:t>;</a:t>
                      </a:r>
                      <a:endParaRPr lang="ru-RU" sz="1100" b="0" i="0" u="none" strike="noStrike" dirty="0">
                        <a:solidFill>
                          <a:srgbClr val="46464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7" marR="8707" marT="8707" marB="0" anchor="ctr"/>
                </a:tc>
                <a:extLst>
                  <a:ext uri="{0D108BD9-81ED-4DB2-BD59-A6C34878D82A}">
                    <a16:rowId xmlns:a16="http://schemas.microsoft.com/office/drawing/2014/main" val="2877021868"/>
                  </a:ext>
                </a:extLst>
              </a:tr>
              <a:tr h="69657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Не треба писати про себе все. Нікому не цікаві ваші теми рефератів в школі чи інституті або кличка вашої собаки;</a:t>
                      </a:r>
                      <a:endParaRPr lang="ru-RU" sz="1100" b="0" i="0" u="none" strike="noStrike">
                        <a:solidFill>
                          <a:srgbClr val="46464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7" marR="8707" marT="8707" marB="0" anchor="ctr"/>
                </a:tc>
                <a:extLst>
                  <a:ext uri="{0D108BD9-81ED-4DB2-BD59-A6C34878D82A}">
                    <a16:rowId xmlns:a16="http://schemas.microsoft.com/office/drawing/2014/main" val="2950961510"/>
                  </a:ext>
                </a:extLst>
              </a:tr>
              <a:tr h="34828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Не варто писати про сумнівні факти із свого життя;</a:t>
                      </a:r>
                      <a:endParaRPr lang="ru-RU" sz="1100" b="0" i="0" u="none" strike="noStrike">
                        <a:solidFill>
                          <a:srgbClr val="46464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7" marR="8707" marT="8707" marB="0" anchor="ctr"/>
                </a:tc>
                <a:extLst>
                  <a:ext uri="{0D108BD9-81ED-4DB2-BD59-A6C34878D82A}">
                    <a16:rowId xmlns:a16="http://schemas.microsoft.com/office/drawing/2014/main" val="3942312969"/>
                  </a:ext>
                </a:extLst>
              </a:tr>
              <a:tr h="52243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В жодному разі не треба брехати. Будь-яка брехня рано чи пізно спливе;</a:t>
                      </a:r>
                      <a:endParaRPr lang="ru-RU" sz="1100" b="0" i="0" u="none" strike="noStrike">
                        <a:solidFill>
                          <a:srgbClr val="46464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7" marR="8707" marT="8707" marB="0" anchor="ctr"/>
                </a:tc>
                <a:extLst>
                  <a:ext uri="{0D108BD9-81ED-4DB2-BD59-A6C34878D82A}">
                    <a16:rowId xmlns:a16="http://schemas.microsoft.com/office/drawing/2014/main" val="2080785824"/>
                  </a:ext>
                </a:extLst>
              </a:tr>
              <a:tr h="52243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 err="1">
                          <a:effectLst/>
                        </a:rPr>
                        <a:t>Намагайтеся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витримувати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логічну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лінію</a:t>
                      </a:r>
                      <a:r>
                        <a:rPr lang="ru-RU" sz="1100" u="none" strike="noStrike" dirty="0">
                          <a:effectLst/>
                        </a:rPr>
                        <a:t> та </a:t>
                      </a:r>
                      <a:r>
                        <a:rPr lang="ru-RU" sz="1100" u="none" strike="noStrike" dirty="0" err="1">
                          <a:effectLst/>
                        </a:rPr>
                        <a:t>вказувати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дані</a:t>
                      </a:r>
                      <a:r>
                        <a:rPr lang="ru-RU" sz="1100" u="none" strike="noStrike" dirty="0">
                          <a:effectLst/>
                        </a:rPr>
                        <a:t> в </a:t>
                      </a:r>
                      <a:r>
                        <a:rPr lang="ru-RU" sz="1100" u="none" strike="noStrike" dirty="0" err="1">
                          <a:effectLst/>
                        </a:rPr>
                        <a:t>хронологічному</a:t>
                      </a:r>
                      <a:r>
                        <a:rPr lang="ru-RU" sz="1100" u="none" strike="noStrike" dirty="0">
                          <a:effectLst/>
                        </a:rPr>
                        <a:t> порядку.</a:t>
                      </a:r>
                      <a:endParaRPr lang="ru-RU" sz="1100" b="0" i="0" u="none" strike="noStrike" dirty="0">
                        <a:solidFill>
                          <a:srgbClr val="46464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7" marR="8707" marT="8707" marB="0" anchor="ctr"/>
                </a:tc>
                <a:extLst>
                  <a:ext uri="{0D108BD9-81ED-4DB2-BD59-A6C34878D82A}">
                    <a16:rowId xmlns:a16="http://schemas.microsoft.com/office/drawing/2014/main" val="4124507413"/>
                  </a:ext>
                </a:extLst>
              </a:tr>
            </a:tbl>
          </a:graphicData>
        </a:graphic>
      </p:graphicFrame>
      <p:sp>
        <p:nvSpPr>
          <p:cNvPr id="6" name="Объект 5">
            <a:extLst>
              <a:ext uri="{FF2B5EF4-FFF2-40B4-BE49-F238E27FC236}">
                <a16:creationId xmlns:a16="http://schemas.microsoft.com/office/drawing/2014/main" id="{0FA5B07F-E9A0-48B5-8E18-746753B32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590135" cy="4023360"/>
          </a:xfrm>
        </p:spPr>
        <p:txBody>
          <a:bodyPr>
            <a:normAutofit/>
          </a:bodyPr>
          <a:lstStyle/>
          <a:p>
            <a:r>
              <a:rPr lang="ru-RU" sz="1600" b="0" i="0" dirty="0" err="1">
                <a:effectLst/>
                <a:latin typeface="Georgia" panose="02040502050405020303" pitchFamily="18" charset="0"/>
              </a:rPr>
              <a:t>Автобіографія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—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це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стислий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переказ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основних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етапів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свого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життя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і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головних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досягнень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, написаний у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вільній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формі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.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Найчастіше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вона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може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знадобитися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при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прийомі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на роботу,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вступі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до ВНЗ, для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проходження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практики, в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військкомат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або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школу, тому при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її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складанні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слід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керуватися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загальними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правилами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написання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ділових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листів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.</a:t>
            </a:r>
          </a:p>
          <a:p>
            <a:r>
              <a:rPr lang="ru-RU" sz="1600" b="0" i="0" dirty="0" err="1">
                <a:effectLst/>
                <a:latin typeface="Georgia" panose="02040502050405020303" pitchFamily="18" charset="0"/>
              </a:rPr>
              <a:t>Відомості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про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трудову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діяльність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(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стисло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, в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хронологічній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послідовності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назви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місць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роботи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й посад).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Відомості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про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громадську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роботу (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всі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її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види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).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Стислі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відомості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про склад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сім'ї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(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батько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,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мати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,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чоловік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, дружина,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діти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). Дата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написання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й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підпис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автора.</a:t>
            </a:r>
            <a:endParaRPr lang="en-US" sz="1600" b="0" i="0" dirty="0">
              <a:effectLst/>
              <a:latin typeface="Georgia" panose="02040502050405020303" pitchFamily="18" charset="0"/>
            </a:endParaRPr>
          </a:p>
          <a:p>
            <a:endParaRPr lang="ru-RU" sz="1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22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19238F-FE0B-4D47-B21D-1E8FB9E6D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Джерела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D8D959-BBA4-4EDD-9F9F-29C1FA363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b="0" i="0" dirty="0">
                <a:effectLst/>
                <a:latin typeface="Helvetica Neue"/>
              </a:rPr>
              <a:t>Гриценко Т. Б. </a:t>
            </a:r>
            <a:r>
              <a:rPr lang="ru-RU" b="0" i="0" dirty="0" err="1">
                <a:effectLst/>
                <a:latin typeface="Helvetica Neue"/>
              </a:rPr>
              <a:t>Українська</a:t>
            </a:r>
            <a:r>
              <a:rPr lang="ru-RU" b="0" i="0" dirty="0">
                <a:effectLst/>
                <a:latin typeface="Helvetica Neue"/>
              </a:rPr>
              <a:t> </a:t>
            </a:r>
            <a:r>
              <a:rPr lang="ru-RU" b="0" i="0" dirty="0" err="1">
                <a:effectLst/>
                <a:latin typeface="Helvetica Neue"/>
              </a:rPr>
              <a:t>мова</a:t>
            </a:r>
            <a:r>
              <a:rPr lang="ru-RU" b="0" i="0" dirty="0">
                <a:effectLst/>
                <a:latin typeface="Helvetica Neue"/>
              </a:rPr>
              <a:t> за </a:t>
            </a:r>
            <a:r>
              <a:rPr lang="ru-RU" b="0" i="0" dirty="0" err="1">
                <a:effectLst/>
                <a:latin typeface="Helvetica Neue"/>
              </a:rPr>
              <a:t>професійним</a:t>
            </a:r>
            <a:r>
              <a:rPr lang="ru-RU" b="0" i="0" dirty="0">
                <a:effectLst/>
                <a:latin typeface="Helvetica Neue"/>
              </a:rPr>
              <a:t> </a:t>
            </a:r>
            <a:r>
              <a:rPr lang="ru-RU" b="0" i="0" dirty="0" err="1">
                <a:effectLst/>
                <a:latin typeface="Helvetica Neue"/>
              </a:rPr>
              <a:t>спрямуванням</a:t>
            </a:r>
            <a:r>
              <a:rPr lang="ru-RU" b="0" i="0" dirty="0">
                <a:effectLst/>
                <a:latin typeface="Helvetica Neue"/>
              </a:rPr>
              <a:t>: </a:t>
            </a:r>
            <a:r>
              <a:rPr lang="ru-RU" b="0" i="0" dirty="0" err="1">
                <a:effectLst/>
                <a:latin typeface="Helvetica Neue"/>
              </a:rPr>
              <a:t>навч</a:t>
            </a:r>
            <a:r>
              <a:rPr lang="ru-RU" b="0" i="0" dirty="0">
                <a:effectLst/>
                <a:latin typeface="Helvetica Neue"/>
              </a:rPr>
              <a:t>. </a:t>
            </a:r>
            <a:r>
              <a:rPr lang="ru-RU" b="0" i="0" dirty="0" err="1">
                <a:effectLst/>
                <a:latin typeface="Helvetica Neue"/>
              </a:rPr>
              <a:t>посіб</a:t>
            </a:r>
            <a:r>
              <a:rPr lang="ru-RU" b="0" i="0" dirty="0">
                <a:effectLst/>
                <a:latin typeface="Helvetica Neue"/>
              </a:rPr>
              <a:t>. / Т. Б. Гриценко. К.: Центр </a:t>
            </a:r>
            <a:r>
              <a:rPr lang="ru-RU" b="0" i="0" dirty="0" err="1">
                <a:effectLst/>
                <a:latin typeface="Helvetica Neue"/>
              </a:rPr>
              <a:t>учбової</a:t>
            </a:r>
            <a:r>
              <a:rPr lang="ru-RU" b="0" i="0" dirty="0">
                <a:effectLst/>
                <a:latin typeface="Helvetica Neue"/>
              </a:rPr>
              <a:t> </a:t>
            </a:r>
            <a:r>
              <a:rPr lang="ru-RU" b="0" i="0" dirty="0" err="1">
                <a:effectLst/>
                <a:latin typeface="Helvetica Neue"/>
              </a:rPr>
              <a:t>літератури</a:t>
            </a:r>
            <a:r>
              <a:rPr lang="ru-RU" b="0" i="0" dirty="0">
                <a:effectLst/>
                <a:latin typeface="Helvetica Neue"/>
              </a:rPr>
              <a:t>, 2010. 624 с.</a:t>
            </a:r>
          </a:p>
          <a:p>
            <a:pPr marL="457200" indent="-457200">
              <a:buFont typeface="+mj-lt"/>
              <a:buAutoNum type="arabicPeriod"/>
            </a:pPr>
            <a:r>
              <a:rPr lang="ru-RU" b="0" i="0" dirty="0">
                <a:effectLst/>
                <a:latin typeface="Helvetica Neue"/>
              </a:rPr>
              <a:t>Зубков М. Г. </a:t>
            </a:r>
            <a:r>
              <a:rPr lang="ru-RU" b="0" i="0" dirty="0" err="1">
                <a:effectLst/>
                <a:latin typeface="Helvetica Neue"/>
              </a:rPr>
              <a:t>Сучасна</a:t>
            </a:r>
            <a:r>
              <a:rPr lang="ru-RU" b="0" i="0" dirty="0">
                <a:effectLst/>
                <a:latin typeface="Helvetica Neue"/>
              </a:rPr>
              <a:t> </a:t>
            </a:r>
            <a:r>
              <a:rPr lang="ru-RU" b="0" i="0" dirty="0" err="1">
                <a:effectLst/>
                <a:latin typeface="Helvetica Neue"/>
              </a:rPr>
              <a:t>українська</a:t>
            </a:r>
            <a:r>
              <a:rPr lang="ru-RU" b="0" i="0" dirty="0">
                <a:effectLst/>
                <a:latin typeface="Helvetica Neue"/>
              </a:rPr>
              <a:t> </a:t>
            </a:r>
            <a:r>
              <a:rPr lang="ru-RU" b="0" i="0" dirty="0" err="1">
                <a:effectLst/>
                <a:latin typeface="Helvetica Neue"/>
              </a:rPr>
              <a:t>ділова</a:t>
            </a:r>
            <a:r>
              <a:rPr lang="ru-RU" b="0" i="0" dirty="0">
                <a:effectLst/>
                <a:latin typeface="Helvetica Neue"/>
              </a:rPr>
              <a:t> </a:t>
            </a:r>
            <a:r>
              <a:rPr lang="ru-RU" b="0" i="0" dirty="0" err="1">
                <a:effectLst/>
                <a:latin typeface="Helvetica Neue"/>
              </a:rPr>
              <a:t>мова</a:t>
            </a:r>
            <a:r>
              <a:rPr lang="ru-RU" b="0" i="0" dirty="0">
                <a:effectLst/>
                <a:latin typeface="Helvetica Neue"/>
              </a:rPr>
              <a:t>: </a:t>
            </a:r>
            <a:r>
              <a:rPr lang="ru-RU" b="0" i="0" dirty="0" err="1">
                <a:effectLst/>
                <a:latin typeface="Helvetica Neue"/>
              </a:rPr>
              <a:t>підручник</a:t>
            </a:r>
            <a:r>
              <a:rPr lang="ru-RU" b="0" i="0" dirty="0">
                <a:effectLst/>
                <a:latin typeface="Helvetica Neue"/>
              </a:rPr>
              <a:t>.- 9-те вид., </a:t>
            </a:r>
            <a:r>
              <a:rPr lang="ru-RU" b="0" i="0" dirty="0" err="1">
                <a:effectLst/>
                <a:latin typeface="Helvetica Neue"/>
              </a:rPr>
              <a:t>виправл</a:t>
            </a:r>
            <a:r>
              <a:rPr lang="ru-RU" b="0" i="0" dirty="0">
                <a:effectLst/>
                <a:latin typeface="Helvetica Neue"/>
              </a:rPr>
              <a:t>. і доп. / М. Г. Зубков. Х.: СПД ФО </a:t>
            </a:r>
            <a:r>
              <a:rPr lang="ru-RU" b="0" i="0" dirty="0" err="1">
                <a:effectLst/>
                <a:latin typeface="Helvetica Neue"/>
              </a:rPr>
              <a:t>Співак</a:t>
            </a:r>
            <a:r>
              <a:rPr lang="ru-RU" b="0" i="0" dirty="0">
                <a:effectLst/>
                <a:latin typeface="Helvetica Neue"/>
              </a:rPr>
              <a:t>, 2009. 400 с.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КСУЛМ, т. 1-2. К., 1951;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 Жовтобрюх М. А., Кулик Б. М. Курс </a:t>
            </a:r>
            <a:r>
              <a:rPr lang="ru-RU" dirty="0" err="1"/>
              <a:t>сучас</a:t>
            </a:r>
            <a:r>
              <a:rPr lang="ru-RU" dirty="0"/>
              <a:t>. укр. </a:t>
            </a:r>
            <a:r>
              <a:rPr lang="ru-RU" dirty="0" err="1"/>
              <a:t>літ</a:t>
            </a:r>
            <a:r>
              <a:rPr lang="ru-RU" dirty="0"/>
              <a:t>. </a:t>
            </a:r>
            <a:r>
              <a:rPr lang="ru-RU" dirty="0" err="1"/>
              <a:t>мови</a:t>
            </a:r>
            <a:r>
              <a:rPr lang="ru-RU" dirty="0"/>
              <a:t>, ч. 1. К., 1972;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СУЛМ. Вступ. Фонетика; </a:t>
            </a:r>
            <a:r>
              <a:rPr lang="ru-RU" dirty="0" err="1"/>
              <a:t>Морфологія</a:t>
            </a:r>
            <a:r>
              <a:rPr lang="ru-RU" dirty="0"/>
              <a:t>; Синтаксис;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Лексика і </a:t>
            </a:r>
            <a:r>
              <a:rPr lang="ru-RU" dirty="0" err="1"/>
              <a:t>фразеологія</a:t>
            </a:r>
            <a:r>
              <a:rPr lang="ru-RU" dirty="0"/>
              <a:t>; </a:t>
            </a:r>
            <a:r>
              <a:rPr lang="ru-RU" dirty="0" err="1"/>
              <a:t>Стилістика</a:t>
            </a:r>
            <a:r>
              <a:rPr lang="ru-RU" dirty="0"/>
              <a:t>. К., 1969 — 73;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Грищенко А П. [та </a:t>
            </a:r>
            <a:r>
              <a:rPr lang="ru-RU" dirty="0" err="1"/>
              <a:t>ін</a:t>
            </a:r>
            <a:r>
              <a:rPr lang="ru-RU" dirty="0"/>
              <a:t>.] </a:t>
            </a:r>
            <a:r>
              <a:rPr lang="ru-RU" dirty="0" err="1"/>
              <a:t>Сучас</a:t>
            </a:r>
            <a:r>
              <a:rPr lang="ru-RU" dirty="0"/>
              <a:t>. укр. </a:t>
            </a:r>
            <a:r>
              <a:rPr lang="ru-RU" dirty="0" err="1"/>
              <a:t>літ</a:t>
            </a:r>
            <a:r>
              <a:rPr lang="ru-RU" dirty="0"/>
              <a:t>. </a:t>
            </a:r>
            <a:r>
              <a:rPr lang="ru-RU" dirty="0" err="1"/>
              <a:t>мова</a:t>
            </a:r>
            <a:r>
              <a:rPr lang="ru-RU" dirty="0"/>
              <a:t>. К., 1997.</a:t>
            </a:r>
          </a:p>
        </p:txBody>
      </p:sp>
    </p:spTree>
    <p:extLst>
      <p:ext uri="{BB962C8B-B14F-4D97-AF65-F5344CB8AC3E}">
        <p14:creationId xmlns:p14="http://schemas.microsoft.com/office/powerpoint/2010/main" val="208123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8DA10E-21E9-48D2-89A6-F193EB545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612088"/>
            <a:ext cx="11167872" cy="1499616"/>
          </a:xfrm>
        </p:spPr>
        <p:txBody>
          <a:bodyPr>
            <a:normAutofit fontScale="90000"/>
          </a:bodyPr>
          <a:lstStyle/>
          <a:p>
            <a:r>
              <a:rPr lang="en-US" dirty="0"/>
              <a:t>1.</a:t>
            </a:r>
            <a:r>
              <a:rPr lang="ru-RU" dirty="0"/>
              <a:t> </a:t>
            </a:r>
            <a:r>
              <a:rPr lang="ru-RU" sz="4300" dirty="0" err="1"/>
              <a:t>Сучасна</a:t>
            </a:r>
            <a:r>
              <a:rPr lang="ru-RU" sz="4300" dirty="0"/>
              <a:t> </a:t>
            </a:r>
            <a:r>
              <a:rPr lang="ru-RU" sz="4300" dirty="0" err="1"/>
              <a:t>українська</a:t>
            </a:r>
            <a:r>
              <a:rPr lang="ru-RU" sz="4300" dirty="0"/>
              <a:t> </a:t>
            </a:r>
            <a:r>
              <a:rPr lang="ru-RU" sz="4300" dirty="0" err="1"/>
              <a:t>мова</a:t>
            </a:r>
            <a:r>
              <a:rPr lang="ru-RU" sz="4300" dirty="0"/>
              <a:t> як </a:t>
            </a:r>
            <a:r>
              <a:rPr lang="ru-RU" sz="4300" dirty="0" err="1"/>
              <a:t>унормована</a:t>
            </a:r>
            <a:r>
              <a:rPr lang="ru-RU" sz="4300" dirty="0"/>
              <a:t> форма </a:t>
            </a:r>
            <a:r>
              <a:rPr lang="ru-RU" sz="4300" dirty="0" err="1"/>
              <a:t>загальнонародної</a:t>
            </a:r>
            <a:r>
              <a:rPr lang="ru-RU" sz="4300" dirty="0"/>
              <a:t> </a:t>
            </a:r>
            <a:r>
              <a:rPr lang="ru-RU" sz="4300" dirty="0" err="1"/>
              <a:t>мови</a:t>
            </a:r>
            <a:endParaRPr lang="ru-RU" sz="43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729007-036D-4C3C-904D-DED59D83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ru-RU" b="0" i="0" dirty="0" err="1">
                <a:effectLst/>
                <a:latin typeface="Georgia" panose="02040502050405020303" pitchFamily="18" charset="0"/>
              </a:rPr>
              <a:t>Поняття</a:t>
            </a:r>
            <a:r>
              <a:rPr lang="ru-RU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b="0" i="0" dirty="0" err="1">
                <a:effectLst/>
                <a:latin typeface="Georgia" panose="02040502050405020303" pitchFamily="18" charset="0"/>
              </a:rPr>
              <a:t>літературної</a:t>
            </a:r>
            <a:r>
              <a:rPr lang="ru-RU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b="0" i="0" dirty="0" err="1">
                <a:effectLst/>
                <a:latin typeface="Georgia" panose="02040502050405020303" pitchFamily="18" charset="0"/>
              </a:rPr>
              <a:t>мови</a:t>
            </a:r>
            <a:r>
              <a:rPr lang="en-US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>
                <a:effectLst/>
                <a:latin typeface="Georgia" panose="02040502050405020303" pitchFamily="18" charset="0"/>
              </a:rPr>
              <a:t>та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її</a:t>
            </a:r>
            <a:r>
              <a:rPr lang="ru-RU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норми</a:t>
            </a:r>
            <a:endParaRPr lang="en-US" i="0" dirty="0">
              <a:effectLst/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ru-RU" dirty="0" err="1"/>
              <a:t>Українська</a:t>
            </a:r>
            <a:r>
              <a:rPr lang="ru-RU" dirty="0"/>
              <a:t> </a:t>
            </a:r>
            <a:r>
              <a:rPr lang="ru-RU" dirty="0" err="1"/>
              <a:t>літературна</a:t>
            </a:r>
            <a:r>
              <a:rPr lang="ru-RU" dirty="0"/>
              <a:t> </a:t>
            </a:r>
            <a:r>
              <a:rPr lang="ru-RU" dirty="0" err="1"/>
              <a:t>мова</a:t>
            </a:r>
            <a:r>
              <a:rPr lang="ru-RU" dirty="0"/>
              <a:t>, </a:t>
            </a:r>
            <a:r>
              <a:rPr lang="ru-RU" dirty="0" err="1"/>
              <a:t>умови</a:t>
            </a:r>
            <a:r>
              <a:rPr lang="ru-RU" dirty="0"/>
              <a:t>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функціонування</a:t>
            </a:r>
            <a:endParaRPr lang="ru-RU" dirty="0"/>
          </a:p>
          <a:p>
            <a:pPr marL="457200" indent="-457200">
              <a:buFont typeface="+mj-lt"/>
              <a:buAutoNum type="arabicParenR"/>
            </a:pPr>
            <a:r>
              <a:rPr lang="uk-UA" dirty="0" err="1"/>
              <a:t>Понаття</a:t>
            </a:r>
            <a:r>
              <a:rPr lang="uk-UA" dirty="0"/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сучасна</a:t>
            </a:r>
            <a:r>
              <a:rPr lang="ru-RU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українська</a:t>
            </a:r>
            <a:r>
              <a:rPr lang="ru-RU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літературна</a:t>
            </a:r>
            <a:r>
              <a:rPr lang="ru-RU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мова</a:t>
            </a:r>
            <a:endParaRPr lang="en-US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ru-RU" b="0" i="0" dirty="0">
              <a:solidFill>
                <a:srgbClr val="222222"/>
              </a:solidFill>
              <a:effectLst/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458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0447E4-A5DD-4488-84B4-1EBEC9A7D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262742"/>
            <a:ext cx="11945257" cy="769257"/>
          </a:xfrm>
        </p:spPr>
        <p:txBody>
          <a:bodyPr>
            <a:normAutofit fontScale="90000"/>
          </a:bodyPr>
          <a:lstStyle/>
          <a:p>
            <a:pPr marL="914400" indent="-914400">
              <a:buFont typeface="+mj-lt"/>
              <a:buAutoNum type="arabicParenR"/>
            </a:pPr>
            <a:r>
              <a:rPr lang="ru-RU" b="0" i="0" dirty="0" err="1">
                <a:effectLst/>
                <a:latin typeface="Georgia" panose="02040502050405020303" pitchFamily="18" charset="0"/>
              </a:rPr>
              <a:t>Поняття</a:t>
            </a:r>
            <a:r>
              <a:rPr lang="ru-RU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b="0" i="0" dirty="0" err="1">
                <a:effectLst/>
                <a:latin typeface="Georgia" panose="02040502050405020303" pitchFamily="18" charset="0"/>
              </a:rPr>
              <a:t>літературної</a:t>
            </a:r>
            <a:r>
              <a:rPr lang="ru-RU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b="0" i="0" dirty="0" err="1">
                <a:effectLst/>
                <a:latin typeface="Georgia" panose="02040502050405020303" pitchFamily="18" charset="0"/>
              </a:rPr>
              <a:t>мови</a:t>
            </a:r>
            <a:r>
              <a:rPr lang="en-US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>
                <a:effectLst/>
                <a:latin typeface="Georgia" panose="02040502050405020303" pitchFamily="18" charset="0"/>
              </a:rPr>
              <a:t>та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її</a:t>
            </a:r>
            <a:r>
              <a:rPr lang="ru-RU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норми</a:t>
            </a:r>
            <a:br>
              <a:rPr lang="en-US" i="0" dirty="0">
                <a:effectLst/>
                <a:latin typeface="Georgia" panose="02040502050405020303" pitchFamily="18" charset="0"/>
              </a:rPr>
            </a:b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A1867A7F-856B-44A5-B777-4E0686B3EA08}"/>
              </a:ext>
            </a:extLst>
          </p:cNvPr>
          <p:cNvSpPr txBox="1">
            <a:spLocks/>
          </p:cNvSpPr>
          <p:nvPr/>
        </p:nvSpPr>
        <p:spPr>
          <a:xfrm>
            <a:off x="246743" y="1838181"/>
            <a:ext cx="7549546" cy="4606161"/>
          </a:xfrm>
          <a:prstGeom prst="rect">
            <a:avLst/>
          </a:prstGeom>
        </p:spPr>
        <p:txBody>
          <a:bodyPr vert="horz" lIns="45720" tIns="45720" rIns="4572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sz="2400" dirty="0" err="1"/>
              <a:t>Літературна</a:t>
            </a:r>
            <a:r>
              <a:rPr lang="ru-RU" sz="2400" dirty="0"/>
              <a:t> </a:t>
            </a:r>
            <a:r>
              <a:rPr lang="ru-RU" sz="2400" dirty="0" err="1"/>
              <a:t>мова</a:t>
            </a:r>
            <a:r>
              <a:rPr lang="ru-RU" sz="2400" dirty="0"/>
              <a:t> </a:t>
            </a:r>
            <a:r>
              <a:rPr lang="ru-RU" sz="2400" dirty="0" err="1"/>
              <a:t>це</a:t>
            </a:r>
            <a:r>
              <a:rPr lang="ru-RU" sz="2400" dirty="0"/>
              <a:t> </a:t>
            </a:r>
            <a:r>
              <a:rPr lang="ru-RU" sz="2400" dirty="0" err="1"/>
              <a:t>унормована</a:t>
            </a:r>
            <a:r>
              <a:rPr lang="ru-RU" sz="2400" dirty="0"/>
              <a:t>, </a:t>
            </a:r>
            <a:r>
              <a:rPr lang="ru-RU" sz="2400" dirty="0" err="1"/>
              <a:t>оброблена</a:t>
            </a:r>
            <a:r>
              <a:rPr lang="ru-RU" sz="2400" dirty="0"/>
              <a:t> </a:t>
            </a:r>
            <a:r>
              <a:rPr lang="ru-RU" sz="2400" dirty="0" err="1"/>
              <a:t>майстрами</a:t>
            </a:r>
            <a:r>
              <a:rPr lang="ru-RU" sz="2400" dirty="0"/>
              <a:t> слова форма </a:t>
            </a:r>
            <a:r>
              <a:rPr lang="ru-RU" sz="2400" dirty="0" err="1"/>
              <a:t>загальнонародної</a:t>
            </a:r>
            <a:r>
              <a:rPr lang="ru-RU" sz="2400" dirty="0"/>
              <a:t> </a:t>
            </a:r>
            <a:r>
              <a:rPr lang="ru-RU" sz="2400" dirty="0" err="1"/>
              <a:t>мови</a:t>
            </a:r>
            <a:r>
              <a:rPr lang="ru-RU" sz="2400" dirty="0"/>
              <a:t>, яка в </a:t>
            </a:r>
            <a:r>
              <a:rPr lang="ru-RU" sz="2400" dirty="0" err="1"/>
              <a:t>усному</a:t>
            </a:r>
            <a:r>
              <a:rPr lang="ru-RU" sz="2400" dirty="0"/>
              <a:t> й </a:t>
            </a:r>
            <a:r>
              <a:rPr lang="ru-RU" sz="2400" dirty="0" err="1"/>
              <a:t>писемному</a:t>
            </a:r>
            <a:r>
              <a:rPr lang="ru-RU" sz="2400" dirty="0"/>
              <a:t> </a:t>
            </a:r>
            <a:r>
              <a:rPr lang="ru-RU" sz="2400" dirty="0" err="1"/>
              <a:t>різновидах</a:t>
            </a:r>
            <a:r>
              <a:rPr lang="ru-RU" sz="2400" dirty="0"/>
              <a:t> </a:t>
            </a:r>
            <a:r>
              <a:rPr lang="ru-RU" sz="2400" dirty="0" err="1"/>
              <a:t>обслуговує</a:t>
            </a:r>
            <a:r>
              <a:rPr lang="ru-RU" sz="2400" dirty="0"/>
              <a:t> </a:t>
            </a:r>
            <a:r>
              <a:rPr lang="ru-RU" sz="2400" dirty="0" err="1"/>
              <a:t>всі</a:t>
            </a:r>
            <a:r>
              <a:rPr lang="ru-RU" sz="2400" dirty="0"/>
              <a:t> </a:t>
            </a:r>
            <a:r>
              <a:rPr lang="ru-RU" sz="2400" dirty="0" err="1"/>
              <a:t>сфери</a:t>
            </a:r>
            <a:r>
              <a:rPr lang="ru-RU" sz="2400" dirty="0"/>
              <a:t> </a:t>
            </a:r>
            <a:r>
              <a:rPr lang="ru-RU" sz="2400" dirty="0" err="1"/>
              <a:t>суспільного</a:t>
            </a:r>
            <a:r>
              <a:rPr lang="ru-RU" sz="2400" dirty="0"/>
              <a:t> й культурного </a:t>
            </a:r>
            <a:r>
              <a:rPr lang="ru-RU" sz="2400" dirty="0" err="1"/>
              <a:t>життя</a:t>
            </a:r>
            <a:r>
              <a:rPr lang="ru-RU" sz="2400" dirty="0"/>
              <a:t> </a:t>
            </a:r>
            <a:r>
              <a:rPr lang="ru-RU" sz="2400" dirty="0" err="1"/>
              <a:t>українського</a:t>
            </a:r>
            <a:r>
              <a:rPr lang="ru-RU" sz="2400" dirty="0"/>
              <a:t> народу. </a:t>
            </a:r>
            <a:r>
              <a:rPr lang="ru-RU" sz="2400" dirty="0" err="1"/>
              <a:t>Ознаки</a:t>
            </a:r>
            <a:r>
              <a:rPr lang="ru-RU" sz="2400" dirty="0"/>
              <a:t> </a:t>
            </a:r>
            <a:r>
              <a:rPr lang="ru-RU" sz="2400" dirty="0" err="1"/>
              <a:t>літературної</a:t>
            </a:r>
            <a:r>
              <a:rPr lang="ru-RU" sz="2400" dirty="0"/>
              <a:t> </a:t>
            </a:r>
            <a:r>
              <a:rPr lang="ru-RU" sz="2400" dirty="0" err="1"/>
              <a:t>мови</a:t>
            </a:r>
            <a:r>
              <a:rPr lang="ru-RU" sz="2400" dirty="0"/>
              <a:t>: </a:t>
            </a:r>
            <a:r>
              <a:rPr lang="ru-RU" sz="2400" dirty="0" err="1"/>
              <a:t>унормованість</a:t>
            </a:r>
            <a:r>
              <a:rPr lang="ru-RU" sz="2400" dirty="0"/>
              <a:t> (</a:t>
            </a:r>
            <a:r>
              <a:rPr lang="ru-RU" sz="2400" dirty="0" err="1"/>
              <a:t>основна</a:t>
            </a:r>
            <a:r>
              <a:rPr lang="ru-RU" sz="2400" dirty="0"/>
              <a:t>), </a:t>
            </a:r>
            <a:r>
              <a:rPr lang="ru-RU" sz="2400" dirty="0" err="1"/>
              <a:t>наддіалектна</a:t>
            </a:r>
            <a:r>
              <a:rPr lang="ru-RU" sz="2400" dirty="0"/>
              <a:t> форма </a:t>
            </a:r>
            <a:r>
              <a:rPr lang="ru-RU" sz="2400" dirty="0" err="1"/>
              <a:t>існування</a:t>
            </a:r>
            <a:r>
              <a:rPr lang="ru-RU" sz="2400" dirty="0"/>
              <a:t>, </a:t>
            </a:r>
            <a:r>
              <a:rPr lang="ru-RU" sz="2400" dirty="0" err="1"/>
              <a:t>поліфункціональність</a:t>
            </a:r>
            <a:r>
              <a:rPr lang="ru-RU" sz="2400" dirty="0"/>
              <a:t>, </a:t>
            </a:r>
            <a:r>
              <a:rPr lang="ru-RU" sz="2400" dirty="0" err="1"/>
              <a:t>стилістична</a:t>
            </a:r>
            <a:r>
              <a:rPr lang="ru-RU" sz="2400" dirty="0"/>
              <a:t> </a:t>
            </a:r>
            <a:r>
              <a:rPr lang="ru-RU" sz="2400" dirty="0" err="1"/>
              <a:t>диференціація</a:t>
            </a:r>
            <a:r>
              <a:rPr lang="ru-RU" sz="2400" dirty="0"/>
              <a:t>. </a:t>
            </a:r>
            <a:r>
              <a:rPr lang="ru-RU" sz="2400" dirty="0" err="1"/>
              <a:t>Завдяки</a:t>
            </a:r>
            <a:r>
              <a:rPr lang="ru-RU" sz="2400" dirty="0"/>
              <a:t> </a:t>
            </a:r>
            <a:r>
              <a:rPr lang="ru-RU" sz="2400" dirty="0" err="1"/>
              <a:t>унормованості</a:t>
            </a:r>
            <a:r>
              <a:rPr lang="ru-RU" sz="2400" dirty="0"/>
              <a:t> </a:t>
            </a:r>
            <a:r>
              <a:rPr lang="ru-RU" sz="2400" dirty="0" err="1"/>
              <a:t>українська</a:t>
            </a:r>
            <a:r>
              <a:rPr lang="ru-RU" sz="2400" dirty="0"/>
              <a:t> </a:t>
            </a:r>
            <a:r>
              <a:rPr lang="ru-RU" sz="2400" dirty="0" err="1"/>
              <a:t>літературна</a:t>
            </a:r>
            <a:r>
              <a:rPr lang="ru-RU" sz="2400" dirty="0"/>
              <a:t> </a:t>
            </a:r>
            <a:r>
              <a:rPr lang="ru-RU" sz="2400" dirty="0" err="1"/>
              <a:t>мова</a:t>
            </a:r>
            <a:r>
              <a:rPr lang="ru-RU" sz="2400" dirty="0"/>
              <a:t> </a:t>
            </a:r>
            <a:r>
              <a:rPr lang="ru-RU" sz="2400" dirty="0" err="1"/>
              <a:t>однакова</a:t>
            </a:r>
            <a:r>
              <a:rPr lang="ru-RU" sz="2400" dirty="0"/>
              <a:t> на </a:t>
            </a:r>
            <a:r>
              <a:rPr lang="ru-RU" sz="2400" dirty="0" err="1"/>
              <a:t>всій</a:t>
            </a:r>
            <a:r>
              <a:rPr lang="ru-RU" sz="2400" dirty="0"/>
              <a:t> </a:t>
            </a:r>
            <a:r>
              <a:rPr lang="ru-RU" sz="2400" dirty="0" err="1"/>
              <a:t>території</a:t>
            </a:r>
            <a:r>
              <a:rPr lang="ru-RU" sz="2400" dirty="0"/>
              <a:t> </a:t>
            </a:r>
            <a:r>
              <a:rPr lang="ru-RU" sz="2400" dirty="0" err="1"/>
              <a:t>поширення</a:t>
            </a:r>
            <a:r>
              <a:rPr lang="ru-RU" sz="2400" dirty="0"/>
              <a:t>. 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err="1"/>
              <a:t>Мовна</a:t>
            </a:r>
            <a:r>
              <a:rPr lang="ru-RU" sz="2400" dirty="0"/>
              <a:t> норма </a:t>
            </a:r>
            <a:r>
              <a:rPr lang="ru-RU" sz="2400" dirty="0" err="1"/>
              <a:t>це</a:t>
            </a:r>
            <a:r>
              <a:rPr lang="ru-RU" sz="2400" dirty="0"/>
              <a:t> </a:t>
            </a:r>
            <a:r>
              <a:rPr lang="ru-RU" sz="2400" dirty="0" err="1"/>
              <a:t>сукупність</a:t>
            </a:r>
            <a:r>
              <a:rPr lang="ru-RU" sz="2400" dirty="0"/>
              <a:t> </a:t>
            </a:r>
            <a:r>
              <a:rPr lang="ru-RU" sz="2400" dirty="0" err="1"/>
              <a:t>найбільш</a:t>
            </a:r>
            <a:r>
              <a:rPr lang="ru-RU" sz="2400" dirty="0"/>
              <a:t> </a:t>
            </a:r>
            <a:r>
              <a:rPr lang="ru-RU" sz="2400" dirty="0" err="1"/>
              <a:t>придатних</a:t>
            </a:r>
            <a:r>
              <a:rPr lang="ru-RU" sz="2400" dirty="0"/>
              <a:t> для </a:t>
            </a:r>
            <a:r>
              <a:rPr lang="ru-RU" sz="2400" dirty="0" err="1"/>
              <a:t>обслуговування</a:t>
            </a:r>
            <a:r>
              <a:rPr lang="ru-RU" sz="2400" dirty="0"/>
              <a:t> </a:t>
            </a:r>
            <a:r>
              <a:rPr lang="ru-RU" sz="2400" dirty="0" err="1"/>
              <a:t>суспільства</a:t>
            </a:r>
            <a:r>
              <a:rPr lang="ru-RU" sz="2400" dirty="0"/>
              <a:t> </a:t>
            </a:r>
            <a:r>
              <a:rPr lang="ru-RU" sz="2400" dirty="0" err="1"/>
              <a:t>засобів</a:t>
            </a:r>
            <a:r>
              <a:rPr lang="ru-RU" sz="2400" dirty="0"/>
              <a:t> </a:t>
            </a:r>
            <a:r>
              <a:rPr lang="ru-RU" sz="2400" dirty="0" err="1"/>
              <a:t>мови</a:t>
            </a:r>
            <a:r>
              <a:rPr lang="ru-RU" sz="2400" dirty="0"/>
              <a:t>, </a:t>
            </a:r>
            <a:r>
              <a:rPr lang="ru-RU" sz="2400" dirty="0" err="1"/>
              <a:t>що</a:t>
            </a:r>
            <a:r>
              <a:rPr lang="ru-RU" sz="2400" dirty="0"/>
              <a:t> </a:t>
            </a:r>
            <a:r>
              <a:rPr lang="ru-RU" sz="2400" dirty="0" err="1"/>
              <a:t>складається</a:t>
            </a:r>
            <a:r>
              <a:rPr lang="ru-RU" sz="2400" dirty="0"/>
              <a:t> </a:t>
            </a:r>
            <a:r>
              <a:rPr lang="ru-RU" sz="2400" dirty="0" err="1"/>
              <a:t>внаслідок</a:t>
            </a:r>
            <a:r>
              <a:rPr lang="ru-RU" sz="2400" dirty="0"/>
              <a:t> </a:t>
            </a:r>
            <a:r>
              <a:rPr lang="ru-RU" sz="2400" dirty="0" err="1"/>
              <a:t>відбору</a:t>
            </a:r>
            <a:r>
              <a:rPr lang="ru-RU" sz="2400" dirty="0"/>
              <a:t> і </a:t>
            </a:r>
            <a:r>
              <a:rPr lang="ru-RU" sz="2400" dirty="0" err="1"/>
              <a:t>вживання</a:t>
            </a:r>
            <a:r>
              <a:rPr lang="ru-RU" sz="2400" dirty="0"/>
              <a:t> </a:t>
            </a:r>
            <a:r>
              <a:rPr lang="ru-RU" sz="2400" dirty="0" err="1"/>
              <a:t>мовних</a:t>
            </a:r>
            <a:r>
              <a:rPr lang="ru-RU" sz="2400" dirty="0"/>
              <a:t> </a:t>
            </a:r>
            <a:r>
              <a:rPr lang="ru-RU" sz="2400" dirty="0" err="1"/>
              <a:t>елементів</a:t>
            </a:r>
            <a:r>
              <a:rPr lang="ru-RU" sz="2400" dirty="0"/>
              <a:t> </a:t>
            </a:r>
            <a:r>
              <a:rPr lang="ru-RU" sz="2400" dirty="0" err="1"/>
              <a:t>із</a:t>
            </a:r>
            <a:r>
              <a:rPr lang="ru-RU" sz="2400" dirty="0"/>
              <a:t> числа </a:t>
            </a:r>
            <a:r>
              <a:rPr lang="ru-RU" sz="2400" dirty="0" err="1"/>
              <a:t>існуючих</a:t>
            </a:r>
            <a:r>
              <a:rPr lang="ru-RU" sz="2400" dirty="0"/>
              <a:t> у </a:t>
            </a:r>
            <a:r>
              <a:rPr lang="ru-RU" sz="2400" dirty="0" err="1"/>
              <a:t>процесі</a:t>
            </a:r>
            <a:r>
              <a:rPr lang="ru-RU" sz="2400" dirty="0"/>
              <a:t> </a:t>
            </a:r>
            <a:r>
              <a:rPr lang="ru-RU" sz="2400" dirty="0" err="1"/>
              <a:t>їх</a:t>
            </a:r>
            <a:r>
              <a:rPr lang="ru-RU" sz="2400" dirty="0"/>
              <a:t> </a:t>
            </a:r>
            <a:r>
              <a:rPr lang="ru-RU" sz="2400" dirty="0" err="1"/>
              <a:t>соціальної</a:t>
            </a:r>
            <a:r>
              <a:rPr lang="ru-RU" sz="2400" dirty="0"/>
              <a:t> </a:t>
            </a:r>
            <a:r>
              <a:rPr lang="ru-RU" sz="2400" dirty="0" err="1"/>
              <a:t>оцінки</a:t>
            </a:r>
            <a:r>
              <a:rPr lang="ru-RU" sz="2400" dirty="0"/>
              <a:t>. </a:t>
            </a:r>
            <a:r>
              <a:rPr lang="ru-RU" sz="2400" dirty="0" err="1"/>
              <a:t>Норми</a:t>
            </a:r>
            <a:r>
              <a:rPr lang="ru-RU" sz="2400" dirty="0"/>
              <a:t> </a:t>
            </a:r>
            <a:r>
              <a:rPr lang="ru-RU" sz="2400" dirty="0" err="1"/>
              <a:t>тісно</a:t>
            </a:r>
            <a:r>
              <a:rPr lang="ru-RU" sz="2400" dirty="0"/>
              <a:t> </a:t>
            </a:r>
            <a:r>
              <a:rPr lang="ru-RU" sz="2400" dirty="0" err="1"/>
              <a:t>пов'язані</a:t>
            </a:r>
            <a:r>
              <a:rPr lang="ru-RU" sz="2400" dirty="0"/>
              <a:t> з системою </a:t>
            </a:r>
            <a:r>
              <a:rPr lang="ru-RU" sz="2400" dirty="0" err="1"/>
              <a:t>конкретної</a:t>
            </a:r>
            <a:r>
              <a:rPr lang="ru-RU" sz="2400" dirty="0"/>
              <a:t> </a:t>
            </a:r>
            <a:r>
              <a:rPr lang="ru-RU" sz="2400" dirty="0" err="1"/>
              <a:t>мови</a:t>
            </a:r>
            <a:r>
              <a:rPr lang="ru-RU" sz="2400" dirty="0"/>
              <a:t>, </a:t>
            </a:r>
            <a:r>
              <a:rPr lang="ru-RU" sz="2400" dirty="0" err="1"/>
              <a:t>історично</a:t>
            </a:r>
            <a:r>
              <a:rPr lang="ru-RU" sz="2400" dirty="0"/>
              <a:t> й </a:t>
            </a:r>
            <a:r>
              <a:rPr lang="ru-RU" sz="2400" dirty="0" err="1"/>
              <a:t>соціально</a:t>
            </a:r>
            <a:r>
              <a:rPr lang="ru-RU" sz="2400" dirty="0"/>
              <a:t> </a:t>
            </a:r>
            <a:r>
              <a:rPr lang="ru-RU" sz="2400" dirty="0" err="1"/>
              <a:t>зумовлені</a:t>
            </a:r>
            <a:r>
              <a:rPr lang="ru-RU" sz="2400" dirty="0"/>
              <a:t>. </a:t>
            </a:r>
            <a:r>
              <a:rPr lang="ru-RU" sz="2400" dirty="0" err="1"/>
              <a:t>Діючи</a:t>
            </a:r>
            <a:r>
              <a:rPr lang="ru-RU" sz="2400" dirty="0"/>
              <a:t> в </a:t>
            </a:r>
            <a:r>
              <a:rPr lang="ru-RU" sz="2400" dirty="0" err="1"/>
              <a:t>конкретний</a:t>
            </a:r>
            <a:r>
              <a:rPr lang="ru-RU" sz="2400" dirty="0"/>
              <a:t> час як </a:t>
            </a:r>
            <a:r>
              <a:rPr lang="ru-RU" sz="2400" dirty="0" err="1"/>
              <a:t>стабільні</a:t>
            </a:r>
            <a:r>
              <a:rPr lang="ru-RU" sz="2400" dirty="0"/>
              <a:t>, вони все ж </a:t>
            </a:r>
            <a:r>
              <a:rPr lang="ru-RU" sz="2400" dirty="0" err="1"/>
              <a:t>динамічні</a:t>
            </a:r>
            <a:r>
              <a:rPr lang="ru-RU" sz="2400" dirty="0"/>
              <a:t> й </a:t>
            </a:r>
            <a:r>
              <a:rPr lang="ru-RU" sz="2400" dirty="0" err="1"/>
              <a:t>можуть</a:t>
            </a:r>
            <a:r>
              <a:rPr lang="ru-RU" sz="2400" dirty="0"/>
              <a:t> </a:t>
            </a:r>
            <a:r>
              <a:rPr lang="ru-RU" sz="2400" dirty="0" err="1"/>
              <a:t>зазнавати</a:t>
            </a:r>
            <a:r>
              <a:rPr lang="ru-RU" sz="2400" dirty="0"/>
              <a:t> </a:t>
            </a:r>
            <a:r>
              <a:rPr lang="ru-RU" sz="2400" dirty="0" err="1"/>
              <a:t>змін</a:t>
            </a:r>
            <a:r>
              <a:rPr lang="ru-RU" sz="2400" dirty="0"/>
              <a:t> (</a:t>
            </a:r>
            <a:r>
              <a:rPr lang="ru-RU" sz="2400" dirty="0" err="1"/>
              <a:t>наприклад</a:t>
            </a:r>
            <a:r>
              <a:rPr lang="ru-RU" sz="2400" dirty="0"/>
              <a:t>: </a:t>
            </a:r>
            <a:r>
              <a:rPr lang="ru-RU" sz="2400" dirty="0" err="1"/>
              <a:t>загальноприйнятими</a:t>
            </a:r>
            <a:r>
              <a:rPr lang="ru-RU" sz="2400" dirty="0"/>
              <a:t> </a:t>
            </a:r>
            <a:r>
              <a:rPr lang="ru-RU" sz="2400" dirty="0" err="1"/>
              <a:t>були</a:t>
            </a:r>
            <a:r>
              <a:rPr lang="ru-RU" sz="2400" dirty="0"/>
              <a:t> слова </a:t>
            </a:r>
            <a:r>
              <a:rPr lang="ru-RU" sz="2400" dirty="0" err="1"/>
              <a:t>аероплан</a:t>
            </a:r>
            <a:r>
              <a:rPr lang="ru-RU" sz="2400" dirty="0"/>
              <a:t>, </a:t>
            </a:r>
            <a:r>
              <a:rPr lang="ru-RU" sz="2400" dirty="0" err="1"/>
              <a:t>колгосп</a:t>
            </a:r>
            <a:r>
              <a:rPr lang="ru-RU" sz="2400" dirty="0"/>
              <a:t>, </a:t>
            </a:r>
            <a:r>
              <a:rPr lang="ru-RU" sz="2400" dirty="0" err="1"/>
              <a:t>піонер</a:t>
            </a:r>
            <a:r>
              <a:rPr lang="ru-RU" sz="2400" dirty="0"/>
              <a:t>; </a:t>
            </a:r>
            <a:r>
              <a:rPr lang="ru-RU" sz="2400" dirty="0" err="1"/>
              <a:t>історія</a:t>
            </a:r>
            <a:r>
              <a:rPr lang="ru-RU" sz="2400" dirty="0"/>
              <a:t> з </a:t>
            </a:r>
            <a:r>
              <a:rPr lang="ru-RU" sz="2400" dirty="0" err="1"/>
              <a:t>літерою</a:t>
            </a:r>
            <a:r>
              <a:rPr lang="ru-RU" sz="2400" dirty="0"/>
              <a:t> ґ; </a:t>
            </a:r>
            <a:r>
              <a:rPr lang="ru-RU" sz="2400" dirty="0" err="1"/>
              <a:t>заміна</a:t>
            </a:r>
            <a:r>
              <a:rPr lang="ru-RU" sz="2400" dirty="0"/>
              <a:t> </a:t>
            </a:r>
            <a:r>
              <a:rPr lang="ru-RU" sz="2400" dirty="0" err="1"/>
              <a:t>словоформи</a:t>
            </a:r>
            <a:r>
              <a:rPr lang="ru-RU" sz="2400" dirty="0"/>
              <a:t> на </a:t>
            </a:r>
            <a:r>
              <a:rPr lang="ru-RU" sz="2400" dirty="0" err="1"/>
              <a:t>Україні</a:t>
            </a:r>
            <a:r>
              <a:rPr lang="ru-RU" sz="2400" dirty="0"/>
              <a:t> на в </a:t>
            </a:r>
            <a:r>
              <a:rPr lang="ru-RU" sz="2400" dirty="0" err="1"/>
              <a:t>Україні</a:t>
            </a:r>
            <a:r>
              <a:rPr lang="ru-RU" sz="2400" dirty="0"/>
              <a:t>). </a:t>
            </a:r>
            <a:r>
              <a:rPr lang="ru-RU" sz="2400" dirty="0" err="1"/>
              <a:t>Мовна</a:t>
            </a:r>
            <a:r>
              <a:rPr lang="ru-RU" sz="2400" dirty="0"/>
              <a:t> норма </a:t>
            </a:r>
            <a:r>
              <a:rPr lang="ru-RU" sz="2400" dirty="0" err="1"/>
              <a:t>це</a:t>
            </a:r>
            <a:r>
              <a:rPr lang="ru-RU" sz="2400" dirty="0"/>
              <a:t> не </a:t>
            </a:r>
            <a:r>
              <a:rPr lang="ru-RU" sz="2400" dirty="0" err="1"/>
              <a:t>сукупність</a:t>
            </a:r>
            <a:r>
              <a:rPr lang="ru-RU" sz="2400" dirty="0"/>
              <a:t> правил, а </a:t>
            </a:r>
            <a:r>
              <a:rPr lang="ru-RU" sz="2400" dirty="0" err="1"/>
              <a:t>загальноприйнятий</a:t>
            </a:r>
            <a:r>
              <a:rPr lang="ru-RU" sz="2400" dirty="0"/>
              <a:t> </a:t>
            </a:r>
            <a:r>
              <a:rPr lang="ru-RU" sz="2400" dirty="0" err="1"/>
              <a:t>звичай</a:t>
            </a:r>
            <a:r>
              <a:rPr lang="ru-RU" sz="2400" dirty="0"/>
              <a:t> </a:t>
            </a:r>
            <a:r>
              <a:rPr lang="ru-RU" sz="2400" dirty="0" err="1"/>
              <a:t>вимовляти</a:t>
            </a:r>
            <a:r>
              <a:rPr lang="ru-RU" sz="2400" dirty="0"/>
              <a:t>, </a:t>
            </a:r>
            <a:r>
              <a:rPr lang="ru-RU" sz="2400" dirty="0" err="1"/>
              <a:t>змінювати</a:t>
            </a:r>
            <a:r>
              <a:rPr lang="ru-RU" sz="2400" dirty="0"/>
              <a:t>, </a:t>
            </a:r>
            <a:r>
              <a:rPr lang="ru-RU" sz="2400" dirty="0" err="1"/>
              <a:t>записувати</a:t>
            </a:r>
            <a:r>
              <a:rPr lang="ru-RU" sz="2400" dirty="0"/>
              <a:t> слово.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307B84A9-1619-4581-ADA2-631E0B000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804938"/>
              </p:ext>
            </p:extLst>
          </p:nvPr>
        </p:nvGraphicFramePr>
        <p:xfrm>
          <a:off x="7796289" y="1832414"/>
          <a:ext cx="4148968" cy="3974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4222">
                  <a:extLst>
                    <a:ext uri="{9D8B030D-6E8A-4147-A177-3AD203B41FA5}">
                      <a16:colId xmlns:a16="http://schemas.microsoft.com/office/drawing/2014/main" val="2064001000"/>
                    </a:ext>
                  </a:extLst>
                </a:gridCol>
                <a:gridCol w="1520524">
                  <a:extLst>
                    <a:ext uri="{9D8B030D-6E8A-4147-A177-3AD203B41FA5}">
                      <a16:colId xmlns:a16="http://schemas.microsoft.com/office/drawing/2014/main" val="716805805"/>
                    </a:ext>
                  </a:extLst>
                </a:gridCol>
                <a:gridCol w="1314222">
                  <a:extLst>
                    <a:ext uri="{9D8B030D-6E8A-4147-A177-3AD203B41FA5}">
                      <a16:colId xmlns:a16="http://schemas.microsoft.com/office/drawing/2014/main" val="3631132667"/>
                    </a:ext>
                  </a:extLst>
                </a:gridCol>
              </a:tblGrid>
              <a:tr h="26751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 err="1">
                          <a:effectLst/>
                        </a:rPr>
                        <a:t>Мовні</a:t>
                      </a:r>
                      <a:r>
                        <a:rPr lang="ru-RU" sz="1200" u="none" strike="noStrike" dirty="0">
                          <a:effectLst/>
                        </a:rPr>
                        <a:t> </a:t>
                      </a:r>
                      <a:r>
                        <a:rPr lang="ru-RU" sz="1200" u="none" strike="noStrike" dirty="0" err="1">
                          <a:effectLst/>
                        </a:rPr>
                        <a:t>норми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145" marR="7145" marT="7145" marB="0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 err="1">
                          <a:effectLst/>
                        </a:rPr>
                        <a:t>Регулюють</a:t>
                      </a:r>
                      <a:r>
                        <a:rPr lang="ru-RU" sz="1200" u="none" strike="noStrike" dirty="0">
                          <a:effectLst/>
                        </a:rPr>
                        <a:t> </a:t>
                      </a:r>
                      <a:r>
                        <a:rPr lang="ru-RU" sz="1200" u="none" strike="noStrike" dirty="0" err="1">
                          <a:effectLst/>
                        </a:rPr>
                        <a:t>правильність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145" marR="7145" marT="7145" marB="0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 err="1">
                          <a:effectLst/>
                        </a:rPr>
                        <a:t>Приклади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145" marR="7145" marT="7145" marB="0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335511"/>
                  </a:ext>
                </a:extLst>
              </a:tr>
              <a:tr h="693893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 err="1">
                          <a:effectLst/>
                        </a:rPr>
                        <a:t>орфоепічні</a:t>
                      </a:r>
                      <a:r>
                        <a:rPr lang="ru-RU" sz="900" u="none" strike="noStrike" dirty="0">
                          <a:effectLst/>
                        </a:rPr>
                        <a:t> й </a:t>
                      </a:r>
                      <a:r>
                        <a:rPr lang="ru-RU" sz="900" u="none" strike="noStrike" dirty="0" err="1">
                          <a:effectLst/>
                        </a:rPr>
                        <a:t>акцептні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145" marR="7145" marT="714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 err="1">
                          <a:effectLst/>
                        </a:rPr>
                        <a:t>належної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вимови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звуків</a:t>
                      </a:r>
                      <a:r>
                        <a:rPr lang="ru-RU" sz="900" u="none" strike="noStrike" dirty="0">
                          <a:effectLst/>
                        </a:rPr>
                        <a:t> і </a:t>
                      </a:r>
                      <a:r>
                        <a:rPr lang="ru-RU" sz="900" u="none" strike="noStrike" dirty="0" err="1">
                          <a:effectLst/>
                        </a:rPr>
                        <a:t>звукосполучень</a:t>
                      </a:r>
                      <a:r>
                        <a:rPr lang="ru-RU" sz="900" u="none" strike="noStrike" dirty="0">
                          <a:effectLst/>
                        </a:rPr>
                        <a:t>, </a:t>
                      </a:r>
                      <a:r>
                        <a:rPr lang="ru-RU" sz="900" u="none" strike="noStrike" dirty="0" err="1">
                          <a:effectLst/>
                        </a:rPr>
                        <a:t>наголошування</a:t>
                      </a:r>
                      <a:r>
                        <a:rPr lang="ru-RU" sz="900" u="none" strike="noStrike" dirty="0">
                          <a:effectLst/>
                        </a:rPr>
                        <a:t> та </a:t>
                      </a:r>
                      <a:r>
                        <a:rPr lang="ru-RU" sz="900" u="none" strike="noStrike" dirty="0" err="1">
                          <a:effectLst/>
                        </a:rPr>
                        <a:t>інтонації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145" marR="7145" marT="714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[л е у], а не [л’ е ф]; [ш’ і з а д е" с’ а т], а не [ш е с’ т’ д е с’ а т’]</a:t>
                      </a:r>
                      <a:br>
                        <a:rPr lang="ru-RU" sz="900" u="none" strike="noStrike">
                          <a:effectLst/>
                        </a:rPr>
                      </a:br>
                      <a:r>
                        <a:rPr lang="ru-RU" sz="900" u="none" strike="noStrike">
                          <a:effectLst/>
                        </a:rPr>
                        <a:t>інцидент, а не інциндент;</a:t>
                      </a:r>
                      <a:br>
                        <a:rPr lang="ru-RU" sz="900" u="none" strike="noStrike">
                          <a:effectLst/>
                        </a:rPr>
                      </a:br>
                      <a:br>
                        <a:rPr lang="ru-RU" sz="900" u="none" strike="noStrike">
                          <a:effectLst/>
                        </a:rPr>
                      </a:br>
                      <a:r>
                        <a:rPr lang="ru-RU" sz="900" u="none" strike="noStrike">
                          <a:effectLst/>
                        </a:rPr>
                        <a:t>посередині, а не посередині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145" marR="7145" marT="714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518600"/>
                  </a:ext>
                </a:extLst>
              </a:tr>
              <a:tr h="201916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 err="1">
                          <a:effectLst/>
                        </a:rPr>
                        <a:t>графічні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145" marR="7145" marT="714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 err="1">
                          <a:effectLst/>
                        </a:rPr>
                        <a:t>передачі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звуків</a:t>
                      </a:r>
                      <a:r>
                        <a:rPr lang="ru-RU" sz="900" u="none" strike="noStrike" dirty="0">
                          <a:effectLst/>
                        </a:rPr>
                        <a:t> на </a:t>
                      </a:r>
                      <a:r>
                        <a:rPr lang="ru-RU" sz="900" u="none" strike="noStrike" dirty="0" err="1">
                          <a:effectLst/>
                        </a:rPr>
                        <a:t>письмі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145" marR="7145" marT="714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робочі, а не робочи;</a:t>
                      </a:r>
                      <a:br>
                        <a:rPr lang="ru-RU" sz="900" u="none" strike="noStrike">
                          <a:effectLst/>
                        </a:rPr>
                      </a:br>
                      <a:r>
                        <a:rPr lang="ru-RU" sz="900" u="none" strike="noStrike">
                          <a:effectLst/>
                        </a:rPr>
                        <a:t>чотирма, а не чотирьма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145" marR="7145" marT="714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038822"/>
                  </a:ext>
                </a:extLst>
              </a:tr>
              <a:tr h="693893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 err="1">
                          <a:effectLst/>
                        </a:rPr>
                        <a:t>орфографічні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145" marR="7145" marT="714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 err="1">
                          <a:effectLst/>
                        </a:rPr>
                        <a:t>написання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слів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відповідно</a:t>
                      </a:r>
                      <a:r>
                        <a:rPr lang="ru-RU" sz="900" u="none" strike="noStrike" dirty="0">
                          <a:effectLst/>
                        </a:rPr>
                        <a:t> до </a:t>
                      </a:r>
                      <a:r>
                        <a:rPr lang="ru-RU" sz="900" u="none" strike="noStrike" dirty="0" err="1">
                          <a:effectLst/>
                        </a:rPr>
                        <a:t>останнього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видання</a:t>
                      </a:r>
                      <a:r>
                        <a:rPr lang="ru-RU" sz="900" u="none" strike="noStrike" dirty="0">
                          <a:effectLst/>
                        </a:rPr>
                        <a:t>  «</a:t>
                      </a:r>
                      <a:r>
                        <a:rPr lang="ru-RU" sz="900" u="none" strike="noStrike" dirty="0" err="1">
                          <a:effectLst/>
                        </a:rPr>
                        <a:t>Українського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правопису</a:t>
                      </a:r>
                      <a:r>
                        <a:rPr lang="ru-RU" sz="900" u="none" strike="noStrike" dirty="0">
                          <a:effectLst/>
                        </a:rPr>
                        <a:t>»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145" marR="7145" marT="714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гніт у бочці — пат у лампі;</a:t>
                      </a:r>
                      <a:br>
                        <a:rPr lang="ru-RU" sz="900" u="none" strike="noStrike">
                          <a:effectLst/>
                        </a:rPr>
                      </a:br>
                      <a:r>
                        <a:rPr lang="ru-RU" sz="900" u="none" strike="noStrike">
                          <a:effectLst/>
                        </a:rPr>
                        <a:t>феєрверк, а не фейерверк;</a:t>
                      </a:r>
                      <a:br>
                        <a:rPr lang="ru-RU" sz="900" u="none" strike="noStrike">
                          <a:effectLst/>
                        </a:rPr>
                      </a:br>
                      <a:br>
                        <a:rPr lang="ru-RU" sz="900" u="none" strike="noStrike">
                          <a:effectLst/>
                        </a:rPr>
                      </a:br>
                      <a:r>
                        <a:rPr lang="ru-RU" sz="900" u="none" strike="noStrike">
                          <a:effectLst/>
                        </a:rPr>
                        <a:t>фін, а не фінн;</a:t>
                      </a:r>
                      <a:br>
                        <a:rPr lang="ru-RU" sz="900" u="none" strike="noStrike">
                          <a:effectLst/>
                        </a:rPr>
                      </a:br>
                      <a:br>
                        <a:rPr lang="ru-RU" sz="900" u="none" strike="noStrike">
                          <a:effectLst/>
                        </a:rPr>
                      </a:br>
                      <a:r>
                        <a:rPr lang="ru-RU" sz="900" u="none" strike="noStrike">
                          <a:effectLst/>
                        </a:rPr>
                        <a:t>на-гора, а не нагора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145" marR="7145" marT="714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129920"/>
                  </a:ext>
                </a:extLst>
              </a:tr>
              <a:tr h="497103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лексичні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145" marR="7145" marT="714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 err="1">
                          <a:effectLst/>
                        </a:rPr>
                        <a:t>слововживання</a:t>
                      </a:r>
                      <a:r>
                        <a:rPr lang="ru-RU" sz="900" u="none" strike="noStrike" dirty="0">
                          <a:effectLst/>
                        </a:rPr>
                        <a:t> у </a:t>
                      </a:r>
                      <a:r>
                        <a:rPr lang="ru-RU" sz="900" u="none" strike="noStrike" dirty="0" err="1">
                          <a:effectLst/>
                        </a:rPr>
                        <a:t>властивих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їм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значеннях</a:t>
                      </a:r>
                      <a:r>
                        <a:rPr lang="ru-RU" sz="900" u="none" strike="noStrike" dirty="0">
                          <a:effectLst/>
                        </a:rPr>
                        <a:t> за </a:t>
                      </a:r>
                      <a:r>
                        <a:rPr lang="ru-RU" sz="900" u="none" strike="noStrike" dirty="0" err="1">
                          <a:effectLst/>
                        </a:rPr>
                        <a:t>змістом</a:t>
                      </a:r>
                      <a:r>
                        <a:rPr lang="ru-RU" sz="900" u="none" strike="noStrike" dirty="0">
                          <a:effectLst/>
                        </a:rPr>
                        <a:t> на </a:t>
                      </a:r>
                      <a:r>
                        <a:rPr lang="ru-RU" sz="900" u="none" strike="noStrike" dirty="0" err="1">
                          <a:effectLst/>
                        </a:rPr>
                        <a:t>сучасному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етапі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145" marR="7145" marT="714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 err="1">
                          <a:effectLst/>
                        </a:rPr>
                        <a:t>надійшло</a:t>
                      </a:r>
                      <a:r>
                        <a:rPr lang="ru-RU" sz="900" u="none" strike="noStrike" dirty="0">
                          <a:effectLst/>
                        </a:rPr>
                        <a:t>, а не </a:t>
                      </a:r>
                      <a:r>
                        <a:rPr lang="ru-RU" sz="900" u="none" strike="noStrike" dirty="0" err="1">
                          <a:effectLst/>
                        </a:rPr>
                        <a:t>прийшло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повідомлення</a:t>
                      </a:r>
                      <a:r>
                        <a:rPr lang="ru-RU" sz="900" u="none" strike="noStrike" dirty="0">
                          <a:effectLst/>
                        </a:rPr>
                        <a:t>;</a:t>
                      </a:r>
                      <a:br>
                        <a:rPr lang="ru-RU" sz="900" u="none" strike="noStrike" dirty="0">
                          <a:effectLst/>
                        </a:rPr>
                      </a:br>
                      <a:br>
                        <a:rPr lang="ru-RU" sz="900" u="none" strike="noStrike" dirty="0">
                          <a:effectLst/>
                        </a:rPr>
                      </a:br>
                      <a:r>
                        <a:rPr lang="ru-RU" sz="900" u="none" strike="noStrike" dirty="0" err="1">
                          <a:effectLst/>
                        </a:rPr>
                        <a:t>нестала</a:t>
                      </a:r>
                      <a:r>
                        <a:rPr lang="ru-RU" sz="900" u="none" strike="noStrike" dirty="0">
                          <a:effectLst/>
                        </a:rPr>
                        <a:t>, а не наступила зима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145" marR="7145" marT="714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028059"/>
                  </a:ext>
                </a:extLst>
              </a:tr>
              <a:tr h="497103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морфологічні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145" marR="7145" marT="714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уживання морфем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145" marR="7145" marT="714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 err="1">
                          <a:effectLst/>
                        </a:rPr>
                        <a:t>найперший</a:t>
                      </a:r>
                      <a:r>
                        <a:rPr lang="ru-RU" sz="900" u="none" strike="noStrike" dirty="0">
                          <a:effectLst/>
                        </a:rPr>
                        <a:t>, а не </a:t>
                      </a:r>
                      <a:r>
                        <a:rPr lang="ru-RU" sz="900" u="none" strike="noStrike" dirty="0" err="1">
                          <a:effectLst/>
                        </a:rPr>
                        <a:t>самий</a:t>
                      </a:r>
                      <a:r>
                        <a:rPr lang="ru-RU" sz="900" u="none" strike="noStrike" dirty="0">
                          <a:effectLst/>
                        </a:rPr>
                        <a:t> перший;</a:t>
                      </a:r>
                      <a:br>
                        <a:rPr lang="ru-RU" sz="900" u="none" strike="noStrike" dirty="0">
                          <a:effectLst/>
                        </a:rPr>
                      </a:br>
                      <a:br>
                        <a:rPr lang="ru-RU" sz="900" u="none" strike="noStrike" dirty="0">
                          <a:effectLst/>
                        </a:rPr>
                      </a:br>
                      <a:r>
                        <a:rPr lang="ru-RU" sz="900" u="none" strike="noStrike" dirty="0" err="1">
                          <a:effectLst/>
                        </a:rPr>
                        <a:t>протягом</a:t>
                      </a:r>
                      <a:r>
                        <a:rPr lang="ru-RU" sz="900" u="none" strike="noStrike" dirty="0">
                          <a:effectLst/>
                        </a:rPr>
                        <a:t>, а не на </a:t>
                      </a:r>
                      <a:r>
                        <a:rPr lang="ru-RU" sz="900" u="none" strike="noStrike" dirty="0" err="1">
                          <a:effectLst/>
                        </a:rPr>
                        <a:t>протязі</a:t>
                      </a:r>
                      <a:r>
                        <a:rPr lang="ru-RU" sz="900" u="none" strike="noStrike" dirty="0">
                          <a:effectLst/>
                        </a:rPr>
                        <a:t> роки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145" marR="7145" marT="714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632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37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0447E4-A5DD-4488-84B4-1EBEC9A7D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3257"/>
            <a:ext cx="11945257" cy="769257"/>
          </a:xfrm>
        </p:spPr>
        <p:txBody>
          <a:bodyPr>
            <a:normAutofit fontScale="90000"/>
          </a:bodyPr>
          <a:lstStyle/>
          <a:p>
            <a:pPr marL="914400" indent="-914400">
              <a:buFont typeface="+mj-lt"/>
              <a:buAutoNum type="arabicParenR" startAt="2"/>
            </a:pPr>
            <a:r>
              <a:rPr lang="ru-RU" dirty="0" err="1"/>
              <a:t>Українська</a:t>
            </a:r>
            <a:r>
              <a:rPr lang="ru-RU" dirty="0"/>
              <a:t> </a:t>
            </a:r>
            <a:r>
              <a:rPr lang="ru-RU" dirty="0" err="1"/>
              <a:t>літературна</a:t>
            </a:r>
            <a:r>
              <a:rPr lang="ru-RU" dirty="0"/>
              <a:t> </a:t>
            </a:r>
            <a:r>
              <a:rPr lang="ru-RU" dirty="0" err="1"/>
              <a:t>мова</a:t>
            </a:r>
            <a:r>
              <a:rPr lang="ru-RU" dirty="0"/>
              <a:t>, </a:t>
            </a:r>
            <a:r>
              <a:rPr lang="uk-UA" dirty="0"/>
              <a:t>стилі, форми</a:t>
            </a:r>
            <a:br>
              <a:rPr lang="en-US" i="0" dirty="0">
                <a:effectLst/>
                <a:latin typeface="Georgia" panose="02040502050405020303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E57A6-F24F-419D-BEAD-20C2CDD38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43" y="1838181"/>
            <a:ext cx="7549546" cy="46061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 err="1"/>
              <a:t>Мовні</a:t>
            </a:r>
            <a:r>
              <a:rPr lang="ru-RU" sz="2000" dirty="0"/>
              <a:t> </a:t>
            </a:r>
            <a:r>
              <a:rPr lang="ru-RU" sz="2000" dirty="0" err="1"/>
              <a:t>норми</a:t>
            </a:r>
            <a:r>
              <a:rPr lang="ru-RU" sz="2000" dirty="0"/>
              <a:t> </a:t>
            </a:r>
            <a:r>
              <a:rPr lang="ru-RU" sz="2000" dirty="0" err="1"/>
              <a:t>вироблені</a:t>
            </a:r>
            <a:r>
              <a:rPr lang="ru-RU" sz="2000" dirty="0"/>
              <a:t> </a:t>
            </a:r>
            <a:r>
              <a:rPr lang="ru-RU" sz="2000" dirty="0" err="1"/>
              <a:t>багатовіковою</a:t>
            </a:r>
            <a:r>
              <a:rPr lang="ru-RU" sz="2000" dirty="0"/>
              <a:t> практикою народу, </a:t>
            </a:r>
            <a:r>
              <a:rPr lang="ru-RU" sz="2000" dirty="0" err="1"/>
              <a:t>відшліфовані</a:t>
            </a:r>
            <a:r>
              <a:rPr lang="ru-RU" sz="2000" dirty="0"/>
              <a:t> </a:t>
            </a:r>
            <a:r>
              <a:rPr lang="ru-RU" sz="2000" dirty="0" err="1"/>
              <a:t>майстрами</a:t>
            </a:r>
            <a:r>
              <a:rPr lang="ru-RU" sz="2000" dirty="0"/>
              <a:t> слова в </a:t>
            </a:r>
            <a:r>
              <a:rPr lang="ru-RU" sz="2000" dirty="0" err="1"/>
              <a:t>кращих</a:t>
            </a:r>
            <a:r>
              <a:rPr lang="ru-RU" sz="2000" dirty="0"/>
              <a:t> </a:t>
            </a:r>
            <a:r>
              <a:rPr lang="ru-RU" sz="2000" dirty="0" err="1"/>
              <a:t>літературних</a:t>
            </a:r>
            <a:r>
              <a:rPr lang="ru-RU" sz="2000" dirty="0"/>
              <a:t> </a:t>
            </a:r>
            <a:r>
              <a:rPr lang="ru-RU" sz="2000" dirty="0" err="1"/>
              <a:t>зразках</a:t>
            </a:r>
            <a:r>
              <a:rPr lang="ru-RU" sz="2000" dirty="0"/>
              <a:t>, </a:t>
            </a:r>
            <a:r>
              <a:rPr lang="ru-RU" sz="2000" dirty="0" err="1"/>
              <a:t>обґрунтовані</a:t>
            </a:r>
            <a:r>
              <a:rPr lang="ru-RU" sz="2000" dirty="0"/>
              <a:t> й </a:t>
            </a:r>
            <a:r>
              <a:rPr lang="ru-RU" sz="2000" dirty="0" err="1"/>
              <a:t>усталені</a:t>
            </a:r>
            <a:r>
              <a:rPr lang="ru-RU" sz="2000" dirty="0"/>
              <a:t> </a:t>
            </a:r>
            <a:r>
              <a:rPr lang="ru-RU" sz="2000" dirty="0" err="1"/>
              <a:t>вченими</a:t>
            </a:r>
            <a:r>
              <a:rPr lang="ru-RU" sz="2000" dirty="0"/>
              <a:t> в </a:t>
            </a:r>
            <a:r>
              <a:rPr lang="ru-RU" sz="2000" dirty="0" err="1"/>
              <a:t>наукових</a:t>
            </a:r>
            <a:r>
              <a:rPr lang="ru-RU" sz="2000" dirty="0"/>
              <a:t> </a:t>
            </a:r>
            <a:r>
              <a:rPr lang="ru-RU" sz="2000" dirty="0" err="1"/>
              <a:t>працях</a:t>
            </a:r>
            <a:r>
              <a:rPr lang="ru-RU" sz="2000" dirty="0"/>
              <a:t> (</a:t>
            </a:r>
            <a:r>
              <a:rPr lang="ru-RU" sz="2000" dirty="0" err="1"/>
              <a:t>статтях</a:t>
            </a:r>
            <a:r>
              <a:rPr lang="ru-RU" sz="2000" dirty="0"/>
              <a:t>, </a:t>
            </a:r>
            <a:r>
              <a:rPr lang="ru-RU" sz="2000" dirty="0" err="1"/>
              <a:t>монографіях</a:t>
            </a:r>
            <a:r>
              <a:rPr lang="ru-RU" sz="2000" dirty="0"/>
              <a:t>, </a:t>
            </a:r>
            <a:r>
              <a:rPr lang="ru-RU" sz="2000" dirty="0" err="1"/>
              <a:t>підручниках</a:t>
            </a:r>
            <a:r>
              <a:rPr lang="ru-RU" sz="2000" dirty="0"/>
              <a:t>, словниках), </a:t>
            </a:r>
            <a:r>
              <a:rPr lang="ru-RU" sz="2000" dirty="0" err="1"/>
              <a:t>узаконені</a:t>
            </a:r>
            <a:r>
              <a:rPr lang="ru-RU" sz="2000" dirty="0"/>
              <a:t> </a:t>
            </a:r>
            <a:r>
              <a:rPr lang="ru-RU" sz="2000" dirty="0" err="1"/>
              <a:t>урядовими</a:t>
            </a:r>
            <a:r>
              <a:rPr lang="ru-RU" sz="2000" dirty="0"/>
              <a:t> та </a:t>
            </a:r>
            <a:r>
              <a:rPr lang="ru-RU" sz="2000" dirty="0" err="1"/>
              <a:t>науково-освітніми</a:t>
            </a:r>
            <a:r>
              <a:rPr lang="ru-RU" sz="2000" dirty="0"/>
              <a:t> актами (постанови, </a:t>
            </a:r>
            <a:r>
              <a:rPr lang="ru-RU" sz="2000" dirty="0" err="1"/>
              <a:t>правопис</a:t>
            </a:r>
            <a:r>
              <a:rPr lang="ru-RU" sz="2000" dirty="0"/>
              <a:t>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b="0" i="0" dirty="0" err="1">
                <a:effectLst/>
                <a:latin typeface="Georgia" panose="02040502050405020303" pitchFamily="18" charset="0"/>
              </a:rPr>
              <a:t>Наявність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усної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та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писемної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форм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вираження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.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Літературна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мова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має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дві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форми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вираження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-усну та </a:t>
            </a:r>
            <a:r>
              <a:rPr lang="ru-RU" sz="2000" b="0" i="1" dirty="0" err="1">
                <a:effectLst/>
                <a:latin typeface="Georgia" panose="02040502050405020303" pitchFamily="18" charset="0"/>
              </a:rPr>
              <a:t>писемну</a:t>
            </a:r>
            <a:r>
              <a:rPr lang="ru-RU" sz="2000" b="0" i="1" dirty="0">
                <a:effectLst/>
                <a:latin typeface="Georgia" panose="02040502050405020303" pitchFamily="18" charset="0"/>
              </a:rPr>
              <a:t>.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 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Обидві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форми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використовують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ті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самі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літературні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норми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, але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кожна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з них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має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свою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специфіку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(табл. 1). Вона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визначена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насамперед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призначенням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: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усна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форма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розрахована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на слухача, а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писемна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- на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читача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.</a:t>
            </a:r>
            <a:endParaRPr lang="ru-RU" sz="2400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8DA5B256-4825-4CCB-87EC-121E0E470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10912"/>
              </p:ext>
            </p:extLst>
          </p:nvPr>
        </p:nvGraphicFramePr>
        <p:xfrm>
          <a:off x="7917477" y="1407885"/>
          <a:ext cx="4027780" cy="48144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8320">
                  <a:extLst>
                    <a:ext uri="{9D8B030D-6E8A-4147-A177-3AD203B41FA5}">
                      <a16:colId xmlns:a16="http://schemas.microsoft.com/office/drawing/2014/main" val="3245683067"/>
                    </a:ext>
                  </a:extLst>
                </a:gridCol>
                <a:gridCol w="1959460">
                  <a:extLst>
                    <a:ext uri="{9D8B030D-6E8A-4147-A177-3AD203B41FA5}">
                      <a16:colId xmlns:a16="http://schemas.microsoft.com/office/drawing/2014/main" val="675716817"/>
                    </a:ext>
                  </a:extLst>
                </a:gridCol>
              </a:tblGrid>
              <a:tr h="236523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 dirty="0" err="1">
                          <a:effectLst/>
                        </a:rPr>
                        <a:t>усне</a:t>
                      </a:r>
                      <a:r>
                        <a:rPr lang="ru-RU" sz="700" u="none" strike="noStrike" dirty="0">
                          <a:effectLst/>
                        </a:rPr>
                        <a:t> </a:t>
                      </a:r>
                      <a:r>
                        <a:rPr lang="ru-RU" sz="700" u="none" strike="noStrike" dirty="0" err="1">
                          <a:effectLst/>
                        </a:rPr>
                        <a:t>мовлення</a:t>
                      </a:r>
                      <a:endParaRPr lang="ru-RU" sz="700" b="0" i="0" u="none" strike="noStrike" dirty="0">
                        <a:solidFill>
                          <a:srgbClr val="222222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39005" marR="4334" marT="43339" marB="43339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 dirty="0" err="1">
                          <a:effectLst/>
                        </a:rPr>
                        <a:t>писемне</a:t>
                      </a:r>
                      <a:r>
                        <a:rPr lang="ru-RU" sz="700" u="none" strike="noStrike" dirty="0">
                          <a:effectLst/>
                        </a:rPr>
                        <a:t> </a:t>
                      </a:r>
                      <a:r>
                        <a:rPr lang="ru-RU" sz="700" u="none" strike="noStrike" dirty="0" err="1">
                          <a:effectLst/>
                        </a:rPr>
                        <a:t>мовлення</a:t>
                      </a:r>
                      <a:endParaRPr lang="ru-RU" sz="700" b="0" i="0" u="none" strike="noStrike" dirty="0">
                        <a:solidFill>
                          <a:srgbClr val="222222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39005" marR="4334" marT="43339" marB="43339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895645"/>
                  </a:ext>
                </a:extLst>
              </a:tr>
              <a:tr h="236523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1. Первинне.</a:t>
                      </a:r>
                      <a:endParaRPr lang="ru-RU" sz="700" b="0" i="0" u="none" strike="noStrike">
                        <a:solidFill>
                          <a:srgbClr val="242424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78010" marR="4334" marT="43339" marB="43339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1. Вторинне.</a:t>
                      </a:r>
                      <a:endParaRPr lang="ru-RU" sz="700" b="0" i="0" u="none" strike="noStrike">
                        <a:solidFill>
                          <a:srgbClr val="242424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78010" marR="4334" marT="43339" marB="43339" anchor="ctr"/>
                </a:tc>
                <a:extLst>
                  <a:ext uri="{0D108BD9-81ED-4DB2-BD59-A6C34878D82A}">
                    <a16:rowId xmlns:a16="http://schemas.microsoft.com/office/drawing/2014/main" val="4119970516"/>
                  </a:ext>
                </a:extLst>
              </a:tr>
              <a:tr h="420139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2. Діалогічне (полілогічне) і монологічне.</a:t>
                      </a:r>
                      <a:endParaRPr lang="ru-RU" sz="700" b="0" i="0" u="none" strike="noStrike">
                        <a:solidFill>
                          <a:srgbClr val="242424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78010" marR="4334" marT="4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2. Монологічне.</a:t>
                      </a:r>
                      <a:endParaRPr lang="ru-RU" sz="700" b="0" i="0" u="none" strike="noStrike">
                        <a:solidFill>
                          <a:srgbClr val="242424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78010" marR="4334" marT="4334" marB="0" anchor="ctr"/>
                </a:tc>
                <a:extLst>
                  <a:ext uri="{0D108BD9-81ED-4DB2-BD59-A6C34878D82A}">
                    <a16:rowId xmlns:a16="http://schemas.microsoft.com/office/drawing/2014/main" val="932099792"/>
                  </a:ext>
                </a:extLst>
              </a:tr>
              <a:tr h="280093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3. Розраховане на слухача.</a:t>
                      </a:r>
                      <a:endParaRPr lang="ru-RU" sz="700" b="0" i="0" u="none" strike="noStrike">
                        <a:solidFill>
                          <a:srgbClr val="242424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78010" marR="4334" marT="4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3. Графічно оформлене.</a:t>
                      </a:r>
                      <a:endParaRPr lang="ru-RU" sz="700" b="0" i="0" u="none" strike="noStrike">
                        <a:solidFill>
                          <a:srgbClr val="242424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78010" marR="4334" marT="4334" marB="0" anchor="ctr"/>
                </a:tc>
                <a:extLst>
                  <a:ext uri="{0D108BD9-81ED-4DB2-BD59-A6C34878D82A}">
                    <a16:rowId xmlns:a16="http://schemas.microsoft.com/office/drawing/2014/main" val="3083744938"/>
                  </a:ext>
                </a:extLst>
              </a:tr>
              <a:tr h="700232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 dirty="0">
                          <a:effectLst/>
                        </a:rPr>
                        <a:t>4. Часто </a:t>
                      </a:r>
                      <a:r>
                        <a:rPr lang="ru-RU" sz="700" u="none" strike="noStrike" dirty="0" err="1">
                          <a:effectLst/>
                        </a:rPr>
                        <a:t>непідготовлене</a:t>
                      </a:r>
                      <a:r>
                        <a:rPr lang="ru-RU" sz="700" u="none" strike="noStrike" dirty="0">
                          <a:effectLst/>
                        </a:rPr>
                        <a:t> </a:t>
                      </a:r>
                      <a:r>
                        <a:rPr lang="ru-RU" sz="700" u="none" strike="noStrike" dirty="0" err="1">
                          <a:effectLst/>
                        </a:rPr>
                        <a:t>заздалегідь</a:t>
                      </a:r>
                      <a:r>
                        <a:rPr lang="ru-RU" sz="700" u="none" strike="noStrike" dirty="0">
                          <a:effectLst/>
                        </a:rPr>
                        <a:t>, </a:t>
                      </a:r>
                      <a:r>
                        <a:rPr lang="ru-RU" sz="700" u="none" strike="noStrike" dirty="0" err="1">
                          <a:effectLst/>
                        </a:rPr>
                        <a:t>допускає</a:t>
                      </a:r>
                      <a:r>
                        <a:rPr lang="ru-RU" sz="700" u="none" strike="noStrike" dirty="0">
                          <a:effectLst/>
                        </a:rPr>
                        <a:t> </a:t>
                      </a:r>
                      <a:r>
                        <a:rPr lang="ru-RU" sz="700" u="none" strike="noStrike" dirty="0" err="1">
                          <a:effectLst/>
                        </a:rPr>
                        <a:t>імпровізацію</a:t>
                      </a:r>
                      <a:r>
                        <a:rPr lang="ru-RU" sz="700" u="none" strike="noStrike" dirty="0">
                          <a:effectLst/>
                        </a:rPr>
                        <a:t>.</a:t>
                      </a:r>
                      <a:endParaRPr lang="ru-RU" sz="700" b="0" i="0" u="none" strike="noStrike" dirty="0">
                        <a:solidFill>
                          <a:srgbClr val="242424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78010" marR="4334" marT="4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4. Пов'язане з попереднім обдумуванням.</a:t>
                      </a:r>
                      <a:endParaRPr lang="ru-RU" sz="700" b="0" i="0" u="none" strike="noStrike">
                        <a:solidFill>
                          <a:srgbClr val="242424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78010" marR="4334" marT="4334" marB="0" anchor="ctr"/>
                </a:tc>
                <a:extLst>
                  <a:ext uri="{0D108BD9-81ED-4DB2-BD59-A6C34878D82A}">
                    <a16:rowId xmlns:a16="http://schemas.microsoft.com/office/drawing/2014/main" val="1812990423"/>
                  </a:ext>
                </a:extLst>
              </a:tr>
              <a:tr h="560186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5. Передбачає живе спілкування.</a:t>
                      </a:r>
                      <a:endParaRPr lang="ru-RU" sz="700" b="0" i="0" u="none" strike="noStrike">
                        <a:solidFill>
                          <a:srgbClr val="242424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78010" marR="4334" marT="4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5. Передбачає ретельний відбір фактів та їх мовне оформлення.</a:t>
                      </a:r>
                      <a:endParaRPr lang="ru-RU" sz="700" b="0" i="0" u="none" strike="noStrike">
                        <a:solidFill>
                          <a:srgbClr val="242424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78010" marR="4334" marT="4334" marB="0" anchor="ctr"/>
                </a:tc>
                <a:extLst>
                  <a:ext uri="{0D108BD9-81ED-4DB2-BD59-A6C34878D82A}">
                    <a16:rowId xmlns:a16="http://schemas.microsoft.com/office/drawing/2014/main" val="2552946612"/>
                  </a:ext>
                </a:extLst>
              </a:tr>
              <a:tr h="700232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6. Інтонаційно оформлене, супроводжується мімікою, жестами.</a:t>
                      </a:r>
                      <a:endParaRPr lang="ru-RU" sz="700" b="0" i="0" u="none" strike="noStrike">
                        <a:solidFill>
                          <a:srgbClr val="242424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78010" marR="4334" marT="4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6. Чітке підпорядкування мовних засобів стилю і типу мовлення.</a:t>
                      </a:r>
                      <a:endParaRPr lang="ru-RU" sz="700" b="0" i="0" u="none" strike="noStrike">
                        <a:solidFill>
                          <a:srgbClr val="242424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78010" marR="4334" marT="4334" marB="0" anchor="ctr"/>
                </a:tc>
                <a:extLst>
                  <a:ext uri="{0D108BD9-81ED-4DB2-BD59-A6C34878D82A}">
                    <a16:rowId xmlns:a16="http://schemas.microsoft.com/office/drawing/2014/main" val="3459730148"/>
                  </a:ext>
                </a:extLst>
              </a:tr>
              <a:tr h="420139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7. Чітко індивідуалізоване.</a:t>
                      </a:r>
                      <a:endParaRPr lang="ru-RU" sz="700" b="0" i="0" u="none" strike="noStrike">
                        <a:solidFill>
                          <a:srgbClr val="242424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78010" marR="4334" marT="4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7. Повний і ґрунтовний виклад думки.</a:t>
                      </a:r>
                      <a:endParaRPr lang="ru-RU" sz="700" b="0" i="0" u="none" strike="noStrike">
                        <a:solidFill>
                          <a:srgbClr val="242424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78010" marR="4334" marT="4334" marB="0" anchor="ctr"/>
                </a:tc>
                <a:extLst>
                  <a:ext uri="{0D108BD9-81ED-4DB2-BD59-A6C34878D82A}">
                    <a16:rowId xmlns:a16="http://schemas.microsoft.com/office/drawing/2014/main" val="962155554"/>
                  </a:ext>
                </a:extLst>
              </a:tr>
              <a:tr h="420139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8. Емоційно й експресивно забарвлене.</a:t>
                      </a:r>
                      <a:endParaRPr lang="ru-RU" sz="700" b="0" i="0" u="none" strike="noStrike">
                        <a:solidFill>
                          <a:srgbClr val="242424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78010" marR="4334" marT="4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8. Поглиблена робота над словом і текстом.</a:t>
                      </a:r>
                      <a:endParaRPr lang="ru-RU" sz="700" b="0" i="0" u="none" strike="noStrike">
                        <a:solidFill>
                          <a:srgbClr val="242424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78010" marR="4334" marT="4334" marB="0" anchor="ctr"/>
                </a:tc>
                <a:extLst>
                  <a:ext uri="{0D108BD9-81ED-4DB2-BD59-A6C34878D82A}">
                    <a16:rowId xmlns:a16="http://schemas.microsoft.com/office/drawing/2014/main" val="4161646794"/>
                  </a:ext>
                </a:extLst>
              </a:tr>
              <a:tr h="840279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9. Допускає використання повторів, зіставлень, різних тропів та фразеологізмів.</a:t>
                      </a:r>
                      <a:endParaRPr lang="ru-RU" sz="700" b="0" i="0" u="none" strike="noStrike">
                        <a:solidFill>
                          <a:srgbClr val="242424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78010" marR="4334" marT="4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 dirty="0">
                          <a:effectLst/>
                        </a:rPr>
                        <a:t>9. </a:t>
                      </a:r>
                      <a:r>
                        <a:rPr lang="ru-RU" sz="700" u="none" strike="noStrike" dirty="0" err="1">
                          <a:effectLst/>
                        </a:rPr>
                        <a:t>Допускає</a:t>
                      </a:r>
                      <a:r>
                        <a:rPr lang="ru-RU" sz="700" u="none" strike="noStrike" dirty="0">
                          <a:effectLst/>
                        </a:rPr>
                        <a:t> </a:t>
                      </a:r>
                      <a:r>
                        <a:rPr lang="ru-RU" sz="700" u="none" strike="noStrike" dirty="0" err="1">
                          <a:effectLst/>
                        </a:rPr>
                        <a:t>редагування</a:t>
                      </a:r>
                      <a:r>
                        <a:rPr lang="ru-RU" sz="700" u="none" strike="noStrike" dirty="0">
                          <a:effectLst/>
                        </a:rPr>
                        <a:t> та </a:t>
                      </a:r>
                      <a:r>
                        <a:rPr lang="ru-RU" sz="700" u="none" strike="noStrike" dirty="0" err="1">
                          <a:effectLst/>
                        </a:rPr>
                        <a:t>самоаналіз</a:t>
                      </a:r>
                      <a:r>
                        <a:rPr lang="ru-RU" sz="700" u="none" strike="noStrike" dirty="0">
                          <a:effectLst/>
                        </a:rPr>
                        <a:t> </a:t>
                      </a:r>
                      <a:r>
                        <a:rPr lang="ru-RU" sz="700" u="none" strike="noStrike" dirty="0" err="1">
                          <a:effectLst/>
                        </a:rPr>
                        <a:t>написаного</a:t>
                      </a:r>
                      <a:r>
                        <a:rPr lang="ru-RU" sz="700" u="none" strike="noStrike" dirty="0">
                          <a:effectLst/>
                        </a:rPr>
                        <a:t>.</a:t>
                      </a:r>
                      <a:endParaRPr lang="ru-RU" sz="700" b="0" i="0" u="none" strike="noStrike" dirty="0">
                        <a:solidFill>
                          <a:srgbClr val="242424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78010" marR="4334" marT="4334" marB="0" anchor="ctr"/>
                </a:tc>
                <a:extLst>
                  <a:ext uri="{0D108BD9-81ED-4DB2-BD59-A6C34878D82A}">
                    <a16:rowId xmlns:a16="http://schemas.microsoft.com/office/drawing/2014/main" val="907372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86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0447E4-A5DD-4488-84B4-1EBEC9A7D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3257"/>
            <a:ext cx="11945257" cy="769257"/>
          </a:xfrm>
        </p:spPr>
        <p:txBody>
          <a:bodyPr>
            <a:normAutofit fontScale="90000"/>
          </a:bodyPr>
          <a:lstStyle/>
          <a:p>
            <a:pPr marL="914400" indent="-914400">
              <a:buFont typeface="+mj-lt"/>
              <a:buAutoNum type="arabicParenR" startAt="3"/>
            </a:pPr>
            <a:r>
              <a:rPr lang="uk-UA" dirty="0" err="1"/>
              <a:t>Понаття</a:t>
            </a:r>
            <a:r>
              <a:rPr lang="uk-UA" dirty="0"/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сучасна</a:t>
            </a:r>
            <a:r>
              <a:rPr lang="ru-RU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українська</a:t>
            </a:r>
            <a:r>
              <a:rPr lang="ru-RU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літературна</a:t>
            </a:r>
            <a:r>
              <a:rPr lang="ru-RU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мови</a:t>
            </a:r>
            <a:br>
              <a:rPr lang="en-US" i="0" dirty="0">
                <a:effectLst/>
                <a:latin typeface="Georgia" panose="02040502050405020303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E57A6-F24F-419D-BEAD-20C2CDD38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43" y="1838181"/>
            <a:ext cx="7549546" cy="46061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b="1" i="0" dirty="0">
                <a:effectLst/>
                <a:latin typeface="Georgia" panose="02040502050405020303" pitchFamily="18" charset="0"/>
              </a:rPr>
              <a:t>СУЧАСНА УКРАЇНСЬКА ЛІТЕРАТУРНА МОВА 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—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мова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сучас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.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засобів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масової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інформації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,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ділового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спілкування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, науки,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освіти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,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худож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.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творчості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,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розм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. стилю. У широкому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розумінні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ототожнюється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з </a:t>
            </a:r>
            <a:r>
              <a:rPr lang="ru-RU" sz="2000" b="0" i="1" dirty="0">
                <a:effectLst/>
                <a:latin typeface="Georgia" panose="02040502050405020303" pitchFamily="18" charset="0"/>
              </a:rPr>
              <a:t>новою </a:t>
            </a:r>
            <a:r>
              <a:rPr lang="ru-RU" sz="2000" b="0" i="1" dirty="0" err="1">
                <a:effectLst/>
                <a:latin typeface="Georgia" panose="02040502050405020303" pitchFamily="18" charset="0"/>
              </a:rPr>
              <a:t>українською</a:t>
            </a:r>
            <a:r>
              <a:rPr lang="ru-RU" sz="2000" b="0" i="1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b="0" i="1" dirty="0" err="1">
                <a:effectLst/>
                <a:latin typeface="Georgia" panose="02040502050405020303" pitchFamily="18" charset="0"/>
              </a:rPr>
              <a:t>літературною</a:t>
            </a:r>
            <a:r>
              <a:rPr lang="ru-RU" sz="2000" b="0" i="1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b="0" i="1" dirty="0" err="1">
                <a:effectLst/>
                <a:latin typeface="Georgia" panose="02040502050405020303" pitchFamily="18" charset="0"/>
              </a:rPr>
              <a:t>мовою</a:t>
            </a:r>
            <a:r>
              <a:rPr lang="ru-RU" sz="2000" b="0" i="1" dirty="0">
                <a:effectLst/>
                <a:latin typeface="Georgia" panose="02040502050405020303" pitchFamily="18" charset="0"/>
              </a:rPr>
              <a:t> 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(у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сучас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.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нормат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. словниках,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граматиках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саме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в такому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розумінні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використовуються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тексти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нової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укр.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літ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.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мови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,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що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сприймаються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сучас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.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читачами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як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нормативні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). У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вузькому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розумінні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— </a:t>
            </a:r>
            <a:r>
              <a:rPr lang="ru-RU" sz="2000" b="0" i="1" dirty="0" err="1">
                <a:effectLst/>
                <a:latin typeface="Georgia" panose="02040502050405020303" pitchFamily="18" charset="0"/>
              </a:rPr>
              <a:t>літературна</a:t>
            </a:r>
            <a:r>
              <a:rPr lang="ru-RU" sz="2000" b="0" i="1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b="0" i="1" dirty="0" err="1">
                <a:effectLst/>
                <a:latin typeface="Georgia" panose="02040502050405020303" pitchFamily="18" charset="0"/>
              </a:rPr>
              <a:t>мова</a:t>
            </a:r>
            <a:r>
              <a:rPr lang="ru-RU" sz="2000" b="0" i="1" dirty="0">
                <a:effectLst/>
                <a:latin typeface="Georgia" panose="02040502050405020303" pitchFamily="18" charset="0"/>
              </a:rPr>
              <a:t>, 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яку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вживають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три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останні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покоління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учасників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мовної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комунікації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,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тобто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часові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межі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її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охоплюють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60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років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.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Визначальними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для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неї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є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літ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.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норми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(див. </a:t>
            </a:r>
            <a:r>
              <a:rPr lang="ru-RU" sz="2000" b="0" i="1" dirty="0">
                <a:effectLst/>
                <a:latin typeface="Georgia" panose="02040502050405020303" pitchFamily="18" charset="0"/>
              </a:rPr>
              <a:t>Норма </a:t>
            </a:r>
            <a:r>
              <a:rPr lang="ru-RU" sz="2000" b="0" i="1" dirty="0" err="1">
                <a:effectLst/>
                <a:latin typeface="Georgia" panose="02040502050405020303" pitchFamily="18" charset="0"/>
              </a:rPr>
              <a:t>мовна</a:t>
            </a:r>
            <a:r>
              <a:rPr lang="ru-RU" sz="2000" b="0" i="1" dirty="0">
                <a:effectLst/>
                <a:latin typeface="Georgia" panose="02040502050405020303" pitchFamily="18" charset="0"/>
              </a:rPr>
              <a:t>), 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яких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дотримується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середнє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,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найактивніше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в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сусп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.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житті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,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покоління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.</a:t>
            </a:r>
            <a:endParaRPr lang="ru-RU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09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8DA10E-21E9-48D2-89A6-F193EB545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746" y="612087"/>
            <a:ext cx="11375254" cy="2974491"/>
          </a:xfrm>
        </p:spPr>
        <p:txBody>
          <a:bodyPr>
            <a:normAutofit fontScale="90000"/>
          </a:bodyPr>
          <a:lstStyle/>
          <a:p>
            <a:r>
              <a:rPr lang="en-US" dirty="0"/>
              <a:t>2.</a:t>
            </a:r>
            <a:r>
              <a:rPr lang="ru-RU" dirty="0"/>
              <a:t> </a:t>
            </a:r>
            <a:r>
              <a:rPr lang="ru-RU" sz="4300" dirty="0" err="1"/>
              <a:t>Вимоги</a:t>
            </a:r>
            <a:r>
              <a:rPr lang="ru-RU" sz="4300" dirty="0"/>
              <a:t> до </a:t>
            </a:r>
            <a:r>
              <a:rPr lang="ru-RU" sz="4300" dirty="0" err="1"/>
              <a:t>вживання</a:t>
            </a:r>
            <a:r>
              <a:rPr lang="ru-RU" sz="4300" dirty="0"/>
              <a:t> </a:t>
            </a:r>
            <a:r>
              <a:rPr lang="ru-RU" sz="4300" dirty="0" err="1"/>
              <a:t>прикметників</a:t>
            </a:r>
            <a:r>
              <a:rPr lang="ru-RU" sz="4300" dirty="0"/>
              <a:t> у </a:t>
            </a:r>
            <a:r>
              <a:rPr lang="ru-RU" sz="4300" dirty="0" err="1"/>
              <a:t>професійному</a:t>
            </a:r>
            <a:r>
              <a:rPr lang="ru-RU" sz="4300" dirty="0"/>
              <a:t> </a:t>
            </a:r>
            <a:r>
              <a:rPr lang="ru-RU" sz="4300" dirty="0" err="1"/>
              <a:t>мовленні</a:t>
            </a:r>
            <a:r>
              <a:rPr lang="ru-RU" sz="4300" dirty="0"/>
              <a:t>. </a:t>
            </a:r>
            <a:r>
              <a:rPr lang="ru-RU" sz="4300" dirty="0" err="1"/>
              <a:t>Особливості</a:t>
            </a:r>
            <a:r>
              <a:rPr lang="ru-RU" sz="4300" dirty="0"/>
              <a:t> </a:t>
            </a:r>
            <a:r>
              <a:rPr lang="ru-RU" sz="4300" dirty="0" err="1"/>
              <a:t>правопису</a:t>
            </a:r>
            <a:r>
              <a:rPr lang="ru-RU" sz="4300" dirty="0"/>
              <a:t> </a:t>
            </a:r>
            <a:r>
              <a:rPr lang="ru-RU" sz="4300" dirty="0" err="1"/>
              <a:t>прикметників</a:t>
            </a:r>
            <a:r>
              <a:rPr lang="ru-RU" sz="4300" dirty="0"/>
              <a:t> на </a:t>
            </a:r>
            <a:r>
              <a:rPr lang="ru-RU" sz="4300" dirty="0" err="1"/>
              <a:t>позначення</a:t>
            </a:r>
            <a:r>
              <a:rPr lang="ru-RU" sz="4300" dirty="0"/>
              <a:t> </a:t>
            </a:r>
            <a:r>
              <a:rPr lang="ru-RU" sz="4300" dirty="0" err="1"/>
              <a:t>географічних</a:t>
            </a:r>
            <a:r>
              <a:rPr lang="ru-RU" sz="4300" dirty="0"/>
              <a:t> </a:t>
            </a:r>
            <a:r>
              <a:rPr lang="ru-RU" sz="4300" dirty="0" err="1"/>
              <a:t>назв</a:t>
            </a:r>
            <a:r>
              <a:rPr lang="ru-RU" sz="4300" dirty="0"/>
              <a:t>, </a:t>
            </a:r>
            <a:r>
              <a:rPr lang="ru-RU" sz="4300" dirty="0" err="1"/>
              <a:t>номенклатурних</a:t>
            </a:r>
            <a:r>
              <a:rPr lang="ru-RU" sz="4300" dirty="0"/>
              <a:t> </a:t>
            </a:r>
            <a:r>
              <a:rPr lang="ru-RU" sz="4300" dirty="0" err="1"/>
              <a:t>назв</a:t>
            </a:r>
            <a:br>
              <a:rPr lang="ru-RU" sz="4300" dirty="0"/>
            </a:br>
            <a:endParaRPr lang="ru-RU" sz="43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729007-036D-4C3C-904D-DED59D837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746" y="2857306"/>
            <a:ext cx="9720071" cy="3388607"/>
          </a:xfrm>
        </p:spPr>
        <p:txBody>
          <a:bodyPr/>
          <a:lstStyle/>
          <a:p>
            <a:pPr marL="457200" indent="-457200">
              <a:buFont typeface="+mj-lt"/>
              <a:buAutoNum type="romanUcPeriod"/>
            </a:pPr>
            <a:r>
              <a:rPr lang="uk-UA" sz="2100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Прикметник у професійному мовленні </a:t>
            </a:r>
          </a:p>
          <a:p>
            <a:pPr marL="457200" indent="-457200">
              <a:buFont typeface="+mj-lt"/>
              <a:buAutoNum type="romanUcPeriod"/>
            </a:pPr>
            <a:r>
              <a:rPr lang="ru-RU" sz="2100" i="0" dirty="0" err="1">
                <a:effectLst/>
                <a:latin typeface="Georgia" panose="02040502050405020303" pitchFamily="18" charset="0"/>
              </a:rPr>
              <a:t>Географічні</a:t>
            </a:r>
            <a:r>
              <a:rPr lang="ru-RU" sz="21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100" i="0" dirty="0" err="1">
                <a:effectLst/>
                <a:latin typeface="Georgia" panose="02040502050405020303" pitchFamily="18" charset="0"/>
              </a:rPr>
              <a:t>назви</a:t>
            </a:r>
            <a:r>
              <a:rPr lang="ru-RU" sz="2100" i="0" dirty="0">
                <a:effectLst/>
                <a:latin typeface="Georgia" panose="02040502050405020303" pitchFamily="18" charset="0"/>
              </a:rPr>
              <a:t> з </a:t>
            </a:r>
            <a:r>
              <a:rPr lang="ru-RU" sz="2100" i="0" dirty="0" err="1">
                <a:effectLst/>
                <a:latin typeface="Georgia" panose="02040502050405020303" pitchFamily="18" charset="0"/>
              </a:rPr>
              <a:t>номенклатурними</a:t>
            </a:r>
            <a:r>
              <a:rPr lang="ru-RU" sz="2100" i="0" dirty="0">
                <a:effectLst/>
                <a:latin typeface="Georgia" panose="02040502050405020303" pitchFamily="18" charset="0"/>
              </a:rPr>
              <a:t> словами та без них</a:t>
            </a:r>
            <a:endParaRPr lang="uk-UA" sz="2100" dirty="0">
              <a:effectLst/>
              <a:latin typeface="Georgia" panose="02040502050405020303" pitchFamily="18" charset="0"/>
              <a:ea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ru-RU" sz="2100" i="0" dirty="0" err="1">
                <a:effectLst/>
                <a:latin typeface="Georgia" panose="02040502050405020303" pitchFamily="18" charset="0"/>
              </a:rPr>
              <a:t>Номенклатурні</a:t>
            </a:r>
            <a:r>
              <a:rPr lang="ru-RU" sz="21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100" i="0" dirty="0" err="1">
                <a:effectLst/>
                <a:latin typeface="Georgia" panose="02040502050405020303" pitchFamily="18" charset="0"/>
              </a:rPr>
              <a:t>назви</a:t>
            </a:r>
            <a:r>
              <a:rPr lang="ru-RU" sz="2100" i="0" dirty="0">
                <a:effectLst/>
                <a:latin typeface="Georgia" panose="02040502050405020303" pitchFamily="18" charset="0"/>
              </a:rPr>
              <a:t> в </a:t>
            </a:r>
            <a:r>
              <a:rPr lang="ru-RU" sz="2100" i="0" dirty="0" err="1">
                <a:effectLst/>
                <a:latin typeface="Georgia" panose="02040502050405020303" pitchFamily="18" charset="0"/>
              </a:rPr>
              <a:t>професійному</a:t>
            </a:r>
            <a:r>
              <a:rPr lang="ru-RU" sz="21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100" i="0" dirty="0" err="1">
                <a:effectLst/>
                <a:latin typeface="Georgia" panose="02040502050405020303" pitchFamily="18" charset="0"/>
              </a:rPr>
              <a:t>мовленні</a:t>
            </a:r>
            <a:endParaRPr lang="ru-RU" sz="2100" i="0" dirty="0">
              <a:effectLst/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romanUcPeriod"/>
            </a:pPr>
            <a:endParaRPr lang="ru-RU" b="1" i="0" dirty="0">
              <a:effectLst/>
              <a:latin typeface="arial" panose="020B0604020202020204" pitchFamily="34" charset="0"/>
            </a:endParaRPr>
          </a:p>
          <a:p>
            <a:pPr marL="514350" indent="-514350">
              <a:buFont typeface="+mj-lt"/>
              <a:buAutoNum type="romanUcPeriod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ru-RU" b="0" i="0" dirty="0">
              <a:solidFill>
                <a:srgbClr val="222222"/>
              </a:solidFill>
              <a:effectLst/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772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72BBD-5736-4FAD-9829-25E6279A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97" y="1162974"/>
            <a:ext cx="11833934" cy="921857"/>
          </a:xfrm>
        </p:spPr>
        <p:txBody>
          <a:bodyPr>
            <a:normAutofit fontScale="90000"/>
          </a:bodyPr>
          <a:lstStyle/>
          <a:p>
            <a:pPr marL="1028700" indent="-1028700">
              <a:buFont typeface="+mj-lt"/>
              <a:buAutoNum type="romanUcPeriod"/>
            </a:pPr>
            <a:r>
              <a:rPr lang="uk-UA" sz="4900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Прикметник у</a:t>
            </a:r>
            <a:r>
              <a:rPr lang="en-US" sz="4900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uk-UA" sz="4900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професійному мовленні </a:t>
            </a:r>
            <a:br>
              <a:rPr lang="uk-UA" sz="5400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D8764F-F0A8-4839-94B0-C24752E88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286000"/>
            <a:ext cx="7617042" cy="4023360"/>
          </a:xfrm>
        </p:spPr>
        <p:txBody>
          <a:bodyPr>
            <a:normAutofit/>
          </a:bodyPr>
          <a:lstStyle/>
          <a:p>
            <a:r>
              <a:rPr lang="ru-RU" sz="2000" i="0" dirty="0" err="1">
                <a:effectLst/>
                <a:latin typeface="Georgia" panose="02040502050405020303" pitchFamily="18" charset="0"/>
              </a:rPr>
              <a:t>Прикметник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 -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це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самостійна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частина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мови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, яка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виражає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постійну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ознаку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предмета в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граматичних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категоріях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роду, числа та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відмінка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.</a:t>
            </a:r>
            <a:endParaRPr lang="en-US" sz="2000" i="0" dirty="0">
              <a:effectLst/>
              <a:latin typeface="Georgia" panose="02040502050405020303" pitchFamily="18" charset="0"/>
            </a:endParaRPr>
          </a:p>
          <a:p>
            <a:r>
              <a:rPr lang="ru-RU" sz="2000" i="0" dirty="0" err="1">
                <a:effectLst/>
                <a:latin typeface="Georgia" panose="02040502050405020303" pitchFamily="18" charset="0"/>
              </a:rPr>
              <a:t>Ступені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порівняння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-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це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граматична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категорія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прикметників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, яка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ґрунтується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на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протиставленні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форм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якісних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прикметників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,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які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називають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ознаку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,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виражену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більшою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чи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меншою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мірою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порівняно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з такою самою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ознакою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в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іншому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предметі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чи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в тому самому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предметі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, але в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різні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періоди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його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розвитку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.</a:t>
            </a:r>
            <a:endParaRPr lang="en-US" sz="2000" dirty="0">
              <a:latin typeface="Georgia" panose="02040502050405020303" pitchFamily="18" charset="0"/>
            </a:endParaRPr>
          </a:p>
          <a:p>
            <a:r>
              <a:rPr lang="ru-RU" sz="2000" i="0" dirty="0" err="1">
                <a:effectLst/>
                <a:latin typeface="Georgia" panose="02040502050405020303" pitchFamily="18" charset="0"/>
              </a:rPr>
              <a:t>Розрізняють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два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ступені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порівняння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-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вищий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та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найвищий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,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кожен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з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яких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має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просту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та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складену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форми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вираження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:</a:t>
            </a:r>
            <a:endParaRPr lang="ru-RU" sz="2000" dirty="0">
              <a:latin typeface="Georgia" panose="02040502050405020303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BAA6E37-F134-4A99-B54B-5A54B1BE3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646167"/>
              </p:ext>
            </p:extLst>
          </p:nvPr>
        </p:nvGraphicFramePr>
        <p:xfrm>
          <a:off x="8057455" y="1834888"/>
          <a:ext cx="4016176" cy="45570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9460">
                  <a:extLst>
                    <a:ext uri="{9D8B030D-6E8A-4147-A177-3AD203B41FA5}">
                      <a16:colId xmlns:a16="http://schemas.microsoft.com/office/drawing/2014/main" val="2737978986"/>
                    </a:ext>
                  </a:extLst>
                </a:gridCol>
                <a:gridCol w="2316716">
                  <a:extLst>
                    <a:ext uri="{9D8B030D-6E8A-4147-A177-3AD203B41FA5}">
                      <a16:colId xmlns:a16="http://schemas.microsoft.com/office/drawing/2014/main" val="1554923642"/>
                    </a:ext>
                  </a:extLst>
                </a:gridCol>
              </a:tblGrid>
              <a:tr h="198689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Проста форма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658" marR="5658" marT="56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Складена форма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658" marR="5658" marT="5658" marB="0" anchor="b"/>
                </a:tc>
                <a:extLst>
                  <a:ext uri="{0D108BD9-81ED-4DB2-BD59-A6C34878D82A}">
                    <a16:rowId xmlns:a16="http://schemas.microsoft.com/office/drawing/2014/main" val="1893858189"/>
                  </a:ext>
                </a:extLst>
              </a:tr>
              <a:tr h="1538239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>
                          <a:effectLst/>
                        </a:rPr>
                        <a:t>Проста форма </a:t>
                      </a:r>
                      <a:r>
                        <a:rPr lang="ru-RU" sz="800" u="none" strike="noStrike" dirty="0" err="1">
                          <a:effectLst/>
                        </a:rPr>
                        <a:t>вищого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ступеня</a:t>
                      </a:r>
                      <a:r>
                        <a:rPr lang="ru-RU" sz="800" u="none" strike="noStrike" dirty="0">
                          <a:effectLst/>
                        </a:rPr>
                        <a:t> твориться </a:t>
                      </a:r>
                      <a:r>
                        <a:rPr lang="ru-RU" sz="800" u="none" strike="noStrike" dirty="0" err="1">
                          <a:effectLst/>
                        </a:rPr>
                        <a:t>від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основи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якісного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прикметника</a:t>
                      </a:r>
                      <a:r>
                        <a:rPr lang="ru-RU" sz="800" u="none" strike="noStrike" dirty="0">
                          <a:effectLst/>
                        </a:rPr>
                        <a:t> за </a:t>
                      </a:r>
                      <a:r>
                        <a:rPr lang="ru-RU" sz="800" u="none" strike="noStrike" dirty="0" err="1">
                          <a:effectLst/>
                        </a:rPr>
                        <a:t>допомогою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суфіксів</a:t>
                      </a:r>
                      <a:r>
                        <a:rPr lang="ru-RU" sz="800" u="none" strike="noStrike" dirty="0">
                          <a:effectLst/>
                        </a:rPr>
                        <a:t> -ш-, -</a:t>
                      </a:r>
                      <a:r>
                        <a:rPr lang="ru-RU" sz="800" u="none" strike="noStrike" dirty="0" err="1">
                          <a:effectLst/>
                        </a:rPr>
                        <a:t>іш</a:t>
                      </a:r>
                      <a:r>
                        <a:rPr lang="ru-RU" sz="800" u="none" strike="noStrike" dirty="0">
                          <a:effectLst/>
                        </a:rPr>
                        <a:t>-, </a:t>
                      </a:r>
                      <a:r>
                        <a:rPr lang="ru-RU" sz="800" u="none" strike="noStrike" dirty="0" err="1">
                          <a:effectLst/>
                        </a:rPr>
                        <a:t>вибір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яких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зумовлений</a:t>
                      </a:r>
                      <a:r>
                        <a:rPr lang="ru-RU" sz="800" u="none" strike="noStrike" dirty="0">
                          <a:effectLst/>
                        </a:rPr>
                        <a:t> законами </a:t>
                      </a:r>
                      <a:r>
                        <a:rPr lang="ru-RU" sz="800" u="none" strike="noStrike" dirty="0" err="1">
                          <a:effectLst/>
                        </a:rPr>
                        <a:t>милозвучності</a:t>
                      </a:r>
                      <a:r>
                        <a:rPr lang="ru-RU" sz="800" u="none" strike="noStrike" dirty="0">
                          <a:effectLst/>
                        </a:rPr>
                        <a:t>, пор.: </a:t>
                      </a:r>
                      <a:r>
                        <a:rPr lang="ru-RU" sz="800" u="none" strike="noStrike" dirty="0" err="1">
                          <a:effectLst/>
                        </a:rPr>
                        <a:t>простий</a:t>
                      </a:r>
                      <a:r>
                        <a:rPr lang="ru-RU" sz="800" u="none" strike="noStrike" dirty="0">
                          <a:effectLst/>
                        </a:rPr>
                        <a:t> - </a:t>
                      </a:r>
                      <a:r>
                        <a:rPr lang="ru-RU" sz="800" u="none" strike="noStrike" dirty="0" err="1">
                          <a:effectLst/>
                        </a:rPr>
                        <a:t>простіший</a:t>
                      </a:r>
                      <a:r>
                        <a:rPr lang="ru-RU" sz="800" u="none" strike="noStrike" dirty="0">
                          <a:effectLst/>
                        </a:rPr>
                        <a:t>, але </a:t>
                      </a:r>
                      <a:r>
                        <a:rPr lang="ru-RU" sz="800" u="none" strike="noStrike" dirty="0" err="1">
                          <a:effectLst/>
                        </a:rPr>
                        <a:t>теплий</a:t>
                      </a:r>
                      <a:r>
                        <a:rPr lang="ru-RU" sz="800" u="none" strike="noStrike" dirty="0">
                          <a:effectLst/>
                        </a:rPr>
                        <a:t> -- </a:t>
                      </a:r>
                      <a:r>
                        <a:rPr lang="ru-RU" sz="800" u="none" strike="noStrike" dirty="0" err="1">
                          <a:effectLst/>
                        </a:rPr>
                        <a:t>тепліший</a:t>
                      </a:r>
                      <a:r>
                        <a:rPr lang="ru-RU" sz="800" u="none" strike="noStrike" dirty="0">
                          <a:effectLst/>
                        </a:rPr>
                        <a:t>.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Gabriola" panose="04040605051002020D02" pitchFamily="82" charset="0"/>
                      </a:endParaRPr>
                    </a:p>
                  </a:txBody>
                  <a:tcPr marL="5658" marR="5658" marT="56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 err="1">
                          <a:effectLst/>
                        </a:rPr>
                        <a:t>Складена</a:t>
                      </a:r>
                      <a:r>
                        <a:rPr lang="ru-RU" sz="800" u="none" strike="noStrike" dirty="0">
                          <a:effectLst/>
                        </a:rPr>
                        <a:t> форма </a:t>
                      </a:r>
                      <a:r>
                        <a:rPr lang="ru-RU" sz="800" u="none" strike="noStrike" dirty="0" err="1">
                          <a:effectLst/>
                        </a:rPr>
                        <a:t>вищого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ступеня</a:t>
                      </a:r>
                      <a:r>
                        <a:rPr lang="ru-RU" sz="800" u="none" strike="noStrike" dirty="0">
                          <a:effectLst/>
                        </a:rPr>
                        <a:t> твориться </a:t>
                      </a:r>
                      <a:r>
                        <a:rPr lang="ru-RU" sz="800" u="none" strike="noStrike" dirty="0" err="1">
                          <a:effectLst/>
                        </a:rPr>
                        <a:t>додаванням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слів</a:t>
                      </a:r>
                      <a:r>
                        <a:rPr lang="ru-RU" sz="800" u="none" strike="noStrike" dirty="0">
                          <a:effectLst/>
                        </a:rPr>
                        <a:t> </a:t>
                      </a:r>
                      <a:r>
                        <a:rPr lang="ru-RU" sz="800" u="none" strike="noStrike" dirty="0" err="1">
                          <a:effectLst/>
                        </a:rPr>
                        <a:t>більш</a:t>
                      </a:r>
                      <a:r>
                        <a:rPr lang="ru-RU" sz="800" u="none" strike="noStrike" dirty="0">
                          <a:effectLst/>
                        </a:rPr>
                        <a:t> </a:t>
                      </a:r>
                      <a:r>
                        <a:rPr lang="en-US" sz="800" u="none" strike="noStrike" dirty="0">
                          <a:effectLst/>
                        </a:rPr>
                        <a:t>abo </a:t>
                      </a:r>
                      <a:r>
                        <a:rPr lang="ru-RU" sz="800" u="none" strike="noStrike" dirty="0" err="1">
                          <a:effectLst/>
                        </a:rPr>
                        <a:t>менш</a:t>
                      </a:r>
                      <a:r>
                        <a:rPr lang="ru-RU" sz="800" u="none" strike="noStrike" dirty="0">
                          <a:effectLst/>
                        </a:rPr>
                        <a:t> до </a:t>
                      </a:r>
                      <a:r>
                        <a:rPr lang="ru-RU" sz="800" u="none" strike="noStrike" dirty="0" err="1">
                          <a:effectLst/>
                        </a:rPr>
                        <a:t>прикметника</a:t>
                      </a:r>
                      <a:r>
                        <a:rPr lang="ru-RU" sz="800" u="none" strike="noStrike" dirty="0">
                          <a:effectLst/>
                        </a:rPr>
                        <a:t>, напр.: </a:t>
                      </a:r>
                      <a:r>
                        <a:rPr lang="ru-RU" sz="800" u="none" strike="noStrike" dirty="0" err="1">
                          <a:effectLst/>
                        </a:rPr>
                        <a:t>більш</a:t>
                      </a:r>
                      <a:r>
                        <a:rPr lang="ru-RU" sz="800" u="none" strike="noStrike" dirty="0">
                          <a:effectLst/>
                        </a:rPr>
                        <a:t> (</a:t>
                      </a:r>
                      <a:r>
                        <a:rPr lang="ru-RU" sz="800" u="none" strike="noStrike" dirty="0" err="1">
                          <a:effectLst/>
                        </a:rPr>
                        <a:t>менш</a:t>
                      </a:r>
                      <a:r>
                        <a:rPr lang="ru-RU" sz="800" u="none" strike="noStrike" dirty="0">
                          <a:effectLst/>
                        </a:rPr>
                        <a:t>)</a:t>
                      </a:r>
                      <a:r>
                        <a:rPr lang="ru-RU" sz="800" u="none" strike="noStrike" dirty="0" err="1">
                          <a:effectLst/>
                        </a:rPr>
                        <a:t>гнучкий</a:t>
                      </a:r>
                      <a:r>
                        <a:rPr lang="ru-RU" sz="800" u="none" strike="noStrike" dirty="0">
                          <a:effectLst/>
                        </a:rPr>
                        <a:t>, </a:t>
                      </a:r>
                      <a:r>
                        <a:rPr lang="ru-RU" sz="800" u="none" strike="noStrike" dirty="0" err="1">
                          <a:effectLst/>
                        </a:rPr>
                        <a:t>більш</a:t>
                      </a:r>
                      <a:r>
                        <a:rPr lang="ru-RU" sz="800" u="none" strike="noStrike" dirty="0">
                          <a:effectLst/>
                        </a:rPr>
                        <a:t> (</a:t>
                      </a:r>
                      <a:r>
                        <a:rPr lang="ru-RU" sz="800" u="none" strike="noStrike" dirty="0" err="1">
                          <a:effectLst/>
                        </a:rPr>
                        <a:t>менш</a:t>
                      </a:r>
                      <a:r>
                        <a:rPr lang="ru-RU" sz="800" u="none" strike="noStrike" dirty="0">
                          <a:effectLst/>
                        </a:rPr>
                        <a:t>) </a:t>
                      </a:r>
                      <a:r>
                        <a:rPr lang="ru-RU" sz="800" u="none" strike="noStrike" dirty="0" err="1">
                          <a:effectLst/>
                        </a:rPr>
                        <a:t>теплий</a:t>
                      </a:r>
                      <a:r>
                        <a:rPr lang="ru-RU" sz="800" u="none" strike="noStrike" dirty="0">
                          <a:effectLst/>
                        </a:rPr>
                        <a:t>, </a:t>
                      </a:r>
                      <a:r>
                        <a:rPr lang="ru-RU" sz="800" u="none" strike="noStrike" dirty="0" err="1">
                          <a:effectLst/>
                        </a:rPr>
                        <a:t>більш</a:t>
                      </a:r>
                      <a:r>
                        <a:rPr lang="ru-RU" sz="800" u="none" strike="noStrike" dirty="0">
                          <a:effectLst/>
                        </a:rPr>
                        <a:t> (</a:t>
                      </a:r>
                      <a:r>
                        <a:rPr lang="ru-RU" sz="800" u="none" strike="noStrike" dirty="0" err="1">
                          <a:effectLst/>
                        </a:rPr>
                        <a:t>менш</a:t>
                      </a:r>
                      <a:r>
                        <a:rPr lang="ru-RU" sz="800" u="none" strike="noStrike" dirty="0">
                          <a:effectLst/>
                        </a:rPr>
                        <a:t>) </a:t>
                      </a:r>
                      <a:r>
                        <a:rPr lang="ru-RU" sz="800" u="none" strike="noStrike" dirty="0" err="1">
                          <a:effectLst/>
                        </a:rPr>
                        <a:t>гарний</a:t>
                      </a:r>
                      <a:r>
                        <a:rPr lang="ru-RU" sz="800" u="none" strike="noStrike" dirty="0">
                          <a:effectLst/>
                        </a:rPr>
                        <a:t>.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Gabriola" panose="04040605051002020D02" pitchFamily="82" charset="0"/>
                      </a:endParaRPr>
                    </a:p>
                  </a:txBody>
                  <a:tcPr marL="5658" marR="5658" marT="5658" marB="0" anchor="ctr"/>
                </a:tc>
                <a:extLst>
                  <a:ext uri="{0D108BD9-81ED-4DB2-BD59-A6C34878D82A}">
                    <a16:rowId xmlns:a16="http://schemas.microsoft.com/office/drawing/2014/main" val="2093592235"/>
                  </a:ext>
                </a:extLst>
              </a:tr>
              <a:tr h="2820105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Додаванням префікса най- до простої форми вищого ступеня твориться проста форма найвищого ступеня порівняння, напр.: дорожчий -- найдорожчий, тепліший -- найтепліший, кращий -- найкращий, гірший - найгірший, більший - найбільший. Для підсилення якості вживають частки що-, як-, напр.: якнайкращий, щонайкращий, щонайкращий.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Gabriola" panose="04040605051002020D02" pitchFamily="82" charset="0"/>
                      </a:endParaRPr>
                    </a:p>
                  </a:txBody>
                  <a:tcPr marL="5658" marR="5658" marT="56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>
                          <a:effectLst/>
                        </a:rPr>
                        <a:t>Для </a:t>
                      </a:r>
                      <a:r>
                        <a:rPr lang="ru-RU" sz="800" u="none" strike="noStrike" dirty="0" err="1">
                          <a:effectLst/>
                        </a:rPr>
                        <a:t>творення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найвищого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ступеня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порівняння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використовують</a:t>
                      </a:r>
                      <a:r>
                        <a:rPr lang="ru-RU" sz="800" u="none" strike="noStrike" dirty="0">
                          <a:effectLst/>
                        </a:rPr>
                        <a:t> слова </a:t>
                      </a:r>
                      <a:r>
                        <a:rPr lang="ru-RU" sz="800" u="none" strike="noStrike" dirty="0" err="1">
                          <a:effectLst/>
                        </a:rPr>
                        <a:t>найбільш</a:t>
                      </a:r>
                      <a:r>
                        <a:rPr lang="ru-RU" sz="800" u="none" strike="noStrike" dirty="0">
                          <a:effectLst/>
                        </a:rPr>
                        <a:t> (</a:t>
                      </a:r>
                      <a:r>
                        <a:rPr lang="ru-RU" sz="800" u="none" strike="noStrike" dirty="0" err="1">
                          <a:effectLst/>
                        </a:rPr>
                        <a:t>найменш</a:t>
                      </a:r>
                      <a:r>
                        <a:rPr lang="ru-RU" sz="800" u="none" strike="noStrike" dirty="0">
                          <a:effectLst/>
                        </a:rPr>
                        <a:t>), </a:t>
                      </a:r>
                      <a:r>
                        <a:rPr lang="ru-RU" sz="800" u="none" strike="noStrike" dirty="0" err="1">
                          <a:effectLst/>
                        </a:rPr>
                        <a:t>які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додають</a:t>
                      </a:r>
                      <a:r>
                        <a:rPr lang="ru-RU" sz="800" u="none" strike="noStrike" dirty="0">
                          <a:effectLst/>
                        </a:rPr>
                        <a:t> до </a:t>
                      </a:r>
                      <a:r>
                        <a:rPr lang="ru-RU" sz="800" u="none" strike="noStrike" dirty="0" err="1">
                          <a:effectLst/>
                        </a:rPr>
                        <a:t>форми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прикметника</a:t>
                      </a:r>
                      <a:r>
                        <a:rPr lang="ru-RU" sz="800" u="none" strike="noStrike" dirty="0">
                          <a:effectLst/>
                        </a:rPr>
                        <a:t>, напр.: </a:t>
                      </a:r>
                      <a:r>
                        <a:rPr lang="ru-RU" sz="800" u="none" strike="noStrike" dirty="0" err="1">
                          <a:effectLst/>
                        </a:rPr>
                        <a:t>найбільш</a:t>
                      </a:r>
                      <a:r>
                        <a:rPr lang="ru-RU" sz="800" u="none" strike="noStrike" dirty="0">
                          <a:effectLst/>
                        </a:rPr>
                        <a:t> (</a:t>
                      </a:r>
                      <a:r>
                        <a:rPr lang="ru-RU" sz="800" u="none" strike="noStrike" dirty="0" err="1">
                          <a:effectLst/>
                        </a:rPr>
                        <a:t>найменш</a:t>
                      </a:r>
                      <a:r>
                        <a:rPr lang="ru-RU" sz="800" u="none" strike="noStrike" dirty="0">
                          <a:effectLst/>
                        </a:rPr>
                        <a:t>)</a:t>
                      </a:r>
                      <a:r>
                        <a:rPr lang="ru-RU" sz="800" u="none" strike="noStrike" dirty="0" err="1">
                          <a:effectLst/>
                        </a:rPr>
                        <a:t>простий</a:t>
                      </a:r>
                      <a:r>
                        <a:rPr lang="ru-RU" sz="800" u="none" strike="noStrike" dirty="0">
                          <a:effectLst/>
                        </a:rPr>
                        <a:t>, </a:t>
                      </a:r>
                      <a:r>
                        <a:rPr lang="ru-RU" sz="800" u="none" strike="noStrike" dirty="0" err="1">
                          <a:effectLst/>
                        </a:rPr>
                        <a:t>найбільш</a:t>
                      </a:r>
                      <a:r>
                        <a:rPr lang="ru-RU" sz="800" u="none" strike="noStrike" dirty="0">
                          <a:effectLst/>
                        </a:rPr>
                        <a:t> (</a:t>
                      </a:r>
                      <a:r>
                        <a:rPr lang="ru-RU" sz="800" u="none" strike="noStrike" dirty="0" err="1">
                          <a:effectLst/>
                        </a:rPr>
                        <a:t>найменш</a:t>
                      </a:r>
                      <a:r>
                        <a:rPr lang="ru-RU" sz="800" u="none" strike="noStrike" dirty="0">
                          <a:effectLst/>
                        </a:rPr>
                        <a:t>)</a:t>
                      </a:r>
                      <a:r>
                        <a:rPr lang="ru-RU" sz="800" u="none" strike="noStrike" dirty="0" err="1">
                          <a:effectLst/>
                        </a:rPr>
                        <a:t>дорогий</a:t>
                      </a:r>
                      <a:r>
                        <a:rPr lang="ru-RU" sz="800" u="none" strike="noStrike" dirty="0">
                          <a:effectLst/>
                        </a:rPr>
                        <a:t>, </a:t>
                      </a:r>
                      <a:r>
                        <a:rPr lang="ru-RU" sz="800" u="none" strike="noStrike" dirty="0" err="1">
                          <a:effectLst/>
                        </a:rPr>
                        <a:t>найбільш</a:t>
                      </a:r>
                      <a:r>
                        <a:rPr lang="ru-RU" sz="800" u="none" strike="noStrike" dirty="0">
                          <a:effectLst/>
                        </a:rPr>
                        <a:t> (</a:t>
                      </a:r>
                      <a:r>
                        <a:rPr lang="ru-RU" sz="800" u="none" strike="noStrike" dirty="0" err="1">
                          <a:effectLst/>
                        </a:rPr>
                        <a:t>найменш</a:t>
                      </a:r>
                      <a:r>
                        <a:rPr lang="ru-RU" sz="800" u="none" strike="noStrike" dirty="0">
                          <a:effectLst/>
                        </a:rPr>
                        <a:t>)</a:t>
                      </a:r>
                      <a:r>
                        <a:rPr lang="ru-RU" sz="800" u="none" strike="noStrike" dirty="0" err="1">
                          <a:effectLst/>
                        </a:rPr>
                        <a:t>складний</a:t>
                      </a:r>
                      <a:r>
                        <a:rPr lang="ru-RU" sz="800" u="none" strike="noStrike" dirty="0">
                          <a:effectLst/>
                        </a:rPr>
                        <a:t>.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Gabriola" panose="04040605051002020D02" pitchFamily="82" charset="0"/>
                      </a:endParaRPr>
                    </a:p>
                  </a:txBody>
                  <a:tcPr marL="5658" marR="5658" marT="5658" marB="0" anchor="ctr"/>
                </a:tc>
                <a:extLst>
                  <a:ext uri="{0D108BD9-81ED-4DB2-BD59-A6C34878D82A}">
                    <a16:rowId xmlns:a16="http://schemas.microsoft.com/office/drawing/2014/main" val="362042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07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72BBD-5736-4FAD-9829-25E6279A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3480"/>
            <a:ext cx="11922711" cy="2550110"/>
          </a:xfrm>
        </p:spPr>
        <p:txBody>
          <a:bodyPr>
            <a:normAutofit fontScale="90000"/>
          </a:bodyPr>
          <a:lstStyle/>
          <a:p>
            <a:pPr marL="1028700" indent="-1028700">
              <a:buFont typeface="+mj-lt"/>
              <a:buAutoNum type="romanUcPeriod" startAt="2"/>
            </a:pPr>
            <a:r>
              <a:rPr lang="ru-RU" sz="4000" i="0" dirty="0" err="1">
                <a:effectLst/>
                <a:latin typeface="Georgia" panose="02040502050405020303" pitchFamily="18" charset="0"/>
              </a:rPr>
              <a:t>Географічні</a:t>
            </a:r>
            <a:r>
              <a:rPr lang="ru-RU" sz="40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4000" i="0" dirty="0" err="1">
                <a:effectLst/>
                <a:latin typeface="Georgia" panose="02040502050405020303" pitchFamily="18" charset="0"/>
              </a:rPr>
              <a:t>назви</a:t>
            </a:r>
            <a:r>
              <a:rPr lang="ru-RU" sz="4000" i="0" dirty="0">
                <a:effectLst/>
                <a:latin typeface="Georgia" panose="02040502050405020303" pitchFamily="18" charset="0"/>
              </a:rPr>
              <a:t> з </a:t>
            </a:r>
            <a:r>
              <a:rPr lang="ru-RU" sz="4000" i="0" dirty="0" err="1">
                <a:effectLst/>
                <a:latin typeface="Georgia" panose="02040502050405020303" pitchFamily="18" charset="0"/>
              </a:rPr>
              <a:t>номенклатурними</a:t>
            </a:r>
            <a:r>
              <a:rPr lang="ru-RU" sz="4000" i="0" dirty="0">
                <a:effectLst/>
                <a:latin typeface="Georgia" panose="02040502050405020303" pitchFamily="18" charset="0"/>
              </a:rPr>
              <a:t> словами та без них</a:t>
            </a:r>
            <a:br>
              <a:rPr lang="uk-UA" sz="5400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</a:br>
            <a:br>
              <a:rPr lang="uk-UA" sz="5400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D8764F-F0A8-4839-94B0-C24752E88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89" y="2312633"/>
            <a:ext cx="9720071" cy="4023360"/>
          </a:xfrm>
        </p:spPr>
        <p:txBody>
          <a:bodyPr>
            <a:normAutofit lnSpcReduction="10000"/>
          </a:bodyPr>
          <a:lstStyle/>
          <a:p>
            <a:pPr algn="l"/>
            <a:r>
              <a:rPr lang="ru-RU" i="0" dirty="0" err="1">
                <a:effectLst/>
                <a:latin typeface="Georgia" panose="02040502050405020303" pitchFamily="18" charset="0"/>
              </a:rPr>
              <a:t>Від</a:t>
            </a:r>
            <a:r>
              <a:rPr lang="ru-RU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термінів</a:t>
            </a:r>
            <a:r>
              <a:rPr lang="ru-RU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слід</a:t>
            </a:r>
            <a:r>
              <a:rPr lang="ru-RU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відрізняти</a:t>
            </a:r>
            <a:r>
              <a:rPr lang="ru-RU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номенклатурні</a:t>
            </a:r>
            <a:r>
              <a:rPr lang="ru-RU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назви</a:t>
            </a:r>
            <a:r>
              <a:rPr lang="ru-RU" i="0" dirty="0">
                <a:effectLst/>
                <a:latin typeface="Georgia" panose="02040502050405020303" pitchFamily="18" charset="0"/>
              </a:rPr>
              <a:t> –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своєрідні</a:t>
            </a:r>
            <a:r>
              <a:rPr lang="ru-RU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етикетки</a:t>
            </a:r>
            <a:r>
              <a:rPr lang="ru-RU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предметів</a:t>
            </a:r>
            <a:r>
              <a:rPr lang="ru-RU" i="0" dirty="0">
                <a:effectLst/>
                <a:latin typeface="Georgia" panose="02040502050405020303" pitchFamily="18" charset="0"/>
              </a:rPr>
              <a:t>,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явищ</a:t>
            </a:r>
            <a:r>
              <a:rPr lang="ru-RU" i="0" dirty="0">
                <a:effectLst/>
                <a:latin typeface="Georgia" panose="02040502050405020303" pitchFamily="18" charset="0"/>
              </a:rPr>
              <a:t>, понять.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Якщо</a:t>
            </a:r>
            <a:r>
              <a:rPr lang="ru-RU" i="0" dirty="0">
                <a:effectLst/>
                <a:latin typeface="Georgia" panose="02040502050405020303" pitchFamily="18" charset="0"/>
              </a:rPr>
              <a:t> в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основі</a:t>
            </a:r>
            <a:r>
              <a:rPr lang="ru-RU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терміну</a:t>
            </a:r>
            <a:r>
              <a:rPr lang="ru-RU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лежить</a:t>
            </a:r>
            <a:r>
              <a:rPr lang="ru-RU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загальне</a:t>
            </a:r>
            <a:r>
              <a:rPr lang="ru-RU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поняття</a:t>
            </a:r>
            <a:r>
              <a:rPr lang="ru-RU" i="0" dirty="0">
                <a:effectLst/>
                <a:latin typeface="Georgia" panose="02040502050405020303" pitchFamily="18" charset="0"/>
              </a:rPr>
              <a:t>, то в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основі</a:t>
            </a:r>
            <a:r>
              <a:rPr lang="ru-RU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номенклатурних</a:t>
            </a:r>
            <a:r>
              <a:rPr lang="ru-RU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назв</a:t>
            </a:r>
            <a:r>
              <a:rPr lang="ru-RU" i="0" dirty="0">
                <a:effectLst/>
                <a:latin typeface="Georgia" panose="02040502050405020303" pitchFamily="18" charset="0"/>
              </a:rPr>
              <a:t> –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одиничне</a:t>
            </a:r>
            <a:r>
              <a:rPr lang="ru-RU" i="0" dirty="0">
                <a:effectLst/>
                <a:latin typeface="Georgia" panose="02040502050405020303" pitchFamily="18" charset="0"/>
              </a:rPr>
              <a:t>.</a:t>
            </a:r>
          </a:p>
          <a:p>
            <a:pPr algn="l"/>
            <a:r>
              <a:rPr lang="ru-RU" i="0" dirty="0">
                <a:effectLst/>
                <a:latin typeface="Georgia" panose="02040502050405020303" pitchFamily="18" charset="0"/>
              </a:rPr>
              <a:t>До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номенклатури</a:t>
            </a:r>
            <a:r>
              <a:rPr lang="ru-RU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входять</a:t>
            </a:r>
            <a:r>
              <a:rPr lang="ru-RU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серійні</a:t>
            </a:r>
            <a:r>
              <a:rPr lang="ru-RU" i="0" dirty="0">
                <a:effectLst/>
                <a:latin typeface="Georgia" panose="02040502050405020303" pitchFamily="18" charset="0"/>
              </a:rPr>
              <a:t> марки машин,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приладів</a:t>
            </a:r>
            <a:r>
              <a:rPr lang="ru-RU" i="0" dirty="0">
                <a:effectLst/>
                <a:latin typeface="Georgia" panose="02040502050405020303" pitchFamily="18" charset="0"/>
              </a:rPr>
              <a:t>,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верстатів</a:t>
            </a:r>
            <a:r>
              <a:rPr lang="ru-RU" i="0" dirty="0">
                <a:effectLst/>
                <a:latin typeface="Georgia" panose="02040502050405020303" pitchFamily="18" charset="0"/>
              </a:rPr>
              <a:t>,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найменування</a:t>
            </a:r>
            <a:r>
              <a:rPr lang="ru-RU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підприємств</a:t>
            </a:r>
            <a:r>
              <a:rPr lang="ru-RU" i="0" dirty="0">
                <a:effectLst/>
                <a:latin typeface="Georgia" panose="02040502050405020303" pitchFamily="18" charset="0"/>
              </a:rPr>
              <a:t>,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установ</a:t>
            </a:r>
            <a:r>
              <a:rPr lang="ru-RU" i="0" dirty="0">
                <a:effectLst/>
                <a:latin typeface="Georgia" panose="02040502050405020303" pitchFamily="18" charset="0"/>
              </a:rPr>
              <a:t>,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організацій</a:t>
            </a:r>
            <a:r>
              <a:rPr lang="ru-RU" i="0" dirty="0">
                <a:effectLst/>
                <a:latin typeface="Georgia" panose="02040502050405020303" pitchFamily="18" charset="0"/>
              </a:rPr>
              <a:t>,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географічні</a:t>
            </a:r>
            <a:r>
              <a:rPr lang="ru-RU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назви</a:t>
            </a:r>
            <a:r>
              <a:rPr lang="ru-RU" i="0" dirty="0">
                <a:effectLst/>
                <a:latin typeface="Georgia" panose="02040502050405020303" pitchFamily="18" charset="0"/>
              </a:rPr>
              <a:t> та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назви</a:t>
            </a:r>
            <a:r>
              <a:rPr lang="ru-RU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рослин</a:t>
            </a:r>
            <a:r>
              <a:rPr lang="ru-RU" i="0" dirty="0">
                <a:effectLst/>
                <a:latin typeface="Georgia" panose="02040502050405020303" pitchFamily="18" charset="0"/>
              </a:rPr>
              <a:t>,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звірів</a:t>
            </a:r>
            <a:r>
              <a:rPr lang="ru-RU" i="0" dirty="0">
                <a:effectLst/>
                <a:latin typeface="Georgia" panose="02040502050405020303" pitchFamily="18" charset="0"/>
              </a:rPr>
              <a:t>.</a:t>
            </a:r>
          </a:p>
          <a:p>
            <a:pPr algn="l"/>
            <a:r>
              <a:rPr lang="ru-RU" i="0" dirty="0">
                <a:effectLst/>
                <a:latin typeface="Georgia" panose="02040502050405020303" pitchFamily="18" charset="0"/>
              </a:rPr>
              <a:t>Номенклатуру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становлять</a:t>
            </a:r>
            <a:r>
              <a:rPr lang="ru-RU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іменники</a:t>
            </a:r>
            <a:r>
              <a:rPr lang="ru-RU" i="0" dirty="0">
                <a:effectLst/>
                <a:latin typeface="Georgia" panose="02040502050405020303" pitchFamily="18" charset="0"/>
              </a:rPr>
              <a:t> та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словосполучення</a:t>
            </a:r>
            <a:r>
              <a:rPr lang="ru-RU" i="0" dirty="0">
                <a:effectLst/>
                <a:latin typeface="Georgia" panose="02040502050405020303" pitchFamily="18" charset="0"/>
              </a:rPr>
              <a:t>,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які</a:t>
            </a:r>
            <a:r>
              <a:rPr lang="ru-RU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передають</a:t>
            </a:r>
            <a:r>
              <a:rPr lang="ru-RU" i="0" dirty="0">
                <a:effectLst/>
                <a:latin typeface="Georgia" panose="02040502050405020303" pitchFamily="18" charset="0"/>
              </a:rPr>
              <a:t> як систему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назв</a:t>
            </a:r>
            <a:r>
              <a:rPr lang="ru-RU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об’єктів</a:t>
            </a:r>
            <a:r>
              <a:rPr lang="ru-RU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певної</a:t>
            </a:r>
            <a:r>
              <a:rPr lang="ru-RU" i="0" dirty="0">
                <a:effectLst/>
                <a:latin typeface="Georgia" panose="02040502050405020303" pitchFamily="18" charset="0"/>
              </a:rPr>
              <a:t> науки,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знання</a:t>
            </a:r>
            <a:r>
              <a:rPr lang="ru-RU" i="0" dirty="0">
                <a:effectLst/>
                <a:latin typeface="Georgia" panose="02040502050405020303" pitchFamily="18" charset="0"/>
              </a:rPr>
              <a:t>, так і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сукупність</a:t>
            </a:r>
            <a:r>
              <a:rPr lang="ru-RU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назв</a:t>
            </a:r>
            <a:r>
              <a:rPr lang="ru-RU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одиничних</a:t>
            </a:r>
            <a:r>
              <a:rPr lang="ru-RU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об’єктів</a:t>
            </a:r>
            <a:r>
              <a:rPr lang="ru-RU" i="0" dirty="0">
                <a:effectLst/>
                <a:latin typeface="Georgia" panose="02040502050405020303" pitchFamily="18" charset="0"/>
              </a:rPr>
              <a:t>.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Наприклад</a:t>
            </a:r>
            <a:r>
              <a:rPr lang="ru-RU" i="0" dirty="0">
                <a:effectLst/>
                <a:latin typeface="Georgia" panose="02040502050405020303" pitchFamily="18" charset="0"/>
              </a:rPr>
              <a:t>, у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географічній</a:t>
            </a:r>
            <a:r>
              <a:rPr lang="ru-RU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номенклатурі</a:t>
            </a:r>
            <a:r>
              <a:rPr lang="ru-RU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Чорне</a:t>
            </a:r>
            <a:r>
              <a:rPr lang="ru-RU" i="0" dirty="0">
                <a:effectLst/>
                <a:latin typeface="Georgia" panose="02040502050405020303" pitchFamily="18" charset="0"/>
              </a:rPr>
              <a:t> море,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Швацькі</a:t>
            </a:r>
            <a:r>
              <a:rPr lang="ru-RU" i="0" dirty="0">
                <a:effectLst/>
                <a:latin typeface="Georgia" panose="02040502050405020303" pitchFamily="18" charset="0"/>
              </a:rPr>
              <a:t> озера,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річка</a:t>
            </a:r>
            <a:r>
              <a:rPr lang="ru-RU" i="0" dirty="0">
                <a:effectLst/>
                <a:latin typeface="Georgia" panose="02040502050405020303" pitchFamily="18" charset="0"/>
              </a:rPr>
              <a:t> Десна;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видові</a:t>
            </a:r>
            <a:r>
              <a:rPr lang="ru-RU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назви</a:t>
            </a:r>
            <a:r>
              <a:rPr lang="ru-RU" i="0" dirty="0">
                <a:effectLst/>
                <a:latin typeface="Georgia" panose="02040502050405020303" pitchFamily="18" charset="0"/>
              </a:rPr>
              <a:t>.</a:t>
            </a:r>
          </a:p>
          <a:p>
            <a:pPr algn="l"/>
            <a:r>
              <a:rPr lang="ru-RU" i="0" dirty="0" err="1">
                <a:effectLst/>
                <a:latin typeface="Georgia" panose="02040502050405020303" pitchFamily="18" charset="0"/>
              </a:rPr>
              <a:t>Існує</a:t>
            </a:r>
            <a:r>
              <a:rPr lang="ru-RU" i="0" dirty="0">
                <a:effectLst/>
                <a:latin typeface="Georgia" panose="02040502050405020303" pitchFamily="18" charset="0"/>
              </a:rPr>
              <a:t> номенклатура методична,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мовознавча</a:t>
            </a:r>
            <a:r>
              <a:rPr lang="ru-RU" i="0" dirty="0">
                <a:effectLst/>
                <a:latin typeface="Georgia" panose="02040502050405020303" pitchFamily="18" charset="0"/>
              </a:rPr>
              <a:t>,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хімічна</a:t>
            </a:r>
            <a:r>
              <a:rPr lang="ru-RU" i="0" dirty="0">
                <a:effectLst/>
                <a:latin typeface="Georgia" panose="02040502050405020303" pitchFamily="18" charset="0"/>
              </a:rPr>
              <a:t>,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економічна</a:t>
            </a:r>
            <a:r>
              <a:rPr lang="ru-RU" i="0" dirty="0">
                <a:effectLst/>
                <a:latin typeface="Georgia" panose="02040502050405020303" pitchFamily="18" charset="0"/>
              </a:rPr>
              <a:t>,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технічна</a:t>
            </a:r>
            <a:r>
              <a:rPr lang="ru-RU" i="0" dirty="0">
                <a:effectLst/>
                <a:latin typeface="Georgia" panose="02040502050405020303" pitchFamily="18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797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A90206-2F40-4963-8BAC-1013A36F141C}"/>
              </a:ext>
            </a:extLst>
          </p:cNvPr>
          <p:cNvSpPr txBox="1"/>
          <p:nvPr/>
        </p:nvSpPr>
        <p:spPr>
          <a:xfrm>
            <a:off x="0" y="0"/>
            <a:ext cx="12192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Georgia" panose="02040502050405020303" pitchFamily="18" charset="0"/>
              </a:rPr>
              <a:t>2.Написання </a:t>
            </a:r>
            <a:r>
              <a:rPr lang="ru-RU" sz="1600" dirty="0" err="1">
                <a:latin typeface="Georgia" panose="02040502050405020303" pitchFamily="18" charset="0"/>
              </a:rPr>
              <a:t>окремо</a:t>
            </a:r>
            <a:r>
              <a:rPr lang="ru-RU" sz="1600" dirty="0">
                <a:latin typeface="Georgia" panose="02040502050405020303" pitchFamily="18" charset="0"/>
              </a:rPr>
              <a:t>. </a:t>
            </a:r>
            <a:r>
              <a:rPr lang="ru-RU" sz="1600" dirty="0" err="1">
                <a:latin typeface="Georgia" panose="02040502050405020303" pitchFamily="18" charset="0"/>
              </a:rPr>
              <a:t>Окремо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пишемо</a:t>
            </a:r>
            <a:r>
              <a:rPr lang="ru-RU" sz="1600" dirty="0">
                <a:latin typeface="Georgia" panose="02040502050405020303" pitchFamily="18" charset="0"/>
              </a:rPr>
              <a:t>:</a:t>
            </a:r>
          </a:p>
          <a:p>
            <a:endParaRPr lang="ru-RU" sz="1600" dirty="0">
              <a:latin typeface="Georgia" panose="02040502050405020303" pitchFamily="18" charset="0"/>
            </a:endParaRPr>
          </a:p>
          <a:p>
            <a:r>
              <a:rPr lang="ru-RU" sz="1600" dirty="0">
                <a:latin typeface="Georgia" panose="02040502050405020303" pitchFamily="18" charset="0"/>
              </a:rPr>
              <a:t>а) </a:t>
            </a:r>
            <a:r>
              <a:rPr lang="ru-RU" sz="1600" dirty="0" err="1">
                <a:latin typeface="Georgia" panose="02040502050405020303" pitchFamily="18" charset="0"/>
              </a:rPr>
              <a:t>географічні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назви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що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складаються</a:t>
            </a:r>
            <a:r>
              <a:rPr lang="ru-RU" sz="1600" dirty="0">
                <a:latin typeface="Georgia" panose="02040502050405020303" pitchFamily="18" charset="0"/>
              </a:rPr>
              <a:t> з </a:t>
            </a:r>
            <a:r>
              <a:rPr lang="ru-RU" sz="1600" dirty="0" err="1">
                <a:latin typeface="Georgia" panose="02040502050405020303" pitchFamily="18" charset="0"/>
              </a:rPr>
              <a:t>прикметника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або</a:t>
            </a:r>
            <a:r>
              <a:rPr lang="ru-RU" sz="1600" dirty="0">
                <a:latin typeface="Georgia" panose="02040502050405020303" pitchFamily="18" charset="0"/>
              </a:rPr>
              <a:t> порядкового </a:t>
            </a:r>
            <a:r>
              <a:rPr lang="ru-RU" sz="1600" dirty="0" err="1">
                <a:latin typeface="Georgia" panose="02040502050405020303" pitchFamily="18" charset="0"/>
              </a:rPr>
              <a:t>числівника</a:t>
            </a:r>
            <a:r>
              <a:rPr lang="ru-RU" sz="1600" dirty="0">
                <a:latin typeface="Georgia" panose="02040502050405020303" pitchFamily="18" charset="0"/>
              </a:rPr>
              <a:t> та </a:t>
            </a:r>
            <a:r>
              <a:rPr lang="ru-RU" sz="1600" dirty="0" err="1">
                <a:latin typeface="Georgia" panose="02040502050405020303" pitchFamily="18" charset="0"/>
              </a:rPr>
              <a:t>іменника</a:t>
            </a:r>
            <a:r>
              <a:rPr lang="ru-RU" sz="1600" dirty="0">
                <a:latin typeface="Georgia" panose="02040502050405020303" pitchFamily="18" charset="0"/>
              </a:rPr>
              <a:t>: </a:t>
            </a:r>
            <a:r>
              <a:rPr lang="ru-RU" sz="1600" dirty="0" err="1">
                <a:latin typeface="Georgia" panose="02040502050405020303" pitchFamily="18" charset="0"/>
              </a:rPr>
              <a:t>Бі́ла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Це́рква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Ве́рхня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Силе́зія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Дави́дів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Брід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Залі́сся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Пе́рше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Запорі́зька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Січ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За́хідна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Євро́па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Зеле́на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Гу́ра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Нове</a:t>
            </a:r>
            <a:r>
              <a:rPr lang="ru-RU" sz="1600" dirty="0">
                <a:latin typeface="Georgia" panose="02040502050405020303" pitchFamily="18" charset="0"/>
              </a:rPr>
              <a:t>́ </a:t>
            </a:r>
            <a:r>
              <a:rPr lang="ru-RU" sz="1600" dirty="0" err="1">
                <a:latin typeface="Georgia" panose="02040502050405020303" pitchFamily="18" charset="0"/>
              </a:rPr>
              <a:t>Мі́сто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Нови́й</a:t>
            </a:r>
            <a:r>
              <a:rPr lang="ru-RU" sz="1600" dirty="0">
                <a:latin typeface="Georgia" panose="02040502050405020303" pitchFamily="18" charset="0"/>
              </a:rPr>
              <a:t> Сад, </a:t>
            </a:r>
            <a:r>
              <a:rPr lang="ru-RU" sz="1600" dirty="0" err="1">
                <a:latin typeface="Georgia" panose="02040502050405020303" pitchFamily="18" charset="0"/>
              </a:rPr>
              <a:t>Сомко́ва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Доли́на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Широ́кий</a:t>
            </a:r>
            <a:r>
              <a:rPr lang="ru-RU" sz="1600" dirty="0">
                <a:latin typeface="Georgia" panose="02040502050405020303" pitchFamily="18" charset="0"/>
              </a:rPr>
              <a:t> Яр;</a:t>
            </a:r>
          </a:p>
          <a:p>
            <a:r>
              <a:rPr lang="ru-RU" sz="1600" dirty="0">
                <a:latin typeface="Georgia" panose="02040502050405020303" pitchFamily="18" charset="0"/>
              </a:rPr>
              <a:t>б) </a:t>
            </a:r>
            <a:r>
              <a:rPr lang="ru-RU" sz="1600" dirty="0" err="1">
                <a:latin typeface="Georgia" panose="02040502050405020303" pitchFamily="18" charset="0"/>
              </a:rPr>
              <a:t>власні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назви</a:t>
            </a:r>
            <a:r>
              <a:rPr lang="ru-RU" sz="1600" dirty="0">
                <a:latin typeface="Georgia" panose="02040502050405020303" pitchFamily="18" charset="0"/>
              </a:rPr>
              <a:t> й </a:t>
            </a:r>
            <a:r>
              <a:rPr lang="ru-RU" sz="1600" dirty="0" err="1">
                <a:latin typeface="Georgia" panose="02040502050405020303" pitchFamily="18" charset="0"/>
              </a:rPr>
              <a:t>номенклатурні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родові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назви</a:t>
            </a:r>
            <a:r>
              <a:rPr lang="ru-RU" sz="1600" dirty="0">
                <a:latin typeface="Georgia" panose="02040502050405020303" pitchFamily="18" charset="0"/>
              </a:rPr>
              <a:t> при них: </a:t>
            </a:r>
            <a:r>
              <a:rPr lang="ru-RU" sz="1600" dirty="0" err="1">
                <a:latin typeface="Georgia" panose="02040502050405020303" pitchFamily="18" charset="0"/>
              </a:rPr>
              <a:t>Головни́й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Кавка́зький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хребе́т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Кри́мський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піво́стрів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Фі́нська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зато́ка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Чо́рне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мо́ре</a:t>
            </a:r>
            <a:r>
              <a:rPr lang="ru-RU" sz="1600" dirty="0">
                <a:latin typeface="Georgia" panose="02040502050405020303" pitchFamily="18" charset="0"/>
              </a:rPr>
              <a:t>; </a:t>
            </a:r>
            <a:r>
              <a:rPr lang="ru-RU" sz="1600" dirty="0" err="1">
                <a:latin typeface="Georgia" panose="02040502050405020303" pitchFamily="18" charset="0"/>
              </a:rPr>
              <a:t>зато́ка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Свято́го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Лавре́нтія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тро́пік</a:t>
            </a:r>
            <a:r>
              <a:rPr lang="ru-RU" sz="1600" dirty="0">
                <a:latin typeface="Georgia" panose="02040502050405020303" pitchFamily="18" charset="0"/>
              </a:rPr>
              <a:t> Рака і под., але </a:t>
            </a:r>
            <a:r>
              <a:rPr lang="ru-RU" sz="1600" dirty="0" err="1">
                <a:latin typeface="Georgia" panose="02040502050405020303" pitchFamily="18" charset="0"/>
              </a:rPr>
              <a:t>номенклатурну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назву</a:t>
            </a:r>
            <a:r>
              <a:rPr lang="ru-RU" sz="1600" dirty="0">
                <a:latin typeface="Georgia" panose="02040502050405020303" pitchFamily="18" charset="0"/>
              </a:rPr>
              <a:t> в </a:t>
            </a:r>
            <a:r>
              <a:rPr lang="ru-RU" sz="1600" dirty="0" err="1">
                <a:latin typeface="Georgia" panose="02040502050405020303" pitchFamily="18" charset="0"/>
              </a:rPr>
              <a:t>постпозиції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пишемо</a:t>
            </a:r>
            <a:r>
              <a:rPr lang="ru-RU" sz="1600" dirty="0">
                <a:latin typeface="Georgia" panose="02040502050405020303" pitchFamily="18" charset="0"/>
              </a:rPr>
              <a:t> через </a:t>
            </a:r>
            <a:r>
              <a:rPr lang="ru-RU" sz="1600" dirty="0" err="1">
                <a:latin typeface="Georgia" panose="02040502050405020303" pitchFamily="18" charset="0"/>
              </a:rPr>
              <a:t>дефіс</a:t>
            </a:r>
            <a:r>
              <a:rPr lang="ru-RU" sz="1600" dirty="0">
                <a:latin typeface="Georgia" panose="02040502050405020303" pitchFamily="18" charset="0"/>
              </a:rPr>
              <a:t> (див. п. 3г </a:t>
            </a:r>
            <a:r>
              <a:rPr lang="ru-RU" sz="1600" dirty="0" err="1">
                <a:latin typeface="Georgia" panose="02040502050405020303" pitchFamily="18" charset="0"/>
              </a:rPr>
              <a:t>цього</a:t>
            </a:r>
            <a:r>
              <a:rPr lang="ru-RU" sz="1600" dirty="0">
                <a:latin typeface="Georgia" panose="02040502050405020303" pitchFamily="18" charset="0"/>
              </a:rPr>
              <a:t> параграфа);</a:t>
            </a:r>
          </a:p>
          <a:p>
            <a:r>
              <a:rPr lang="ru-RU" sz="1600" dirty="0">
                <a:latin typeface="Georgia" panose="02040502050405020303" pitchFamily="18" charset="0"/>
              </a:rPr>
              <a:t>в) </a:t>
            </a:r>
            <a:r>
              <a:rPr lang="ru-RU" sz="1600" dirty="0" err="1">
                <a:latin typeface="Georgia" panose="02040502050405020303" pitchFamily="18" charset="0"/>
              </a:rPr>
              <a:t>географічні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назви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що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становлять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сполучення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імени</a:t>
            </a:r>
            <a:r>
              <a:rPr lang="ru-RU" sz="1600" dirty="0">
                <a:latin typeface="Georgia" panose="02040502050405020303" pitchFamily="18" charset="0"/>
              </a:rPr>
              <a:t> та </a:t>
            </a:r>
            <a:r>
              <a:rPr lang="ru-RU" sz="1600" dirty="0" err="1">
                <a:latin typeface="Georgia" panose="02040502050405020303" pitchFamily="18" charset="0"/>
              </a:rPr>
              <a:t>прізвища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або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імени</a:t>
            </a:r>
            <a:r>
              <a:rPr lang="ru-RU" sz="1600" dirty="0">
                <a:latin typeface="Georgia" panose="02040502050405020303" pitchFamily="18" charset="0"/>
              </a:rPr>
              <a:t> й по </a:t>
            </a:r>
            <a:r>
              <a:rPr lang="ru-RU" sz="1600" dirty="0" err="1">
                <a:latin typeface="Georgia" panose="02040502050405020303" pitchFamily="18" charset="0"/>
              </a:rPr>
              <a:t>батькові</a:t>
            </a:r>
            <a:r>
              <a:rPr lang="ru-RU" sz="1600" dirty="0">
                <a:latin typeface="Georgia" panose="02040502050405020303" pitchFamily="18" charset="0"/>
              </a:rPr>
              <a:t>: </a:t>
            </a:r>
            <a:r>
              <a:rPr lang="ru-RU" sz="1600" dirty="0" err="1">
                <a:latin typeface="Georgia" panose="02040502050405020303" pitchFamily="18" charset="0"/>
              </a:rPr>
              <a:t>се́лище</a:t>
            </a:r>
            <a:r>
              <a:rPr lang="ru-RU" sz="1600" dirty="0">
                <a:latin typeface="Georgia" panose="02040502050405020303" pitchFamily="18" charset="0"/>
              </a:rPr>
              <a:t> Лев </a:t>
            </a:r>
            <a:r>
              <a:rPr lang="ru-RU" sz="1600" dirty="0" err="1">
                <a:latin typeface="Georgia" panose="02040502050405020303" pitchFamily="18" charset="0"/>
              </a:rPr>
              <a:t>Толсто́й</a:t>
            </a:r>
            <a:r>
              <a:rPr lang="ru-RU" sz="1600" dirty="0">
                <a:latin typeface="Georgia" panose="02040502050405020303" pitchFamily="18" charset="0"/>
              </a:rPr>
              <a:t> (але </a:t>
            </a:r>
            <a:r>
              <a:rPr lang="ru-RU" sz="1600" dirty="0" err="1">
                <a:latin typeface="Georgia" panose="02040502050405020303" pitchFamily="18" charset="0"/>
              </a:rPr>
              <a:t>Лев-Толсто́вський</a:t>
            </a:r>
            <a:r>
              <a:rPr lang="ru-RU" sz="1600" dirty="0">
                <a:latin typeface="Georgia" panose="02040502050405020303" pitchFamily="18" charset="0"/>
              </a:rPr>
              <a:t> район), </a:t>
            </a:r>
            <a:r>
              <a:rPr lang="ru-RU" sz="1600" dirty="0" err="1">
                <a:latin typeface="Georgia" panose="02040502050405020303" pitchFamily="18" charset="0"/>
              </a:rPr>
              <a:t>ста́нція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Єрофе́й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Па́влович</a:t>
            </a:r>
            <a:r>
              <a:rPr lang="ru-RU" sz="1600" dirty="0">
                <a:latin typeface="Georgia" panose="02040502050405020303" pitchFamily="18" charset="0"/>
              </a:rPr>
              <a:t>, але </a:t>
            </a:r>
            <a:r>
              <a:rPr lang="ru-RU" sz="1600" dirty="0" err="1">
                <a:latin typeface="Georgia" panose="02040502050405020303" pitchFamily="18" charset="0"/>
              </a:rPr>
              <a:t>мі́сто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Іва́но-Франкі́вськ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се́лище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Іва́но-Франко́ве</a:t>
            </a:r>
            <a:r>
              <a:rPr lang="ru-RU" sz="1600" dirty="0">
                <a:latin typeface="Georgia" panose="02040502050405020303" pitchFamily="18" charset="0"/>
              </a:rPr>
              <a:t>, село́ </a:t>
            </a:r>
            <a:r>
              <a:rPr lang="ru-RU" sz="1600" dirty="0" err="1">
                <a:latin typeface="Georgia" panose="02040502050405020303" pitchFamily="18" charset="0"/>
              </a:rPr>
              <a:t>Миха́йло-Коцюби́нське</a:t>
            </a:r>
            <a:r>
              <a:rPr lang="ru-RU" sz="1600" dirty="0">
                <a:latin typeface="Georgia" panose="02040502050405020303" pitchFamily="18" charset="0"/>
              </a:rPr>
              <a:t> (</a:t>
            </a:r>
            <a:r>
              <a:rPr lang="ru-RU" sz="1600" dirty="0" err="1">
                <a:latin typeface="Georgia" panose="02040502050405020303" pitchFamily="18" charset="0"/>
              </a:rPr>
              <a:t>бо</a:t>
            </a:r>
            <a:r>
              <a:rPr lang="ru-RU" sz="1600" dirty="0">
                <a:latin typeface="Georgia" panose="02040502050405020303" pitchFamily="18" charset="0"/>
              </a:rPr>
              <a:t> тут </a:t>
            </a:r>
            <a:r>
              <a:rPr lang="ru-RU" sz="1600" dirty="0" err="1">
                <a:latin typeface="Georgia" panose="02040502050405020303" pitchFamily="18" charset="0"/>
              </a:rPr>
              <a:t>маємо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сполучний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голосний</a:t>
            </a:r>
            <a:r>
              <a:rPr lang="ru-RU" sz="1600" dirty="0">
                <a:latin typeface="Georgia" panose="02040502050405020303" pitchFamily="18" charset="0"/>
              </a:rPr>
              <a:t> о та </a:t>
            </a:r>
            <a:r>
              <a:rPr lang="ru-RU" sz="1600" dirty="0" err="1">
                <a:latin typeface="Georgia" panose="02040502050405020303" pitchFamily="18" charset="0"/>
              </a:rPr>
              <a:t>словотвірну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або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граматичну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модифікацію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прізвища</a:t>
            </a:r>
            <a:r>
              <a:rPr lang="ru-RU" sz="1600" dirty="0">
                <a:latin typeface="Georgia" panose="02040502050405020303" pitchFamily="18" charset="0"/>
              </a:rPr>
              <a:t>), а </a:t>
            </a:r>
            <a:r>
              <a:rPr lang="ru-RU" sz="1600" dirty="0" err="1">
                <a:latin typeface="Georgia" panose="02040502050405020303" pitchFamily="18" charset="0"/>
              </a:rPr>
              <a:t>також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назви</a:t>
            </a:r>
            <a:r>
              <a:rPr lang="ru-RU" sz="1600" dirty="0">
                <a:latin typeface="Georgia" panose="02040502050405020303" pitchFamily="18" charset="0"/>
              </a:rPr>
              <a:t> на </a:t>
            </a:r>
            <a:r>
              <a:rPr lang="ru-RU" sz="1600" dirty="0" err="1">
                <a:latin typeface="Georgia" panose="02040502050405020303" pitchFamily="18" charset="0"/>
              </a:rPr>
              <a:t>зразок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Дмитро</a:t>
            </a:r>
            <a:r>
              <a:rPr lang="ru-RU" sz="1600" dirty="0">
                <a:latin typeface="Georgia" panose="02040502050405020303" pitchFamily="18" charset="0"/>
              </a:rPr>
              <a:t>́-</a:t>
            </a:r>
            <a:r>
              <a:rPr lang="ru-RU" sz="1600" dirty="0" err="1">
                <a:latin typeface="Georgia" panose="02040502050405020303" pitchFamily="18" charset="0"/>
              </a:rPr>
              <a:t>Варва́рівка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що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складаються</a:t>
            </a:r>
            <a:r>
              <a:rPr lang="ru-RU" sz="1600" dirty="0">
                <a:latin typeface="Georgia" panose="02040502050405020303" pitchFamily="18" charset="0"/>
              </a:rPr>
              <a:t> з </a:t>
            </a:r>
            <a:r>
              <a:rPr lang="ru-RU" sz="1600" dirty="0" err="1">
                <a:latin typeface="Georgia" panose="02040502050405020303" pitchFamily="18" charset="0"/>
              </a:rPr>
              <a:t>двох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імен</a:t>
            </a:r>
            <a:r>
              <a:rPr lang="ru-RU" sz="1600" dirty="0">
                <a:latin typeface="Georgia" panose="02040502050405020303" pitchFamily="18" charset="0"/>
              </a:rPr>
              <a:t>.</a:t>
            </a:r>
            <a:endParaRPr lang="ru-RU" sz="1400" dirty="0">
              <a:latin typeface="Georgia" panose="02040502050405020303" pitchFamily="18" charset="0"/>
            </a:endParaRPr>
          </a:p>
          <a:p>
            <a:r>
              <a:rPr lang="ru-RU" sz="1600" dirty="0" err="1">
                <a:latin typeface="Georgia" panose="02040502050405020303" pitchFamily="18" charset="0"/>
              </a:rPr>
              <a:t>Написння</a:t>
            </a:r>
            <a:r>
              <a:rPr lang="ru-RU" sz="1600" dirty="0">
                <a:latin typeface="Georgia" panose="02040502050405020303" pitchFamily="18" charset="0"/>
              </a:rPr>
              <a:t> разом. Разом </a:t>
            </a:r>
            <a:r>
              <a:rPr lang="ru-RU" sz="1600" dirty="0" err="1">
                <a:latin typeface="Georgia" panose="02040502050405020303" pitchFamily="18" charset="0"/>
              </a:rPr>
              <a:t>пишемо</a:t>
            </a:r>
            <a:r>
              <a:rPr lang="ru-RU" sz="1600" dirty="0">
                <a:latin typeface="Georgia" panose="02040502050405020303" pitchFamily="18" charset="0"/>
              </a:rPr>
              <a:t>:</a:t>
            </a:r>
            <a:endParaRPr lang="en-US" sz="1600" dirty="0">
              <a:latin typeface="Georgia" panose="02040502050405020303" pitchFamily="18" charset="0"/>
            </a:endParaRPr>
          </a:p>
          <a:p>
            <a:endParaRPr lang="ru-RU" sz="1600" dirty="0">
              <a:latin typeface="Georgia" panose="02040502050405020303" pitchFamily="18" charset="0"/>
            </a:endParaRPr>
          </a:p>
          <a:p>
            <a:r>
              <a:rPr lang="ru-RU" sz="1600" dirty="0">
                <a:latin typeface="Georgia" panose="02040502050405020303" pitchFamily="18" charset="0"/>
              </a:rPr>
              <a:t>а) </a:t>
            </a:r>
            <a:r>
              <a:rPr lang="ru-RU" sz="1600" dirty="0" err="1">
                <a:latin typeface="Georgia" panose="02040502050405020303" pitchFamily="18" charset="0"/>
              </a:rPr>
              <a:t>географічні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назви</a:t>
            </a:r>
            <a:r>
              <a:rPr lang="ru-RU" sz="1600" dirty="0">
                <a:latin typeface="Georgia" panose="02040502050405020303" pitchFamily="18" charset="0"/>
              </a:rPr>
              <a:t> — </a:t>
            </a:r>
            <a:r>
              <a:rPr lang="ru-RU" sz="1600" dirty="0" err="1">
                <a:latin typeface="Georgia" panose="02040502050405020303" pitchFamily="18" charset="0"/>
              </a:rPr>
              <a:t>іменники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утворені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від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прикметника</a:t>
            </a:r>
            <a:r>
              <a:rPr lang="ru-RU" sz="1600" dirty="0">
                <a:latin typeface="Georgia" panose="02040502050405020303" pitchFamily="18" charset="0"/>
              </a:rPr>
              <a:t> та </a:t>
            </a:r>
            <a:r>
              <a:rPr lang="ru-RU" sz="1600" dirty="0" err="1">
                <a:latin typeface="Georgia" panose="02040502050405020303" pitchFamily="18" charset="0"/>
              </a:rPr>
              <a:t>іменника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з’єднаних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сполучним</a:t>
            </a:r>
            <a:r>
              <a:rPr lang="ru-RU" sz="1600" dirty="0">
                <a:latin typeface="Georgia" panose="02040502050405020303" pitchFamily="18" charset="0"/>
              </a:rPr>
              <a:t> звуком, а </a:t>
            </a:r>
            <a:r>
              <a:rPr lang="ru-RU" sz="1600" dirty="0" err="1">
                <a:latin typeface="Georgia" panose="02040502050405020303" pitchFamily="18" charset="0"/>
              </a:rPr>
              <a:t>також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прикметники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що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походять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від</a:t>
            </a:r>
            <a:r>
              <a:rPr lang="ru-RU" sz="1600" dirty="0">
                <a:latin typeface="Georgia" panose="02040502050405020303" pitchFamily="18" charset="0"/>
              </a:rPr>
              <a:t> них: </a:t>
            </a:r>
            <a:r>
              <a:rPr lang="ru-RU" sz="1600" dirty="0" err="1">
                <a:latin typeface="Georgia" panose="02040502050405020303" pitchFamily="18" charset="0"/>
              </a:rPr>
              <a:t>Білопі́лля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Верхньодніпро́вськ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Кам’яногі́рка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Малояросла́вець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Новосибі́рськ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Південносахалі́нськ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Старокостянти́нів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Ясногоро́дка</a:t>
            </a:r>
            <a:r>
              <a:rPr lang="ru-RU" sz="1600" dirty="0">
                <a:latin typeface="Georgia" panose="02040502050405020303" pitchFamily="18" charset="0"/>
              </a:rPr>
              <a:t>; </a:t>
            </a:r>
            <a:r>
              <a:rPr lang="ru-RU" sz="1600" dirty="0" err="1">
                <a:latin typeface="Georgia" panose="02040502050405020303" pitchFamily="18" charset="0"/>
              </a:rPr>
              <a:t>білопі́льський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верхньодніпро́вський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кам’яногі́рківський</a:t>
            </a:r>
            <a:r>
              <a:rPr lang="ru-RU" sz="1600" dirty="0">
                <a:latin typeface="Georgia" panose="02040502050405020303" pitchFamily="18" charset="0"/>
              </a:rPr>
              <a:t> та ин.</a:t>
            </a:r>
          </a:p>
          <a:p>
            <a:r>
              <a:rPr lang="ru-RU" sz="1600" dirty="0" err="1">
                <a:latin typeface="Georgia" panose="02040502050405020303" pitchFamily="18" charset="0"/>
              </a:rPr>
              <a:t>Примітка</a:t>
            </a:r>
            <a:r>
              <a:rPr lang="ru-RU" sz="1600" dirty="0">
                <a:latin typeface="Georgia" panose="02040502050405020303" pitchFamily="18" charset="0"/>
              </a:rPr>
              <a:t>. </a:t>
            </a:r>
            <a:r>
              <a:rPr lang="ru-RU" sz="1600" dirty="0" err="1">
                <a:latin typeface="Georgia" panose="02040502050405020303" pitchFamily="18" charset="0"/>
              </a:rPr>
              <a:t>Це</a:t>
            </a:r>
            <a:r>
              <a:rPr lang="ru-RU" sz="1600" dirty="0">
                <a:latin typeface="Georgia" panose="02040502050405020303" pitchFamily="18" charset="0"/>
              </a:rPr>
              <a:t> правило </a:t>
            </a:r>
            <a:r>
              <a:rPr lang="ru-RU" sz="1600" dirty="0" err="1">
                <a:latin typeface="Georgia" panose="02040502050405020303" pitchFamily="18" charset="0"/>
              </a:rPr>
              <a:t>поширюється</a:t>
            </a:r>
            <a:r>
              <a:rPr lang="ru-RU" sz="1600" dirty="0">
                <a:latin typeface="Georgia" panose="02040502050405020303" pitchFamily="18" charset="0"/>
              </a:rPr>
              <a:t> й на </a:t>
            </a:r>
            <a:r>
              <a:rPr lang="ru-RU" sz="1600" dirty="0" err="1">
                <a:latin typeface="Georgia" panose="02040502050405020303" pitchFamily="18" charset="0"/>
              </a:rPr>
              <a:t>складні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прикметники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утворені</a:t>
            </a:r>
            <a:r>
              <a:rPr lang="ru-RU" sz="1600" dirty="0">
                <a:latin typeface="Georgia" panose="02040502050405020303" pitchFamily="18" charset="0"/>
              </a:rPr>
              <a:t> з </a:t>
            </a:r>
            <a:r>
              <a:rPr lang="ru-RU" sz="1600" dirty="0" err="1">
                <a:latin typeface="Georgia" panose="02040502050405020303" pitchFamily="18" charset="0"/>
              </a:rPr>
              <a:t>двох</a:t>
            </a:r>
            <a:r>
              <a:rPr lang="ru-RU" sz="1600" dirty="0">
                <a:latin typeface="Georgia" panose="02040502050405020303" pitchFamily="18" charset="0"/>
              </a:rPr>
              <a:t> основ, </a:t>
            </a:r>
            <a:r>
              <a:rPr lang="ru-RU" sz="1600" dirty="0" err="1">
                <a:latin typeface="Georgia" panose="02040502050405020303" pitchFamily="18" charset="0"/>
              </a:rPr>
              <a:t>співвідносних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із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підрядним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словосполученням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які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входять</a:t>
            </a:r>
            <a:r>
              <a:rPr lang="ru-RU" sz="1600" dirty="0">
                <a:latin typeface="Georgia" panose="02040502050405020303" pitchFamily="18" charset="0"/>
              </a:rPr>
              <a:t> до складу </a:t>
            </a:r>
            <a:r>
              <a:rPr lang="ru-RU" sz="1600" dirty="0" err="1">
                <a:latin typeface="Georgia" panose="02040502050405020303" pitchFamily="18" charset="0"/>
              </a:rPr>
              <a:t>назв</a:t>
            </a:r>
            <a:r>
              <a:rPr lang="ru-RU" sz="1600" dirty="0">
                <a:latin typeface="Georgia" panose="02040502050405020303" pitchFamily="18" charset="0"/>
              </a:rPr>
              <a:t> держав, </a:t>
            </a:r>
            <a:r>
              <a:rPr lang="ru-RU" sz="1600" dirty="0" err="1">
                <a:latin typeface="Georgia" panose="02040502050405020303" pitchFamily="18" charset="0"/>
              </a:rPr>
              <a:t>морів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рівнин</a:t>
            </a:r>
            <a:r>
              <a:rPr lang="ru-RU" sz="1600" dirty="0">
                <a:latin typeface="Georgia" panose="02040502050405020303" pitchFamily="18" charset="0"/>
              </a:rPr>
              <a:t>, областей, </a:t>
            </a:r>
            <a:r>
              <a:rPr lang="ru-RU" sz="1600" dirty="0" err="1">
                <a:latin typeface="Georgia" panose="02040502050405020303" pitchFamily="18" charset="0"/>
              </a:rPr>
              <a:t>залізниць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тощо</a:t>
            </a:r>
            <a:r>
              <a:rPr lang="ru-RU" sz="1600" dirty="0">
                <a:latin typeface="Georgia" panose="02040502050405020303" pitchFamily="18" charset="0"/>
              </a:rPr>
              <a:t> й </a:t>
            </a:r>
            <a:r>
              <a:rPr lang="ru-RU" sz="1600" dirty="0" err="1">
                <a:latin typeface="Georgia" panose="02040502050405020303" pitchFamily="18" charset="0"/>
              </a:rPr>
              <a:t>мають</a:t>
            </a:r>
            <a:r>
              <a:rPr lang="ru-RU" sz="1600" dirty="0">
                <a:latin typeface="Georgia" panose="02040502050405020303" pitchFamily="18" charset="0"/>
              </a:rPr>
              <a:t> при </a:t>
            </a:r>
            <a:r>
              <a:rPr lang="ru-RU" sz="1600" dirty="0" err="1">
                <a:latin typeface="Georgia" panose="02040502050405020303" pitchFamily="18" charset="0"/>
              </a:rPr>
              <a:t>собі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номенклатурні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назви</a:t>
            </a:r>
            <a:r>
              <a:rPr lang="ru-RU" sz="1600" dirty="0">
                <a:latin typeface="Georgia" panose="02040502050405020303" pitchFamily="18" charset="0"/>
              </a:rPr>
              <a:t> типу </a:t>
            </a:r>
            <a:r>
              <a:rPr lang="ru-RU" sz="1600" dirty="0" err="1">
                <a:latin typeface="Georgia" panose="02040502050405020303" pitchFamily="18" charset="0"/>
              </a:rPr>
              <a:t>респу́бліка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мо́ре</a:t>
            </a:r>
            <a:r>
              <a:rPr lang="ru-RU" sz="1600" dirty="0">
                <a:latin typeface="Georgia" panose="02040502050405020303" pitchFamily="18" charset="0"/>
              </a:rPr>
              <a:t>, гора́, </a:t>
            </a:r>
            <a:r>
              <a:rPr lang="ru-RU" sz="1600" dirty="0" err="1">
                <a:latin typeface="Georgia" panose="02040502050405020303" pitchFamily="18" charset="0"/>
              </a:rPr>
              <a:t>хребе́т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ліс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о́зеро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низовина</a:t>
            </a:r>
            <a:r>
              <a:rPr lang="ru-RU" sz="1600" dirty="0">
                <a:latin typeface="Georgia" panose="02040502050405020303" pitchFamily="18" charset="0"/>
              </a:rPr>
              <a:t>́, </a:t>
            </a:r>
            <a:r>
              <a:rPr lang="ru-RU" sz="1600" dirty="0" err="1">
                <a:latin typeface="Georgia" panose="02040502050405020303" pitchFamily="18" charset="0"/>
              </a:rPr>
              <a:t>о́стрів</a:t>
            </a:r>
            <a:r>
              <a:rPr lang="ru-RU" sz="1600" dirty="0">
                <a:latin typeface="Georgia" panose="02040502050405020303" pitchFamily="18" charset="0"/>
              </a:rPr>
              <a:t> і т. ин.: </a:t>
            </a:r>
            <a:r>
              <a:rPr lang="ru-RU" sz="1600" dirty="0" err="1">
                <a:latin typeface="Georgia" panose="02040502050405020303" pitchFamily="18" charset="0"/>
              </a:rPr>
              <a:t>Західноукраї́нська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Наро́дна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Респу́бліка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Нижньодуна́йська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низовина</a:t>
            </a:r>
            <a:r>
              <a:rPr lang="ru-RU" sz="1600" dirty="0">
                <a:latin typeface="Georgia" panose="02040502050405020303" pitchFamily="18" charset="0"/>
              </a:rPr>
              <a:t>́, </a:t>
            </a:r>
            <a:r>
              <a:rPr lang="ru-RU" sz="1600" dirty="0" err="1">
                <a:latin typeface="Georgia" panose="02040502050405020303" pitchFamily="18" charset="0"/>
              </a:rPr>
              <a:t>Новосибі́рські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острови</a:t>
            </a:r>
            <a:r>
              <a:rPr lang="ru-RU" sz="1600" dirty="0">
                <a:latin typeface="Georgia" panose="02040502050405020303" pitchFamily="18" charset="0"/>
              </a:rPr>
              <a:t>́, </a:t>
            </a:r>
            <a:r>
              <a:rPr lang="ru-RU" sz="1600" dirty="0" err="1">
                <a:latin typeface="Georgia" panose="02040502050405020303" pitchFamily="18" charset="0"/>
              </a:rPr>
              <a:t>Південноафрика́нська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Респу́бліка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Південноукраї́нський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кана́л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Східноєвропе́йська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рівни́на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Східноказахста́нська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о́бласть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Східнокита́йське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мо́ре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Центральноафрика́нська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Респу́бліка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тощо</a:t>
            </a:r>
            <a:r>
              <a:rPr lang="ru-RU" sz="1600" dirty="0">
                <a:latin typeface="Georgia" panose="02040502050405020303" pitchFamily="18" charset="0"/>
              </a:rPr>
              <a:t>, але </a:t>
            </a:r>
            <a:r>
              <a:rPr lang="ru-RU" sz="1600" dirty="0" err="1">
                <a:latin typeface="Georgia" panose="02040502050405020303" pitchFamily="18" charset="0"/>
              </a:rPr>
              <a:t>Військо́во-Грузи́нська</a:t>
            </a:r>
            <a:r>
              <a:rPr lang="ru-RU" sz="1600" dirty="0">
                <a:latin typeface="Georgia" panose="02040502050405020303" pitchFamily="18" charset="0"/>
              </a:rPr>
              <a:t> дорога, </a:t>
            </a:r>
            <a:r>
              <a:rPr lang="ru-RU" sz="1600" dirty="0" err="1">
                <a:latin typeface="Georgia" panose="02040502050405020303" pitchFamily="18" charset="0"/>
              </a:rPr>
              <a:t>Півде́нно-За́хідна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залізни́ця</a:t>
            </a:r>
            <a:r>
              <a:rPr lang="ru-RU" sz="1600" dirty="0">
                <a:latin typeface="Georgia" panose="02040502050405020303" pitchFamily="18" charset="0"/>
              </a:rPr>
              <a:t> і т. ин. (</a:t>
            </a:r>
            <a:r>
              <a:rPr lang="ru-RU" sz="1600" dirty="0" err="1">
                <a:latin typeface="Georgia" panose="02040502050405020303" pitchFamily="18" charset="0"/>
              </a:rPr>
              <a:t>тобто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складні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прикметники</a:t>
            </a:r>
            <a:r>
              <a:rPr lang="ru-RU" sz="1600" dirty="0">
                <a:latin typeface="Georgia" panose="02040502050405020303" pitchFamily="18" charset="0"/>
              </a:rPr>
              <a:t>, не </a:t>
            </a:r>
            <a:r>
              <a:rPr lang="ru-RU" sz="1600" dirty="0" err="1">
                <a:latin typeface="Georgia" panose="02040502050405020303" pitchFamily="18" charset="0"/>
              </a:rPr>
              <a:t>співвідносні</a:t>
            </a:r>
            <a:r>
              <a:rPr lang="ru-RU" sz="1600" dirty="0">
                <a:latin typeface="Georgia" panose="02040502050405020303" pitchFamily="18" charset="0"/>
              </a:rPr>
              <a:t> з </a:t>
            </a:r>
            <a:r>
              <a:rPr lang="ru-RU" sz="1600" dirty="0" err="1">
                <a:latin typeface="Georgia" panose="02040502050405020303" pitchFamily="18" charset="0"/>
              </a:rPr>
              <a:t>підрядними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словосполученнями</a:t>
            </a:r>
            <a:r>
              <a:rPr lang="ru-RU" sz="1600" dirty="0">
                <a:latin typeface="Georgia" panose="02040502050405020303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4793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Синий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312</TotalTime>
  <Words>2440</Words>
  <Application>Microsoft Office PowerPoint</Application>
  <PresentationFormat>Широкоэкранный</PresentationFormat>
  <Paragraphs>144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8" baseType="lpstr">
      <vt:lpstr>Arial</vt:lpstr>
      <vt:lpstr>Arial</vt:lpstr>
      <vt:lpstr>Calibri</vt:lpstr>
      <vt:lpstr>Gabriola</vt:lpstr>
      <vt:lpstr>Georgia</vt:lpstr>
      <vt:lpstr>Helvetica Neue</vt:lpstr>
      <vt:lpstr>Inherit</vt:lpstr>
      <vt:lpstr>Roboto</vt:lpstr>
      <vt:lpstr>Times New Roman</vt:lpstr>
      <vt:lpstr>Tw Cen MT</vt:lpstr>
      <vt:lpstr>Tw Cen MT Condensed</vt:lpstr>
      <vt:lpstr>Wingdings</vt:lpstr>
      <vt:lpstr>Wingdings 3</vt:lpstr>
      <vt:lpstr>Интеграл</vt:lpstr>
      <vt:lpstr>Творча залікова робота №5  З дисципліни “Українська мова за професійним спрямування”</vt:lpstr>
      <vt:lpstr>1. Сучасна українська мова як унормована форма загальнонародної мови</vt:lpstr>
      <vt:lpstr>Поняття літературної мови та її норми </vt:lpstr>
      <vt:lpstr>Українська літературна мова, стилі, форми </vt:lpstr>
      <vt:lpstr>Понаття сучасна українська літературна мови </vt:lpstr>
      <vt:lpstr>2. Вимоги до вживання прикметників у професійному мовленні. Особливості правопису прикметників на позначення географічних назв, номенклатурних назв </vt:lpstr>
      <vt:lpstr>Прикметник у професійному мовленні  </vt:lpstr>
      <vt:lpstr>Географічні назви з номенклатурними словами та без них  </vt:lpstr>
      <vt:lpstr>Презентация PowerPoint</vt:lpstr>
      <vt:lpstr>Номенклатурні назви в професійному мовленні</vt:lpstr>
      <vt:lpstr>3.   Напишіть автобіографію, дотримуючись реквізитів. Дайте  визначення документа, назвіть його класифікаційні ознаки,   реквізити та особливості оформлення </vt:lpstr>
      <vt:lpstr>Напишіть автобіографію </vt:lpstr>
      <vt:lpstr>Визначення докуммента, ознаки та особливості оформлення </vt:lpstr>
      <vt:lpstr>Джерела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Творча залікова робота №__ (вписати номер білету)  З дисципліни “Українська мова за професійним спрямування”</dc:title>
  <dc:creator>Rodgers Alex</dc:creator>
  <cp:lastModifiedBy>Rodgers Alex</cp:lastModifiedBy>
  <cp:revision>32</cp:revision>
  <dcterms:created xsi:type="dcterms:W3CDTF">2020-12-20T10:36:56Z</dcterms:created>
  <dcterms:modified xsi:type="dcterms:W3CDTF">2020-12-22T11:24:00Z</dcterms:modified>
</cp:coreProperties>
</file>