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FBF0837-AE3C-49A8-B392-1A6EB038B5E6}">
  <a:tblStyle styleId="{AFBF0837-AE3C-49A8-B392-1A6EB038B5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1f3bc317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1f3bc317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0b50cccb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0b50cccb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1f3bc317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1f3bc317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0c0574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0c0574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045ab591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045ab59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1f3bc317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1f3bc317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045ab591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045ab591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0b50cccb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0b50cccb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1f3bc317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1f3bc317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0c05748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0c05748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45ab59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45ab59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0b50cccb3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0b50cccb3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38e905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38e905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0b50cccb3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0b50cccb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0b50cccb3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0b50cccb3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38e905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38e905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3290e05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3290e05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338e9058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338e9058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1f3bc317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1f3bc317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0b50cccb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0b50cccb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3290e05f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3290e05f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045ab59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045ab59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0b50cccb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0b50cccb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1f3bc317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1f3bc317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0b50cccb3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0b50cccb3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b50cccb3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b50cccb3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0b50cccb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0b50cccb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0b50cccb3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0b50cccb3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045ab59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045ab59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ontainerd.io/" TargetMode="External"/><Relationship Id="rId4" Type="http://schemas.openxmlformats.org/officeDocument/2006/relationships/hyperlink" Target="https://www.opencontainers.org/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fahed-dorgaa-773283111/" TargetMode="External"/><Relationship Id="rId4" Type="http://schemas.openxmlformats.org/officeDocument/2006/relationships/hyperlink" Target="https://twitter.com/DorgaaFahed" TargetMode="External"/><Relationship Id="rId5" Type="http://schemas.openxmlformats.org/officeDocument/2006/relationships/image" Target="../media/image24.jp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kubernetes/kubernetes/tree/master/pkg/kubelet/dockershim" TargetMode="External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62250" y="2210100"/>
            <a:ext cx="9019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/>
              <a:t>Container Runtimes</a:t>
            </a:r>
            <a:r>
              <a:rPr lang="fr" sz="4400"/>
              <a:t> And Kubernetes</a:t>
            </a:r>
            <a:endParaRPr sz="44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2250" y="3028975"/>
            <a:ext cx="90195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For faster and flexible runtime..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Presented by Fahed Dorgaa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02/11/2019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088" y="4125375"/>
            <a:ext cx="3874722" cy="9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876" y="94773"/>
            <a:ext cx="1428651" cy="13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ctrTitle"/>
          </p:nvPr>
        </p:nvSpPr>
        <p:spPr>
          <a:xfrm>
            <a:off x="109700" y="1560125"/>
            <a:ext cx="8972100" cy="22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</a:t>
            </a:r>
            <a:r>
              <a:rPr lang="fr"/>
              <a:t>Container Runtime Interface 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60950" y="5490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Container Runtime Interface (CRI)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956400" y="2108550"/>
            <a:ext cx="7366200" cy="20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The interface between client and container runtime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With CRI kubernetes can communicate with multiple container runtime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With CRI client like kubelet, kubernetes can communicate with runtime ( e.g kata runc) in order to create and generate container in the OS layer.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ctrTitle"/>
          </p:nvPr>
        </p:nvSpPr>
        <p:spPr>
          <a:xfrm>
            <a:off x="109700" y="1560125"/>
            <a:ext cx="8972100" cy="22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Why use Container Runtime Interface 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60950" y="4572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CRI in Kubernetes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1056750" y="21771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Making the abstraction between kubernetes and the container runtime.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Lower  memory/CPU usage.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Clean API for </a:t>
            </a:r>
            <a:r>
              <a:rPr lang="fr">
                <a:solidFill>
                  <a:srgbClr val="000000"/>
                </a:solidFill>
              </a:rPr>
              <a:t>extensibility</a:t>
            </a:r>
            <a:r>
              <a:rPr lang="fr">
                <a:solidFill>
                  <a:srgbClr val="000000"/>
                </a:solidFill>
              </a:rPr>
              <a:t> and embedding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460950" y="8903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954350" y="1921950"/>
            <a:ext cx="7380000" cy="27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500" y="211225"/>
            <a:ext cx="2373376" cy="133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83631"/>
            <a:ext cx="9143998" cy="506748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268725" y="520850"/>
            <a:ext cx="8222100" cy="6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</a:t>
            </a:r>
            <a:r>
              <a:rPr lang="fr"/>
              <a:t>hat would I need ?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0" l="-5730" r="5729" t="0"/>
          <a:stretch/>
        </p:blipFill>
        <p:spPr>
          <a:xfrm>
            <a:off x="6569150" y="232050"/>
            <a:ext cx="2373376" cy="133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025" y="1828225"/>
            <a:ext cx="4967501" cy="289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265950" y="552338"/>
            <a:ext cx="8222100" cy="6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DOCKER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150" y="207325"/>
            <a:ext cx="2373376" cy="133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163" y="2110838"/>
            <a:ext cx="5525674" cy="25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460950" y="376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Docker in kubernetes ecosystem..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51300" y="2227350"/>
            <a:ext cx="78432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D</a:t>
            </a:r>
            <a:r>
              <a:rPr lang="fr">
                <a:solidFill>
                  <a:srgbClr val="000000"/>
                </a:solidFill>
              </a:rPr>
              <a:t>ocker  is more than enough for kubernetes.  </a:t>
            </a:r>
            <a:endParaRPr b="1" i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Mismatch of release sync  between docker and kubernetes. </a:t>
            </a:r>
            <a:endParaRPr b="1" i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Extra memory/CPU use due to extra layer with docker</a:t>
            </a:r>
            <a:r>
              <a:rPr lang="fr"/>
              <a:t>   </a:t>
            </a:r>
            <a:endParaRPr b="1" i="1"/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ctrTitle"/>
          </p:nvPr>
        </p:nvSpPr>
        <p:spPr>
          <a:xfrm>
            <a:off x="109700" y="1560125"/>
            <a:ext cx="8972100" cy="22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the best Container Runtime solution</a:t>
            </a:r>
            <a:r>
              <a:rPr lang="fr"/>
              <a:t> 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460950" y="4473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Containerd (CRI runtime solution)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661150" y="1945275"/>
            <a:ext cx="7425900" cy="17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fr">
                <a:solidFill>
                  <a:srgbClr val="000000"/>
                </a:solidFill>
              </a:rPr>
              <a:t>Graduated</a:t>
            </a:r>
            <a:r>
              <a:rPr lang="fr">
                <a:solidFill>
                  <a:srgbClr val="000000"/>
                </a:solidFill>
              </a:rPr>
              <a:t> by CNCF on February 28, 2019.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fr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Containerd</a:t>
            </a:r>
            <a:r>
              <a:rPr lang="f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an </a:t>
            </a:r>
            <a:r>
              <a:rPr lang="fr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OCI</a:t>
            </a:r>
            <a:r>
              <a:rPr lang="f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compliant core container runtime designed to be embedded into larger systems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Comparing by Docker containerd provides the minimum set of functionality to </a:t>
            </a:r>
            <a:r>
              <a:rPr lang="fr">
                <a:solidFill>
                  <a:srgbClr val="000000"/>
                </a:solidFill>
              </a:rPr>
              <a:t>execute</a:t>
            </a:r>
            <a:r>
              <a:rPr lang="fr">
                <a:solidFill>
                  <a:srgbClr val="000000"/>
                </a:solidFill>
              </a:rPr>
              <a:t> containers and manage images on node.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7550" y="4223500"/>
            <a:ext cx="4145976" cy="6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225" y="4223500"/>
            <a:ext cx="2864020" cy="70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60950" y="9415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Whoami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85325" y="2119275"/>
            <a:ext cx="6876900" cy="28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    Fahed Dorgaa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    DevOps 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Engineer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 / Cloud Designer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                 </a:t>
            </a:r>
            <a:r>
              <a:rPr i="1" lang="fr" sz="1800">
                <a:latin typeface="Roboto"/>
                <a:ea typeface="Roboto"/>
                <a:cs typeface="Roboto"/>
                <a:sym typeface="Roboto"/>
              </a:rPr>
              <a:t>fahed.dorgaa@gmail.com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                 </a:t>
            </a:r>
            <a:r>
              <a:rPr lang="fr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https://www.linkedin.com/in/fahed-dorgaa-773283111/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oboto"/>
                <a:ea typeface="Roboto"/>
                <a:cs typeface="Roboto"/>
                <a:sym typeface="Roboto"/>
              </a:rPr>
              <a:t>         </a:t>
            </a:r>
            <a:r>
              <a:rPr lang="fr" sz="1800"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fr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https://twitter.com/DorgaaFahed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6899" y="1945275"/>
            <a:ext cx="1559700" cy="20673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350" y="4564238"/>
            <a:ext cx="656375" cy="6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143" y="4116950"/>
            <a:ext cx="444770" cy="39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2150" y="3576355"/>
            <a:ext cx="444774" cy="336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471900" y="3964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Containerd </a:t>
            </a:r>
            <a:r>
              <a:rPr lang="fr"/>
              <a:t>architecture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350" y="1818950"/>
            <a:ext cx="5971299" cy="313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460950" y="5162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Containerd Pull flow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8948" l="891" r="9009" t="1829"/>
          <a:stretch/>
        </p:blipFill>
        <p:spPr>
          <a:xfrm>
            <a:off x="1687150" y="1851200"/>
            <a:ext cx="5716401" cy="31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421275" y="455225"/>
            <a:ext cx="726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Integration of Containerd in kubernetes 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246525" y="1919075"/>
            <a:ext cx="84477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75" y="1862075"/>
            <a:ext cx="7596801" cy="31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460950" y="5419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Containerd vs. Docker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94525" y="3960200"/>
            <a:ext cx="82221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Compared with the current Docker CRI implementation (</a:t>
            </a:r>
            <a:r>
              <a:rPr lang="fr" u="sng">
                <a:solidFill>
                  <a:schemeClr val="hlink"/>
                </a:solidFill>
                <a:hlinkClick r:id="rId3"/>
              </a:rPr>
              <a:t>dockershim</a:t>
            </a:r>
            <a:r>
              <a:rPr lang="fr">
                <a:solidFill>
                  <a:srgbClr val="000000"/>
                </a:solidFill>
              </a:rPr>
              <a:t>), cri-containerd eliminates an extra hop in the stack, making the stack more stable and efficient.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150" y="1864000"/>
            <a:ext cx="6938900" cy="20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518850" y="3959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CRI-O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CRI-O is a Cloud Native Computing Foundation incubating project.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CRI-O i</a:t>
            </a:r>
            <a:r>
              <a:rPr lang="fr">
                <a:solidFill>
                  <a:srgbClr val="000000"/>
                </a:solidFill>
              </a:rPr>
              <a:t>mplements the Kubelet Container Runtime Interface (CRI) using OCI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Comparing by Docker CRI-O provides the minimum set of functionality to execute containers and manage images on node.</a:t>
            </a:r>
            <a:r>
              <a:rPr lang="f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2" name="Google Shape;242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3" name="Google Shape;2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075" y="4223500"/>
            <a:ext cx="4145976" cy="6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50" y="4140455"/>
            <a:ext cx="3278925" cy="824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460950" y="482500"/>
            <a:ext cx="8222100" cy="6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Cri-Containerd vs Cri-o  (B</a:t>
            </a:r>
            <a:r>
              <a:rPr lang="fr"/>
              <a:t>ucketbench</a:t>
            </a:r>
            <a:r>
              <a:rPr lang="fr"/>
              <a:t>)</a:t>
            </a:r>
            <a:endParaRPr/>
          </a:p>
        </p:txBody>
      </p:sp>
      <p:sp>
        <p:nvSpPr>
          <p:cNvPr id="250" name="Google Shape;250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251" name="Google Shape;251;p37"/>
          <p:cNvGraphicFramePr/>
          <p:nvPr/>
        </p:nvGraphicFramePr>
        <p:xfrm>
          <a:off x="116600" y="233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{AFBF0837-AE3C-49A8-B392-1A6EB038B5E6}</a:tableStyleId>
              </a:tblPr>
              <a:tblGrid>
                <a:gridCol w="1217525"/>
                <a:gridCol w="632050"/>
                <a:gridCol w="722675"/>
                <a:gridCol w="710425"/>
                <a:gridCol w="820675"/>
                <a:gridCol w="820675"/>
                <a:gridCol w="820675"/>
                <a:gridCol w="820675"/>
                <a:gridCol w="820675"/>
                <a:gridCol w="820675"/>
                <a:gridCol w="820675"/>
              </a:tblGrid>
              <a:tr h="50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/>
                        <a:t>Solution</a:t>
                      </a:r>
                      <a:r>
                        <a:rPr lang="fr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 thrd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 thrd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 thrd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 thrd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 thrd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 thrd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 thrd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 thrd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 thrd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 thrd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Cri-o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CRIContainerd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460950" y="4822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Cri-Containerd vs Cri-o</a:t>
            </a:r>
            <a:endParaRPr/>
          </a:p>
        </p:txBody>
      </p:sp>
      <p:sp>
        <p:nvSpPr>
          <p:cNvPr id="257" name="Google Shape;257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900" y="1756225"/>
            <a:ext cx="57626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ctrTitle"/>
          </p:nvPr>
        </p:nvSpPr>
        <p:spPr>
          <a:xfrm>
            <a:off x="85950" y="1962350"/>
            <a:ext cx="8972100" cy="22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Container runtime interface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Container network interface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500750" y="406875"/>
            <a:ext cx="7760400" cy="8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Cri &amp; Cni</a:t>
            </a:r>
            <a:endParaRPr/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262" y="1864304"/>
            <a:ext cx="3708200" cy="28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 txBox="1"/>
          <p:nvPr/>
        </p:nvSpPr>
        <p:spPr>
          <a:xfrm>
            <a:off x="159625" y="2023100"/>
            <a:ext cx="4930800" cy="23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Container runtime provides the right configuration to the Container network interface plugin.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Container runtime  invokes Network Plugin (bridge) when container is ADDeD.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Container runtime will create network namespaces with the help of the network plugin.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Container network interface Identify the network the container must attach 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471900" y="4471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</a:t>
            </a:r>
            <a:endParaRPr/>
          </a:p>
        </p:txBody>
      </p:sp>
      <p:sp>
        <p:nvSpPr>
          <p:cNvPr id="278" name="Google Shape;278;p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9" name="Google Shape;2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025" y="1914800"/>
            <a:ext cx="3588825" cy="28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71900" y="5123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 of Contents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471900" y="21182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fr">
                <a:solidFill>
                  <a:srgbClr val="000000"/>
                </a:solidFill>
              </a:rPr>
              <a:t>What is Container Runtime 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fr">
                <a:solidFill>
                  <a:srgbClr val="000000"/>
                </a:solidFill>
              </a:rPr>
              <a:t>What is Container Runtime Interface 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fr">
                <a:solidFill>
                  <a:srgbClr val="000000"/>
                </a:solidFill>
              </a:rPr>
              <a:t>Why use Container Runtime </a:t>
            </a:r>
            <a:r>
              <a:rPr lang="fr">
                <a:solidFill>
                  <a:srgbClr val="000000"/>
                </a:solidFill>
              </a:rPr>
              <a:t>Interface</a:t>
            </a:r>
            <a:r>
              <a:rPr lang="fr">
                <a:solidFill>
                  <a:srgbClr val="000000"/>
                </a:solidFill>
              </a:rPr>
              <a:t> 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fr">
                <a:solidFill>
                  <a:srgbClr val="000000"/>
                </a:solidFill>
              </a:rPr>
              <a:t>What is the best </a:t>
            </a:r>
            <a:r>
              <a:rPr lang="fr">
                <a:solidFill>
                  <a:srgbClr val="000000"/>
                </a:solidFill>
              </a:rPr>
              <a:t>Container Runtime solution?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fr">
                <a:solidFill>
                  <a:srgbClr val="000000"/>
                </a:solidFill>
              </a:rPr>
              <a:t>Cri &amp; Cni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471900" y="528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                                                                   </a:t>
            </a:r>
            <a:r>
              <a:rPr lang="fr">
                <a:solidFill>
                  <a:srgbClr val="000000"/>
                </a:solidFill>
              </a:rPr>
              <a:t>Q/R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6" name="Google Shape;286;p4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62250" y="1995925"/>
            <a:ext cx="9019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</a:t>
            </a:r>
            <a:r>
              <a:rPr lang="fr"/>
              <a:t>Container Runtime ?</a:t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60950" y="5278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</a:t>
            </a:r>
            <a:r>
              <a:rPr lang="fr"/>
              <a:t>ontainer Runtime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077575" y="1833175"/>
            <a:ext cx="62568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800" y="1956150"/>
            <a:ext cx="3741375" cy="280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60950" y="6069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way to the definition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951100" y="1883225"/>
            <a:ext cx="7470900" cy="28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9428" l="0" r="0" t="0"/>
          <a:stretch/>
        </p:blipFill>
        <p:spPr>
          <a:xfrm>
            <a:off x="1394325" y="1803500"/>
            <a:ext cx="6355350" cy="29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71900" y="4060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of Container Runtimes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637" y="2003525"/>
            <a:ext cx="5328624" cy="258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71900" y="4060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Overview of low level container runtime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649" y="1936475"/>
            <a:ext cx="6167026" cy="299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60950" y="4353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So..What is Container Runtime ?!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1038025" y="2084875"/>
            <a:ext cx="6774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fr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 runtime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software that executes containers and manages container images on a node.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