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8" r:id="rId4"/>
    <p:sldId id="289" r:id="rId5"/>
    <p:sldId id="257" r:id="rId6"/>
    <p:sldId id="282" r:id="rId7"/>
    <p:sldId id="281" r:id="rId8"/>
    <p:sldId id="28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4" r:id="rId27"/>
    <p:sldId id="275" r:id="rId28"/>
    <p:sldId id="279" r:id="rId29"/>
    <p:sldId id="276" r:id="rId30"/>
    <p:sldId id="277" r:id="rId31"/>
    <p:sldId id="278" r:id="rId32"/>
    <p:sldId id="280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  <a:srgbClr val="9437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74815" autoAdjust="0"/>
  </p:normalViewPr>
  <p:slideViewPr>
    <p:cSldViewPr>
      <p:cViewPr varScale="1">
        <p:scale>
          <a:sx n="67" d="100"/>
          <a:sy n="67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49F1C-5FD0-47FF-A862-DE5639DB536B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D7612-BE8E-4960-91CE-B585055A3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on the left shows a class consisting of methods A through E and variables x and y. A calls B and B accesses x. Both C and D access y. D calls E, but E doesn't access any variables. This class consists of 2 unrelated components (LCOM4=2). You could split it as {A, B, x} and {C, D, E, y}.</a:t>
            </a:r>
          </a:p>
          <a:p>
            <a:endParaRPr lang="en-US" dirty="0"/>
          </a:p>
          <a:p>
            <a:r>
              <a:rPr lang="en-US" dirty="0"/>
              <a:t>In the example on the right, we made C access x to increase cohesion. Now the class consists of a single component (LCOM4=1). It is a cohesive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7612-BE8E-4960-91CE-B585055A3E7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7612-BE8E-4960-91CE-B585055A3E7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858-D223-4A9C-B098-A15E419ABC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10E9-F88E-4A56-9C4C-B77A3F8ED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l9JXH7JPjR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isqual.squoring.com/wiki/images/5/5c/Chid_kem_metric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informatik.hu-berlin.de/swt/intkoop/jcse/workshops/risan2007/0206-Marinescu-jcse-metric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Impact on Software Quality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Weighted Methods Per Class (WMC)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Indicator for how much time and effort is required to develop and maintain the class.</a:t>
            </a:r>
          </a:p>
          <a:p>
            <a:r>
              <a:rPr lang="en-US" dirty="0"/>
              <a:t>Higher values </a:t>
            </a:r>
            <a:r>
              <a:rPr lang="en-US" dirty="0">
                <a:sym typeface="Symbol"/>
              </a:rPr>
              <a:t> higher impact on descendants</a:t>
            </a:r>
          </a:p>
          <a:p>
            <a:r>
              <a:rPr lang="en-US" dirty="0">
                <a:sym typeface="Symbol"/>
              </a:rPr>
              <a:t>Higher values  </a:t>
            </a:r>
            <a:r>
              <a:rPr lang="en-US" dirty="0"/>
              <a:t>more application specific, low reusability &amp; maintainability</a:t>
            </a:r>
          </a:p>
          <a:p>
            <a:r>
              <a:rPr lang="en-US" dirty="0"/>
              <a:t>low values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greater polymorphism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Weighted Methods Per Class (WMC)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Criterion:  [1, 50]  or max 10% of classes may have WMC over 25</a:t>
            </a:r>
            <a:endParaRPr lang="en-US" dirty="0"/>
          </a:p>
          <a:p>
            <a:r>
              <a:rPr lang="en-US" dirty="0"/>
              <a:t>Remark: counts </a:t>
            </a:r>
          </a:p>
          <a:p>
            <a:pPr lvl="1"/>
            <a:r>
              <a:rPr lang="en-US" dirty="0"/>
              <a:t>Constructors and event handlers</a:t>
            </a:r>
          </a:p>
          <a:p>
            <a:pPr lvl="1"/>
            <a:r>
              <a:rPr lang="en-US" dirty="0"/>
              <a:t>Property </a:t>
            </a:r>
            <a:r>
              <a:rPr lang="en-US" dirty="0" err="1"/>
              <a:t>accessor</a:t>
            </a:r>
            <a:r>
              <a:rPr lang="en-US" dirty="0"/>
              <a:t> (Get, Set, Let)</a:t>
            </a:r>
          </a:p>
          <a:p>
            <a:r>
              <a:rPr lang="en-US" dirty="0"/>
              <a:t>Advice:</a:t>
            </a:r>
          </a:p>
          <a:p>
            <a:pPr lvl="1"/>
            <a:r>
              <a:rPr lang="en-US" dirty="0"/>
              <a:t>Refactor classes with high WMC</a:t>
            </a:r>
          </a:p>
          <a:p>
            <a:r>
              <a:rPr lang="en-US" dirty="0"/>
              <a:t>Impact: maintainability, reusability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Depth of Inheritance Tree (DIT)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/>
          </a:p>
          <a:p>
            <a:pPr>
              <a:buNone/>
            </a:pPr>
            <a:r>
              <a:rPr lang="en-US" b="1" i="1" dirty="0"/>
              <a:t>	</a:t>
            </a:r>
            <a:r>
              <a:rPr lang="en-US" sz="3600" b="1" i="1" dirty="0"/>
              <a:t>Definition</a:t>
            </a:r>
            <a:r>
              <a:rPr lang="en-US" sz="3600" i="1" dirty="0"/>
              <a:t>: </a:t>
            </a:r>
            <a:r>
              <a:rPr lang="en-US" sz="3600" dirty="0"/>
              <a:t>maximum length from the node to the root of the tree.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measure of how many ancestor classes can potentially affect this 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Depth of Inheritance Tree (DIT)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Higher DIT </a:t>
            </a:r>
            <a:r>
              <a:rPr lang="en-US" dirty="0">
                <a:sym typeface="Symbol"/>
              </a:rPr>
              <a:t> higher complexity + difficult to predict behavior + </a:t>
            </a:r>
            <a:r>
              <a:rPr lang="en-US" u="sng" dirty="0">
                <a:sym typeface="Symbol"/>
              </a:rPr>
              <a:t>difficult to maintain</a:t>
            </a:r>
          </a:p>
          <a:p>
            <a:pPr lvl="1"/>
            <a:r>
              <a:rPr lang="en-US" dirty="0">
                <a:sym typeface="Symbol"/>
              </a:rPr>
              <a:t>But higher reusability</a:t>
            </a:r>
          </a:p>
          <a:p>
            <a:r>
              <a:rPr lang="en-US" dirty="0"/>
              <a:t>Values:</a:t>
            </a:r>
          </a:p>
          <a:p>
            <a:pPr lvl="1"/>
            <a:r>
              <a:rPr lang="en-US" dirty="0"/>
              <a:t>≤ 10</a:t>
            </a:r>
          </a:p>
          <a:p>
            <a:pPr lvl="1"/>
            <a:r>
              <a:rPr lang="en-US" dirty="0"/>
              <a:t>Rec. ≤ 5 (</a:t>
            </a:r>
            <a:r>
              <a:rPr lang="en-US" dirty="0" err="1"/>
              <a:t>RefactorIT</a:t>
            </a:r>
            <a:r>
              <a:rPr lang="en-US" dirty="0"/>
              <a:t> &amp; Visual Studio)</a:t>
            </a:r>
          </a:p>
          <a:p>
            <a:pPr lvl="1"/>
            <a:r>
              <a:rPr lang="en-US" dirty="0"/>
              <a:t>In java min = 1</a:t>
            </a:r>
          </a:p>
          <a:p>
            <a:r>
              <a:rPr lang="en-US" dirty="0"/>
              <a:t>Advice:</a:t>
            </a:r>
          </a:p>
          <a:p>
            <a:pPr lvl="1"/>
            <a:r>
              <a:rPr lang="en-US" dirty="0"/>
              <a:t>If ≤ 2 then poor OO design</a:t>
            </a:r>
          </a:p>
          <a:p>
            <a:pPr lvl="1"/>
            <a:r>
              <a:rPr lang="en-US" dirty="0"/>
              <a:t>Not just per class, entire distribution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Number of children (NOC)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Definition</a:t>
            </a:r>
            <a:r>
              <a:rPr lang="en-US" i="1" dirty="0"/>
              <a:t>: Number of immediate sub-classes subordinated to a class in the class hierarchy.</a:t>
            </a:r>
          </a:p>
          <a:p>
            <a:endParaRPr lang="en-US" i="1" dirty="0"/>
          </a:p>
          <a:p>
            <a:r>
              <a:rPr lang="en-US" dirty="0"/>
              <a:t>It is a measure of how many sub-classes are going to inherit the methods of the parent class.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Number of children (NOC)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NOC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pPr lvl="1"/>
            <a:r>
              <a:rPr lang="en-US" dirty="0"/>
              <a:t>High reuse of base class</a:t>
            </a:r>
          </a:p>
          <a:p>
            <a:pPr lvl="1"/>
            <a:r>
              <a:rPr lang="en-US" dirty="0"/>
              <a:t>Base class may require more testing</a:t>
            </a:r>
          </a:p>
          <a:p>
            <a:pPr lvl="1"/>
            <a:r>
              <a:rPr lang="en-US" dirty="0"/>
              <a:t>Improper abstraction of the parent class</a:t>
            </a:r>
          </a:p>
          <a:p>
            <a:pPr lvl="1"/>
            <a:r>
              <a:rPr lang="en-US" dirty="0"/>
              <a:t>Misuse of sub-classing </a:t>
            </a:r>
          </a:p>
          <a:p>
            <a:pPr lvl="1"/>
            <a:r>
              <a:rPr lang="en-US" dirty="0"/>
              <a:t>+ high WMC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complexity at the top of the class hierarchy - poor design</a:t>
            </a:r>
          </a:p>
          <a:p>
            <a:r>
              <a:rPr lang="en-US" dirty="0"/>
              <a:t>Upper part of class hierarchy – higher NOC than lower part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Number of children (NOC)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Advice:</a:t>
            </a:r>
          </a:p>
          <a:p>
            <a:pPr lvl="1"/>
            <a:r>
              <a:rPr lang="en-US" dirty="0">
                <a:sym typeface="Symbol"/>
              </a:rPr>
              <a:t> [0,10] (</a:t>
            </a:r>
            <a:r>
              <a:rPr lang="en-US" dirty="0" err="1"/>
              <a:t>RefactorIT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/>
              </a:rPr>
              <a:t> 10 =&gt; restructure class hierarchy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between Objects (CBO)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CBO(c) = | {d ∈ C − {c} | uses(c, d) or uses(d, c)}|</a:t>
            </a:r>
          </a:p>
          <a:p>
            <a:pPr>
              <a:buNone/>
            </a:pPr>
            <a:r>
              <a:rPr lang="en-US" sz="2600" dirty="0"/>
              <a:t>CBO′(c)=|{d ∈ C−({c} ∪ Ancestors(c))|uses(c, d) or uses(</a:t>
            </a:r>
            <a:r>
              <a:rPr lang="en-US" sz="2600" dirty="0" err="1"/>
              <a:t>d,c</a:t>
            </a:r>
            <a:r>
              <a:rPr lang="en-US" sz="2600" dirty="0"/>
              <a:t>)}|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item C: an OO software system</a:t>
            </a:r>
          </a:p>
          <a:p>
            <a:pPr lvl="1"/>
            <a:r>
              <a:rPr lang="en-US" dirty="0"/>
              <a:t>Ancestors(c): generalizations of c</a:t>
            </a:r>
          </a:p>
          <a:p>
            <a:pPr lvl="1"/>
            <a:r>
              <a:rPr lang="en-US" dirty="0"/>
              <a:t>uses(c, d) true if method (re)defined by d invoked by method of 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between Objects (CBO)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through method calls, field accesses, inheritance, arguments, return types, and exceptions</a:t>
            </a:r>
          </a:p>
          <a:p>
            <a:r>
              <a:rPr lang="en-US" sz="2800" dirty="0"/>
              <a:t>High CBO </a:t>
            </a:r>
            <a:r>
              <a:rPr lang="en-US" sz="2800" dirty="0">
                <a:sym typeface="Symbol"/>
              </a:rPr>
              <a:t></a:t>
            </a:r>
            <a:endParaRPr lang="en-US" sz="2800" dirty="0"/>
          </a:p>
          <a:p>
            <a:pPr lvl="1"/>
            <a:r>
              <a:rPr lang="en-US" sz="2400" dirty="0"/>
              <a:t>Low modularity and reusability</a:t>
            </a:r>
          </a:p>
          <a:p>
            <a:pPr lvl="1">
              <a:buNone/>
            </a:pPr>
            <a:r>
              <a:rPr lang="en-US" sz="2400" dirty="0"/>
              <a:t>	(independent  classes -  easier  to reuse)</a:t>
            </a:r>
          </a:p>
          <a:p>
            <a:pPr lvl="1"/>
            <a:r>
              <a:rPr lang="en-US" sz="2400" dirty="0"/>
              <a:t>Low maintainability</a:t>
            </a:r>
          </a:p>
          <a:p>
            <a:pPr lvl="1"/>
            <a:r>
              <a:rPr lang="en-US" sz="2400" dirty="0"/>
              <a:t>High complexity </a:t>
            </a:r>
            <a:r>
              <a:rPr lang="en-US" sz="2400" dirty="0">
                <a:sym typeface="Symbol"/>
              </a:rPr>
              <a:t> d</a:t>
            </a:r>
            <a:r>
              <a:rPr lang="en-US" sz="2400" dirty="0"/>
              <a:t>ifficult testing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between Objects (CBO)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Advice:</a:t>
            </a:r>
          </a:p>
          <a:p>
            <a:r>
              <a:rPr lang="en-US" dirty="0"/>
              <a:t>If high CBO and high NOC re-evaluate design</a:t>
            </a:r>
          </a:p>
          <a:p>
            <a:r>
              <a:rPr lang="en-US" dirty="0"/>
              <a:t>Used by senior designers and project managers to track</a:t>
            </a:r>
          </a:p>
          <a:p>
            <a:pPr lvl="1"/>
            <a:r>
              <a:rPr lang="en-US" dirty="0"/>
              <a:t>whether the class hierarchy is losing its integrity</a:t>
            </a:r>
          </a:p>
          <a:p>
            <a:pPr lvl="1"/>
            <a:r>
              <a:rPr lang="en-US" dirty="0"/>
              <a:t> whether different parts of a large system are developing unnecessary interconnections in inappropriate places.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1F05-163E-8743-959C-59331C2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Classic</a:t>
            </a:r>
            <a:r>
              <a:rPr lang="ro-RO" dirty="0"/>
              <a:t> </a:t>
            </a:r>
            <a:r>
              <a:rPr lang="ro-RO" dirty="0" err="1"/>
              <a:t>metrics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8CED-F024-1840-9D2E-A0A9BEF4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err="1"/>
              <a:t>Lines</a:t>
            </a:r>
            <a:r>
              <a:rPr lang="ro-RO" b="1" dirty="0"/>
              <a:t> Of Code</a:t>
            </a:r>
          </a:p>
          <a:p>
            <a:r>
              <a:rPr lang="ro-RO" b="1" dirty="0" err="1"/>
              <a:t>Function</a:t>
            </a:r>
            <a:r>
              <a:rPr lang="ro-RO" b="1" dirty="0"/>
              <a:t> </a:t>
            </a:r>
            <a:r>
              <a:rPr lang="ro-RO" b="1" dirty="0" err="1"/>
              <a:t>points</a:t>
            </a:r>
            <a:endParaRPr lang="ro-RO" b="1" dirty="0"/>
          </a:p>
          <a:p>
            <a:r>
              <a:rPr lang="ro-RO" b="1" dirty="0" err="1"/>
              <a:t>Complexity</a:t>
            </a:r>
            <a:endParaRPr lang="ro-RO" b="1" dirty="0"/>
          </a:p>
          <a:p>
            <a:r>
              <a:rPr lang="ro-RO" b="1" dirty="0"/>
              <a:t>Code </a:t>
            </a:r>
            <a:r>
              <a:rPr lang="ro-RO" b="1" dirty="0" err="1"/>
              <a:t>coverage</a:t>
            </a:r>
            <a:r>
              <a:rPr lang="ro-RO" b="1" dirty="0"/>
              <a:t> - </a:t>
            </a:r>
            <a:r>
              <a:rPr lang="ro-RO" dirty="0" err="1"/>
              <a:t>testing</a:t>
            </a:r>
            <a:endParaRPr lang="ro-RO" dirty="0"/>
          </a:p>
          <a:p>
            <a:r>
              <a:rPr lang="ro-RO" b="1" dirty="0" err="1"/>
              <a:t>Maintainability</a:t>
            </a:r>
            <a:r>
              <a:rPr lang="ro-RO" b="1" dirty="0"/>
              <a:t> Index – </a:t>
            </a:r>
            <a:r>
              <a:rPr lang="ro-RO" dirty="0" err="1"/>
              <a:t>discussed</a:t>
            </a:r>
            <a:r>
              <a:rPr lang="ro-RO" dirty="0"/>
              <a:t> </a:t>
            </a:r>
            <a:r>
              <a:rPr lang="ro-RO" dirty="0" err="1"/>
              <a:t>later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903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Afferent Coupling (Ca)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determines the number of classes and interfaces from other packages that depend on classes in the analyzed package</a:t>
            </a:r>
          </a:p>
          <a:p>
            <a:endParaRPr lang="en-US" dirty="0"/>
          </a:p>
          <a:p>
            <a:r>
              <a:rPr lang="en-US" dirty="0"/>
              <a:t>indicator of the level of responsibility:</a:t>
            </a:r>
          </a:p>
          <a:p>
            <a:pPr lvl="1"/>
            <a:r>
              <a:rPr lang="en-US" dirty="0"/>
              <a:t> If the package is relatively abstract then a large number of incoming dependencies is acceptable and not if the package is more concrete. </a:t>
            </a:r>
          </a:p>
          <a:p>
            <a:r>
              <a:rPr lang="en-US" dirty="0"/>
              <a:t>Indicator of maintainability and testability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Efferent Coupling (</a:t>
            </a:r>
            <a:r>
              <a:rPr lang="en-US" dirty="0" err="1"/>
              <a:t>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Determines the number of other packages that the classes in the package depend upon is an indicator of the package's independence. </a:t>
            </a:r>
          </a:p>
          <a:p>
            <a:r>
              <a:rPr lang="en-US" dirty="0"/>
              <a:t>High </a:t>
            </a:r>
            <a:r>
              <a:rPr lang="en-US" dirty="0" err="1"/>
              <a:t>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package is unfocussed </a:t>
            </a:r>
          </a:p>
          <a:p>
            <a:pPr lvl="1"/>
            <a:r>
              <a:rPr lang="en-US" dirty="0"/>
              <a:t>unstable since it depends on the stability of all the types to which it is coupled. </a:t>
            </a:r>
          </a:p>
          <a:p>
            <a:r>
              <a:rPr lang="en-US" dirty="0"/>
              <a:t>max 20 (</a:t>
            </a:r>
            <a:r>
              <a:rPr lang="en-US" dirty="0" err="1"/>
              <a:t>RefactorIT</a:t>
            </a:r>
            <a:r>
              <a:rPr lang="en-US" dirty="0"/>
              <a:t>) recommends an upper limit of 20. </a:t>
            </a:r>
          </a:p>
          <a:p>
            <a:r>
              <a:rPr lang="en-US" dirty="0"/>
              <a:t>Advice: extract classes from the original class so the class is decomposed into smaller classes.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4114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q;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Bar {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q;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// ...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4040188" cy="639762"/>
          </a:xfrm>
        </p:spPr>
        <p:txBody>
          <a:bodyPr/>
          <a:lstStyle/>
          <a:p>
            <a:pPr algn="ctr"/>
            <a:r>
              <a:rPr lang="en-US" dirty="0"/>
              <a:t>Afferent Coupling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4040188" cy="1219200"/>
          </a:xfrm>
        </p:spPr>
        <p:txBody>
          <a:bodyPr/>
          <a:lstStyle/>
          <a:p>
            <a:r>
              <a:rPr lang="en-US" dirty="0"/>
              <a:t>measure of how many other classes use the specific class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304800"/>
            <a:ext cx="4041775" cy="639762"/>
          </a:xfrm>
        </p:spPr>
        <p:txBody>
          <a:bodyPr/>
          <a:lstStyle/>
          <a:p>
            <a:pPr algn="ctr"/>
            <a:r>
              <a:rPr lang="en-US" dirty="0"/>
              <a:t>Efferent Coupling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990600"/>
            <a:ext cx="4041775" cy="1219200"/>
          </a:xfrm>
        </p:spPr>
        <p:txBody>
          <a:bodyPr/>
          <a:lstStyle/>
          <a:p>
            <a:r>
              <a:rPr lang="en-US" dirty="0"/>
              <a:t>measure of how many different classes are used by the specific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3505200"/>
            <a:ext cx="3276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Ce</a:t>
            </a:r>
            <a:r>
              <a:rPr lang="en-US" sz="2800" dirty="0"/>
              <a:t>(</a:t>
            </a:r>
            <a:r>
              <a:rPr lang="en-US" sz="2800" dirty="0" err="1"/>
              <a:t>Foo</a:t>
            </a:r>
            <a:r>
              <a:rPr lang="en-US" sz="2800" dirty="0"/>
              <a:t>) = </a:t>
            </a:r>
            <a:r>
              <a:rPr lang="en-US" sz="2800" dirty="0" err="1"/>
              <a:t>Ce</a:t>
            </a:r>
            <a:r>
              <a:rPr lang="en-US" sz="2800" dirty="0"/>
              <a:t>(Bar) = 1</a:t>
            </a:r>
          </a:p>
          <a:p>
            <a:r>
              <a:rPr lang="en-US" sz="2800" dirty="0"/>
              <a:t>Ca(</a:t>
            </a:r>
            <a:r>
              <a:rPr lang="en-US" sz="2800" dirty="0" err="1"/>
              <a:t>Qclass</a:t>
            </a:r>
            <a:r>
              <a:rPr lang="en-US" sz="2800" dirty="0"/>
              <a:t>) =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Lack of Cohesion of Methods (LCOM)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LCOM1, LCOM2, LCOM3 and </a:t>
            </a:r>
            <a:r>
              <a:rPr lang="en-US" b="1" dirty="0"/>
              <a:t>LCOM4 </a:t>
            </a:r>
            <a:r>
              <a:rPr lang="en-US" dirty="0"/>
              <a:t>(</a:t>
            </a:r>
            <a:r>
              <a:rPr lang="en-US" dirty="0" err="1"/>
              <a:t>Hitz</a:t>
            </a:r>
            <a:r>
              <a:rPr lang="en-US" dirty="0"/>
              <a:t> &amp; </a:t>
            </a:r>
            <a:r>
              <a:rPr lang="en-US" dirty="0" err="1"/>
              <a:t>Montazeri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i="1" dirty="0"/>
              <a:t>Definition</a:t>
            </a:r>
            <a:r>
              <a:rPr lang="en-US" dirty="0"/>
              <a:t>: Let C be a class</a:t>
            </a:r>
          </a:p>
          <a:p>
            <a:pPr lvl="1"/>
            <a:r>
              <a:rPr lang="en-US" dirty="0"/>
              <a:t>IC is the set of instance variables of C</a:t>
            </a:r>
          </a:p>
          <a:p>
            <a:pPr lvl="1"/>
            <a:r>
              <a:rPr lang="en-US" dirty="0"/>
              <a:t>MC is the set of methods of C</a:t>
            </a:r>
          </a:p>
          <a:p>
            <a:pPr lvl="1"/>
            <a:r>
              <a:rPr lang="en-US" dirty="0"/>
              <a:t>GC is a graph with</a:t>
            </a:r>
          </a:p>
          <a:p>
            <a:pPr lvl="1"/>
            <a:r>
              <a:rPr lang="en-US" dirty="0"/>
              <a:t>vertices V = MC and</a:t>
            </a:r>
          </a:p>
          <a:p>
            <a:pPr lvl="1"/>
            <a:r>
              <a:rPr lang="en-US" dirty="0"/>
              <a:t>edges E ⊂ (V × V) where (m, n) ∈ E ⇐⇒ m and n share at least one common instance variable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LCOM = number of connected </a:t>
            </a:r>
            <a:r>
              <a:rPr lang="en-US" b="1" dirty="0" err="1"/>
              <a:t>subgraphs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Lack of Cohesion of Methods (LCOM4)</a:t>
            </a:r>
            <a:endParaRPr lang="en-US" dirty="0"/>
          </a:p>
        </p:txBody>
      </p:sp>
      <p:pic>
        <p:nvPicPr>
          <p:cNvPr id="4" name="Content Placeholder 3" descr="pm-oo-lcom4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295400"/>
            <a:ext cx="6036415" cy="2971800"/>
          </a:xfrm>
        </p:spPr>
      </p:pic>
      <p:sp>
        <p:nvSpPr>
          <p:cNvPr id="5" name="Rectangle 4"/>
          <p:cNvSpPr/>
          <p:nvPr/>
        </p:nvSpPr>
        <p:spPr>
          <a:xfrm>
            <a:off x="304800" y="43434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Methods a and b are related if:</a:t>
            </a:r>
          </a:p>
          <a:p>
            <a:pPr>
              <a:buFontTx/>
              <a:buChar char="-"/>
            </a:pPr>
            <a:r>
              <a:rPr lang="en-US" sz="2400" dirty="0"/>
              <a:t>they both access the same class-level variable</a:t>
            </a:r>
          </a:p>
          <a:p>
            <a:pPr>
              <a:buFontTx/>
              <a:buChar char="-"/>
            </a:pPr>
            <a:r>
              <a:rPr lang="en-US" sz="2400" dirty="0"/>
              <a:t> a calls b, or b calls a.</a:t>
            </a:r>
          </a:p>
          <a:p>
            <a:r>
              <a:rPr lang="en-US" sz="2400" b="1" dirty="0"/>
              <a:t>LCOM4=1</a:t>
            </a:r>
            <a:r>
              <a:rPr lang="en-US" sz="2400" dirty="0"/>
              <a:t>  - cohesive class =&gt;"good" class</a:t>
            </a:r>
          </a:p>
          <a:p>
            <a:r>
              <a:rPr lang="en-US" sz="2400" b="1" dirty="0"/>
              <a:t>LCOM4&gt;=2 – </a:t>
            </a:r>
            <a:r>
              <a:rPr lang="en-US" sz="2400" dirty="0"/>
              <a:t>problem =&gt; split class into smaller classes</a:t>
            </a:r>
          </a:p>
          <a:p>
            <a:r>
              <a:rPr lang="en-US" sz="2400" b="1" dirty="0"/>
              <a:t>LCOM4=0</a:t>
            </a:r>
            <a:r>
              <a:rPr lang="en-US" sz="2400" dirty="0"/>
              <a:t>  - no methods in a class =&gt; "bad" 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Lack of Cohesion of Methods (LCOM4)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Cohesiveness promotes encapsulation</a:t>
            </a:r>
          </a:p>
          <a:p>
            <a:r>
              <a:rPr lang="en-US" dirty="0"/>
              <a:t>Lack of cohesion - split into two or more sub-classes</a:t>
            </a:r>
          </a:p>
          <a:p>
            <a:r>
              <a:rPr lang="en-US" dirty="0"/>
              <a:t>Any measure of disparateness of methods helps identify flaws in the design of classes</a:t>
            </a:r>
          </a:p>
          <a:p>
            <a:r>
              <a:rPr lang="en-US" dirty="0"/>
              <a:t>Low cohesion increases complexity and maintainability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TCC (Tight Class Cohesion)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the cohesion of a class: </a:t>
            </a:r>
            <a:r>
              <a:rPr lang="en-US" i="1" dirty="0"/>
              <a:t>the relative number of method-pairs that access an attribute of the class</a:t>
            </a:r>
            <a:endParaRPr lang="en-US" dirty="0"/>
          </a:p>
          <a:p>
            <a:r>
              <a:rPr lang="en-US" dirty="0"/>
              <a:t>Example: TCC = 2/10, resp. 4/10</a:t>
            </a:r>
          </a:p>
          <a:p>
            <a:r>
              <a:rPr lang="en-US" dirty="0"/>
              <a:t>TCC ∈[0..1]</a:t>
            </a:r>
          </a:p>
          <a:p>
            <a:r>
              <a:rPr lang="en-US" dirty="0"/>
              <a:t>Higher TCC =&gt; higher cohesion</a:t>
            </a:r>
          </a:p>
          <a:p>
            <a:endParaRPr lang="en-US" i="1" dirty="0"/>
          </a:p>
          <a:p>
            <a:r>
              <a:rPr lang="en-US" dirty="0"/>
              <a:t>LCC – Loose Class Cohesion</a:t>
            </a:r>
          </a:p>
        </p:txBody>
      </p:sp>
    </p:spTree>
    <p:extLst>
      <p:ext uri="{BB962C8B-B14F-4D97-AF65-F5344CB8AC3E}">
        <p14:creationId xmlns:p14="http://schemas.microsoft.com/office/powerpoint/2010/main" val="67443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MOOD</a:t>
            </a:r>
            <a:r>
              <a:rPr lang="en-US" sz="3200" dirty="0"/>
              <a:t> and </a:t>
            </a:r>
            <a:r>
              <a:rPr lang="en-US" sz="3200" b="1" dirty="0"/>
              <a:t>MOOD2</a:t>
            </a:r>
            <a:r>
              <a:rPr lang="en-US" sz="3200" dirty="0"/>
              <a:t> metrics [F. </a:t>
            </a:r>
            <a:r>
              <a:rPr lang="en-US" sz="3200" dirty="0" err="1"/>
              <a:t>Brito</a:t>
            </a:r>
            <a:r>
              <a:rPr lang="en-US" sz="3200" dirty="0"/>
              <a:t> &amp; </a:t>
            </a:r>
            <a:r>
              <a:rPr lang="en-US" sz="3200" dirty="0" err="1"/>
              <a:t>Abreu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MHF - Method Hiding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AHF - Attribute Hiding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MIF - Method Inheritance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AIF - Attribute Inheritance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PF - Polymorphism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CF - Coupling Factor</a:t>
            </a:r>
          </a:p>
          <a:p>
            <a:pPr marL="514350" indent="-514350"/>
            <a:r>
              <a:rPr lang="en-US" b="1" dirty="0"/>
              <a:t>MOOD2 – extension of MOOD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proposed at Northeastern University in 1987</a:t>
            </a:r>
          </a:p>
          <a:p>
            <a:r>
              <a:rPr lang="en-US" dirty="0"/>
              <a:t>Form of loose coupling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Each unit should have only limited knowledge about other units: only units "closely" related to the current unit.</a:t>
            </a:r>
          </a:p>
          <a:p>
            <a:pPr lvl="1"/>
            <a:r>
              <a:rPr lang="en-US" dirty="0"/>
              <a:t>Each unit should only talk to its friends; don't talk to strangers.</a:t>
            </a:r>
          </a:p>
          <a:p>
            <a:pPr lvl="1"/>
            <a:r>
              <a:rPr lang="en-US" dirty="0"/>
              <a:t>Only talk to your immediate friends.</a:t>
            </a:r>
          </a:p>
          <a:p>
            <a:r>
              <a:rPr lang="en-US" dirty="0"/>
              <a:t>"Only talk to your friends" =&gt; "Only talk to your friends who share your concerns"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Law of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should only collaborate with their nearest </a:t>
            </a:r>
            <a:r>
              <a:rPr lang="en-US" dirty="0" err="1"/>
              <a:t>neighbours</a:t>
            </a:r>
            <a:r>
              <a:rPr lang="en-US" dirty="0"/>
              <a:t> - the less they depend on the interfaces of “friends of a friend”, the less reasons they might have to have to change</a:t>
            </a:r>
          </a:p>
          <a:p>
            <a:r>
              <a:rPr lang="en-US" dirty="0"/>
              <a:t>avoiding long navigations and deferring knowledge of interactions with objects that aren’t directly related to your nearest </a:t>
            </a:r>
            <a:r>
              <a:rPr lang="en-US" dirty="0" err="1"/>
              <a:t>neighbours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KLOC = 1000 Lines Of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Function points = measure of develop. resources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777240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Def: A line of code is any line of program text that is not a comment or blank line, regardless of the number of statements or fragments of statements on the line. This specifically includes all lines containing program headers, declarations, and executable and non-executable statements.</a:t>
            </a:r>
          </a:p>
          <a:p>
            <a:r>
              <a:rPr lang="en-US" i="1" dirty="0">
                <a:solidFill>
                  <a:schemeClr val="tx1"/>
                </a:solidFill>
              </a:rPr>
              <a:t>		[Conte </a:t>
            </a:r>
            <a:r>
              <a:rPr lang="en-US" i="1" dirty="0" err="1">
                <a:solidFill>
                  <a:schemeClr val="tx1"/>
                </a:solidFill>
              </a:rPr>
              <a:t>ao</a:t>
            </a:r>
            <a:r>
              <a:rPr lang="en-US" i="1" dirty="0">
                <a:solidFill>
                  <a:schemeClr val="tx1"/>
                </a:solidFill>
              </a:rPr>
              <a:t>-Software Engineering Metrics and Models]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0" y="1219200"/>
            <a:ext cx="762000" cy="53340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914400"/>
            <a:ext cx="1447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1828800"/>
            <a:ext cx="762000" cy="38100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10400" y="1905000"/>
            <a:ext cx="1447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4724400"/>
            <a:ext cx="441960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Number of external inputs x 4</a:t>
            </a:r>
          </a:p>
          <a:p>
            <a:r>
              <a:rPr lang="en-US" dirty="0">
                <a:solidFill>
                  <a:schemeClr val="tx1"/>
                </a:solidFill>
              </a:rPr>
              <a:t>Number of external outputs x 5</a:t>
            </a:r>
          </a:p>
          <a:p>
            <a:r>
              <a:rPr lang="en-US" dirty="0">
                <a:solidFill>
                  <a:schemeClr val="tx1"/>
                </a:solidFill>
              </a:rPr>
              <a:t>Number of logical internal files x 10</a:t>
            </a:r>
          </a:p>
          <a:p>
            <a:r>
              <a:rPr lang="en-US" dirty="0">
                <a:solidFill>
                  <a:schemeClr val="tx1"/>
                </a:solidFill>
              </a:rPr>
              <a:t>Number of external interface files x 7</a:t>
            </a:r>
          </a:p>
          <a:p>
            <a:r>
              <a:rPr lang="en-US" dirty="0">
                <a:solidFill>
                  <a:schemeClr val="tx1"/>
                </a:solidFill>
              </a:rPr>
              <a:t>Number of external inquiries x 4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8373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</a:p>
        </p:txBody>
      </p:sp>
      <p:pic>
        <p:nvPicPr>
          <p:cNvPr id="4" name="Content Placeholder 3" descr="diag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905000"/>
            <a:ext cx="8084944" cy="3810000"/>
          </a:xfrm>
        </p:spPr>
      </p:pic>
      <p:sp>
        <p:nvSpPr>
          <p:cNvPr id="5" name="Right Arrow 4"/>
          <p:cNvSpPr/>
          <p:nvPr/>
        </p:nvSpPr>
        <p:spPr>
          <a:xfrm>
            <a:off x="4953000" y="5486400"/>
            <a:ext cx="39624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Refactor</a:t>
            </a:r>
            <a:r>
              <a:rPr lang="en-US" sz="2800" b="1" dirty="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652588"/>
            <a:ext cx="8161337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Talk by Ben Orenstein at </a:t>
            </a:r>
            <a:r>
              <a:rPr lang="en-US" dirty="0" err="1"/>
              <a:t>RailsConf</a:t>
            </a:r>
            <a:r>
              <a:rPr lang="en-US" dirty="0"/>
              <a:t> 2013 provides a very good visualization of the Law of Demeter</a:t>
            </a:r>
          </a:p>
          <a:p>
            <a:pPr>
              <a:buNone/>
            </a:pPr>
            <a:r>
              <a:rPr lang="en-US" dirty="0">
                <a:hlinkClick r:id="rId2"/>
              </a:rPr>
              <a:t>http://www.youtube.com/watch?v=l9JXH7JPjR4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i="1" dirty="0">
                <a:solidFill>
                  <a:srgbClr val="521B93"/>
                </a:solidFill>
              </a:rPr>
              <a:t>Further reading: </a:t>
            </a:r>
            <a:r>
              <a:rPr lang="en-US" i="1" dirty="0" err="1">
                <a:solidFill>
                  <a:srgbClr val="521B93"/>
                </a:solidFill>
              </a:rPr>
              <a:t>D.Bock</a:t>
            </a:r>
            <a:r>
              <a:rPr lang="en-US" i="1" dirty="0">
                <a:solidFill>
                  <a:srgbClr val="521B93"/>
                </a:solidFill>
              </a:rPr>
              <a:t> - </a:t>
            </a:r>
            <a:r>
              <a:rPr lang="ro-RO" b="1" i="1" dirty="0">
                <a:solidFill>
                  <a:srgbClr val="521B93"/>
                </a:solidFill>
              </a:rPr>
              <a:t>The </a:t>
            </a:r>
            <a:r>
              <a:rPr lang="ro-RO" b="1" i="1" dirty="0" err="1">
                <a:solidFill>
                  <a:srgbClr val="521B93"/>
                </a:solidFill>
              </a:rPr>
              <a:t>Paperboy</a:t>
            </a:r>
            <a:r>
              <a:rPr lang="ro-RO" b="1" i="1" dirty="0">
                <a:solidFill>
                  <a:srgbClr val="521B93"/>
                </a:solidFill>
              </a:rPr>
              <a:t>, The </a:t>
            </a:r>
            <a:r>
              <a:rPr lang="ro-RO" b="1" i="1" dirty="0" err="1">
                <a:solidFill>
                  <a:srgbClr val="521B93"/>
                </a:solidFill>
              </a:rPr>
              <a:t>Wallet</a:t>
            </a:r>
            <a:r>
              <a:rPr lang="ro-RO" b="1" i="1" dirty="0">
                <a:solidFill>
                  <a:srgbClr val="521B93"/>
                </a:solidFill>
              </a:rPr>
              <a:t>, </a:t>
            </a:r>
            <a:r>
              <a:rPr lang="ro-RO" b="1" i="1" dirty="0" err="1">
                <a:solidFill>
                  <a:srgbClr val="521B93"/>
                </a:solidFill>
              </a:rPr>
              <a:t>and</a:t>
            </a:r>
            <a:r>
              <a:rPr lang="ro-RO" b="1" i="1" dirty="0">
                <a:solidFill>
                  <a:srgbClr val="521B93"/>
                </a:solidFill>
              </a:rPr>
              <a:t> The Law Of Demeter </a:t>
            </a:r>
            <a:endParaRPr lang="ro-RO" i="1" dirty="0">
              <a:solidFill>
                <a:srgbClr val="521B93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metrics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plugin Eclipse </a:t>
            </a:r>
          </a:p>
          <a:p>
            <a:r>
              <a:rPr lang="en-US" dirty="0"/>
              <a:t>IntelliJ </a:t>
            </a:r>
            <a:r>
              <a:rPr lang="en-US" dirty="0" err="1"/>
              <a:t>MetricsReloaded</a:t>
            </a:r>
            <a:r>
              <a:rPr lang="en-US" dirty="0"/>
              <a:t> plugin		– Java</a:t>
            </a:r>
          </a:p>
          <a:p>
            <a:r>
              <a:rPr lang="en-US" dirty="0" err="1"/>
              <a:t>SourceMeter</a:t>
            </a:r>
            <a:r>
              <a:rPr lang="en-US" dirty="0"/>
              <a:t> – Java</a:t>
            </a:r>
            <a:r>
              <a:rPr lang="en-US"/>
              <a:t>, Python, C#, C++</a:t>
            </a:r>
            <a:endParaRPr lang="en-US" dirty="0"/>
          </a:p>
          <a:p>
            <a:r>
              <a:rPr lang="en-US" dirty="0" err="1"/>
              <a:t>Ndepend</a:t>
            </a:r>
            <a:r>
              <a:rPr lang="en-US" dirty="0"/>
              <a:t> + Metrics - .NET</a:t>
            </a:r>
          </a:p>
          <a:p>
            <a:r>
              <a:rPr lang="en-US" dirty="0" err="1"/>
              <a:t>PhpMetrics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27A7-A6C5-C847-BA04-A5BB6CAE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o-RO" dirty="0" err="1"/>
              <a:t>Cyclomatic</a:t>
            </a:r>
            <a:r>
              <a:rPr lang="ro-RO" dirty="0"/>
              <a:t> </a:t>
            </a:r>
            <a:r>
              <a:rPr lang="ro-RO" dirty="0" err="1"/>
              <a:t>complexity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05A-A101-D649-AF4A-F2E27F8E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6173"/>
            <a:ext cx="8229600" cy="5238427"/>
          </a:xfrm>
        </p:spPr>
        <p:txBody>
          <a:bodyPr/>
          <a:lstStyle/>
          <a:p>
            <a:r>
              <a:rPr lang="ro-RO" dirty="0" err="1"/>
              <a:t>McCabe</a:t>
            </a:r>
            <a:r>
              <a:rPr lang="ro-RO" dirty="0"/>
              <a:t>, 1976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b="1" dirty="0"/>
              <a:t>CC = E - N + 2*P </a:t>
            </a:r>
          </a:p>
          <a:p>
            <a:pPr marL="0" indent="0">
              <a:buNone/>
            </a:pPr>
            <a:r>
              <a:rPr lang="ro-RO" sz="2400" dirty="0" err="1"/>
              <a:t>Where</a:t>
            </a:r>
            <a:r>
              <a:rPr lang="ro-RO" sz="2400" dirty="0"/>
              <a:t>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ro-RO" sz="2400" dirty="0"/>
              <a:t>E = </a:t>
            </a:r>
            <a:r>
              <a:rPr lang="ro-RO" sz="2400" dirty="0" err="1"/>
              <a:t>number</a:t>
            </a:r>
            <a:r>
              <a:rPr lang="ro-RO" sz="2400" dirty="0"/>
              <a:t> of </a:t>
            </a:r>
            <a:r>
              <a:rPr lang="ro-RO" sz="2400" dirty="0" err="1"/>
              <a:t>edges</a:t>
            </a:r>
            <a:r>
              <a:rPr lang="ro-RO" sz="2400" dirty="0"/>
              <a:t> in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flow</a:t>
            </a:r>
            <a:r>
              <a:rPr lang="ro-RO" sz="2400" dirty="0"/>
              <a:t> </a:t>
            </a:r>
            <a:r>
              <a:rPr lang="ro-RO" sz="2400" dirty="0" err="1"/>
              <a:t>graph</a:t>
            </a:r>
            <a:endParaRPr lang="ro-RO" sz="2400" dirty="0"/>
          </a:p>
          <a:p>
            <a:pPr marL="857250" lvl="1" indent="-457200">
              <a:buFont typeface="Wingdings" pitchFamily="2" charset="2"/>
              <a:buChar char="§"/>
            </a:pPr>
            <a:r>
              <a:rPr lang="ro-RO" sz="2400" dirty="0"/>
              <a:t>N = </a:t>
            </a:r>
            <a:r>
              <a:rPr lang="ro-RO" sz="2400" dirty="0" err="1"/>
              <a:t>number</a:t>
            </a:r>
            <a:r>
              <a:rPr lang="ro-RO" sz="2400" dirty="0"/>
              <a:t> of </a:t>
            </a:r>
            <a:r>
              <a:rPr lang="ro-RO" sz="2400" dirty="0" err="1"/>
              <a:t>nodes</a:t>
            </a:r>
            <a:r>
              <a:rPr lang="ro-RO" sz="2400" dirty="0"/>
              <a:t> in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flow</a:t>
            </a:r>
            <a:r>
              <a:rPr lang="ro-RO" sz="2400" dirty="0"/>
              <a:t> </a:t>
            </a:r>
            <a:r>
              <a:rPr lang="ro-RO" sz="2400" dirty="0" err="1"/>
              <a:t>graph</a:t>
            </a:r>
            <a:endParaRPr lang="ro-RO" sz="2400" dirty="0"/>
          </a:p>
          <a:p>
            <a:pPr marL="857250" lvl="1" indent="-457200">
              <a:buFont typeface="Wingdings" pitchFamily="2" charset="2"/>
              <a:buChar char="§"/>
            </a:pPr>
            <a:r>
              <a:rPr lang="ro-RO" sz="2400" dirty="0"/>
              <a:t>P = </a:t>
            </a:r>
            <a:r>
              <a:rPr lang="ro-RO" sz="2400" dirty="0" err="1"/>
              <a:t>number</a:t>
            </a:r>
            <a:r>
              <a:rPr lang="ro-RO" sz="2400" dirty="0"/>
              <a:t> of </a:t>
            </a:r>
            <a:r>
              <a:rPr lang="ro-RO" sz="2400" dirty="0" err="1"/>
              <a:t>nodes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have</a:t>
            </a:r>
            <a:r>
              <a:rPr lang="ro-RO" sz="2400" dirty="0"/>
              <a:t> </a:t>
            </a:r>
            <a:r>
              <a:rPr lang="ro-RO" sz="2400" dirty="0" err="1"/>
              <a:t>exit</a:t>
            </a:r>
            <a:r>
              <a:rPr lang="ro-RO" sz="2400" dirty="0"/>
              <a:t> </a:t>
            </a:r>
            <a:r>
              <a:rPr lang="ro-RO" sz="2400" dirty="0" err="1"/>
              <a:t>points</a:t>
            </a:r>
            <a:endParaRPr lang="ro-RO" sz="2400" dirty="0"/>
          </a:p>
          <a:p>
            <a:r>
              <a:rPr lang="ro-RO" sz="2800" dirty="0"/>
              <a:t>Control </a:t>
            </a:r>
            <a:r>
              <a:rPr lang="ro-RO" sz="2800" dirty="0" err="1"/>
              <a:t>flow</a:t>
            </a:r>
            <a:r>
              <a:rPr lang="ro-RO" sz="2800" dirty="0"/>
              <a:t> </a:t>
            </a:r>
            <a:r>
              <a:rPr lang="ro-RO" sz="2800" dirty="0" err="1"/>
              <a:t>graph</a:t>
            </a:r>
            <a:r>
              <a:rPr lang="ro-RO" sz="2800" dirty="0"/>
              <a:t>: </a:t>
            </a:r>
            <a:r>
              <a:rPr lang="ro-RO" sz="2800" dirty="0" err="1"/>
              <a:t>graph</a:t>
            </a:r>
            <a:r>
              <a:rPr lang="ro-RO" sz="2800" dirty="0"/>
              <a:t> </a:t>
            </a:r>
            <a:r>
              <a:rPr lang="ro-RO" sz="2800" dirty="0" err="1"/>
              <a:t>with</a:t>
            </a:r>
            <a:r>
              <a:rPr lang="ro-RO" sz="2800" dirty="0"/>
              <a:t>:</a:t>
            </a:r>
          </a:p>
          <a:p>
            <a:pPr lvl="1"/>
            <a:r>
              <a:rPr lang="ro-RO" sz="2400" dirty="0"/>
              <a:t> </a:t>
            </a:r>
            <a:r>
              <a:rPr lang="ro-RO" sz="2400" dirty="0" err="1"/>
              <a:t>nodes</a:t>
            </a:r>
            <a:r>
              <a:rPr lang="ro-RO" sz="2400" dirty="0"/>
              <a:t>  =  basic </a:t>
            </a:r>
            <a:r>
              <a:rPr lang="ro-RO" sz="2400" dirty="0" err="1"/>
              <a:t>blocks</a:t>
            </a:r>
            <a:endParaRPr lang="ro-RO" sz="2400" dirty="0"/>
          </a:p>
          <a:p>
            <a:pPr lvl="1"/>
            <a:r>
              <a:rPr lang="ro-RO" sz="2400" dirty="0"/>
              <a:t> </a:t>
            </a:r>
            <a:r>
              <a:rPr lang="ro-RO" sz="2400" dirty="0" err="1"/>
              <a:t>edges</a:t>
            </a:r>
            <a:r>
              <a:rPr lang="ro-RO" sz="2400" dirty="0"/>
              <a:t> </a:t>
            </a:r>
            <a:r>
              <a:rPr lang="ro-RO" sz="2400" dirty="0" err="1"/>
              <a:t>correpsonding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paths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may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traversed</a:t>
            </a:r>
            <a:r>
              <a:rPr lang="ro-RO" sz="2400" dirty="0"/>
              <a:t> in a program </a:t>
            </a:r>
            <a:r>
              <a:rPr lang="ro-RO" sz="2400" dirty="0" err="1"/>
              <a:t>during</a:t>
            </a:r>
            <a:r>
              <a:rPr lang="ro-RO" sz="2400" dirty="0"/>
              <a:t> </a:t>
            </a:r>
            <a:r>
              <a:rPr lang="ro-RO" sz="2400" dirty="0" err="1"/>
              <a:t>its</a:t>
            </a:r>
            <a:r>
              <a:rPr lang="ro-RO" sz="2400" dirty="0"/>
              <a:t> </a:t>
            </a:r>
            <a:r>
              <a:rPr lang="ro-RO" sz="2400" dirty="0" err="1"/>
              <a:t>execution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74795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(OO</a:t>
            </a:r>
            <a:r>
              <a:rPr lang="en-US"/>
              <a:t>)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Metrics - </a:t>
            </a:r>
            <a:r>
              <a:rPr lang="en-US" dirty="0" err="1"/>
              <a:t>Chidamber</a:t>
            </a:r>
            <a:r>
              <a:rPr lang="en-US" dirty="0"/>
              <a:t> &amp; </a:t>
            </a:r>
            <a:r>
              <a:rPr lang="en-US" dirty="0" err="1"/>
              <a:t>Kemerer</a:t>
            </a:r>
            <a:r>
              <a:rPr lang="en-US" dirty="0"/>
              <a:t> – 1993</a:t>
            </a:r>
          </a:p>
          <a:p>
            <a:pPr lvl="1"/>
            <a:r>
              <a:rPr lang="en-US" dirty="0"/>
              <a:t>Available at:</a:t>
            </a:r>
          </a:p>
          <a:p>
            <a:pPr lvl="1">
              <a:buNone/>
            </a:pPr>
            <a:r>
              <a:rPr lang="en-US" dirty="0">
                <a:hlinkClick r:id="rId2"/>
              </a:rPr>
              <a:t>http://maisqual.squoring.com/wiki/images/5/5c/Chid_kem_metrics.pdf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MOOD – Abreu – 1995</a:t>
            </a:r>
          </a:p>
          <a:p>
            <a:r>
              <a:rPr lang="en-US" dirty="0"/>
              <a:t>[Abreu, F. B. e., "The MOOD Metrics Set," presented at ECOOP '95 Workshop on Metrics, 1995.]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[Abreu]</a:t>
            </a:r>
          </a:p>
          <a:p>
            <a:r>
              <a:rPr lang="en-US" dirty="0"/>
              <a:t>5 aspects: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Coupling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3352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</a:t>
            </a:r>
            <a:r>
              <a:rPr lang="en-US" dirty="0" err="1"/>
              <a:t>Marinescu</a:t>
            </a:r>
            <a:r>
              <a:rPr lang="en-US" dirty="0"/>
              <a:t> - Object-Oriented Software Metrics]</a:t>
            </a:r>
          </a:p>
          <a:p>
            <a:r>
              <a:rPr lang="en-US" dirty="0"/>
              <a:t>Available at: </a:t>
            </a:r>
            <a:r>
              <a:rPr lang="en-US" dirty="0">
                <a:hlinkClick r:id="rId2"/>
              </a:rPr>
              <a:t>http://www2.informatik.hu-berlin.de/swt/intkoop/jcse/workshops/risan2007/0206-Marinescu-jcse-metrics.pdf</a:t>
            </a:r>
            <a:endParaRPr lang="en-US" dirty="0"/>
          </a:p>
          <a:p>
            <a:r>
              <a:rPr lang="en-US" dirty="0"/>
              <a:t>4 aspects: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Size &amp; Structural Complexity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Inheritance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Coupling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Cohesion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9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Evaluate, predict, improve software quality</a:t>
            </a:r>
          </a:p>
          <a:p>
            <a:endParaRPr lang="en-US" dirty="0"/>
          </a:p>
          <a:p>
            <a:r>
              <a:rPr lang="en-US" dirty="0"/>
              <a:t>Detecting design flaws</a:t>
            </a:r>
          </a:p>
        </p:txBody>
      </p:sp>
    </p:spTree>
    <p:extLst>
      <p:ext uri="{BB962C8B-B14F-4D97-AF65-F5344CB8AC3E}">
        <p14:creationId xmlns:p14="http://schemas.microsoft.com/office/powerpoint/2010/main" val="164819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Weighted Methods Per Class (WMC)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Definition</a:t>
            </a:r>
            <a:r>
              <a:rPr lang="en-US" sz="2800" i="1" dirty="0"/>
              <a:t>: Consider a Class C1, with methods M1,... </a:t>
            </a:r>
            <a:r>
              <a:rPr lang="en-US" sz="2800" i="1" dirty="0" err="1"/>
              <a:t>Mn</a:t>
            </a:r>
            <a:r>
              <a:rPr lang="en-US" sz="2800" i="1" dirty="0"/>
              <a:t> that are defined in the class. Let c1,... </a:t>
            </a:r>
            <a:r>
              <a:rPr lang="en-US" sz="2800" i="1" dirty="0" err="1"/>
              <a:t>cn</a:t>
            </a:r>
            <a:r>
              <a:rPr lang="en-US" sz="2800" i="1" dirty="0"/>
              <a:t> be the complexity of the methods. </a:t>
            </a:r>
            <a:r>
              <a:rPr lang="en-US" sz="2800" dirty="0"/>
              <a:t>Then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399" y="3200400"/>
            <a:ext cx="2779059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1547</Words>
  <Application>Microsoft Macintosh PowerPoint</Application>
  <PresentationFormat>On-screen Show (4:3)</PresentationFormat>
  <Paragraphs>218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Wingdings</vt:lpstr>
      <vt:lpstr>Office Theme</vt:lpstr>
      <vt:lpstr>Object Oriented Metrics</vt:lpstr>
      <vt:lpstr>Classic metrics</vt:lpstr>
      <vt:lpstr>Lines of Code</vt:lpstr>
      <vt:lpstr>Cyclomatic complexity</vt:lpstr>
      <vt:lpstr>Object oriented (OO) metrics</vt:lpstr>
      <vt:lpstr>Classification</vt:lpstr>
      <vt:lpstr>Classification</vt:lpstr>
      <vt:lpstr>Useful for:</vt:lpstr>
      <vt:lpstr>Weighted Methods Per Class (WMC)</vt:lpstr>
      <vt:lpstr>Weighted Methods Per Class (WMC)</vt:lpstr>
      <vt:lpstr>Weighted Methods Per Class (WMC)</vt:lpstr>
      <vt:lpstr>Depth of Inheritance Tree (DIT)</vt:lpstr>
      <vt:lpstr>Depth of Inheritance Tree (DIT)</vt:lpstr>
      <vt:lpstr>Number of children (NOC)</vt:lpstr>
      <vt:lpstr>Number of children (NOC)</vt:lpstr>
      <vt:lpstr>Number of children (NOC)</vt:lpstr>
      <vt:lpstr>Coupling between Objects (CBO)</vt:lpstr>
      <vt:lpstr>Coupling between Objects (CBO)</vt:lpstr>
      <vt:lpstr>Coupling between Objects (CBO)</vt:lpstr>
      <vt:lpstr>Afferent Coupling (Ca)</vt:lpstr>
      <vt:lpstr>Efferent Coupling (Ce)</vt:lpstr>
      <vt:lpstr>class Foo {  Qclass q;  }  class Bar {  Qclass q;  }  class Qclass {  // ...  }</vt:lpstr>
      <vt:lpstr>Lack of Cohesion of Methods (LCOM)</vt:lpstr>
      <vt:lpstr>Lack of Cohesion of Methods (LCOM4)</vt:lpstr>
      <vt:lpstr>Lack of Cohesion of Methods (LCOM4)</vt:lpstr>
      <vt:lpstr>TCC (Tight Class Cohesion)</vt:lpstr>
      <vt:lpstr>MOOD and MOOD2 metrics [F. Brito &amp; Abreu]</vt:lpstr>
      <vt:lpstr>Law of Demeter</vt:lpstr>
      <vt:lpstr>Law of Demeter</vt:lpstr>
      <vt:lpstr>Law of Demeter</vt:lpstr>
      <vt:lpstr>Law of Demeter</vt:lpstr>
      <vt:lpstr>Law of Demeter</vt:lpstr>
      <vt:lpstr>OO metrics Tools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Metrics</dc:title>
  <dc:creator>simona</dc:creator>
  <cp:lastModifiedBy>Microsoft Office User</cp:lastModifiedBy>
  <cp:revision>48</cp:revision>
  <dcterms:created xsi:type="dcterms:W3CDTF">2014-04-30T05:52:22Z</dcterms:created>
  <dcterms:modified xsi:type="dcterms:W3CDTF">2019-03-11T15:20:36Z</dcterms:modified>
</cp:coreProperties>
</file>