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7.gif" ContentType="image/gif"/>
  <Override PartName="/ppt/media/image36.gif" ContentType="image/gif"/>
  <Override PartName="/ppt/media/image38.gif" ContentType="image/gif"/>
  <Override PartName="/ppt/media/image35.gif" ContentType="image/gif"/>
  <Override PartName="/ppt/media/image32.gif" ContentType="image/gif"/>
  <Override PartName="/ppt/media/image30.gif" ContentType="image/gif"/>
  <Override PartName="/ppt/media/image29.gif" ContentType="image/gif"/>
  <Override PartName="/ppt/media/image33.png" ContentType="image/png"/>
  <Override PartName="/ppt/media/image25.png" ContentType="image/png"/>
  <Override PartName="/ppt/media/image24.gif" ContentType="image/gif"/>
  <Override PartName="/ppt/media/image23.gif" ContentType="image/gif"/>
  <Override PartName="/ppt/media/image21.gif" ContentType="image/gif"/>
  <Override PartName="/ppt/media/image20.gif" ContentType="image/gif"/>
  <Override PartName="/ppt/media/image17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27.gif" ContentType="image/gif"/>
  <Override PartName="/ppt/media/image10.png" ContentType="image/png"/>
  <Override PartName="/ppt/media/image19.gif" ContentType="image/gif"/>
  <Override PartName="/ppt/media/image9.png" ContentType="image/png"/>
  <Override PartName="/ppt/media/image8.png" ContentType="image/png"/>
  <Override PartName="/ppt/media/image34.png" ContentType="image/png"/>
  <Override PartName="/ppt/media/image6.png" ContentType="image/png"/>
  <Override PartName="/ppt/media/image31.gif" ContentType="image/gif"/>
  <Override PartName="/ppt/media/image5.png" ContentType="image/png"/>
  <Override PartName="/ppt/media/image15.gif" ContentType="image/gif"/>
  <Override PartName="/ppt/media/image7.png" ContentType="image/png"/>
  <Override PartName="/ppt/media/image4.png" ContentType="image/png"/>
  <Override PartName="/ppt/media/image28.gif" ContentType="image/gif"/>
  <Override PartName="/ppt/media/image18.png" ContentType="image/png"/>
  <Override PartName="/ppt/media/image22.gif" ContentType="image/gif"/>
  <Override PartName="/ppt/media/image26.gif" ContentType="image/gif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media/image16.gif" ContentType="image/gif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nb-NO" sz="281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nb-NO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nb-NO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nb-NO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D2A505-E58D-4878-B8DC-815658CECC8C}" type="slidenum">
              <a:rPr lang="nb-NO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7680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b-NO" sz="2000">
                <a:solidFill>
                  <a:srgbClr val="000000"/>
                </a:solidFill>
                <a:latin typeface="Open Sans"/>
                <a:ea typeface="Droid Sans Fallback"/>
              </a:rPr>
              <a:t>Dette er «Bit». Han har humørsvingninger.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nb-NO" sz="2000">
                <a:solidFill>
                  <a:srgbClr val="000000"/>
                </a:solidFill>
                <a:latin typeface="Open Sans"/>
                <a:ea typeface="Droid Sans Fallback"/>
              </a:rPr>
              <a:t>Når Bit er glad ser han sånn her ut. Når han er sint ser han slik ut.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nb-NO" sz="2000">
                <a:solidFill>
                  <a:srgbClr val="000000"/>
                </a:solidFill>
                <a:latin typeface="Open Sans"/>
                <a:ea typeface="Droid Sans Fallback"/>
              </a:rPr>
              <a:t>Bit kan enten være glad eller sint, men ikke begge deler samtidig. Vi sier at Bit kan være i én av to tilstander. Enten sint eller glad.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nb-NO" sz="2000">
                <a:solidFill>
                  <a:srgbClr val="000000"/>
                </a:solidFill>
                <a:latin typeface="Open Sans"/>
                <a:ea typeface="Droid Sans Fallback"/>
              </a:rPr>
              <a:t>Bit er veldig glad i tall. Han liker 1 best og derfor tar han på seg en skjorte med «1» på når han er glad.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nb-NO" sz="2000">
                <a:solidFill>
                  <a:srgbClr val="000000"/>
                </a:solidFill>
                <a:latin typeface="Open Sans"/>
                <a:ea typeface="Droid Sans Fallback"/>
              </a:rPr>
              <a:t>Men Bit er ikke alltid glad. Når han er sint tar han på seg den styggeste skjorta han vet om – nemlig den med «0» på.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nb-NO" sz="2000">
                <a:solidFill>
                  <a:srgbClr val="000000"/>
                </a:solidFill>
                <a:latin typeface="Open Sans"/>
                <a:ea typeface="Droid Sans Fallback"/>
              </a:rPr>
              <a:t>Det er altså veldig lett å se hva slags tilstand Bit er i.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32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32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nb-NO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b-NO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b-NO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b-NO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b-NO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b-NO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b-NO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b-NO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nb-NO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nb-NO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CD4C666-5EE7-4774-8DC7-E04DD48253D4}" type="slidenum">
              <a:rPr lang="nb-NO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nb-NO" sz="587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b-NO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b-NO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b-NO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b-NO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b-NO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b-NO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b-NO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nb-NO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nb-NO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8DF09CC-CCE3-4B05-887D-D97CA4A18753}" type="slidenum">
              <a:rPr lang="nb-NO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nb-NO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b-NO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b-NO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b-NO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b-NO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b-NO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b-NO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b-NO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nb-NO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nb-NO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C34B3E4-E532-4047-B20E-7A226B6C7726}" type="slidenum">
              <a:rPr lang="nb-NO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nb-NO" sz="4400">
                <a:latin typeface="Open Sans Condensed"/>
              </a:rPr>
              <a:t>Click to edit the title text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b-NO" sz="3200">
                <a:latin typeface="Open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b-NO" sz="2800">
                <a:latin typeface="Open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b-NO" sz="2400">
                <a:latin typeface="Open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b-NO" sz="2000">
                <a:latin typeface="Open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b-NO" sz="2000">
                <a:latin typeface="Open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b-NO" sz="2000">
                <a:latin typeface="Open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b-NO" sz="2000">
                <a:latin typeface="Open Sans"/>
              </a:rPr>
              <a:t>Seventh Outline Level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nb-NO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nb-NO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A416CFD-9D7B-4442-8699-96F1683E5FE3}" type="slidenum">
              <a:rPr lang="nb-NO" sz="1400">
                <a:latin typeface="Times New Roman"/>
              </a:rPr>
              <a:t>&lt;number&gt;</a:t>
            </a:fld>
            <a:endParaRPr/>
          </a:p>
        </p:txBody>
      </p:sp>
      <p:sp>
        <p:nvSpPr>
          <p:cNvPr id="123" name="Line 6"/>
          <p:cNvSpPr/>
          <p:nvPr/>
        </p:nvSpPr>
        <p:spPr>
          <a:xfrm>
            <a:off x="504000" y="1563120"/>
            <a:ext cx="9071640" cy="0"/>
          </a:xfrm>
          <a:prstGeom prst="line">
            <a:avLst/>
          </a:prstGeom>
          <a:ln>
            <a:solidFill>
              <a:srgbClr val="cccccc"/>
            </a:solidFill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gif"/><Relationship Id="rId5" Type="http://schemas.openxmlformats.org/officeDocument/2006/relationships/image" Target="../media/image16.gif"/><Relationship Id="rId6" Type="http://schemas.openxmlformats.org/officeDocument/2006/relationships/slideLayout" Target="../slideLayouts/slideLayout38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gif"/><Relationship Id="rId4" Type="http://schemas.openxmlformats.org/officeDocument/2006/relationships/image" Target="../media/image20.gif"/><Relationship Id="rId5" Type="http://schemas.openxmlformats.org/officeDocument/2006/relationships/image" Target="../media/image21.gif"/><Relationship Id="rId6" Type="http://schemas.openxmlformats.org/officeDocument/2006/relationships/image" Target="../media/image22.gif"/><Relationship Id="rId7" Type="http://schemas.openxmlformats.org/officeDocument/2006/relationships/image" Target="../media/image23.gif"/><Relationship Id="rId8" Type="http://schemas.openxmlformats.org/officeDocument/2006/relationships/image" Target="../media/image24.gif"/><Relationship Id="rId9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gif"/><Relationship Id="rId3" Type="http://schemas.openxmlformats.org/officeDocument/2006/relationships/image" Target="../media/image27.gif"/><Relationship Id="rId4" Type="http://schemas.openxmlformats.org/officeDocument/2006/relationships/image" Target="../media/image28.gif"/><Relationship Id="rId5" Type="http://schemas.openxmlformats.org/officeDocument/2006/relationships/image" Target="../media/image29.gif"/><Relationship Id="rId6" Type="http://schemas.openxmlformats.org/officeDocument/2006/relationships/image" Target="../media/image30.gif"/><Relationship Id="rId7" Type="http://schemas.openxmlformats.org/officeDocument/2006/relationships/image" Target="../media/image31.gif"/><Relationship Id="rId8" Type="http://schemas.openxmlformats.org/officeDocument/2006/relationships/image" Target="../media/image32.gif"/><Relationship Id="rId9" Type="http://schemas.openxmlformats.org/officeDocument/2006/relationships/image" Target="../media/image33.png"/><Relationship Id="rId10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gif"/><Relationship Id="rId3" Type="http://schemas.openxmlformats.org/officeDocument/2006/relationships/image" Target="../media/image36.gif"/><Relationship Id="rId4" Type="http://schemas.openxmlformats.org/officeDocument/2006/relationships/image" Target="../media/image37.gif"/><Relationship Id="rId5" Type="http://schemas.openxmlformats.org/officeDocument/2006/relationships/image" Target="../media/image38.gif"/><Relationship Id="rId6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-369360"/>
            <a:ext cx="9071640" cy="34293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nb-NO" sz="6600">
                <a:latin typeface="Open Sans"/>
              </a:rPr>
              <a:t>Kvantedatamaskiner </a:t>
            </a:r>
            <a:r>
              <a:rPr b="1" lang="nb-NO" sz="4400">
                <a:latin typeface="Open Sans"/>
              </a:rPr>
              <a:t>og  sinte elektroner</a:t>
            </a:r>
            <a:endParaRPr/>
          </a:p>
        </p:txBody>
      </p:sp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6640" y="2781720"/>
            <a:ext cx="6095520" cy="3390480"/>
          </a:xfrm>
          <a:prstGeom prst="rect">
            <a:avLst/>
          </a:prstGeom>
          <a:ln>
            <a:solidFill>
              <a:srgbClr val="cccccc"/>
            </a:solidFill>
          </a:ln>
        </p:spPr>
      </p:pic>
      <p:sp>
        <p:nvSpPr>
          <p:cNvPr id="165" name="TextShape 2"/>
          <p:cNvSpPr txBox="1"/>
          <p:nvPr/>
        </p:nvSpPr>
        <p:spPr>
          <a:xfrm>
            <a:off x="504000" y="619200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nb-NO" sz="2600">
                <a:latin typeface="Open Sans Condensed"/>
              </a:rPr>
              <a:t>Så enkelt at selv en statsminister kan forstå det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3360" y="1832760"/>
            <a:ext cx="9063000" cy="5403600"/>
          </a:xfrm>
          <a:prstGeom prst="rect">
            <a:avLst/>
          </a:prstGeom>
          <a:ln>
            <a:noFill/>
          </a:ln>
        </p:spPr>
      </p:pic>
      <p:sp>
        <p:nvSpPr>
          <p:cNvPr id="167" name="TextShape 1"/>
          <p:cNvSpPr txBox="1"/>
          <p:nvPr/>
        </p:nvSpPr>
        <p:spPr>
          <a:xfrm>
            <a:off x="432000" y="39384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nb-NO" sz="6600">
                <a:latin typeface="Open Sans"/>
              </a:rPr>
              <a:t>Dette er Bit</a:t>
            </a:r>
            <a:endParaRPr/>
          </a:p>
        </p:txBody>
      </p:sp>
      <p:pic>
        <p:nvPicPr>
          <p:cNvPr id="16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2059560"/>
            <a:ext cx="4384440" cy="438444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68000" y="2059560"/>
            <a:ext cx="4320000" cy="431352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190480" y="435600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26480" y="436248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0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080" y="648000"/>
            <a:ext cx="9062280" cy="63720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2000" y="914760"/>
            <a:ext cx="5714640" cy="57812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74320" y="1602360"/>
            <a:ext cx="2353680" cy="235368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628000" y="1606320"/>
            <a:ext cx="2353680" cy="23536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242320" y="1602360"/>
            <a:ext cx="2353680" cy="235368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766320" y="3186360"/>
            <a:ext cx="2353680" cy="235368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520000" y="3190320"/>
            <a:ext cx="2353680" cy="23536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292000" y="3190320"/>
            <a:ext cx="2353680" cy="235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freeze">
                            <p:stCondLst>
                              <p:cond delay="0"/>
                            </p:stCondLst>
                            <p:childTnLst>
                              <p:par>
                                <p:cTn id="34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freeze">
                            <p:stCondLst>
                              <p:cond delay="500"/>
                            </p:stCondLst>
                            <p:childTnLst>
                              <p:par>
                                <p:cTn id="37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freeze">
                            <p:stCondLst>
                              <p:cond delay="1000"/>
                            </p:stCondLst>
                            <p:childTnLst>
                              <p:par>
                                <p:cTn id="40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freeze">
                            <p:stCondLst>
                              <p:cond delay="1500"/>
                            </p:stCondLst>
                            <p:childTnLst>
                              <p:par>
                                <p:cTn id="43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freeze">
                            <p:stCondLst>
                              <p:cond delay="2000"/>
                            </p:stCondLst>
                            <p:childTnLst>
                              <p:par>
                                <p:cTn id="46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080" y="1833120"/>
            <a:ext cx="9062280" cy="54028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1905480"/>
            <a:ext cx="9434160" cy="9434160"/>
          </a:xfrm>
          <a:prstGeom prst="rect">
            <a:avLst/>
          </a:prstGeom>
          <a:ln>
            <a:noFill/>
          </a:ln>
        </p:spPr>
      </p:pic>
      <p:sp>
        <p:nvSpPr>
          <p:cNvPr id="182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nb-NO" sz="6600">
                <a:latin typeface="Open Sans"/>
              </a:rPr>
              <a:t>Dette er Qubit</a:t>
            </a:r>
            <a:endParaRPr/>
          </a:p>
        </p:txBody>
      </p:sp>
      <p:pic>
        <p:nvPicPr>
          <p:cNvPr id="1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80" y="240948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324000" y="442548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307240" y="446472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916000" y="446472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472000" y="446472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552000" y="446472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504000" y="1905480"/>
            <a:ext cx="9216000" cy="92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nodeType="mainSeq">
                <p:childTnLst>
                  <p:par>
                    <p:cTn id="50" fill="freeze">
                      <p:stCondLst>
                        <p:cond delay="indefinite"/>
                      </p:stCondLst>
                      <p:childTnLst>
                        <p:par>
                          <p:cTn id="51" fill="freeze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freeze">
                      <p:stCondLst>
                        <p:cond delay="indefinite"/>
                      </p:stCondLst>
                      <p:childTnLst>
                        <p:par>
                          <p:cTn id="57" fill="freeze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freeze">
                      <p:stCondLst>
                        <p:cond delay="indefinite"/>
                      </p:stCondLst>
                      <p:childTnLst>
                        <p:par>
                          <p:cTn id="63" fill="freeze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freeze">
                      <p:stCondLst>
                        <p:cond delay="indefinite"/>
                      </p:stCondLst>
                      <p:childTnLst>
                        <p:par>
                          <p:cTn id="67" fill="freeze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freeze">
                      <p:stCondLst>
                        <p:cond delay="indefinite"/>
                      </p:stCondLst>
                      <p:childTnLst>
                        <p:par>
                          <p:cTn id="71" fill="freeze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freeze">
                      <p:stCondLst>
                        <p:cond delay="indefinite"/>
                      </p:stCondLst>
                      <p:childTnLst>
                        <p:par>
                          <p:cTn id="75" fill="freeze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freeze">
                      <p:stCondLst>
                        <p:cond delay="indefinite"/>
                      </p:stCondLst>
                      <p:childTnLst>
                        <p:par>
                          <p:cTn id="79" fill="freeze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freeze">
                      <p:stCondLst>
                        <p:cond delay="indefinite"/>
                      </p:stCondLst>
                      <p:childTnLst>
                        <p:par>
                          <p:cTn id="83" fill="freeze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440" y="648000"/>
            <a:ext cx="9062280" cy="6372000"/>
          </a:xfrm>
          <a:prstGeom prst="rect">
            <a:avLst/>
          </a:prstGeom>
          <a:ln>
            <a:noFill/>
          </a:ln>
        </p:spPr>
      </p:pic>
      <p:sp>
        <p:nvSpPr>
          <p:cNvPr id="191" name="TextShape 1"/>
          <p:cNvSpPr txBox="1"/>
          <p:nvPr/>
        </p:nvSpPr>
        <p:spPr>
          <a:xfrm>
            <a:off x="2232000" y="3168000"/>
            <a:ext cx="180720" cy="506520"/>
          </a:xfrm>
          <a:prstGeom prst="rect">
            <a:avLst/>
          </a:prstGeom>
        </p:spPr>
      </p:sp>
      <p:sp>
        <p:nvSpPr>
          <p:cNvPr id="192" name="TextShape 2"/>
          <p:cNvSpPr txBox="1"/>
          <p:nvPr/>
        </p:nvSpPr>
        <p:spPr>
          <a:xfrm>
            <a:off x="3600000" y="3949560"/>
            <a:ext cx="24120" cy="506520"/>
          </a:xfrm>
          <a:prstGeom prst="rect">
            <a:avLst/>
          </a:prstGeom>
        </p:spPr>
      </p:sp>
      <p:pic>
        <p:nvPicPr>
          <p:cNvPr id="1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15760" y="1404000"/>
            <a:ext cx="7896240" cy="3384000"/>
          </a:xfrm>
          <a:prstGeom prst="rect">
            <a:avLst/>
          </a:prstGeom>
          <a:ln>
            <a:noFill/>
          </a:ln>
        </p:spPr>
      </p:pic>
      <p:sp>
        <p:nvSpPr>
          <p:cNvPr id="194" name="TextShape 3"/>
          <p:cNvSpPr txBox="1"/>
          <p:nvPr/>
        </p:nvSpPr>
        <p:spPr>
          <a:xfrm>
            <a:off x="5239080" y="2102760"/>
            <a:ext cx="180720" cy="506520"/>
          </a:xfrm>
          <a:prstGeom prst="rect">
            <a:avLst/>
          </a:prstGeom>
        </p:spPr>
      </p:sp>
      <p:sp>
        <p:nvSpPr>
          <p:cNvPr id="195" name="TextShape 4"/>
          <p:cNvSpPr txBox="1"/>
          <p:nvPr/>
        </p:nvSpPr>
        <p:spPr>
          <a:xfrm>
            <a:off x="7416000" y="2448000"/>
            <a:ext cx="180720" cy="506520"/>
          </a:xfrm>
          <a:prstGeom prst="rect">
            <a:avLst/>
          </a:prstGeom>
        </p:spPr>
      </p:sp>
      <p:sp>
        <p:nvSpPr>
          <p:cNvPr id="196" name="TextShape 5"/>
          <p:cNvSpPr txBox="1"/>
          <p:nvPr/>
        </p:nvSpPr>
        <p:spPr>
          <a:xfrm>
            <a:off x="7704000" y="2088000"/>
            <a:ext cx="72000" cy="506520"/>
          </a:xfrm>
          <a:prstGeom prst="rect">
            <a:avLst/>
          </a:prstGeom>
        </p:spPr>
      </p:sp>
      <p:pic>
        <p:nvPicPr>
          <p:cNvPr id="19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40000" y="391068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78680" y="391068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796000" y="3906360"/>
            <a:ext cx="285732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6" dur="indefinite" restart="never" nodeType="tmRoot">
          <p:childTnLst>
            <p:seq>
              <p:cTn id="87" nodeType="mainSeq">
                <p:childTnLst>
                  <p:par>
                    <p:cTn id="88" fill="freeze">
                      <p:stCondLst>
                        <p:cond delay="indefinite"/>
                      </p:stCondLst>
                      <p:childTnLst>
                        <p:par>
                          <p:cTn id="89" fill="freeze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freeze">
                      <p:stCondLst>
                        <p:cond delay="indefinite"/>
                      </p:stCondLst>
                      <p:childTnLst>
                        <p:par>
                          <p:cTn id="93" fill="freeze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freeze">
                      <p:stCondLst>
                        <p:cond delay="indefinite"/>
                      </p:stCondLst>
                      <p:childTnLst>
                        <p:par>
                          <p:cTn id="97" fill="freeze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