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9" r:id="rId9"/>
    <p:sldId id="267" r:id="rId10"/>
    <p:sldId id="263" r:id="rId11"/>
    <p:sldId id="265" r:id="rId12"/>
    <p:sldId id="264" r:id="rId13"/>
    <p:sldId id="266" r:id="rId14"/>
    <p:sldId id="274" r:id="rId15"/>
    <p:sldId id="270" r:id="rId16"/>
    <p:sldId id="271" r:id="rId17"/>
    <p:sldId id="272" r:id="rId18"/>
    <p:sldId id="273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86963"/>
  </p:normalViewPr>
  <p:slideViewPr>
    <p:cSldViewPr snapToGrid="0">
      <p:cViewPr varScale="1">
        <p:scale>
          <a:sx n="99" d="100"/>
          <a:sy n="99" d="100"/>
        </p:scale>
        <p:origin x="972" y="84"/>
      </p:cViewPr>
      <p:guideLst/>
    </p:cSldViewPr>
  </p:slid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B9218-BA03-4DAA-9319-CAA116347D9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88C1A-5050-4824-90DC-C83F32F96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3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1200" dirty="0"/>
              <a:t>ESA: </a:t>
            </a:r>
            <a:r>
              <a:rPr lang="nb-NO" sz="1200" dirty="0" err="1"/>
              <a:t>Excited</a:t>
            </a:r>
            <a:r>
              <a:rPr lang="nb-NO" sz="1200" dirty="0"/>
              <a:t> State </a:t>
            </a:r>
            <a:r>
              <a:rPr lang="nb-NO" sz="1200" dirty="0" err="1"/>
              <a:t>Absorption</a:t>
            </a:r>
            <a:br>
              <a:rPr lang="nb-NO" sz="1200" dirty="0"/>
            </a:br>
            <a:r>
              <a:rPr lang="nb-NO" sz="1200" dirty="0"/>
              <a:t>ETU: Energy Transfer </a:t>
            </a:r>
            <a:r>
              <a:rPr lang="nb-NO" sz="1200" dirty="0" err="1"/>
              <a:t>Upconversion</a:t>
            </a:r>
            <a:endParaRPr lang="nb-NO" sz="1200" dirty="0"/>
          </a:p>
          <a:p>
            <a:r>
              <a:rPr lang="nb-NO" sz="1200" dirty="0"/>
              <a:t>EMU: Energy </a:t>
            </a:r>
            <a:r>
              <a:rPr lang="nb-NO" sz="1200" dirty="0" err="1"/>
              <a:t>Migrated-mediated</a:t>
            </a:r>
            <a:r>
              <a:rPr lang="nb-NO" sz="1200" dirty="0"/>
              <a:t> </a:t>
            </a:r>
            <a:r>
              <a:rPr lang="nb-NO" sz="1200" dirty="0" err="1"/>
              <a:t>Upconversion</a:t>
            </a:r>
            <a:r>
              <a:rPr lang="nb-NO" sz="1200" dirty="0"/>
              <a:t>. 1: </a:t>
            </a:r>
            <a:r>
              <a:rPr lang="nb-NO" sz="1200" dirty="0" err="1"/>
              <a:t>Sensitizer</a:t>
            </a:r>
            <a:r>
              <a:rPr lang="nb-NO" sz="1200" dirty="0"/>
              <a:t>, 2: </a:t>
            </a:r>
            <a:r>
              <a:rPr lang="nb-NO" sz="1200" dirty="0" err="1"/>
              <a:t>Migrator</a:t>
            </a:r>
            <a:r>
              <a:rPr lang="nb-NO" sz="1200" dirty="0"/>
              <a:t>, 3: </a:t>
            </a:r>
            <a:r>
              <a:rPr lang="nb-NO" sz="1200" dirty="0" err="1"/>
              <a:t>Accumulator</a:t>
            </a:r>
            <a:r>
              <a:rPr lang="nb-NO" sz="1200" dirty="0"/>
              <a:t>, 4: </a:t>
            </a:r>
            <a:r>
              <a:rPr lang="nb-NO" sz="1200" dirty="0" err="1"/>
              <a:t>Activator</a:t>
            </a:r>
            <a:r>
              <a:rPr lang="nb-NO" sz="1200" dirty="0"/>
              <a:t>.</a:t>
            </a:r>
            <a:endParaRPr lang="en-US" sz="120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88C1A-5050-4824-90DC-C83F32F96A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98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Endrer på </a:t>
            </a:r>
            <a:r>
              <a:rPr lang="nb-NO" dirty="0" err="1"/>
              <a:t>nelm</a:t>
            </a:r>
            <a:r>
              <a:rPr lang="nb-NO" dirty="0"/>
              <a:t>, </a:t>
            </a:r>
            <a:r>
              <a:rPr lang="nb-NO" dirty="0" err="1"/>
              <a:t>ibrion</a:t>
            </a:r>
            <a:r>
              <a:rPr lang="nb-NO" dirty="0"/>
              <a:t>, </a:t>
            </a:r>
            <a:r>
              <a:rPr lang="nb-NO" dirty="0" err="1"/>
              <a:t>potim</a:t>
            </a:r>
            <a:r>
              <a:rPr lang="nb-NO" dirty="0"/>
              <a:t>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88C1A-5050-4824-90DC-C83F32F96A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09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88C1A-5050-4824-90DC-C83F32F96A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06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FFA8E18-38E7-4AF1-A6D2-47C002B4AF5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5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9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40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7639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67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78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69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13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7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4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8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7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5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2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2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1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A8E18-38E7-4AF1-A6D2-47C002B4AF5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08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DFBCC6B-6F1B-4617-8548-39448452E3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b-NO"/>
              <a:t>Quinizarin som en organisk sensitizer I et tynnfilm oppkonverteringssystem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5168BBB-B603-4DBF-86DC-CDB7D73B1A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/>
              <a:t>Alexandra Jahr Kolstad &amp; Erlend Tiberg North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77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781ED52-8BDC-43DB-A322-58B9C17F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Relaksering av </a:t>
            </a:r>
            <a:r>
              <a:rPr lang="nb-NO" dirty="0" err="1"/>
              <a:t>Quinizarin</a:t>
            </a:r>
            <a:endParaRPr lang="en-US" dirty="0"/>
          </a:p>
        </p:txBody>
      </p:sp>
      <p:pic>
        <p:nvPicPr>
          <p:cNvPr id="5" name="Bilde 4" descr="Et bilde som inneholder dag&#10;&#10;Automatisk generert beskrivelse">
            <a:extLst>
              <a:ext uri="{FF2B5EF4-FFF2-40B4-BE49-F238E27FC236}">
                <a16:creationId xmlns:a16="http://schemas.microsoft.com/office/drawing/2014/main" id="{A157F21A-0466-C845-9A30-27E9A58EA9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8" t="8472" r="27452" b="7582"/>
          <a:stretch/>
        </p:blipFill>
        <p:spPr>
          <a:xfrm>
            <a:off x="372107" y="2571750"/>
            <a:ext cx="5612470" cy="3357562"/>
          </a:xfrm>
          <a:prstGeom prst="rect">
            <a:avLst/>
          </a:prstGeom>
        </p:spPr>
      </p:pic>
      <p:pic>
        <p:nvPicPr>
          <p:cNvPr id="7" name="Bilde 6" descr="Et bilde som inneholder dag&#10;&#10;Automatisk generert beskrivelse">
            <a:extLst>
              <a:ext uri="{FF2B5EF4-FFF2-40B4-BE49-F238E27FC236}">
                <a16:creationId xmlns:a16="http://schemas.microsoft.com/office/drawing/2014/main" id="{960DEAEE-7B05-D74B-A21E-22506FCC86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8" t="8662" r="27452" b="7299"/>
          <a:stretch/>
        </p:blipFill>
        <p:spPr>
          <a:xfrm>
            <a:off x="6213625" y="2571750"/>
            <a:ext cx="5606268" cy="335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27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D530E9B-6FE2-4B02-8B3B-271AB2DB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Relaksering av </a:t>
            </a:r>
            <a:r>
              <a:rPr lang="nb-NO" dirty="0" err="1"/>
              <a:t>Quinizarin</a:t>
            </a:r>
            <a:r>
              <a:rPr lang="nb-NO" dirty="0"/>
              <a:t> med Y</a:t>
            </a:r>
            <a:endParaRPr lang="en-US" dirty="0"/>
          </a:p>
        </p:txBody>
      </p:sp>
      <p:pic>
        <p:nvPicPr>
          <p:cNvPr id="9" name="Plassholder for innhold 8">
            <a:extLst>
              <a:ext uri="{FF2B5EF4-FFF2-40B4-BE49-F238E27FC236}">
                <a16:creationId xmlns:a16="http://schemas.microsoft.com/office/drawing/2014/main" id="{184A3803-A0E1-5744-9F6F-BBBA15B2D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4" r="26844"/>
          <a:stretch/>
        </p:blipFill>
        <p:spPr>
          <a:xfrm>
            <a:off x="6292895" y="2318544"/>
            <a:ext cx="5498408" cy="3810793"/>
          </a:xfrm>
        </p:spPr>
      </p:pic>
      <p:pic>
        <p:nvPicPr>
          <p:cNvPr id="11" name="Bilde 10" descr="Et bilde som inneholder tilbehør&#10;&#10;Automatisk generert beskrivelse">
            <a:extLst>
              <a:ext uri="{FF2B5EF4-FFF2-40B4-BE49-F238E27FC236}">
                <a16:creationId xmlns:a16="http://schemas.microsoft.com/office/drawing/2014/main" id="{B471FF15-059D-7A41-B963-7748FDBB0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6" r="27281"/>
          <a:stretch/>
        </p:blipFill>
        <p:spPr>
          <a:xfrm>
            <a:off x="359471" y="2289969"/>
            <a:ext cx="5539636" cy="383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25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0C1458-739B-4B27-A4E1-ED4E043C6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66694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nb-NO" dirty="0"/>
              <a:t>Relaksering av </a:t>
            </a:r>
            <a:r>
              <a:rPr lang="nb-NO" dirty="0" err="1"/>
              <a:t>Quinizarin</a:t>
            </a:r>
            <a:r>
              <a:rPr lang="nb-NO" dirty="0"/>
              <a:t> med Y</a:t>
            </a:r>
            <a:r>
              <a:rPr lang="en-US" cap="none" dirty="0">
                <a:solidFill>
                  <a:prstClr val="white"/>
                </a:solidFill>
                <a:ea typeface="+mn-ea"/>
                <a:cs typeface="+mn-cs"/>
              </a:rPr>
              <a:t>b</a:t>
            </a:r>
            <a:endParaRPr lang="en-US" dirty="0">
              <a:latin typeface="+mn-lt"/>
            </a:endParaRP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41D970AC-6BE2-804A-8F44-CFE890DC81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1" r="26987"/>
          <a:stretch/>
        </p:blipFill>
        <p:spPr>
          <a:xfrm>
            <a:off x="541421" y="2406315"/>
            <a:ext cx="5440911" cy="3801537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E515D3A9-B236-FC4C-8BCC-4C1BD37816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9" r="27343"/>
          <a:stretch/>
        </p:blipFill>
        <p:spPr>
          <a:xfrm>
            <a:off x="6306484" y="2406315"/>
            <a:ext cx="5344095" cy="380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64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BC4167E-8465-463A-955A-A1648C0CB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90756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nb-NO" dirty="0"/>
              <a:t>Notat om N</a:t>
            </a:r>
            <a:r>
              <a:rPr lang="en-US" cap="none" dirty="0">
                <a:solidFill>
                  <a:prstClr val="white"/>
                </a:solidFill>
                <a:ea typeface="+mn-ea"/>
                <a:cs typeface="+mn-cs"/>
              </a:rPr>
              <a:t>d</a:t>
            </a:r>
            <a:r>
              <a:rPr lang="en-US" sz="2400" cap="none" dirty="0">
                <a:solidFill>
                  <a:prstClr val="white"/>
                </a:solidFill>
                <a:ea typeface="+mn-ea"/>
                <a:cs typeface="+mn-cs"/>
              </a:rPr>
              <a:t> </a:t>
            </a:r>
            <a:r>
              <a:rPr lang="nb-NO" dirty="0"/>
              <a:t>og T</a:t>
            </a:r>
            <a:r>
              <a:rPr lang="en-US" cap="none" dirty="0">
                <a:solidFill>
                  <a:prstClr val="white"/>
                </a:solidFill>
                <a:ea typeface="+mn-ea"/>
                <a:cs typeface="+mn-cs"/>
              </a:rPr>
              <a:t>m</a:t>
            </a:r>
            <a:endParaRPr lang="en-US" dirty="0"/>
          </a:p>
        </p:txBody>
      </p:sp>
      <p:pic>
        <p:nvPicPr>
          <p:cNvPr id="8" name="Bilde 7" descr="Et bilde som inneholder tekst, transport&#10;&#10;Automatisk generert beskrivelse">
            <a:extLst>
              <a:ext uri="{FF2B5EF4-FFF2-40B4-BE49-F238E27FC236}">
                <a16:creationId xmlns:a16="http://schemas.microsoft.com/office/drawing/2014/main" id="{D755535D-96AA-8E4A-9682-29E45419FD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7" t="16431" r="30125" b="15222"/>
          <a:stretch/>
        </p:blipFill>
        <p:spPr>
          <a:xfrm>
            <a:off x="6651625" y="1989685"/>
            <a:ext cx="5085092" cy="4249797"/>
          </a:xfrm>
          <a:prstGeom prst="rect">
            <a:avLst/>
          </a:prstGeom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8827B425-8B28-C345-8C4B-D00AC149D8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78" t="18407" r="36024" b="17252"/>
          <a:stretch/>
        </p:blipFill>
        <p:spPr>
          <a:xfrm>
            <a:off x="807229" y="2071194"/>
            <a:ext cx="5169903" cy="401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88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A98FE90-09AD-4FAC-AC75-A8B41B57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Total og Relativ energi</a:t>
            </a:r>
            <a:endParaRPr lang="en-US" dirty="0"/>
          </a:p>
        </p:txBody>
      </p:sp>
      <p:graphicFrame>
        <p:nvGraphicFramePr>
          <p:cNvPr id="10" name="Tabell 10">
            <a:extLst>
              <a:ext uri="{FF2B5EF4-FFF2-40B4-BE49-F238E27FC236}">
                <a16:creationId xmlns:a16="http://schemas.microsoft.com/office/drawing/2014/main" id="{372E444C-246A-4495-9C35-3C45AE932F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350147"/>
              </p:ext>
            </p:extLst>
          </p:nvPr>
        </p:nvGraphicFramePr>
        <p:xfrm>
          <a:off x="1141413" y="2249488"/>
          <a:ext cx="105205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396">
                  <a:extLst>
                    <a:ext uri="{9D8B030D-6E8A-4147-A177-3AD203B41FA5}">
                      <a16:colId xmlns:a16="http://schemas.microsoft.com/office/drawing/2014/main" val="4061209500"/>
                    </a:ext>
                  </a:extLst>
                </a:gridCol>
                <a:gridCol w="2252869">
                  <a:extLst>
                    <a:ext uri="{9D8B030D-6E8A-4147-A177-3AD203B41FA5}">
                      <a16:colId xmlns:a16="http://schemas.microsoft.com/office/drawing/2014/main" val="3848457553"/>
                    </a:ext>
                  </a:extLst>
                </a:gridCol>
                <a:gridCol w="2862470">
                  <a:extLst>
                    <a:ext uri="{9D8B030D-6E8A-4147-A177-3AD203B41FA5}">
                      <a16:colId xmlns:a16="http://schemas.microsoft.com/office/drawing/2014/main" val="3053023025"/>
                    </a:ext>
                  </a:extLst>
                </a:gridCol>
                <a:gridCol w="3140765">
                  <a:extLst>
                    <a:ext uri="{9D8B030D-6E8A-4147-A177-3AD203B41FA5}">
                      <a16:colId xmlns:a16="http://schemas.microsoft.com/office/drawing/2014/main" val="1859756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Totale energier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nb-NO" dirty="0"/>
                        <a:t>Relative energier (til </a:t>
                      </a:r>
                      <a:r>
                        <a:rPr lang="nb-NO" dirty="0" err="1"/>
                        <a:t>Quinizarin</a:t>
                      </a:r>
                      <a:r>
                        <a:rPr lang="nb-NO" dirty="0"/>
                        <a:t>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962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Quinizarin</a:t>
                      </a:r>
                      <a:r>
                        <a:rPr lang="nb-NO" dirty="0"/>
                        <a:t> [eV/atom]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err="1"/>
                        <a:t>Quinizarin</a:t>
                      </a:r>
                      <a:r>
                        <a:rPr lang="nb-NO" dirty="0"/>
                        <a:t> [eV/atom]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err="1"/>
                        <a:t>Quinizarin</a:t>
                      </a:r>
                      <a:r>
                        <a:rPr lang="nb-NO" dirty="0"/>
                        <a:t> med Y [eV/atom]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err="1"/>
                        <a:t>Quinizarin</a:t>
                      </a:r>
                      <a:r>
                        <a:rPr lang="nb-NO" dirty="0"/>
                        <a:t> med </a:t>
                      </a:r>
                      <a:r>
                        <a:rPr lang="nb-NO" dirty="0" err="1"/>
                        <a:t>Yb</a:t>
                      </a:r>
                      <a:r>
                        <a:rPr lang="nb-NO" dirty="0"/>
                        <a:t> [eV/atom]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18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-7.034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0.242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-0.152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752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236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0AC731E-0AC9-F44D-B6EC-D5776CBD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DOS av </a:t>
            </a:r>
            <a:r>
              <a:rPr lang="nb-NO" dirty="0" err="1"/>
              <a:t>Quinizarin</a:t>
            </a:r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693823B2-80D6-4B9C-A8BE-9630D5EA8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36" y="2142790"/>
            <a:ext cx="5880975" cy="3920650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EF6C42D5-80C4-4C5B-973D-CBD83D017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2142790"/>
            <a:ext cx="5880975" cy="3920650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79B27318-87B5-6144-A6CE-B6E8F38A7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9" y="1879584"/>
            <a:ext cx="6543285" cy="436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9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1A56AA0-CFBC-431B-B9D9-FFF092C5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DOS av </a:t>
            </a:r>
            <a:r>
              <a:rPr lang="nb-NO" dirty="0" err="1"/>
              <a:t>Quinizarin</a:t>
            </a:r>
            <a:r>
              <a:rPr lang="nb-NO" dirty="0"/>
              <a:t> med Y</a:t>
            </a:r>
            <a:endParaRPr lang="en-US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3212F172-D401-43FD-96C3-A74557A4F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4" y="2097088"/>
            <a:ext cx="5312567" cy="3541712"/>
          </a:xfr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D50783A2-E0B1-4115-914D-2BC455BB3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2097088"/>
            <a:ext cx="5312568" cy="3541712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F33F81CC-FAE5-4386-B571-3B9EA3FB7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16" y="1701180"/>
            <a:ext cx="6500789" cy="433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6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43EE011-F8AD-407A-8285-2DE49025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DOS av </a:t>
            </a:r>
            <a:r>
              <a:rPr lang="nb-NO" dirty="0" err="1"/>
              <a:t>Quinizarin</a:t>
            </a:r>
            <a:r>
              <a:rPr lang="nb-NO" dirty="0"/>
              <a:t> med Y</a:t>
            </a:r>
            <a:r>
              <a:rPr lang="en-US" cap="none" dirty="0">
                <a:solidFill>
                  <a:prstClr val="white"/>
                </a:solidFill>
              </a:rPr>
              <a:t>b</a:t>
            </a:r>
            <a:endParaRPr lang="en-US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8D98D251-D9FD-4E83-BB4A-84FDDA533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5" y="2097088"/>
            <a:ext cx="5312567" cy="3541712"/>
          </a:xfr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B456FCF8-BB89-4CAB-BA1B-D5DF15B2F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4" y="2097088"/>
            <a:ext cx="5312568" cy="3541712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E103C63C-F688-4A1C-9C4E-F839AC911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2097088"/>
            <a:ext cx="5312568" cy="3541712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64B59AAE-FAA5-4E72-BB6E-AB401DA9DE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2102852"/>
            <a:ext cx="5303922" cy="3535948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88D92965-4B80-4D66-A6A7-22F1EE1B78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1733430"/>
            <a:ext cx="6400800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6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3CF9DF-E241-4440-8058-F433B91F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Båndgap</a:t>
            </a:r>
            <a:endParaRPr lang="en-US" dirty="0"/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74DDB0EC-C9BD-4903-97C0-6B8ACB9561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345691"/>
              </p:ext>
            </p:extLst>
          </p:nvPr>
        </p:nvGraphicFramePr>
        <p:xfrm>
          <a:off x="1141413" y="2249488"/>
          <a:ext cx="990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228527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3663377133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650991616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960249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Quinizarin</a:t>
                      </a:r>
                      <a:r>
                        <a:rPr lang="nb-NO" dirty="0"/>
                        <a:t> [eV]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Quinizarin</a:t>
                      </a:r>
                      <a:r>
                        <a:rPr lang="nb-NO" dirty="0"/>
                        <a:t> med Y [eV]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Quinizarin</a:t>
                      </a:r>
                      <a:r>
                        <a:rPr lang="nb-NO" dirty="0"/>
                        <a:t> med </a:t>
                      </a:r>
                      <a:r>
                        <a:rPr lang="nb-NO" dirty="0" err="1"/>
                        <a:t>Yb</a:t>
                      </a:r>
                      <a:r>
                        <a:rPr lang="nb-NO" dirty="0"/>
                        <a:t> [eV]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785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err="1"/>
                        <a:t>Båndgap</a:t>
                      </a:r>
                      <a:r>
                        <a:rPr lang="nb-NO" dirty="0"/>
                        <a:t> OUTCAR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1.594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0.0771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0.029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705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EIGENVAL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319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520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AC4EA6E-43D0-4590-B6A1-DC40A0F6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Ladningstetthet for </a:t>
            </a:r>
            <a:r>
              <a:rPr lang="nb-NO" dirty="0" err="1"/>
              <a:t>Quinizarin</a:t>
            </a:r>
            <a:endParaRPr lang="en-US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DD5B307C-8F05-4674-A471-DBBDB3687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412" y="1674357"/>
            <a:ext cx="6391175" cy="4565125"/>
          </a:xfrm>
        </p:spPr>
      </p:pic>
    </p:spTree>
    <p:extLst>
      <p:ext uri="{BB962C8B-B14F-4D97-AF65-F5344CB8AC3E}">
        <p14:creationId xmlns:p14="http://schemas.microsoft.com/office/powerpoint/2010/main" val="240254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2F77FC1-1624-4690-ABD0-9F14AD85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Innhold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D4BDF2A-BB57-4EC2-953A-0FFADB94B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954587" cy="3541714"/>
          </a:xfrm>
        </p:spPr>
        <p:txBody>
          <a:bodyPr>
            <a:normAutofit/>
          </a:bodyPr>
          <a:lstStyle/>
          <a:p>
            <a:r>
              <a:rPr lang="nb-NO" dirty="0"/>
              <a:t>Litt om oppkonvertering</a:t>
            </a:r>
          </a:p>
          <a:p>
            <a:r>
              <a:rPr lang="nb-NO" dirty="0" err="1"/>
              <a:t>Quinizarin</a:t>
            </a:r>
            <a:r>
              <a:rPr lang="nb-NO" dirty="0"/>
              <a:t> og dens modifikasjoner</a:t>
            </a:r>
          </a:p>
          <a:p>
            <a:r>
              <a:rPr lang="nb-NO" dirty="0"/>
              <a:t>DFT og kjøringer</a:t>
            </a:r>
          </a:p>
          <a:p>
            <a:r>
              <a:rPr lang="nb-NO" dirty="0"/>
              <a:t>Konvergens</a:t>
            </a:r>
          </a:p>
          <a:p>
            <a:r>
              <a:rPr lang="nb-NO" dirty="0"/>
              <a:t>Relaksering</a:t>
            </a:r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endParaRPr lang="en-US" dirty="0"/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3CA34886-CAA0-4FB4-999F-D4D933563106}"/>
              </a:ext>
            </a:extLst>
          </p:cNvPr>
          <p:cNvSpPr txBox="1">
            <a:spLocks/>
          </p:cNvSpPr>
          <p:nvPr/>
        </p:nvSpPr>
        <p:spPr>
          <a:xfrm>
            <a:off x="6095999" y="2097088"/>
            <a:ext cx="5103811" cy="3846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Energier</a:t>
            </a:r>
          </a:p>
          <a:p>
            <a:r>
              <a:rPr lang="nb-NO" dirty="0"/>
              <a:t>DOS</a:t>
            </a:r>
          </a:p>
          <a:p>
            <a:r>
              <a:rPr lang="nb-NO" dirty="0" err="1"/>
              <a:t>Båndgap</a:t>
            </a:r>
            <a:endParaRPr lang="nb-NO" dirty="0"/>
          </a:p>
          <a:p>
            <a:r>
              <a:rPr lang="nb-NO" dirty="0"/>
              <a:t>Ladningstetthet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75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B1B8FB7-390C-46E8-9888-F036C0EF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Ladningstetthet for </a:t>
            </a:r>
            <a:r>
              <a:rPr lang="nb-NO" dirty="0" err="1"/>
              <a:t>Quinizarin</a:t>
            </a:r>
            <a:r>
              <a:rPr lang="nb-NO" dirty="0"/>
              <a:t> med Y</a:t>
            </a:r>
            <a:endParaRPr lang="en-US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E723D29E-593A-4BDB-975B-C617CD684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937" y="1676035"/>
            <a:ext cx="4620126" cy="4848025"/>
          </a:xfrm>
        </p:spPr>
      </p:pic>
    </p:spTree>
    <p:extLst>
      <p:ext uri="{BB962C8B-B14F-4D97-AF65-F5344CB8AC3E}">
        <p14:creationId xmlns:p14="http://schemas.microsoft.com/office/powerpoint/2010/main" val="1904507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1F8F63C-3115-443D-97AF-9C1F30E0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Ladningstetthet for </a:t>
            </a:r>
            <a:r>
              <a:rPr lang="nb-NO" dirty="0" err="1"/>
              <a:t>Quinizarin</a:t>
            </a:r>
            <a:r>
              <a:rPr lang="nb-NO" dirty="0"/>
              <a:t> med Y</a:t>
            </a:r>
            <a:r>
              <a:rPr lang="en-US" cap="none" dirty="0">
                <a:solidFill>
                  <a:prstClr val="white"/>
                </a:solidFill>
              </a:rPr>
              <a:t>b</a:t>
            </a:r>
            <a:r>
              <a:rPr lang="nb-NO" dirty="0"/>
              <a:t> </a:t>
            </a:r>
            <a:endParaRPr lang="en-US" dirty="0"/>
          </a:p>
        </p:txBody>
      </p:sp>
      <p:pic>
        <p:nvPicPr>
          <p:cNvPr id="5" name="Plassholder for innhold 4" descr="Et bilde som inneholder våpen&#10;&#10;Automatisk generert beskrivelse">
            <a:extLst>
              <a:ext uri="{FF2B5EF4-FFF2-40B4-BE49-F238E27FC236}">
                <a16:creationId xmlns:a16="http://schemas.microsoft.com/office/drawing/2014/main" id="{23F1B601-04C5-4A6C-9C84-CFEFF6A64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874" y="1667591"/>
            <a:ext cx="4668252" cy="5033969"/>
          </a:xfrm>
        </p:spPr>
      </p:pic>
    </p:spTree>
    <p:extLst>
      <p:ext uri="{BB962C8B-B14F-4D97-AF65-F5344CB8AC3E}">
        <p14:creationId xmlns:p14="http://schemas.microsoft.com/office/powerpoint/2010/main" val="101153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D5D647-450D-4065-A368-EB8AB503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oppkonvertering</a:t>
            </a:r>
            <a:endParaRPr lang="en-US" dirty="0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1B1314B4-93B5-49A0-AD77-7DB98CF34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89459" y="618518"/>
            <a:ext cx="3057952" cy="3277057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3A022E6F-B918-404E-AE99-E11E554E0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2810003"/>
            <a:ext cx="8535591" cy="3429479"/>
          </a:xfrm>
          <a:prstGeom prst="rect">
            <a:avLst/>
          </a:prstGeom>
        </p:spPr>
      </p:pic>
      <p:pic>
        <p:nvPicPr>
          <p:cNvPr id="1026" name="Picture 2" descr="Unruly emus banned from Australian pub">
            <a:extLst>
              <a:ext uri="{FF2B5EF4-FFF2-40B4-BE49-F238E27FC236}">
                <a16:creationId xmlns:a16="http://schemas.microsoft.com/office/drawing/2014/main" id="{07B8212B-FF12-400C-8CA3-07AAEEAB5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5" r="20152"/>
          <a:stretch/>
        </p:blipFill>
        <p:spPr bwMode="auto">
          <a:xfrm flipH="1">
            <a:off x="10729518" y="5100506"/>
            <a:ext cx="1462481" cy="175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45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338EFF2-8860-49A4-B4BA-0D4D20DF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Foreslått Oppkonverteringssystem</a:t>
            </a:r>
            <a:endParaRPr lang="en-US" dirty="0"/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285EB901-1E17-4753-9B4A-024014F83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2984" y="2249488"/>
            <a:ext cx="4442857" cy="3541712"/>
          </a:xfrm>
          <a:prstGeom prst="rect">
            <a:avLst/>
          </a:prstGeom>
        </p:spPr>
      </p:pic>
      <p:sp>
        <p:nvSpPr>
          <p:cNvPr id="11" name="Rektangel 10">
            <a:extLst>
              <a:ext uri="{FF2B5EF4-FFF2-40B4-BE49-F238E27FC236}">
                <a16:creationId xmlns:a16="http://schemas.microsoft.com/office/drawing/2014/main" id="{53339E3F-F7F6-4514-BD48-ED524F549F4B}"/>
              </a:ext>
            </a:extLst>
          </p:cNvPr>
          <p:cNvSpPr/>
          <p:nvPr/>
        </p:nvSpPr>
        <p:spPr>
          <a:xfrm>
            <a:off x="4177717" y="3087149"/>
            <a:ext cx="1040235" cy="27040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81DC79F2-79C6-445D-9F2A-101B402E2950}"/>
              </a:ext>
            </a:extLst>
          </p:cNvPr>
          <p:cNvCxnSpPr/>
          <p:nvPr/>
        </p:nvCxnSpPr>
        <p:spPr>
          <a:xfrm flipV="1">
            <a:off x="4177717" y="213864"/>
            <a:ext cx="4440480" cy="287328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49708960-A728-4B75-9D06-503ECE0CCCE0}"/>
              </a:ext>
            </a:extLst>
          </p:cNvPr>
          <p:cNvCxnSpPr/>
          <p:nvPr/>
        </p:nvCxnSpPr>
        <p:spPr>
          <a:xfrm>
            <a:off x="4177717" y="5791200"/>
            <a:ext cx="4440480" cy="8529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>
            <a:extLst>
              <a:ext uri="{FF2B5EF4-FFF2-40B4-BE49-F238E27FC236}">
                <a16:creationId xmlns:a16="http://schemas.microsoft.com/office/drawing/2014/main" id="{F38DEDAA-FF1D-430C-B8B9-AE76466EEE07}"/>
              </a:ext>
            </a:extLst>
          </p:cNvPr>
          <p:cNvCxnSpPr/>
          <p:nvPr/>
        </p:nvCxnSpPr>
        <p:spPr>
          <a:xfrm flipV="1">
            <a:off x="5217952" y="213864"/>
            <a:ext cx="5829459" cy="287328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>
            <a:extLst>
              <a:ext uri="{FF2B5EF4-FFF2-40B4-BE49-F238E27FC236}">
                <a16:creationId xmlns:a16="http://schemas.microsoft.com/office/drawing/2014/main" id="{401D677F-B2CA-4109-AA8C-39F2BE398760}"/>
              </a:ext>
            </a:extLst>
          </p:cNvPr>
          <p:cNvCxnSpPr/>
          <p:nvPr/>
        </p:nvCxnSpPr>
        <p:spPr>
          <a:xfrm>
            <a:off x="5217952" y="5791200"/>
            <a:ext cx="5829459" cy="8529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de 7">
            <a:extLst>
              <a:ext uri="{FF2B5EF4-FFF2-40B4-BE49-F238E27FC236}">
                <a16:creationId xmlns:a16="http://schemas.microsoft.com/office/drawing/2014/main" id="{917DA273-8891-443E-A0CC-139DCC8B1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197" y="213864"/>
            <a:ext cx="2429214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5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24E9D16-CA3A-46A8-96CD-285259DC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Quinizarin</a:t>
            </a:r>
            <a:endParaRPr lang="en-US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51D1E0A9-463C-4324-A0D1-AE8776AA8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24" y="1674844"/>
            <a:ext cx="4766388" cy="4766388"/>
          </a:xfr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D7F38FD6-84B1-45FA-B0DA-76F6D1F98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634" y="1674844"/>
            <a:ext cx="4766388" cy="476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3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55AA22-EFC0-4B05-8FA4-F93D2ED5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Og nå… DFT!</a:t>
            </a:r>
            <a:endParaRPr lang="en-US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AEF3622A-7A33-4727-994A-26296B583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8" t="9461" r="26881" b="10977"/>
          <a:stretch/>
        </p:blipFill>
        <p:spPr>
          <a:xfrm>
            <a:off x="2281698" y="2097088"/>
            <a:ext cx="7625427" cy="4296414"/>
          </a:xfrm>
        </p:spPr>
      </p:pic>
    </p:spTree>
    <p:extLst>
      <p:ext uri="{BB962C8B-B14F-4D97-AF65-F5344CB8AC3E}">
        <p14:creationId xmlns:p14="http://schemas.microsoft.com/office/powerpoint/2010/main" val="286000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1AD3975-FD9C-4801-B67F-5E234FF0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Utførte kjøringer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69A0B70-EA17-470F-B3DD-4145044D8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Konvergens av </a:t>
            </a:r>
            <a:r>
              <a:rPr lang="nb-NO" dirty="0" err="1"/>
              <a:t>cutoff</a:t>
            </a:r>
            <a:r>
              <a:rPr lang="nb-NO" dirty="0"/>
              <a:t> </a:t>
            </a:r>
            <a:r>
              <a:rPr lang="nb-NO" dirty="0" err="1"/>
              <a:t>energy</a:t>
            </a:r>
            <a:endParaRPr lang="nb-NO" dirty="0"/>
          </a:p>
          <a:p>
            <a:r>
              <a:rPr lang="nb-NO" dirty="0"/>
              <a:t>Konvergens av k-</a:t>
            </a:r>
            <a:r>
              <a:rPr lang="nb-NO" dirty="0" err="1"/>
              <a:t>density</a:t>
            </a:r>
            <a:endParaRPr lang="nb-NO" dirty="0"/>
          </a:p>
          <a:p>
            <a:r>
              <a:rPr lang="nb-NO" dirty="0"/>
              <a:t>Relaksering av strukturer (igjen og igjen og igjen…)</a:t>
            </a:r>
          </a:p>
          <a:p>
            <a:r>
              <a:rPr lang="en-US" dirty="0"/>
              <a:t>Density of states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52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5393AF7-A346-704E-878A-BEE34646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Konvergens for </a:t>
            </a:r>
            <a:r>
              <a:rPr lang="nb-NO" dirty="0" err="1"/>
              <a:t>quinizarin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062EBB3-060F-264E-BFBB-CD1271629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20152"/>
            <a:ext cx="1625851" cy="553871"/>
          </a:xfrm>
        </p:spPr>
        <p:txBody>
          <a:bodyPr/>
          <a:lstStyle/>
          <a:p>
            <a:r>
              <a:rPr lang="nb-NO" dirty="0"/>
              <a:t>ENCUT</a:t>
            </a:r>
          </a:p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0C16FF0F-2F14-F64C-B2E5-FD1B2F157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990" y="2695074"/>
            <a:ext cx="5092478" cy="3819358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6DB5B2D0-C328-FF4B-9E99-75B2316A2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35" y="2695074"/>
            <a:ext cx="5092477" cy="381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8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5393AF7-A346-704E-878A-BEE34646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Konvergens for </a:t>
            </a:r>
            <a:r>
              <a:rPr lang="nb-NO" dirty="0" err="1"/>
              <a:t>quinizarin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062EBB3-060F-264E-BFBB-CD1271629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95191"/>
            <a:ext cx="1445377" cy="603794"/>
          </a:xfrm>
        </p:spPr>
        <p:txBody>
          <a:bodyPr/>
          <a:lstStyle/>
          <a:p>
            <a:r>
              <a:rPr lang="nb-NO" dirty="0"/>
              <a:t>k-</a:t>
            </a:r>
            <a:r>
              <a:rPr lang="nb-NO" dirty="0" err="1"/>
              <a:t>point</a:t>
            </a:r>
            <a:endParaRPr lang="nb-NO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FD65437B-5D52-D644-B463-A1E42F1AE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218" y="2636764"/>
            <a:ext cx="5140244" cy="3855183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F6E2D91D-164B-5242-9531-C6469B6D6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2636764"/>
            <a:ext cx="5140241" cy="385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82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ts">
  <a:themeElements>
    <a:clrScheme name="Kret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Kret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et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TM04033919[[fn=Krets]]</Template>
  <TotalTime>217</TotalTime>
  <Words>238</Words>
  <Application>Microsoft Office PowerPoint</Application>
  <PresentationFormat>Widescreen</PresentationFormat>
  <Paragraphs>65</Paragraphs>
  <Slides>21</Slides>
  <Notes>3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21</vt:i4>
      </vt:variant>
    </vt:vector>
  </HeadingPairs>
  <TitlesOfParts>
    <vt:vector size="25" baseType="lpstr">
      <vt:lpstr>Arial</vt:lpstr>
      <vt:lpstr>Calibri</vt:lpstr>
      <vt:lpstr>Tw Cen MT</vt:lpstr>
      <vt:lpstr>Krets</vt:lpstr>
      <vt:lpstr>Quinizarin som en organisk sensitizer I et tynnfilm oppkonverteringssystem</vt:lpstr>
      <vt:lpstr>Innhold</vt:lpstr>
      <vt:lpstr>hva er oppkonvertering</vt:lpstr>
      <vt:lpstr>Foreslått Oppkonverteringssystem</vt:lpstr>
      <vt:lpstr>Quinizarin</vt:lpstr>
      <vt:lpstr>Og nå… DFT!</vt:lpstr>
      <vt:lpstr>Utførte kjøringer</vt:lpstr>
      <vt:lpstr>Konvergens for quinizarin</vt:lpstr>
      <vt:lpstr>Konvergens for quinizarin</vt:lpstr>
      <vt:lpstr>Relaksering av Quinizarin</vt:lpstr>
      <vt:lpstr>Relaksering av Quinizarin med Y</vt:lpstr>
      <vt:lpstr>Relaksering av Quinizarin med Yb</vt:lpstr>
      <vt:lpstr>Notat om Nd og Tm</vt:lpstr>
      <vt:lpstr>Total og Relativ energi</vt:lpstr>
      <vt:lpstr>DOS av Quinizarin</vt:lpstr>
      <vt:lpstr>DOS av Quinizarin med Y</vt:lpstr>
      <vt:lpstr>DOS av Quinizarin med Yb</vt:lpstr>
      <vt:lpstr>Båndgap</vt:lpstr>
      <vt:lpstr>Ladningstetthet for Quinizarin</vt:lpstr>
      <vt:lpstr>Ladningstetthet for Quinizarin med Y</vt:lpstr>
      <vt:lpstr>Ladningstetthet for Quinizarin med Yb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Quinizarin as an organic sensitizer in a thin-film up-conversion system</dc:title>
  <dc:creator>Erlend North</dc:creator>
  <cp:lastModifiedBy>Erlend North</cp:lastModifiedBy>
  <cp:revision>30</cp:revision>
  <dcterms:created xsi:type="dcterms:W3CDTF">2020-12-01T10:34:17Z</dcterms:created>
  <dcterms:modified xsi:type="dcterms:W3CDTF">2020-12-02T10:19:17Z</dcterms:modified>
</cp:coreProperties>
</file>