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8" r:id="rId2"/>
    <p:sldId id="269" r:id="rId3"/>
    <p:sldId id="270" r:id="rId4"/>
    <p:sldId id="271" r:id="rId5"/>
    <p:sldId id="272" r:id="rId6"/>
    <p:sldId id="273" r:id="rId7"/>
    <p:sldId id="274" r:id="rId8"/>
    <p:sldId id="276"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0" d="100"/>
          <a:sy n="110"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8CFF82-73EF-4CC9-9CE2-1A0821020C43}"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FACA-A330-4C23-8692-9E019AD223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58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CFF82-73EF-4CC9-9CE2-1A0821020C43}"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FACA-A330-4C23-8692-9E019AD2230A}" type="slidenum">
              <a:rPr lang="en-US" smtClean="0"/>
              <a:t>‹#›</a:t>
            </a:fld>
            <a:endParaRPr lang="en-US"/>
          </a:p>
        </p:txBody>
      </p:sp>
    </p:spTree>
    <p:extLst>
      <p:ext uri="{BB962C8B-B14F-4D97-AF65-F5344CB8AC3E}">
        <p14:creationId xmlns:p14="http://schemas.microsoft.com/office/powerpoint/2010/main" val="278893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CFF82-73EF-4CC9-9CE2-1A0821020C43}"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FACA-A330-4C23-8692-9E019AD2230A}" type="slidenum">
              <a:rPr lang="en-US" smtClean="0"/>
              <a:t>‹#›</a:t>
            </a:fld>
            <a:endParaRPr lang="en-US"/>
          </a:p>
        </p:txBody>
      </p:sp>
    </p:spTree>
    <p:extLst>
      <p:ext uri="{BB962C8B-B14F-4D97-AF65-F5344CB8AC3E}">
        <p14:creationId xmlns:p14="http://schemas.microsoft.com/office/powerpoint/2010/main" val="87857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CFF82-73EF-4CC9-9CE2-1A0821020C43}"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FACA-A330-4C23-8692-9E019AD2230A}" type="slidenum">
              <a:rPr lang="en-US" smtClean="0"/>
              <a:t>‹#›</a:t>
            </a:fld>
            <a:endParaRPr lang="en-US"/>
          </a:p>
        </p:txBody>
      </p:sp>
    </p:spTree>
    <p:extLst>
      <p:ext uri="{BB962C8B-B14F-4D97-AF65-F5344CB8AC3E}">
        <p14:creationId xmlns:p14="http://schemas.microsoft.com/office/powerpoint/2010/main" val="247702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CFF82-73EF-4CC9-9CE2-1A0821020C43}"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FACA-A330-4C23-8692-9E019AD223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3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CFF82-73EF-4CC9-9CE2-1A0821020C43}"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6FACA-A330-4C23-8692-9E019AD2230A}" type="slidenum">
              <a:rPr lang="en-US" smtClean="0"/>
              <a:t>‹#›</a:t>
            </a:fld>
            <a:endParaRPr lang="en-US"/>
          </a:p>
        </p:txBody>
      </p:sp>
    </p:spTree>
    <p:extLst>
      <p:ext uri="{BB962C8B-B14F-4D97-AF65-F5344CB8AC3E}">
        <p14:creationId xmlns:p14="http://schemas.microsoft.com/office/powerpoint/2010/main" val="123768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CFF82-73EF-4CC9-9CE2-1A0821020C43}"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6FACA-A330-4C23-8692-9E019AD2230A}" type="slidenum">
              <a:rPr lang="en-US" smtClean="0"/>
              <a:t>‹#›</a:t>
            </a:fld>
            <a:endParaRPr lang="en-US"/>
          </a:p>
        </p:txBody>
      </p:sp>
    </p:spTree>
    <p:extLst>
      <p:ext uri="{BB962C8B-B14F-4D97-AF65-F5344CB8AC3E}">
        <p14:creationId xmlns:p14="http://schemas.microsoft.com/office/powerpoint/2010/main" val="314555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8CFF82-73EF-4CC9-9CE2-1A0821020C43}"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6FACA-A330-4C23-8692-9E019AD2230A}" type="slidenum">
              <a:rPr lang="en-US" smtClean="0"/>
              <a:t>‹#›</a:t>
            </a:fld>
            <a:endParaRPr lang="en-US"/>
          </a:p>
        </p:txBody>
      </p:sp>
    </p:spTree>
    <p:extLst>
      <p:ext uri="{BB962C8B-B14F-4D97-AF65-F5344CB8AC3E}">
        <p14:creationId xmlns:p14="http://schemas.microsoft.com/office/powerpoint/2010/main" val="82400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8CFF82-73EF-4CC9-9CE2-1A0821020C43}" type="datetimeFigureOut">
              <a:rPr lang="en-US" smtClean="0"/>
              <a:t>6/1/2023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066FACA-A330-4C23-8692-9E019AD2230A}" type="slidenum">
              <a:rPr lang="en-US" smtClean="0"/>
              <a:t>‹#›</a:t>
            </a:fld>
            <a:endParaRPr lang="en-US"/>
          </a:p>
        </p:txBody>
      </p:sp>
    </p:spTree>
    <p:extLst>
      <p:ext uri="{BB962C8B-B14F-4D97-AF65-F5344CB8AC3E}">
        <p14:creationId xmlns:p14="http://schemas.microsoft.com/office/powerpoint/2010/main" val="175350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8CFF82-73EF-4CC9-9CE2-1A0821020C43}" type="datetimeFigureOut">
              <a:rPr lang="en-US" smtClean="0"/>
              <a:t>6/1/2023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66FACA-A330-4C23-8692-9E019AD2230A}" type="slidenum">
              <a:rPr lang="en-US" smtClean="0"/>
              <a:t>‹#›</a:t>
            </a:fld>
            <a:endParaRPr lang="en-US"/>
          </a:p>
        </p:txBody>
      </p:sp>
    </p:spTree>
    <p:extLst>
      <p:ext uri="{BB962C8B-B14F-4D97-AF65-F5344CB8AC3E}">
        <p14:creationId xmlns:p14="http://schemas.microsoft.com/office/powerpoint/2010/main" val="338394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CFF82-73EF-4CC9-9CE2-1A0821020C43}"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6FACA-A330-4C23-8692-9E019AD2230A}" type="slidenum">
              <a:rPr lang="en-US" smtClean="0"/>
              <a:t>‹#›</a:t>
            </a:fld>
            <a:endParaRPr lang="en-US"/>
          </a:p>
        </p:txBody>
      </p:sp>
    </p:spTree>
    <p:extLst>
      <p:ext uri="{BB962C8B-B14F-4D97-AF65-F5344CB8AC3E}">
        <p14:creationId xmlns:p14="http://schemas.microsoft.com/office/powerpoint/2010/main" val="180763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8CFF82-73EF-4CC9-9CE2-1A0821020C43}" type="datetimeFigureOut">
              <a:rPr lang="en-US" smtClean="0"/>
              <a:t>6/1/2023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66FACA-A330-4C23-8692-9E019AD223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1655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01CE-D7F8-E378-8AC9-AF0BA6B7DD27}"/>
              </a:ext>
            </a:extLst>
          </p:cNvPr>
          <p:cNvSpPr>
            <a:spLocks noGrp="1"/>
          </p:cNvSpPr>
          <p:nvPr>
            <p:ph type="ctrTitle"/>
          </p:nvPr>
        </p:nvSpPr>
        <p:spPr/>
        <p:txBody>
          <a:bodyPr/>
          <a:lstStyle/>
          <a:p>
            <a:r>
              <a:rPr lang="en-US" dirty="0"/>
              <a:t>Big Mountain Ski Resort Data Analysis Project</a:t>
            </a:r>
          </a:p>
        </p:txBody>
      </p:sp>
      <p:sp>
        <p:nvSpPr>
          <p:cNvPr id="3" name="Subtitle 2">
            <a:extLst>
              <a:ext uri="{FF2B5EF4-FFF2-40B4-BE49-F238E27FC236}">
                <a16:creationId xmlns:a16="http://schemas.microsoft.com/office/drawing/2014/main" id="{A0AB8EBD-4E94-A269-09D1-972C373C69DD}"/>
              </a:ext>
            </a:extLst>
          </p:cNvPr>
          <p:cNvSpPr>
            <a:spLocks noGrp="1"/>
          </p:cNvSpPr>
          <p:nvPr>
            <p:ph type="subTitle" idx="1"/>
          </p:nvPr>
        </p:nvSpPr>
        <p:spPr/>
        <p:txBody>
          <a:bodyPr/>
          <a:lstStyle/>
          <a:p>
            <a:r>
              <a:rPr lang="en-US" dirty="0"/>
              <a:t>Jake Alexander</a:t>
            </a:r>
          </a:p>
        </p:txBody>
      </p:sp>
    </p:spTree>
    <p:extLst>
      <p:ext uri="{BB962C8B-B14F-4D97-AF65-F5344CB8AC3E}">
        <p14:creationId xmlns:p14="http://schemas.microsoft.com/office/powerpoint/2010/main" val="251452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A9E9DA4D-8DB2-D31F-49B2-8452D989E7B4}"/>
              </a:ext>
            </a:extLst>
          </p:cNvPr>
          <p:cNvSpPr>
            <a:spLocks noGrp="1"/>
          </p:cNvSpPr>
          <p:nvPr>
            <p:ph idx="1"/>
          </p:nvPr>
        </p:nvSpPr>
        <p:spPr/>
        <p:txBody>
          <a:bodyPr/>
          <a:lstStyle/>
          <a:p>
            <a:pPr>
              <a:buFont typeface="Arial" panose="020B0604020202020204" pitchFamily="34" charset="0"/>
              <a:buChar char="•"/>
            </a:pPr>
            <a:r>
              <a:rPr lang="en-US" dirty="0"/>
              <a:t>Big Mountain Ski Resort currently does not utilize their facilities as well as they can and are leaving revenue on the table</a:t>
            </a:r>
          </a:p>
          <a:p>
            <a:pPr>
              <a:buFont typeface="Arial" panose="020B0604020202020204" pitchFamily="34" charset="0"/>
              <a:buChar char="•"/>
            </a:pPr>
            <a:r>
              <a:rPr lang="en-US" dirty="0"/>
              <a:t>They want to install a new chair lift which will cost $1.54 million</a:t>
            </a:r>
          </a:p>
          <a:p>
            <a:pPr>
              <a:buFont typeface="Arial" panose="020B0604020202020204" pitchFamily="34" charset="0"/>
              <a:buChar char="•"/>
            </a:pPr>
            <a:r>
              <a:rPr lang="en-US" dirty="0"/>
              <a:t>Initial investigation has shown they do not optimally charge for tickets, which are currently priced at $81</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8311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Data Walkthrough</a:t>
            </a:r>
          </a:p>
        </p:txBody>
      </p:sp>
      <p:sp>
        <p:nvSpPr>
          <p:cNvPr id="3" name="Content Placeholder 2">
            <a:extLst>
              <a:ext uri="{FF2B5EF4-FFF2-40B4-BE49-F238E27FC236}">
                <a16:creationId xmlns:a16="http://schemas.microsoft.com/office/drawing/2014/main" id="{A9E9DA4D-8DB2-D31F-49B2-8452D989E7B4}"/>
              </a:ext>
            </a:extLst>
          </p:cNvPr>
          <p:cNvSpPr>
            <a:spLocks noGrp="1"/>
          </p:cNvSpPr>
          <p:nvPr>
            <p:ph idx="1"/>
          </p:nvPr>
        </p:nvSpPr>
        <p:spPr/>
        <p:txBody>
          <a:bodyPr/>
          <a:lstStyle/>
          <a:p>
            <a:pPr>
              <a:buFont typeface="Arial" panose="020B0604020202020204" pitchFamily="34" charset="0"/>
              <a:buChar char="•"/>
            </a:pPr>
            <a:r>
              <a:rPr lang="en-US" dirty="0"/>
              <a:t>Big Mountain was provided with a spreadsheet of facility and pricing information from 330 other resorts around the country</a:t>
            </a:r>
          </a:p>
          <a:p>
            <a:pPr lvl="1">
              <a:buFont typeface="Arial" panose="020B0604020202020204" pitchFamily="34" charset="0"/>
              <a:buChar char="•"/>
            </a:pPr>
            <a:r>
              <a:rPr lang="en-US" dirty="0"/>
              <a:t>It includes information on the locations of the resorts, what amenities are available, and how much they charge for tickets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73671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A9E9DA4D-8DB2-D31F-49B2-8452D989E7B4}"/>
              </a:ext>
            </a:extLst>
          </p:cNvPr>
          <p:cNvSpPr>
            <a:spLocks noGrp="1"/>
          </p:cNvSpPr>
          <p:nvPr>
            <p:ph idx="1"/>
          </p:nvPr>
        </p:nvSpPr>
        <p:spPr>
          <a:xfrm>
            <a:off x="1864689" y="2034947"/>
            <a:ext cx="3518263" cy="4023360"/>
          </a:xfrm>
        </p:spPr>
        <p:txBody>
          <a:bodyPr/>
          <a:lstStyle/>
          <a:p>
            <a:pPr>
              <a:buFont typeface="Arial" panose="020B0604020202020204" pitchFamily="34" charset="0"/>
              <a:buChar char="•"/>
            </a:pPr>
            <a:r>
              <a:rPr lang="en-US" dirty="0" err="1"/>
              <a:t>fastQuads</a:t>
            </a:r>
            <a:r>
              <a:rPr lang="en-US" dirty="0"/>
              <a:t>, total Runs, snow making, and resort night skiing were all variables that were highly correlated with the Adult Weekend Ticket Price</a:t>
            </a:r>
          </a:p>
          <a:p>
            <a:pPr>
              <a:buFont typeface="Arial" panose="020B0604020202020204" pitchFamily="34" charset="0"/>
              <a:buChar char="•"/>
            </a:pPr>
            <a:r>
              <a:rPr lang="en-US" dirty="0"/>
              <a:t>A Random Forest Model was found to have a lower cross-validation MEA by almost $1 and exhibits less variability</a:t>
            </a:r>
          </a:p>
        </p:txBody>
      </p:sp>
      <p:pic>
        <p:nvPicPr>
          <p:cNvPr id="5" name="Picture 4">
            <a:extLst>
              <a:ext uri="{FF2B5EF4-FFF2-40B4-BE49-F238E27FC236}">
                <a16:creationId xmlns:a16="http://schemas.microsoft.com/office/drawing/2014/main" id="{01B044AC-210F-7AD3-3ECD-476580C6812F}"/>
              </a:ext>
            </a:extLst>
          </p:cNvPr>
          <p:cNvPicPr>
            <a:picLocks noChangeAspect="1"/>
          </p:cNvPicPr>
          <p:nvPr/>
        </p:nvPicPr>
        <p:blipFill>
          <a:blip r:embed="rId2"/>
          <a:stretch>
            <a:fillRect/>
          </a:stretch>
        </p:blipFill>
        <p:spPr>
          <a:xfrm>
            <a:off x="5992101" y="2034947"/>
            <a:ext cx="4630774" cy="4023360"/>
          </a:xfrm>
          <a:prstGeom prst="rect">
            <a:avLst/>
          </a:prstGeom>
        </p:spPr>
      </p:pic>
      <p:cxnSp>
        <p:nvCxnSpPr>
          <p:cNvPr id="7" name="Straight Arrow Connector 6">
            <a:extLst>
              <a:ext uri="{FF2B5EF4-FFF2-40B4-BE49-F238E27FC236}">
                <a16:creationId xmlns:a16="http://schemas.microsoft.com/office/drawing/2014/main" id="{31F8F2A9-51AC-2513-5D35-8B037EE27977}"/>
              </a:ext>
            </a:extLst>
          </p:cNvPr>
          <p:cNvCxnSpPr/>
          <p:nvPr/>
        </p:nvCxnSpPr>
        <p:spPr>
          <a:xfrm>
            <a:off x="5470246" y="4069894"/>
            <a:ext cx="1043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6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Modeling Results and Analysis</a:t>
            </a:r>
          </a:p>
        </p:txBody>
      </p:sp>
      <p:pic>
        <p:nvPicPr>
          <p:cNvPr id="5" name="Picture 4">
            <a:extLst>
              <a:ext uri="{FF2B5EF4-FFF2-40B4-BE49-F238E27FC236}">
                <a16:creationId xmlns:a16="http://schemas.microsoft.com/office/drawing/2014/main" id="{C08B5E58-1689-F454-2383-4F9F5A757D03}"/>
              </a:ext>
            </a:extLst>
          </p:cNvPr>
          <p:cNvPicPr>
            <a:picLocks noChangeAspect="1"/>
          </p:cNvPicPr>
          <p:nvPr/>
        </p:nvPicPr>
        <p:blipFill>
          <a:blip r:embed="rId2"/>
          <a:stretch>
            <a:fillRect/>
          </a:stretch>
        </p:blipFill>
        <p:spPr>
          <a:xfrm>
            <a:off x="3073862" y="1961348"/>
            <a:ext cx="3162677" cy="1727176"/>
          </a:xfrm>
          <a:prstGeom prst="rect">
            <a:avLst/>
          </a:prstGeom>
        </p:spPr>
      </p:pic>
      <p:pic>
        <p:nvPicPr>
          <p:cNvPr id="7" name="Picture 6">
            <a:extLst>
              <a:ext uri="{FF2B5EF4-FFF2-40B4-BE49-F238E27FC236}">
                <a16:creationId xmlns:a16="http://schemas.microsoft.com/office/drawing/2014/main" id="{7178F6CD-79AB-97FC-BB32-ADAF34E3F3DB}"/>
              </a:ext>
            </a:extLst>
          </p:cNvPr>
          <p:cNvPicPr>
            <a:picLocks noChangeAspect="1"/>
          </p:cNvPicPr>
          <p:nvPr/>
        </p:nvPicPr>
        <p:blipFill>
          <a:blip r:embed="rId3"/>
          <a:stretch>
            <a:fillRect/>
          </a:stretch>
        </p:blipFill>
        <p:spPr>
          <a:xfrm>
            <a:off x="6945224" y="1797611"/>
            <a:ext cx="3162677" cy="1890913"/>
          </a:xfrm>
          <a:prstGeom prst="rect">
            <a:avLst/>
          </a:prstGeom>
        </p:spPr>
      </p:pic>
      <p:pic>
        <p:nvPicPr>
          <p:cNvPr id="9" name="Picture 8">
            <a:extLst>
              <a:ext uri="{FF2B5EF4-FFF2-40B4-BE49-F238E27FC236}">
                <a16:creationId xmlns:a16="http://schemas.microsoft.com/office/drawing/2014/main" id="{FD102C77-FB12-8EF6-5468-00DFCD6E7996}"/>
              </a:ext>
            </a:extLst>
          </p:cNvPr>
          <p:cNvPicPr>
            <a:picLocks noChangeAspect="1"/>
          </p:cNvPicPr>
          <p:nvPr/>
        </p:nvPicPr>
        <p:blipFill>
          <a:blip r:embed="rId4"/>
          <a:stretch>
            <a:fillRect/>
          </a:stretch>
        </p:blipFill>
        <p:spPr>
          <a:xfrm>
            <a:off x="3073862" y="4135339"/>
            <a:ext cx="3914775" cy="1704975"/>
          </a:xfrm>
          <a:prstGeom prst="rect">
            <a:avLst/>
          </a:prstGeom>
        </p:spPr>
      </p:pic>
      <p:pic>
        <p:nvPicPr>
          <p:cNvPr id="11" name="Picture 10">
            <a:extLst>
              <a:ext uri="{FF2B5EF4-FFF2-40B4-BE49-F238E27FC236}">
                <a16:creationId xmlns:a16="http://schemas.microsoft.com/office/drawing/2014/main" id="{8DDAA90C-F8CF-C4AF-7BC9-DEA59CEEB1C1}"/>
              </a:ext>
            </a:extLst>
          </p:cNvPr>
          <p:cNvPicPr>
            <a:picLocks noChangeAspect="1"/>
          </p:cNvPicPr>
          <p:nvPr/>
        </p:nvPicPr>
        <p:blipFill>
          <a:blip r:embed="rId5"/>
          <a:stretch>
            <a:fillRect/>
          </a:stretch>
        </p:blipFill>
        <p:spPr>
          <a:xfrm>
            <a:off x="6780413" y="3748775"/>
            <a:ext cx="3914775" cy="2091539"/>
          </a:xfrm>
          <a:prstGeom prst="rect">
            <a:avLst/>
          </a:prstGeom>
        </p:spPr>
      </p:pic>
      <p:sp>
        <p:nvSpPr>
          <p:cNvPr id="12" name="TextBox 11">
            <a:extLst>
              <a:ext uri="{FF2B5EF4-FFF2-40B4-BE49-F238E27FC236}">
                <a16:creationId xmlns:a16="http://schemas.microsoft.com/office/drawing/2014/main" id="{8ACFED36-4857-40E8-9353-A2CFB749402A}"/>
              </a:ext>
            </a:extLst>
          </p:cNvPr>
          <p:cNvSpPr txBox="1"/>
          <p:nvPr/>
        </p:nvSpPr>
        <p:spPr>
          <a:xfrm>
            <a:off x="498764" y="2170545"/>
            <a:ext cx="2105891" cy="2862322"/>
          </a:xfrm>
          <a:prstGeom prst="rect">
            <a:avLst/>
          </a:prstGeom>
          <a:noFill/>
        </p:spPr>
        <p:txBody>
          <a:bodyPr wrap="square" rtlCol="0">
            <a:spAutoFit/>
          </a:bodyPr>
          <a:lstStyle/>
          <a:p>
            <a:r>
              <a:rPr lang="en-US" dirty="0"/>
              <a:t>We can see that while Big Mountain ranks on the higher range of amenities that have high correlation with ticket prices, it falls closer to the median of ticket prices for all resorts</a:t>
            </a:r>
          </a:p>
        </p:txBody>
      </p:sp>
    </p:spTree>
    <p:extLst>
      <p:ext uri="{BB962C8B-B14F-4D97-AF65-F5344CB8AC3E}">
        <p14:creationId xmlns:p14="http://schemas.microsoft.com/office/powerpoint/2010/main" val="90886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Modeling Results and Analysis</a:t>
            </a:r>
          </a:p>
        </p:txBody>
      </p:sp>
      <p:pic>
        <p:nvPicPr>
          <p:cNvPr id="5" name="Picture 4">
            <a:extLst>
              <a:ext uri="{FF2B5EF4-FFF2-40B4-BE49-F238E27FC236}">
                <a16:creationId xmlns:a16="http://schemas.microsoft.com/office/drawing/2014/main" id="{0873270C-743D-09B5-1F7D-3C878BD8EB40}"/>
              </a:ext>
            </a:extLst>
          </p:cNvPr>
          <p:cNvPicPr>
            <a:picLocks noChangeAspect="1"/>
          </p:cNvPicPr>
          <p:nvPr/>
        </p:nvPicPr>
        <p:blipFill>
          <a:blip r:embed="rId2"/>
          <a:stretch>
            <a:fillRect/>
          </a:stretch>
        </p:blipFill>
        <p:spPr>
          <a:xfrm>
            <a:off x="779173" y="2327130"/>
            <a:ext cx="5572125" cy="2924175"/>
          </a:xfrm>
          <a:prstGeom prst="rect">
            <a:avLst/>
          </a:prstGeom>
        </p:spPr>
      </p:pic>
      <p:sp>
        <p:nvSpPr>
          <p:cNvPr id="6" name="TextBox 5">
            <a:extLst>
              <a:ext uri="{FF2B5EF4-FFF2-40B4-BE49-F238E27FC236}">
                <a16:creationId xmlns:a16="http://schemas.microsoft.com/office/drawing/2014/main" id="{3101715D-736A-BA98-0F2C-088C37B55D02}"/>
              </a:ext>
            </a:extLst>
          </p:cNvPr>
          <p:cNvSpPr txBox="1"/>
          <p:nvPr/>
        </p:nvSpPr>
        <p:spPr>
          <a:xfrm>
            <a:off x="6742545" y="2437045"/>
            <a:ext cx="4670282" cy="2308324"/>
          </a:xfrm>
          <a:prstGeom prst="rect">
            <a:avLst/>
          </a:prstGeom>
          <a:noFill/>
        </p:spPr>
        <p:txBody>
          <a:bodyPr wrap="square" rtlCol="0">
            <a:spAutoFit/>
          </a:bodyPr>
          <a:lstStyle/>
          <a:p>
            <a:r>
              <a:rPr lang="en-US" b="0" i="0" dirty="0">
                <a:effectLst/>
                <a:latin typeface="-apple-system"/>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lang="en-US" dirty="0"/>
          </a:p>
        </p:txBody>
      </p:sp>
    </p:spTree>
    <p:extLst>
      <p:ext uri="{BB962C8B-B14F-4D97-AF65-F5344CB8AC3E}">
        <p14:creationId xmlns:p14="http://schemas.microsoft.com/office/powerpoint/2010/main" val="233333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A9E9DA4D-8DB2-D31F-49B2-8452D989E7B4}"/>
              </a:ext>
            </a:extLst>
          </p:cNvPr>
          <p:cNvSpPr>
            <a:spLocks noGrp="1"/>
          </p:cNvSpPr>
          <p:nvPr>
            <p:ph idx="1"/>
          </p:nvPr>
        </p:nvSpPr>
        <p:spPr>
          <a:xfrm>
            <a:off x="1184366" y="1897986"/>
            <a:ext cx="4119154" cy="4023360"/>
          </a:xfrm>
        </p:spPr>
        <p:txBody>
          <a:bodyPr/>
          <a:lstStyle/>
          <a:p>
            <a:r>
              <a:rPr lang="en-US" dirty="0"/>
              <a:t>Scenario 2:</a:t>
            </a:r>
          </a:p>
          <a:p>
            <a:pPr>
              <a:buFont typeface="Arial" panose="020B0604020202020204" pitchFamily="34" charset="0"/>
              <a:buChar char="•"/>
            </a:pPr>
            <a:r>
              <a:rPr lang="en-US" dirty="0"/>
              <a:t>The addition of a new run, increasing the vertical drop by 150 feet, and installing an additional chair lift increased support for ticket prices by $0.83</a:t>
            </a:r>
          </a:p>
          <a:p>
            <a:pPr>
              <a:buFont typeface="Arial" panose="020B0604020202020204" pitchFamily="34" charset="0"/>
              <a:buChar char="•"/>
            </a:pPr>
            <a:r>
              <a:rPr lang="en-US" dirty="0"/>
              <a:t>This would translate to an increase in revenue over the course of the season by $1458333</a:t>
            </a:r>
          </a:p>
        </p:txBody>
      </p:sp>
      <p:sp>
        <p:nvSpPr>
          <p:cNvPr id="5" name="Content Placeholder 2">
            <a:extLst>
              <a:ext uri="{FF2B5EF4-FFF2-40B4-BE49-F238E27FC236}">
                <a16:creationId xmlns:a16="http://schemas.microsoft.com/office/drawing/2014/main" id="{AA5124B2-F164-05CC-254A-CDAF587CF563}"/>
              </a:ext>
            </a:extLst>
          </p:cNvPr>
          <p:cNvSpPr txBox="1">
            <a:spLocks/>
          </p:cNvSpPr>
          <p:nvPr/>
        </p:nvSpPr>
        <p:spPr>
          <a:xfrm>
            <a:off x="6309360" y="1897986"/>
            <a:ext cx="4119154" cy="17421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Scenario 3:</a:t>
            </a:r>
          </a:p>
          <a:p>
            <a:pPr>
              <a:buFont typeface="Arial" panose="020B0604020202020204" pitchFamily="34" charset="0"/>
              <a:buChar char="•"/>
            </a:pPr>
            <a:r>
              <a:rPr lang="en-US" dirty="0"/>
              <a:t>Same as Scenario 2 but with an added 2 acres of snow making did not make any difference on supporting ticket prices vs the original second scenario</a:t>
            </a:r>
          </a:p>
        </p:txBody>
      </p:sp>
      <p:sp>
        <p:nvSpPr>
          <p:cNvPr id="6" name="Content Placeholder 2">
            <a:extLst>
              <a:ext uri="{FF2B5EF4-FFF2-40B4-BE49-F238E27FC236}">
                <a16:creationId xmlns:a16="http://schemas.microsoft.com/office/drawing/2014/main" id="{878D10C3-76BC-95CC-5490-327FB1F97439}"/>
              </a:ext>
            </a:extLst>
          </p:cNvPr>
          <p:cNvSpPr txBox="1">
            <a:spLocks/>
          </p:cNvSpPr>
          <p:nvPr/>
        </p:nvSpPr>
        <p:spPr>
          <a:xfrm>
            <a:off x="6309360" y="3800809"/>
            <a:ext cx="4119154" cy="174219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Scenario 4:</a:t>
            </a:r>
          </a:p>
          <a:p>
            <a:pPr>
              <a:buFont typeface="Arial" panose="020B0604020202020204" pitchFamily="34" charset="0"/>
              <a:buChar char="•"/>
            </a:pPr>
            <a:r>
              <a:rPr lang="en-US" dirty="0"/>
              <a:t>Increasing the longest run by 0.2 miles and guaranteeing its snow coverage by adding 4 acres of snow making predicts no increased support for ticket prices either</a:t>
            </a:r>
          </a:p>
        </p:txBody>
      </p:sp>
    </p:spTree>
    <p:extLst>
      <p:ext uri="{BB962C8B-B14F-4D97-AF65-F5344CB8AC3E}">
        <p14:creationId xmlns:p14="http://schemas.microsoft.com/office/powerpoint/2010/main" val="316427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3A1E-39C8-EED2-08F7-BF2CEFA9DF7E}"/>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491F8E7-F805-B55C-AD3B-27A54B6F1E17}"/>
              </a:ext>
            </a:extLst>
          </p:cNvPr>
          <p:cNvSpPr>
            <a:spLocks noGrp="1"/>
          </p:cNvSpPr>
          <p:nvPr>
            <p:ph idx="1"/>
          </p:nvPr>
        </p:nvSpPr>
        <p:spPr/>
        <p:txBody>
          <a:bodyPr/>
          <a:lstStyle/>
          <a:p>
            <a:pPr>
              <a:buFont typeface="Arial" panose="020B0604020202020204" pitchFamily="34" charset="0"/>
              <a:buChar char="•"/>
            </a:pPr>
            <a:r>
              <a:rPr lang="en-US" dirty="0"/>
              <a:t>Big Mountain Resort has a modelled ticket price of $95.20 with an actual price of $81.00.  Even with the expected mean absolute error of $10.45, it suggests there is room for an increase. </a:t>
            </a:r>
          </a:p>
          <a:p>
            <a:pPr>
              <a:buFont typeface="Arial" panose="020B0604020202020204" pitchFamily="34" charset="0"/>
              <a:buChar char="•"/>
            </a:pPr>
            <a:r>
              <a:rPr lang="en-US" dirty="0"/>
              <a:t>Closing 5 runs per day would save on operation costs</a:t>
            </a:r>
          </a:p>
          <a:p>
            <a:pPr>
              <a:buFont typeface="Arial" panose="020B0604020202020204" pitchFamily="34" charset="0"/>
              <a:buChar char="•"/>
            </a:pPr>
            <a:r>
              <a:rPr lang="en-US" dirty="0"/>
              <a:t>The addition of a new run, increasing the vertical drop by 150 feet, and installing an additional chair lift increased support for ticket prices by $0.83</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868928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9156-26C1-4FB0-E564-F99006174C80}"/>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4328ECCC-6FCE-42F1-1B06-338BBECC6460}"/>
              </a:ext>
            </a:extLst>
          </p:cNvPr>
          <p:cNvSpPr>
            <a:spLocks noGrp="1"/>
          </p:cNvSpPr>
          <p:nvPr>
            <p:ph idx="1"/>
          </p:nvPr>
        </p:nvSpPr>
        <p:spPr/>
        <p:txBody>
          <a:bodyPr/>
          <a:lstStyle/>
          <a:p>
            <a:pPr>
              <a:buFont typeface="Arial" panose="020B0604020202020204" pitchFamily="34" charset="0"/>
              <a:buChar char="•"/>
            </a:pPr>
            <a:r>
              <a:rPr lang="en-US" dirty="0"/>
              <a:t>The data suggests that Big Mountain has the amenities to support increased ticket pricing</a:t>
            </a:r>
          </a:p>
          <a:p>
            <a:pPr>
              <a:buFont typeface="Arial" panose="020B0604020202020204" pitchFamily="34" charset="0"/>
              <a:buChar char="•"/>
            </a:pPr>
            <a:r>
              <a:rPr lang="en-US" dirty="0"/>
              <a:t>For further analysis, expanding on the existing dataset would be helpful.  The only pricing information available is for tickets, obtaining data on operating costs for Big Mountain and other resorts would provide another way to analyze potential areas to save money and expand pricing</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6121056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199</TotalTime>
  <Words>520</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Retrospect</vt:lpstr>
      <vt:lpstr>Big Mountain Ski Resort Data Analysis Project</vt:lpstr>
      <vt:lpstr>Problem Identification</vt:lpstr>
      <vt:lpstr>Data Walkthrough</vt:lpstr>
      <vt:lpstr>Key Findings</vt:lpstr>
      <vt:lpstr>Modeling Results and Analysis</vt:lpstr>
      <vt:lpstr>Modeling Results and Analysis</vt:lpstr>
      <vt:lpstr>Modeling Results and Analysis</vt:lpstr>
      <vt:lpstr>Recommendations</vt:lpstr>
      <vt:lpstr>Summary and Conclusion</vt:lpstr>
    </vt:vector>
  </TitlesOfParts>
  <Company>Pima.gov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 Data Analysis Proejct</dc:title>
  <dc:creator>Jake Alexander</dc:creator>
  <cp:lastModifiedBy>Jake Alexander</cp:lastModifiedBy>
  <cp:revision>2</cp:revision>
  <dcterms:created xsi:type="dcterms:W3CDTF">2023-06-01T15:28:17Z</dcterms:created>
  <dcterms:modified xsi:type="dcterms:W3CDTF">2023-06-01T18:48:12Z</dcterms:modified>
</cp:coreProperties>
</file>