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our </a:t>
            </a:r>
            <a:r>
              <a:rPr lang="en-US" dirty="0" err="1"/>
              <a:t>PlayerController</a:t>
            </a:r>
            <a:r>
              <a:rPr lang="en-US" dirty="0"/>
              <a:t> script. We want our player to freely be able to move about in order to test our serialization, so we are going to allow the use of arrow keys to place the player wherever we want it, over and over again.</a:t>
            </a:r>
          </a:p>
          <a:p>
            <a:endParaRPr lang="en-US" dirty="0"/>
          </a:p>
          <a:p>
            <a:r>
              <a:rPr lang="en-US" dirty="0"/>
              <a:t>We are utilizing our </a:t>
            </a:r>
            <a:r>
              <a:rPr lang="en-US" dirty="0" err="1"/>
              <a:t>monobehavior</a:t>
            </a:r>
            <a:r>
              <a:rPr lang="en-US" dirty="0"/>
              <a:t> here by putting everything inside the Update() method, which will get refreshed every frame.</a:t>
            </a:r>
          </a:p>
          <a:p>
            <a:endParaRPr lang="en-US" dirty="0"/>
          </a:p>
          <a:p>
            <a:r>
              <a:rPr lang="en-US" dirty="0"/>
              <a:t>On line 7 we are declaring our speed as a public float, which is automatically serialized and viewable from within the inspector. </a:t>
            </a:r>
          </a:p>
          <a:p>
            <a:endParaRPr lang="en-US" dirty="0"/>
          </a:p>
          <a:p>
            <a:r>
              <a:rPr lang="en-US" dirty="0"/>
              <a:t>We have our four </a:t>
            </a:r>
            <a:r>
              <a:rPr lang="en-US" dirty="0" err="1"/>
              <a:t>Input.GetKeys</a:t>
            </a:r>
            <a:r>
              <a:rPr lang="en-US" dirty="0"/>
              <a:t> declared for the arrow keys, and I’m going to declare a Vector2 called position for each of these. I’m going to go ahead and use a vector2 here rather than a vector3 because I’m going to keep our player off the Z axis with our key inputs for this example.</a:t>
            </a:r>
          </a:p>
          <a:p>
            <a:endParaRPr lang="en-US" dirty="0"/>
          </a:p>
          <a:p>
            <a:r>
              <a:rPr lang="en-US" dirty="0"/>
              <a:t>For the left and right arrow inputs declared on lines 11 and 17, I want to use </a:t>
            </a:r>
            <a:r>
              <a:rPr lang="en-US" dirty="0" err="1"/>
              <a:t>position.x</a:t>
            </a:r>
            <a:r>
              <a:rPr lang="en-US" dirty="0"/>
              <a:t> because we want our box to move along the x axis– left and right. </a:t>
            </a:r>
            <a:r>
              <a:rPr lang="en-US" dirty="0" err="1"/>
              <a:t>Position.x</a:t>
            </a:r>
            <a:r>
              <a:rPr lang="en-US" dirty="0"/>
              <a:t> will be += to speed when we want it to move in the right, and it will be -= to speed when we want it to move to the left. We’ll then set the value for position equal to </a:t>
            </a:r>
            <a:r>
              <a:rPr lang="en-US" dirty="0" err="1"/>
              <a:t>transform.position</a:t>
            </a:r>
            <a:r>
              <a:rPr lang="en-US" dirty="0"/>
              <a:t>, so the player will visibly respond.</a:t>
            </a:r>
          </a:p>
          <a:p>
            <a:endParaRPr lang="en-US" dirty="0"/>
          </a:p>
          <a:p>
            <a:r>
              <a:rPr lang="en-US" dirty="0"/>
              <a:t>Everything is the same for our up and down arrows, however, instead of using </a:t>
            </a:r>
            <a:r>
              <a:rPr lang="en-US" dirty="0" err="1"/>
              <a:t>position.x</a:t>
            </a:r>
            <a:r>
              <a:rPr lang="en-US" dirty="0"/>
              <a:t>, we will use </a:t>
            </a:r>
            <a:r>
              <a:rPr lang="en-US" dirty="0" err="1"/>
              <a:t>position.y</a:t>
            </a:r>
            <a:r>
              <a:rPr lang="en-US" dirty="0"/>
              <a:t>, so we can move our object along the y axis instead.</a:t>
            </a:r>
          </a:p>
        </p:txBody>
      </p:sp>
      <p:sp>
        <p:nvSpPr>
          <p:cNvPr id="4" name="Slide Number Placeholder 3"/>
          <p:cNvSpPr>
            <a:spLocks noGrp="1"/>
          </p:cNvSpPr>
          <p:nvPr>
            <p:ph type="sldNum" sz="quarter" idx="5"/>
          </p:nvPr>
        </p:nvSpPr>
        <p:spPr/>
        <p:txBody>
          <a:bodyPr/>
          <a:lstStyle/>
          <a:p>
            <a:fld id="{926A4D28-551C-4E4A-9CE4-840CFB3B2FC0}" type="slidenum">
              <a:rPr lang="en-US" smtClean="0"/>
              <a:t>11</a:t>
            </a:fld>
            <a:endParaRPr lang="en-US"/>
          </a:p>
        </p:txBody>
      </p:sp>
    </p:spTree>
    <p:extLst>
      <p:ext uri="{BB962C8B-B14F-4D97-AF65-F5344CB8AC3E}">
        <p14:creationId xmlns:p14="http://schemas.microsoft.com/office/powerpoint/2010/main" val="56812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we need to create our class to store the x, y and z locations of our player. I want you to create a serialized class in </a:t>
            </a:r>
            <a:r>
              <a:rPr lang="en-US" dirty="0" err="1"/>
              <a:t>SavePosition.cs</a:t>
            </a:r>
            <a:r>
              <a:rPr lang="en-US" dirty="0"/>
              <a:t> that contains floats for the three different </a:t>
            </a:r>
            <a:r>
              <a:rPr lang="en-US" dirty="0" err="1"/>
              <a:t>axees</a:t>
            </a:r>
            <a:r>
              <a:rPr lang="en-US" dirty="0"/>
              <a:t>.</a:t>
            </a:r>
          </a:p>
          <a:p>
            <a:endParaRPr lang="en-US" dirty="0"/>
          </a:p>
          <a:p>
            <a:r>
              <a:rPr lang="en-US" dirty="0"/>
              <a:t>Side note: Giving my students problems throughout the lectures is the way that I try to engage the students by encouraging participation and allowing questions about something they might not understand. I generally give them a few minutes to figure it out, and then we go over the answer. I give them a folder of example scripts with problem and solution files.</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our answer is going to look like. The floats themselves are public and primitive-- they are automatically serialized per our serialization rules, so this is all you needed to add. However, I want to point out the [</a:t>
            </a:r>
            <a:r>
              <a:rPr lang="en-US" dirty="0" err="1"/>
              <a:t>system.serializable</a:t>
            </a:r>
            <a:r>
              <a:rPr lang="en-US" dirty="0"/>
              <a:t>] attribute on line 5. We are going to be using this </a:t>
            </a:r>
            <a:r>
              <a:rPr lang="en-US" dirty="0" err="1"/>
              <a:t>SavePosition</a:t>
            </a:r>
            <a:r>
              <a:rPr lang="en-US" dirty="0"/>
              <a:t> class in our game save script because we want these floats to jump across our scripts. Therefore, we are going to make our entire class serializable using this attribute.</a:t>
            </a:r>
          </a:p>
        </p:txBody>
      </p:sp>
      <p:sp>
        <p:nvSpPr>
          <p:cNvPr id="4" name="Slide Number Placeholder 3"/>
          <p:cNvSpPr>
            <a:spLocks noGrp="1"/>
          </p:cNvSpPr>
          <p:nvPr>
            <p:ph type="sldNum" sz="quarter" idx="5"/>
          </p:nvPr>
        </p:nvSpPr>
        <p:spPr/>
        <p:txBody>
          <a:bodyPr/>
          <a:lstStyle/>
          <a:p>
            <a:fld id="{926A4D28-551C-4E4A-9CE4-840CFB3B2FC0}" type="slidenum">
              <a:rPr lang="en-US" smtClean="0"/>
              <a:t>10</a:t>
            </a:fld>
            <a:endParaRPr lang="en-US"/>
          </a:p>
        </p:txBody>
      </p:sp>
    </p:spTree>
    <p:extLst>
      <p:ext uri="{BB962C8B-B14F-4D97-AF65-F5344CB8AC3E}">
        <p14:creationId xmlns:p14="http://schemas.microsoft.com/office/powerpoint/2010/main" val="218090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December 13,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December 13,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December 13,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December 13,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pic>
        <p:nvPicPr>
          <p:cNvPr id="5" name="Picture 4">
            <a:extLst>
              <a:ext uri="{FF2B5EF4-FFF2-40B4-BE49-F238E27FC236}">
                <a16:creationId xmlns:a16="http://schemas.microsoft.com/office/drawing/2014/main" id="{4977476E-DADB-4EDA-A66D-A50A964DCBE5}"/>
              </a:ext>
            </a:extLst>
          </p:cNvPr>
          <p:cNvPicPr>
            <a:picLocks noChangeAspect="1"/>
          </p:cNvPicPr>
          <p:nvPr/>
        </p:nvPicPr>
        <p:blipFill>
          <a:blip r:embed="rId3"/>
          <a:stretch>
            <a:fillRect/>
          </a:stretch>
        </p:blipFill>
        <p:spPr>
          <a:xfrm>
            <a:off x="2981171" y="1413522"/>
            <a:ext cx="6229657" cy="4030955"/>
          </a:xfrm>
          <a:prstGeom prst="rect">
            <a:avLst/>
          </a:prstGeom>
        </p:spPr>
      </p:pic>
    </p:spTree>
    <p:extLst>
      <p:ext uri="{BB962C8B-B14F-4D97-AF65-F5344CB8AC3E}">
        <p14:creationId xmlns:p14="http://schemas.microsoft.com/office/powerpoint/2010/main" val="3636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2B5-A15F-4226-A05E-D7B225FD361C}"/>
              </a:ext>
            </a:extLst>
          </p:cNvPr>
          <p:cNvSpPr>
            <a:spLocks noGrp="1"/>
          </p:cNvSpPr>
          <p:nvPr>
            <p:ph type="title"/>
          </p:nvPr>
        </p:nvSpPr>
        <p:spPr>
          <a:xfrm>
            <a:off x="720000" y="619200"/>
            <a:ext cx="10728322" cy="1003123"/>
          </a:xfrm>
        </p:spPr>
        <p:txBody>
          <a:bodyPr/>
          <a:lstStyle/>
          <a:p>
            <a:r>
              <a:rPr lang="en-US" dirty="0" err="1"/>
              <a:t>PlayerController.CS</a:t>
            </a:r>
            <a:endParaRPr lang="en-US" dirty="0"/>
          </a:p>
        </p:txBody>
      </p:sp>
      <p:pic>
        <p:nvPicPr>
          <p:cNvPr id="7" name="Picture 6">
            <a:extLst>
              <a:ext uri="{FF2B5EF4-FFF2-40B4-BE49-F238E27FC236}">
                <a16:creationId xmlns:a16="http://schemas.microsoft.com/office/drawing/2014/main" id="{D08E7428-2848-42D8-B462-474DE4FB9486}"/>
              </a:ext>
            </a:extLst>
          </p:cNvPr>
          <p:cNvPicPr>
            <a:picLocks noChangeAspect="1"/>
          </p:cNvPicPr>
          <p:nvPr/>
        </p:nvPicPr>
        <p:blipFill>
          <a:blip r:embed="rId3"/>
          <a:stretch>
            <a:fillRect/>
          </a:stretch>
        </p:blipFill>
        <p:spPr>
          <a:xfrm>
            <a:off x="991830" y="1431515"/>
            <a:ext cx="4572000" cy="4514850"/>
          </a:xfrm>
          <a:prstGeom prst="rect">
            <a:avLst/>
          </a:prstGeom>
        </p:spPr>
      </p:pic>
      <p:pic>
        <p:nvPicPr>
          <p:cNvPr id="9" name="Picture 8">
            <a:extLst>
              <a:ext uri="{FF2B5EF4-FFF2-40B4-BE49-F238E27FC236}">
                <a16:creationId xmlns:a16="http://schemas.microsoft.com/office/drawing/2014/main" id="{9F4D3DF1-5B58-4275-A302-3D61CE2E351D}"/>
              </a:ext>
            </a:extLst>
          </p:cNvPr>
          <p:cNvPicPr>
            <a:picLocks noChangeAspect="1"/>
          </p:cNvPicPr>
          <p:nvPr/>
        </p:nvPicPr>
        <p:blipFill>
          <a:blip r:embed="rId4"/>
          <a:stretch>
            <a:fillRect/>
          </a:stretch>
        </p:blipFill>
        <p:spPr>
          <a:xfrm>
            <a:off x="7414852" y="1622323"/>
            <a:ext cx="4305300" cy="2390775"/>
          </a:xfrm>
          <a:prstGeom prst="rect">
            <a:avLst/>
          </a:prstGeom>
        </p:spPr>
      </p:pic>
      <p:sp>
        <p:nvSpPr>
          <p:cNvPr id="10" name="TextBox 9">
            <a:extLst>
              <a:ext uri="{FF2B5EF4-FFF2-40B4-BE49-F238E27FC236}">
                <a16:creationId xmlns:a16="http://schemas.microsoft.com/office/drawing/2014/main" id="{A7AE3ACB-85D0-4812-979E-3B707CF95321}"/>
              </a:ext>
            </a:extLst>
          </p:cNvPr>
          <p:cNvSpPr txBox="1"/>
          <p:nvPr/>
        </p:nvSpPr>
        <p:spPr>
          <a:xfrm>
            <a:off x="8037871" y="6238800"/>
            <a:ext cx="3967317" cy="369332"/>
          </a:xfrm>
          <a:prstGeom prst="rect">
            <a:avLst/>
          </a:prstGeom>
          <a:solidFill>
            <a:schemeClr val="accent2"/>
          </a:solidFill>
        </p:spPr>
        <p:txBody>
          <a:bodyPr wrap="square" rtlCol="0">
            <a:spAutoFit/>
          </a:bodyPr>
          <a:lstStyle/>
          <a:p>
            <a:r>
              <a:rPr lang="en-US" dirty="0"/>
              <a:t>Assets/Scripts/</a:t>
            </a:r>
            <a:r>
              <a:rPr lang="en-US" b="1" dirty="0" err="1"/>
              <a:t>PlayerController.CS</a:t>
            </a:r>
            <a:endParaRPr lang="en-US" b="1" dirty="0"/>
          </a:p>
        </p:txBody>
      </p:sp>
      <p:cxnSp>
        <p:nvCxnSpPr>
          <p:cNvPr id="15" name="Connector: Elbow 14">
            <a:extLst>
              <a:ext uri="{FF2B5EF4-FFF2-40B4-BE49-F238E27FC236}">
                <a16:creationId xmlns:a16="http://schemas.microsoft.com/office/drawing/2014/main" id="{5DCF87BD-A2DE-48CB-9658-3256C6168010}"/>
              </a:ext>
            </a:extLst>
          </p:cNvPr>
          <p:cNvCxnSpPr>
            <a:cxnSpLocks/>
            <a:stCxn id="7" idx="2"/>
            <a:endCxn id="9" idx="0"/>
          </p:cNvCxnSpPr>
          <p:nvPr/>
        </p:nvCxnSpPr>
        <p:spPr>
          <a:xfrm rot="5400000" flipH="1" flipV="1">
            <a:off x="4260645" y="639508"/>
            <a:ext cx="4324042" cy="6289672"/>
          </a:xfrm>
          <a:prstGeom prst="bentConnector5">
            <a:avLst>
              <a:gd name="adj1" fmla="val -12791"/>
              <a:gd name="adj2" fmla="val 51060"/>
              <a:gd name="adj3" fmla="val 112109"/>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97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err="1"/>
              <a:t>SavePosition.CS</a:t>
            </a:r>
            <a:r>
              <a:rPr lang="en-US" dirty="0"/>
              <a:t> || Problem</a:t>
            </a:r>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a:t>Create a serialized class in SavePosition.cs that contains floats for the three different axes.</a:t>
            </a:r>
            <a:endParaRPr lang="en-US" dirty="0"/>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6" name="Picture 5">
            <a:extLst>
              <a:ext uri="{FF2B5EF4-FFF2-40B4-BE49-F238E27FC236}">
                <a16:creationId xmlns:a16="http://schemas.microsoft.com/office/drawing/2014/main" id="{D17FA3B1-8E6D-41D9-AAB8-B54F0CDFE71D}"/>
              </a:ext>
            </a:extLst>
          </p:cNvPr>
          <p:cNvPicPr>
            <a:picLocks noChangeAspect="1"/>
          </p:cNvPicPr>
          <p:nvPr/>
        </p:nvPicPr>
        <p:blipFill>
          <a:blip r:embed="rId3"/>
          <a:stretch>
            <a:fillRect/>
          </a:stretch>
        </p:blipFill>
        <p:spPr>
          <a:xfrm>
            <a:off x="3476365" y="2340871"/>
            <a:ext cx="5239269" cy="3122511"/>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2168</Words>
  <Application>Microsoft Office PowerPoint</Application>
  <PresentationFormat>Widescreen</PresentationFormat>
  <Paragraphs>103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SavePosition.CS || Problem</vt:lpstr>
      <vt:lpstr>Solution</vt:lpstr>
      <vt:lpstr>PlayerController.CS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106</cp:revision>
  <dcterms:created xsi:type="dcterms:W3CDTF">2020-12-10T23:53:15Z</dcterms:created>
  <dcterms:modified xsi:type="dcterms:W3CDTF">2020-12-13T23:26:23Z</dcterms:modified>
</cp:coreProperties>
</file>