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1432" autoAdjust="0"/>
  </p:normalViewPr>
  <p:slideViewPr>
    <p:cSldViewPr snapToGrid="0">
      <p:cViewPr varScale="1">
        <p:scale>
          <a:sx n="52" d="100"/>
          <a:sy n="52" d="100"/>
        </p:scale>
        <p:origin x="18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4BB2E-FA80-4188-911D-CC43776BF2BD}"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A4D28-551C-4E4A-9CE4-840CFB3B2FC0}" type="slidenum">
              <a:rPr lang="en-US" smtClean="0"/>
              <a:t>‹#›</a:t>
            </a:fld>
            <a:endParaRPr lang="en-US"/>
          </a:p>
        </p:txBody>
      </p:sp>
    </p:spTree>
    <p:extLst>
      <p:ext uri="{BB962C8B-B14F-4D97-AF65-F5344CB8AC3E}">
        <p14:creationId xmlns:p14="http://schemas.microsoft.com/office/powerpoint/2010/main" val="319555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2</a:t>
            </a:fld>
            <a:endParaRPr lang="en-US"/>
          </a:p>
        </p:txBody>
      </p:sp>
    </p:spTree>
    <p:extLst>
      <p:ext uri="{BB962C8B-B14F-4D97-AF65-F5344CB8AC3E}">
        <p14:creationId xmlns:p14="http://schemas.microsoft.com/office/powerpoint/2010/main" val="175317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official definition in terms of Unity per the unity documentation is defined as </a:t>
            </a:r>
          </a:p>
          <a:p>
            <a:pPr marL="0" marR="0">
              <a:spcBef>
                <a:spcPts val="0"/>
              </a:spcBef>
              <a:spcAft>
                <a:spcPts val="0"/>
              </a:spcAft>
            </a:pPr>
            <a:r>
              <a:rPr lang="en-US" sz="1800" dirty="0">
                <a:effectLst/>
                <a:latin typeface="Calibri" panose="020F0502020204030204" pitchFamily="34" charset="0"/>
              </a:rPr>
              <a:t>the automatic process of transforming data structures or object states into a format that Unity can store and reconstruct later.</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Let's say you're at a grocery store, and you go to the register to buy a bunch of things. They add it up the on the register, but it turns out, they only accept cash, and all of your cash is at home. A line forms behind you, so you write everything down everything you wanted to buy and put it all back on the shelf, and while you run home to get money, the cashier can check out other customers. When you get back store, you are able to use the list to recollect all the items you wanted to buy, and proceed with the transaction.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act of having the physical items with you, transferring them to paper and returning the items back to the shelf, and then using the paper to find all the items again, is serialization.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In serialization, the object is converted into a stream of bytes, and then it can get stored to either a database, a file, or memory.  Upon reconstruction, the process of deserialization occurs, which is when the stream of bytes from those locations gets converted back into an object, and comes together in the exact same way you left it the last time it was an object.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3</a:t>
            </a:fld>
            <a:endParaRPr lang="en-US"/>
          </a:p>
        </p:txBody>
      </p:sp>
    </p:spTree>
    <p:extLst>
      <p:ext uri="{BB962C8B-B14F-4D97-AF65-F5344CB8AC3E}">
        <p14:creationId xmlns:p14="http://schemas.microsoft.com/office/powerpoint/2010/main" val="110454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Now Unity itself actually uses this process in a lot of different ways. A great example is the ability to create and edit scripts while the editor is open, and being able to immediately apply the script's behaviors. You don't have to restart anything for the scripts to take affect. This is something called Hot Reloading. Another aspect to serialization to be aware of is the inspector window.  When you change the value of a game objects component field in the inspector window, these changes do not go to the getters and setters-- everything is serialized in the inspector's fields directly. Also, if you’ve ever used a prefab before– those are composed of serialized data from game objects and their components. Once a prefab is instantiated, it contains a reference to the prefab source and the modifications done to it– these are two pieces of serialized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Unity uses serialization in other ways as well– you can check out the link at the bottom to the Unity documentation site where it gives an extensive breakdown on other built-in features.</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4</a:t>
            </a:fld>
            <a:endParaRPr lang="en-US"/>
          </a:p>
        </p:txBody>
      </p:sp>
    </p:spTree>
    <p:extLst>
      <p:ext uri="{BB962C8B-B14F-4D97-AF65-F5344CB8AC3E}">
        <p14:creationId xmlns:p14="http://schemas.microsoft.com/office/powerpoint/2010/main" val="276622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Now, serializers in Unity run differently than in other programming environments. This is because unity is running in a real-time game environment. So there are some restrictions to help preserve performance. In order to user field serialization, the object must:</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rPr>
              <a:t>Be public or has a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So, that means that, if the object is defined as private, the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allows it to still be serialized.</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t>Cannot be static, const or </a:t>
            </a:r>
            <a:r>
              <a:rPr lang="en-US" sz="1800" dirty="0" err="1"/>
              <a:t>readonly</a:t>
            </a:r>
            <a:endParaRPr lang="en-US" dirty="0"/>
          </a:p>
          <a:p>
            <a:pPr marL="34290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And fits the qualifying field types, like: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Custom structs or non-abstract, non-generic classes, both with the serialization attribute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References to objects that derive from </a:t>
            </a:r>
            <a:r>
              <a:rPr lang="en-US" sz="1100" dirty="0" err="1">
                <a:effectLst/>
                <a:latin typeface="Calibri" panose="020F0502020204030204" pitchFamily="34" charset="0"/>
              </a:rPr>
              <a:t>UnityEngine.Object</a:t>
            </a:r>
            <a:endParaRPr lang="en-US"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Primitive data types like int, float, string, etc. as well as arrays or lists containing these types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Enumerations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And certain unity built-in types like vector 2, 3 and four, </a:t>
            </a:r>
            <a:r>
              <a:rPr lang="en-US" sz="1100" dirty="0" err="1">
                <a:effectLst/>
                <a:latin typeface="Calibri" panose="020F0502020204030204" pitchFamily="34" charset="0"/>
              </a:rPr>
              <a:t>rect</a:t>
            </a:r>
            <a:r>
              <a:rPr lang="en-US" sz="1100" dirty="0">
                <a:effectLst/>
                <a:latin typeface="Calibri" panose="020F0502020204030204" pitchFamily="34" charset="0"/>
              </a:rPr>
              <a:t>, color, layer mask, etc.</a:t>
            </a:r>
          </a:p>
          <a:p>
            <a:pPr marL="457200" lvl="1" indent="0" rtl="0" fontAlgn="ctr">
              <a:spcBef>
                <a:spcPts val="0"/>
              </a:spcBef>
              <a:spcAft>
                <a:spcPts val="0"/>
              </a:spcAft>
              <a:buFont typeface="Courier New" panose="02070309020205020404" pitchFamily="49" charset="0"/>
              <a:buNone/>
            </a:pP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One important thing to note is that dictionaries are not serializable. This is because even though the keys and values are easy to retrieve during deserialization, we don’t know if the classes derived from the dictionary have been serialized. </a:t>
            </a:r>
          </a:p>
          <a:p>
            <a:pPr marL="0" marR="0">
              <a:spcBef>
                <a:spcPts val="0"/>
              </a:spcBef>
              <a:spcAft>
                <a:spcPts val="0"/>
              </a:spcAft>
            </a:pPr>
            <a:r>
              <a:rPr lang="en-US" sz="1100" dirty="0">
                <a:effectLst/>
                <a:latin typeface="Calibri" panose="020F0502020204030204" pitchFamily="34" charset="0"/>
              </a:rPr>
              <a:t>Specifics on these restrictions can be found on the Unity Script Serialization Documentation </a:t>
            </a:r>
            <a:r>
              <a:rPr lang="en-US" sz="1100" dirty="0">
                <a:effectLst/>
                <a:highlight>
                  <a:srgbClr val="FFFF00"/>
                </a:highlight>
                <a:latin typeface="Calibri" panose="020F0502020204030204" pitchFamily="34" charset="0"/>
              </a:rPr>
              <a:t>listed at the bottom of the screen</a:t>
            </a:r>
            <a:r>
              <a:rPr lang="en-US" sz="1100" dirty="0">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5</a:t>
            </a:fld>
            <a:endParaRPr lang="en-US"/>
          </a:p>
        </p:txBody>
      </p:sp>
    </p:spTree>
    <p:extLst>
      <p:ext uri="{BB962C8B-B14F-4D97-AF65-F5344CB8AC3E}">
        <p14:creationId xmlns:p14="http://schemas.microsoft.com/office/powerpoint/2010/main" val="162481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this example over here on the left. We’re going to do a quick comparison between the fields that can be serialized, and the ones that can’t.</a:t>
            </a:r>
          </a:p>
          <a:p>
            <a:endParaRPr lang="en-US" dirty="0"/>
          </a:p>
          <a:p>
            <a:r>
              <a:rPr lang="en-US" dirty="0"/>
              <a:t>On lines 8 and 11,  we have a private integer and a private float respectively. Since a private field cannot be automatically serialized, we have added the </a:t>
            </a:r>
            <a:r>
              <a:rPr lang="en-US" dirty="0" err="1"/>
              <a:t>SerializeField</a:t>
            </a:r>
            <a:r>
              <a:rPr lang="en-US" dirty="0"/>
              <a:t> attribute to that field. 13 is both public and a float, and a float is considered a primitive data type, so that is automatically serialized. On line 15, there is a private integer that does NOT have the serialize field attribute, so it will not be serialized, and on line 17 there is a static int that is public. Despite the fact that this field is public, this is NOT serializable because static is on the list of fields that cannot be serialized. We’ll talk about why in the next example. </a:t>
            </a:r>
          </a:p>
          <a:p>
            <a:endParaRPr lang="en-US" dirty="0"/>
          </a:p>
          <a:p>
            <a:r>
              <a:rPr lang="en-US" dirty="0"/>
              <a:t>So, our serializable fields are </a:t>
            </a:r>
            <a:r>
              <a:rPr lang="en-US" dirty="0" err="1"/>
              <a:t>SerializedPrivate</a:t>
            </a:r>
            <a:r>
              <a:rPr lang="en-US" dirty="0"/>
              <a:t> Int, </a:t>
            </a:r>
            <a:r>
              <a:rPr lang="en-US" dirty="0" err="1"/>
              <a:t>SerializedPrivateFloat</a:t>
            </a:r>
            <a:r>
              <a:rPr lang="en-US" dirty="0"/>
              <a:t>, and </a:t>
            </a:r>
            <a:r>
              <a:rPr lang="en-US" dirty="0" err="1"/>
              <a:t>PublicFloat</a:t>
            </a:r>
            <a:r>
              <a:rPr lang="en-US" dirty="0"/>
              <a:t>. Over on the right, this is what the component looks like once the script has been applied to my object. As you can see, it only those three fields that we deemed serializable, appear.</a:t>
            </a:r>
          </a:p>
          <a:p>
            <a:endParaRPr lang="en-US" dirty="0"/>
          </a:p>
          <a:p>
            <a:r>
              <a:rPr lang="en-US" dirty="0"/>
              <a:t>This script can be found in the scripts folder on Canvas under Example1, and this script should be applied to the game object called Example1.</a:t>
            </a:r>
          </a:p>
          <a:p>
            <a:endParaRPr lang="en-US" dirty="0"/>
          </a:p>
          <a:p>
            <a:r>
              <a:rPr lang="en-US" dirty="0"/>
              <a:t>SHOW EXAMPLE IN UNITY. ****Block out the cube, ground and game save</a:t>
            </a:r>
          </a:p>
        </p:txBody>
      </p:sp>
      <p:sp>
        <p:nvSpPr>
          <p:cNvPr id="4" name="Slide Number Placeholder 3"/>
          <p:cNvSpPr>
            <a:spLocks noGrp="1"/>
          </p:cNvSpPr>
          <p:nvPr>
            <p:ph type="sldNum" sz="quarter" idx="5"/>
          </p:nvPr>
        </p:nvSpPr>
        <p:spPr/>
        <p:txBody>
          <a:bodyPr/>
          <a:lstStyle/>
          <a:p>
            <a:fld id="{926A4D28-551C-4E4A-9CE4-840CFB3B2FC0}" type="slidenum">
              <a:rPr lang="en-US" smtClean="0"/>
              <a:t>6</a:t>
            </a:fld>
            <a:endParaRPr lang="en-US"/>
          </a:p>
        </p:txBody>
      </p:sp>
    </p:spTree>
    <p:extLst>
      <p:ext uri="{BB962C8B-B14F-4D97-AF65-F5344CB8AC3E}">
        <p14:creationId xmlns:p14="http://schemas.microsoft.com/office/powerpoint/2010/main" val="313587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demonstrate serialization is by cloning. So in our example 1a script, we have the same variables initiated as we did in the last example. Then in our Update function, we create a clone of our game object when we click. In this clone, it updates the values for each of our variables. Also note that in the complete example script found on Canvas, there is a Start function as well, which prints the values into the console. To run this example, delete the example 1 component from the example1 game object, and apply the example  1a component. </a:t>
            </a:r>
          </a:p>
          <a:p>
            <a:endParaRPr lang="en-US" dirty="0"/>
          </a:p>
          <a:p>
            <a:r>
              <a:rPr lang="en-US" dirty="0"/>
              <a:t>SHOW EXAMPLE. </a:t>
            </a:r>
          </a:p>
          <a:p>
            <a:endParaRPr lang="en-US" dirty="0"/>
          </a:p>
          <a:p>
            <a:endParaRPr lang="en-US" dirty="0"/>
          </a:p>
          <a:p>
            <a:r>
              <a:rPr lang="en-US" dirty="0"/>
              <a:t>When we play the scene, the first console message at the top pops up, and once we click to create the clone, the second console message pops up.</a:t>
            </a:r>
            <a:r>
              <a:rPr lang="en-US" sz="1800" dirty="0">
                <a:effectLst/>
                <a:latin typeface="Calibri" panose="020F0502020204030204" pitchFamily="34" charset="0"/>
              </a:rPr>
              <a:t> You'll see that our Serialized values are the ones that updated between the two instances-- the Serialized private int, serialized private float, and public float. Private int did not update, because it is not serialized. You will notice that public static int did update, even though we know based on our restrictions it does not qualify for serialization, and it doesn't show up in our inspector. Remember-- static fields belong to the class, not the instance. So, for example, if I were to keep this in play mode, and create a new game object and apply the example 1a script, the static integer is the same value as the object I cloned, but we know it's not a clone of the clone-- I just created it! And if we look at the serialized private int (the first one listed), the value is that of our original object– this is serialization.</a:t>
            </a:r>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7</a:t>
            </a:fld>
            <a:endParaRPr lang="en-US"/>
          </a:p>
        </p:txBody>
      </p:sp>
    </p:spTree>
    <p:extLst>
      <p:ext uri="{BB962C8B-B14F-4D97-AF65-F5344CB8AC3E}">
        <p14:creationId xmlns:p14="http://schemas.microsoft.com/office/powerpoint/2010/main" val="49641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December 11,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982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50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136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December 11,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712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024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18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December 11,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980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December 11,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540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December 11,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54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7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456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December 11,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437826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Fmq7TBCVtRE" TargetMode="External"/><Relationship Id="rId3" Type="http://schemas.openxmlformats.org/officeDocument/2006/relationships/hyperlink" Target="https://docs.unity3d.com/Manual/script-Serialization.html" TargetMode="External"/><Relationship Id="rId7" Type="http://schemas.openxmlformats.org/officeDocument/2006/relationships/hyperlink" Target="https://stackoverflow.com/questions/31655795/how-to-save-a-colo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oJrAT8L4BrA&amp;list=PLAeIzH0X_Fobg-uYDydKygpqHjMfPm23Z&amp;index=259" TargetMode="External"/><Relationship Id="rId5" Type="http://schemas.openxmlformats.org/officeDocument/2006/relationships/hyperlink" Target="https://sometimesicode.wordpress.com/2015/04/11/unity-serialization-part-1-how-it-works-and-examples/" TargetMode="External"/><Relationship Id="rId4" Type="http://schemas.openxmlformats.org/officeDocument/2006/relationships/hyperlink" Target="https://docs.microsoft.com/en-us/dotnet/csharp/programming-guide/concepts/serialization/#:~:text=Serialization%20is%20the%20process%20of,reverse%20process%20is%20called%20deserializ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63CAF-F286-4A30-9263-C7CE27AD9BAA}"/>
              </a:ext>
            </a:extLst>
          </p:cNvPr>
          <p:cNvSpPr>
            <a:spLocks noGrp="1"/>
          </p:cNvSpPr>
          <p:nvPr>
            <p:ph type="ctrTitle"/>
          </p:nvPr>
        </p:nvSpPr>
        <p:spPr>
          <a:xfrm>
            <a:off x="720000" y="720000"/>
            <a:ext cx="5015638" cy="2804400"/>
          </a:xfrm>
        </p:spPr>
        <p:txBody>
          <a:bodyPr>
            <a:normAutofit/>
          </a:bodyPr>
          <a:lstStyle/>
          <a:p>
            <a:r>
              <a:rPr lang="en-US" dirty="0"/>
              <a:t>Serialization</a:t>
            </a:r>
          </a:p>
        </p:txBody>
      </p:sp>
      <p:sp>
        <p:nvSpPr>
          <p:cNvPr id="3" name="Subtitle 2">
            <a:extLst>
              <a:ext uri="{FF2B5EF4-FFF2-40B4-BE49-F238E27FC236}">
                <a16:creationId xmlns:a16="http://schemas.microsoft.com/office/drawing/2014/main" id="{437FEC53-7C71-4C96-83C1-A39FE90D8C68}"/>
              </a:ext>
            </a:extLst>
          </p:cNvPr>
          <p:cNvSpPr>
            <a:spLocks noGrp="1"/>
          </p:cNvSpPr>
          <p:nvPr>
            <p:ph type="subTitle" idx="1"/>
          </p:nvPr>
        </p:nvSpPr>
        <p:spPr>
          <a:xfrm>
            <a:off x="720000" y="3830399"/>
            <a:ext cx="5015638" cy="1936800"/>
          </a:xfrm>
        </p:spPr>
        <p:txBody>
          <a:bodyPr>
            <a:normAutofit/>
          </a:bodyPr>
          <a:lstStyle/>
          <a:p>
            <a:r>
              <a:rPr lang="en-US" dirty="0"/>
              <a:t>By: Alexa Summers</a:t>
            </a:r>
          </a:p>
        </p:txBody>
      </p:sp>
      <p:pic>
        <p:nvPicPr>
          <p:cNvPr id="4" name="Picture 3">
            <a:extLst>
              <a:ext uri="{FF2B5EF4-FFF2-40B4-BE49-F238E27FC236}">
                <a16:creationId xmlns:a16="http://schemas.microsoft.com/office/drawing/2014/main" id="{5D6BF4FE-04E3-414F-82DA-E37D451E87F9}"/>
              </a:ext>
            </a:extLst>
          </p:cNvPr>
          <p:cNvPicPr>
            <a:picLocks noChangeAspect="1"/>
          </p:cNvPicPr>
          <p:nvPr/>
        </p:nvPicPr>
        <p:blipFill rotWithShape="1">
          <a:blip r:embed="rId2"/>
          <a:srcRect r="49010"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86542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65B2-F904-4AE3-BBC9-4BFC784187BC}"/>
              </a:ext>
            </a:extLst>
          </p:cNvPr>
          <p:cNvSpPr>
            <a:spLocks noGrp="1"/>
          </p:cNvSpPr>
          <p:nvPr>
            <p:ph type="title"/>
          </p:nvPr>
        </p:nvSpPr>
        <p:spPr>
          <a:xfrm>
            <a:off x="720000" y="619200"/>
            <a:ext cx="10728322" cy="733350"/>
          </a:xfrm>
        </p:spPr>
        <p:txBody>
          <a:bodyPr/>
          <a:lstStyle/>
          <a:p>
            <a:r>
              <a:rPr lang="en-US" dirty="0"/>
              <a:t>Resources &amp; References</a:t>
            </a:r>
          </a:p>
        </p:txBody>
      </p:sp>
      <p:sp>
        <p:nvSpPr>
          <p:cNvPr id="3" name="Content Placeholder 2">
            <a:extLst>
              <a:ext uri="{FF2B5EF4-FFF2-40B4-BE49-F238E27FC236}">
                <a16:creationId xmlns:a16="http://schemas.microsoft.com/office/drawing/2014/main" id="{8C088430-D9CE-4980-AD7C-6BB642F13EF4}"/>
              </a:ext>
            </a:extLst>
          </p:cNvPr>
          <p:cNvSpPr>
            <a:spLocks noGrp="1"/>
          </p:cNvSpPr>
          <p:nvPr>
            <p:ph idx="1"/>
          </p:nvPr>
        </p:nvSpPr>
        <p:spPr>
          <a:xfrm>
            <a:off x="719997" y="1755700"/>
            <a:ext cx="10728325" cy="4483100"/>
          </a:xfrm>
        </p:spPr>
        <p:txBody>
          <a:bodyPr/>
          <a:lstStyle/>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4"/>
              </a:rPr>
              <a:t>https://docs.microsoft.com/en-us/dotnet/csharp/programming-guide/concepts/serialization/#:~:text=Serialization%20is%20the%20process%20of,reverse%20process%20is%20called%20deserialization</a:t>
            </a:r>
            <a:r>
              <a:rPr lang="en-US" sz="1800" dirty="0">
                <a:effectLst/>
                <a:latin typeface="Calibri" panose="020F0502020204030204" pitchFamily="34" charset="0"/>
              </a:rPr>
              <a:t>.</a:t>
            </a:r>
            <a:endParaRPr lang="en-US" sz="1800" dirty="0">
              <a:latin typeface="Calibri" panose="020F0502020204030204" pitchFamily="34" charset="0"/>
            </a:endParaRPr>
          </a:p>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5"/>
              </a:rPr>
              <a:t>https://sometimesicode.wordpress.com/2015/04/11/unity-serialization-part-1-how-it-works-and-examples/</a:t>
            </a:r>
            <a:endParaRPr lang="en-US" sz="1800" dirty="0">
              <a:latin typeface="Calibri" panose="020F0502020204030204" pitchFamily="34" charset="0"/>
            </a:endParaRPr>
          </a:p>
          <a:p>
            <a:r>
              <a:rPr lang="en-US" sz="1800" dirty="0">
                <a:effectLst/>
                <a:latin typeface="Calibri" panose="020F0502020204030204" pitchFamily="34" charset="0"/>
                <a:hlinkClick r:id="rId6"/>
              </a:rPr>
              <a:t>https://www.youtube.com/watch?v=oJrAT8L4BrA&amp;list=PLAeIzH0X_Fobg-uYDydKygpqHjMfPm23Z&amp;index=259</a:t>
            </a:r>
            <a:endParaRPr lang="en-US" sz="1800" dirty="0">
              <a:effectLst/>
              <a:latin typeface="Calibri" panose="020F0502020204030204" pitchFamily="34" charset="0"/>
            </a:endParaRPr>
          </a:p>
          <a:p>
            <a:r>
              <a:rPr lang="en-US" sz="1800" dirty="0">
                <a:effectLst/>
                <a:latin typeface="Calibri" panose="020F0502020204030204" pitchFamily="34" charset="0"/>
                <a:hlinkClick r:id="rId7"/>
              </a:rPr>
              <a:t>https://stackoverflow.com/questions/31655795/how-to-save-a-color</a:t>
            </a:r>
            <a:endParaRPr lang="en-US" sz="1800" dirty="0">
              <a:latin typeface="Calibri" panose="020F0502020204030204" pitchFamily="34" charset="0"/>
            </a:endParaRPr>
          </a:p>
          <a:p>
            <a:r>
              <a:rPr lang="en-US" sz="1800" dirty="0">
                <a:latin typeface="Calibri" panose="020F0502020204030204" pitchFamily="34" charset="0"/>
                <a:hlinkClick r:id="rId8"/>
              </a:rPr>
              <a:t>https://www.youtube.com/watch?v=Fmq7TBCVtRE</a:t>
            </a:r>
            <a:endParaRPr lang="en-US" sz="1800" dirty="0">
              <a:latin typeface="Calibri" panose="020F0502020204030204" pitchFamily="34" charset="0"/>
            </a:endParaRPr>
          </a:p>
          <a:p>
            <a:endParaRPr lang="en-US" sz="1800" dirty="0">
              <a:latin typeface="Calibri" panose="020F0502020204030204" pitchFamily="34" charset="0"/>
            </a:endParaRPr>
          </a:p>
        </p:txBody>
      </p:sp>
    </p:spTree>
    <p:extLst>
      <p:ext uri="{BB962C8B-B14F-4D97-AF65-F5344CB8AC3E}">
        <p14:creationId xmlns:p14="http://schemas.microsoft.com/office/powerpoint/2010/main" val="29216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5FF88DA-F544-48DC-A77D-355F13419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7BD9A-E504-4910-8840-8CD67578C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7796E5A-5224-4D7A-AE21-974F820D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9626" y="0"/>
            <a:ext cx="11382374" cy="6858000"/>
          </a:xfrm>
          <a:custGeom>
            <a:avLst/>
            <a:gdLst>
              <a:gd name="connsiteX0" fmla="*/ 7488223 w 11382374"/>
              <a:gd name="connsiteY0" fmla="*/ 5362710 h 6858000"/>
              <a:gd name="connsiteX1" fmla="*/ 7660754 w 11382374"/>
              <a:gd name="connsiteY1" fmla="*/ 5395635 h 6858000"/>
              <a:gd name="connsiteX2" fmla="*/ 7791274 w 11382374"/>
              <a:gd name="connsiteY2" fmla="*/ 5499694 h 6858000"/>
              <a:gd name="connsiteX3" fmla="*/ 7895690 w 11382374"/>
              <a:gd name="connsiteY3" fmla="*/ 5707813 h 6858000"/>
              <a:gd name="connsiteX4" fmla="*/ 8026210 w 11382374"/>
              <a:gd name="connsiteY4" fmla="*/ 6540288 h 6858000"/>
              <a:gd name="connsiteX5" fmla="*/ 8000106 w 11382374"/>
              <a:gd name="connsiteY5" fmla="*/ 6852467 h 6858000"/>
              <a:gd name="connsiteX6" fmla="*/ 7997209 w 11382374"/>
              <a:gd name="connsiteY6" fmla="*/ 6858000 h 6858000"/>
              <a:gd name="connsiteX7" fmla="*/ 7284161 w 11382374"/>
              <a:gd name="connsiteY7" fmla="*/ 6858000 h 6858000"/>
              <a:gd name="connsiteX8" fmla="*/ 7261037 w 11382374"/>
              <a:gd name="connsiteY8" fmla="*/ 6815477 h 6858000"/>
              <a:gd name="connsiteX9" fmla="*/ 7216986 w 11382374"/>
              <a:gd name="connsiteY9" fmla="*/ 6592318 h 6858000"/>
              <a:gd name="connsiteX10" fmla="*/ 7190882 w 11382374"/>
              <a:gd name="connsiteY10" fmla="*/ 6306155 h 6858000"/>
              <a:gd name="connsiteX11" fmla="*/ 7112570 w 11382374"/>
              <a:gd name="connsiteY11" fmla="*/ 5915932 h 6858000"/>
              <a:gd name="connsiteX12" fmla="*/ 7086466 w 11382374"/>
              <a:gd name="connsiteY12" fmla="*/ 5577739 h 6858000"/>
              <a:gd name="connsiteX13" fmla="*/ 7399714 w 11382374"/>
              <a:gd name="connsiteY13" fmla="*/ 5369620 h 6858000"/>
              <a:gd name="connsiteX14" fmla="*/ 7488223 w 11382374"/>
              <a:gd name="connsiteY14" fmla="*/ 5362710 h 6858000"/>
              <a:gd name="connsiteX15" fmla="*/ 4656642 w 11382374"/>
              <a:gd name="connsiteY15" fmla="*/ 5350109 h 6858000"/>
              <a:gd name="connsiteX16" fmla="*/ 4832285 w 11382374"/>
              <a:gd name="connsiteY16" fmla="*/ 5369620 h 6858000"/>
              <a:gd name="connsiteX17" fmla="*/ 5092495 w 11382374"/>
              <a:gd name="connsiteY17" fmla="*/ 5525709 h 6858000"/>
              <a:gd name="connsiteX18" fmla="*/ 5040453 w 11382374"/>
              <a:gd name="connsiteY18" fmla="*/ 6566303 h 6858000"/>
              <a:gd name="connsiteX19" fmla="*/ 4996086 w 11382374"/>
              <a:gd name="connsiteY19" fmla="*/ 6815071 h 6858000"/>
              <a:gd name="connsiteX20" fmla="*/ 4979880 w 11382374"/>
              <a:gd name="connsiteY20" fmla="*/ 6858000 h 6858000"/>
              <a:gd name="connsiteX21" fmla="*/ 4220086 w 11382374"/>
              <a:gd name="connsiteY21" fmla="*/ 6858000 h 6858000"/>
              <a:gd name="connsiteX22" fmla="*/ 4215097 w 11382374"/>
              <a:gd name="connsiteY22" fmla="*/ 6841085 h 6858000"/>
              <a:gd name="connsiteX23" fmla="*/ 4207778 w 11382374"/>
              <a:gd name="connsiteY23" fmla="*/ 6592318 h 6858000"/>
              <a:gd name="connsiteX24" fmla="*/ 4259820 w 11382374"/>
              <a:gd name="connsiteY24" fmla="*/ 6072021 h 6858000"/>
              <a:gd name="connsiteX25" fmla="*/ 4285842 w 11382374"/>
              <a:gd name="connsiteY25" fmla="*/ 5837887 h 6858000"/>
              <a:gd name="connsiteX26" fmla="*/ 4311863 w 11382374"/>
              <a:gd name="connsiteY26" fmla="*/ 5655783 h 6858000"/>
              <a:gd name="connsiteX27" fmla="*/ 4520031 w 11382374"/>
              <a:gd name="connsiteY27" fmla="*/ 5369620 h 6858000"/>
              <a:gd name="connsiteX28" fmla="*/ 4656642 w 11382374"/>
              <a:gd name="connsiteY28" fmla="*/ 5350109 h 6858000"/>
              <a:gd name="connsiteX29" fmla="*/ 9692662 w 11382374"/>
              <a:gd name="connsiteY29" fmla="*/ 4481788 h 6858000"/>
              <a:gd name="connsiteX30" fmla="*/ 9928184 w 11382374"/>
              <a:gd name="connsiteY30" fmla="*/ 4560075 h 6858000"/>
              <a:gd name="connsiteX31" fmla="*/ 10137538 w 11382374"/>
              <a:gd name="connsiteY31" fmla="*/ 4768841 h 6858000"/>
              <a:gd name="connsiteX32" fmla="*/ 10320722 w 11382374"/>
              <a:gd name="connsiteY32" fmla="*/ 5003703 h 6858000"/>
              <a:gd name="connsiteX33" fmla="*/ 10582413 w 11382374"/>
              <a:gd name="connsiteY33" fmla="*/ 5290756 h 6858000"/>
              <a:gd name="connsiteX34" fmla="*/ 10765597 w 11382374"/>
              <a:gd name="connsiteY34" fmla="*/ 5603905 h 6858000"/>
              <a:gd name="connsiteX35" fmla="*/ 10608582 w 11382374"/>
              <a:gd name="connsiteY35" fmla="*/ 5917053 h 6858000"/>
              <a:gd name="connsiteX36" fmla="*/ 10320722 w 11382374"/>
              <a:gd name="connsiteY36" fmla="*/ 6021436 h 6858000"/>
              <a:gd name="connsiteX37" fmla="*/ 10189876 w 11382374"/>
              <a:gd name="connsiteY37" fmla="*/ 5995340 h 6858000"/>
              <a:gd name="connsiteX38" fmla="*/ 10006692 w 11382374"/>
              <a:gd name="connsiteY38" fmla="*/ 5864862 h 6858000"/>
              <a:gd name="connsiteX39" fmla="*/ 9457140 w 11382374"/>
              <a:gd name="connsiteY39" fmla="*/ 5186373 h 6858000"/>
              <a:gd name="connsiteX40" fmla="*/ 9326294 w 11382374"/>
              <a:gd name="connsiteY40" fmla="*/ 4925416 h 6858000"/>
              <a:gd name="connsiteX41" fmla="*/ 9352463 w 11382374"/>
              <a:gd name="connsiteY41" fmla="*/ 4768841 h 6858000"/>
              <a:gd name="connsiteX42" fmla="*/ 9430971 w 11382374"/>
              <a:gd name="connsiteY42" fmla="*/ 4638363 h 6858000"/>
              <a:gd name="connsiteX43" fmla="*/ 9509478 w 11382374"/>
              <a:gd name="connsiteY43" fmla="*/ 4586171 h 6858000"/>
              <a:gd name="connsiteX44" fmla="*/ 9692662 w 11382374"/>
              <a:gd name="connsiteY44" fmla="*/ 4481788 h 6858000"/>
              <a:gd name="connsiteX45" fmla="*/ 2119526 w 11382374"/>
              <a:gd name="connsiteY45" fmla="*/ 4452741 h 6858000"/>
              <a:gd name="connsiteX46" fmla="*/ 2407387 w 11382374"/>
              <a:gd name="connsiteY46" fmla="*/ 4583154 h 6858000"/>
              <a:gd name="connsiteX47" fmla="*/ 2538232 w 11382374"/>
              <a:gd name="connsiteY47" fmla="*/ 4843979 h 6858000"/>
              <a:gd name="connsiteX48" fmla="*/ 2433556 w 11382374"/>
              <a:gd name="connsiteY48" fmla="*/ 5156969 h 6858000"/>
              <a:gd name="connsiteX49" fmla="*/ 1857834 w 11382374"/>
              <a:gd name="connsiteY49" fmla="*/ 5835114 h 6858000"/>
              <a:gd name="connsiteX50" fmla="*/ 1255944 w 11382374"/>
              <a:gd name="connsiteY50" fmla="*/ 5887279 h 6858000"/>
              <a:gd name="connsiteX51" fmla="*/ 1098929 w 11382374"/>
              <a:gd name="connsiteY51" fmla="*/ 5652536 h 6858000"/>
              <a:gd name="connsiteX52" fmla="*/ 1203606 w 11382374"/>
              <a:gd name="connsiteY52" fmla="*/ 5365629 h 6858000"/>
              <a:gd name="connsiteX53" fmla="*/ 1386790 w 11382374"/>
              <a:gd name="connsiteY53" fmla="*/ 5078721 h 6858000"/>
              <a:gd name="connsiteX54" fmla="*/ 1753158 w 11382374"/>
              <a:gd name="connsiteY54" fmla="*/ 4661401 h 6858000"/>
              <a:gd name="connsiteX55" fmla="*/ 1805496 w 11382374"/>
              <a:gd name="connsiteY55" fmla="*/ 4609236 h 6858000"/>
              <a:gd name="connsiteX56" fmla="*/ 2119526 w 11382374"/>
              <a:gd name="connsiteY56" fmla="*/ 4452741 h 6858000"/>
              <a:gd name="connsiteX57" fmla="*/ 469454 w 11382374"/>
              <a:gd name="connsiteY57" fmla="*/ 2399882 h 6858000"/>
              <a:gd name="connsiteX58" fmla="*/ 1408362 w 11382374"/>
              <a:gd name="connsiteY58" fmla="*/ 2425998 h 6858000"/>
              <a:gd name="connsiteX59" fmla="*/ 1669169 w 11382374"/>
              <a:gd name="connsiteY59" fmla="*/ 2556576 h 6858000"/>
              <a:gd name="connsiteX60" fmla="*/ 1721331 w 11382374"/>
              <a:gd name="connsiteY60" fmla="*/ 2869964 h 6858000"/>
              <a:gd name="connsiteX61" fmla="*/ 1617008 w 11382374"/>
              <a:gd name="connsiteY61" fmla="*/ 3157235 h 6858000"/>
              <a:gd name="connsiteX62" fmla="*/ 1356200 w 11382374"/>
              <a:gd name="connsiteY62" fmla="*/ 3261698 h 6858000"/>
              <a:gd name="connsiteX63" fmla="*/ 469454 w 11382374"/>
              <a:gd name="connsiteY63" fmla="*/ 3235582 h 6858000"/>
              <a:gd name="connsiteX64" fmla="*/ 417292 w 11382374"/>
              <a:gd name="connsiteY64" fmla="*/ 3235582 h 6858000"/>
              <a:gd name="connsiteX65" fmla="*/ 104323 w 11382374"/>
              <a:gd name="connsiteY65" fmla="*/ 3105004 h 6858000"/>
              <a:gd name="connsiteX66" fmla="*/ 0 w 11382374"/>
              <a:gd name="connsiteY66" fmla="*/ 2869964 h 6858000"/>
              <a:gd name="connsiteX67" fmla="*/ 104323 w 11382374"/>
              <a:gd name="connsiteY67" fmla="*/ 2504345 h 6858000"/>
              <a:gd name="connsiteX68" fmla="*/ 469454 w 11382374"/>
              <a:gd name="connsiteY68" fmla="*/ 2399882 h 6858000"/>
              <a:gd name="connsiteX69" fmla="*/ 11342469 w 11382374"/>
              <a:gd name="connsiteY69" fmla="*/ 2399881 h 6858000"/>
              <a:gd name="connsiteX70" fmla="*/ 11382374 w 11382374"/>
              <a:gd name="connsiteY70" fmla="*/ 2399881 h 6858000"/>
              <a:gd name="connsiteX71" fmla="*/ 11382374 w 11382374"/>
              <a:gd name="connsiteY71" fmla="*/ 3263992 h 6858000"/>
              <a:gd name="connsiteX72" fmla="*/ 11352250 w 11382374"/>
              <a:gd name="connsiteY72" fmla="*/ 3262589 h 6858000"/>
              <a:gd name="connsiteX73" fmla="*/ 11238146 w 11382374"/>
              <a:gd name="connsiteY73" fmla="*/ 3255148 h 6858000"/>
              <a:gd name="connsiteX74" fmla="*/ 10768692 w 11382374"/>
              <a:gd name="connsiteY74" fmla="*/ 3255148 h 6858000"/>
              <a:gd name="connsiteX75" fmla="*/ 10533965 w 11382374"/>
              <a:gd name="connsiteY75" fmla="*/ 3229231 h 6858000"/>
              <a:gd name="connsiteX76" fmla="*/ 10299238 w 11382374"/>
              <a:gd name="connsiteY76" fmla="*/ 3125562 h 6858000"/>
              <a:gd name="connsiteX77" fmla="*/ 10220996 w 11382374"/>
              <a:gd name="connsiteY77" fmla="*/ 2944142 h 6858000"/>
              <a:gd name="connsiteX78" fmla="*/ 10220996 w 11382374"/>
              <a:gd name="connsiteY78" fmla="*/ 2814556 h 6858000"/>
              <a:gd name="connsiteX79" fmla="*/ 10299238 w 11382374"/>
              <a:gd name="connsiteY79" fmla="*/ 2581302 h 6858000"/>
              <a:gd name="connsiteX80" fmla="*/ 10507884 w 11382374"/>
              <a:gd name="connsiteY80" fmla="*/ 2477633 h 6858000"/>
              <a:gd name="connsiteX81" fmla="*/ 10820854 w 11382374"/>
              <a:gd name="connsiteY81" fmla="*/ 2451716 h 6858000"/>
              <a:gd name="connsiteX82" fmla="*/ 11342469 w 11382374"/>
              <a:gd name="connsiteY82" fmla="*/ 2399881 h 6858000"/>
              <a:gd name="connsiteX83" fmla="*/ 9918575 w 11382374"/>
              <a:gd name="connsiteY83" fmla="*/ 0 h 6858000"/>
              <a:gd name="connsiteX84" fmla="*/ 10743186 w 11382374"/>
              <a:gd name="connsiteY84" fmla="*/ 0 h 6858000"/>
              <a:gd name="connsiteX85" fmla="*/ 10752356 w 11382374"/>
              <a:gd name="connsiteY85" fmla="*/ 13166 h 6858000"/>
              <a:gd name="connsiteX86" fmla="*/ 10768671 w 11382374"/>
              <a:gd name="connsiteY86" fmla="*/ 133340 h 6858000"/>
              <a:gd name="connsiteX87" fmla="*/ 10638151 w 11382374"/>
              <a:gd name="connsiteY87" fmla="*/ 445143 h 6858000"/>
              <a:gd name="connsiteX88" fmla="*/ 10063862 w 11382374"/>
              <a:gd name="connsiteY88" fmla="*/ 1094733 h 6858000"/>
              <a:gd name="connsiteX89" fmla="*/ 9750613 w 11382374"/>
              <a:gd name="connsiteY89" fmla="*/ 1250634 h 6858000"/>
              <a:gd name="connsiteX90" fmla="*/ 9437364 w 11382374"/>
              <a:gd name="connsiteY90" fmla="*/ 1120716 h 6858000"/>
              <a:gd name="connsiteX91" fmla="*/ 9306844 w 11382374"/>
              <a:gd name="connsiteY91" fmla="*/ 886864 h 6858000"/>
              <a:gd name="connsiteX92" fmla="*/ 9411260 w 11382374"/>
              <a:gd name="connsiteY92" fmla="*/ 601045 h 6858000"/>
              <a:gd name="connsiteX93" fmla="*/ 9750613 w 11382374"/>
              <a:gd name="connsiteY93" fmla="*/ 185307 h 6858000"/>
              <a:gd name="connsiteX94" fmla="*/ 9887659 w 11382374"/>
              <a:gd name="connsiteY94" fmla="*/ 35902 h 6858000"/>
              <a:gd name="connsiteX95" fmla="*/ 7061905 w 11382374"/>
              <a:gd name="connsiteY95" fmla="*/ 0 h 6858000"/>
              <a:gd name="connsiteX96" fmla="*/ 7888888 w 11382374"/>
              <a:gd name="connsiteY96" fmla="*/ 0 h 6858000"/>
              <a:gd name="connsiteX97" fmla="*/ 7883747 w 11382374"/>
              <a:gd name="connsiteY97" fmla="*/ 27195 h 6858000"/>
              <a:gd name="connsiteX98" fmla="*/ 7864297 w 11382374"/>
              <a:gd name="connsiteY98" fmla="*/ 134735 h 6858000"/>
              <a:gd name="connsiteX99" fmla="*/ 7708697 w 11382374"/>
              <a:gd name="connsiteY99" fmla="*/ 343299 h 6858000"/>
              <a:gd name="connsiteX100" fmla="*/ 7475296 w 11382374"/>
              <a:gd name="connsiteY100" fmla="*/ 395440 h 6858000"/>
              <a:gd name="connsiteX101" fmla="*/ 7267829 w 11382374"/>
              <a:gd name="connsiteY101" fmla="*/ 369370 h 6858000"/>
              <a:gd name="connsiteX102" fmla="*/ 7086296 w 11382374"/>
              <a:gd name="connsiteY102" fmla="*/ 212947 h 6858000"/>
              <a:gd name="connsiteX103" fmla="*/ 7063604 w 11382374"/>
              <a:gd name="connsiteY103" fmla="*/ 59783 h 6858000"/>
              <a:gd name="connsiteX104" fmla="*/ 4436312 w 11382374"/>
              <a:gd name="connsiteY104" fmla="*/ 0 h 6858000"/>
              <a:gd name="connsiteX105" fmla="*/ 5284401 w 11382374"/>
              <a:gd name="connsiteY105" fmla="*/ 0 h 6858000"/>
              <a:gd name="connsiteX106" fmla="*/ 5287671 w 11382374"/>
              <a:gd name="connsiteY106" fmla="*/ 38941 h 6858000"/>
              <a:gd name="connsiteX107" fmla="*/ 5253695 w 11382374"/>
              <a:gd name="connsiteY107" fmla="*/ 266980 h 6858000"/>
              <a:gd name="connsiteX108" fmla="*/ 4467755 w 11382374"/>
              <a:gd name="connsiteY108" fmla="*/ 136439 h 6858000"/>
              <a:gd name="connsiteX109" fmla="*/ 4448108 w 11382374"/>
              <a:gd name="connsiteY109" fmla="*/ 40165 h 6858000"/>
              <a:gd name="connsiteX110" fmla="*/ 1329412 w 11382374"/>
              <a:gd name="connsiteY110" fmla="*/ 0 h 6858000"/>
              <a:gd name="connsiteX111" fmla="*/ 2250935 w 11382374"/>
              <a:gd name="connsiteY111" fmla="*/ 0 h 6858000"/>
              <a:gd name="connsiteX112" fmla="*/ 2264829 w 11382374"/>
              <a:gd name="connsiteY112" fmla="*/ 12434 h 6858000"/>
              <a:gd name="connsiteX113" fmla="*/ 2297116 w 11382374"/>
              <a:gd name="connsiteY113" fmla="*/ 29891 h 6858000"/>
              <a:gd name="connsiteX114" fmla="*/ 2454059 w 11382374"/>
              <a:gd name="connsiteY114" fmla="*/ 211776 h 6858000"/>
              <a:gd name="connsiteX115" fmla="*/ 2715628 w 11382374"/>
              <a:gd name="connsiteY115" fmla="*/ 497595 h 6858000"/>
              <a:gd name="connsiteX116" fmla="*/ 2820255 w 11382374"/>
              <a:gd name="connsiteY116" fmla="*/ 783415 h 6858000"/>
              <a:gd name="connsiteX117" fmla="*/ 2689471 w 11382374"/>
              <a:gd name="connsiteY117" fmla="*/ 1043250 h 6858000"/>
              <a:gd name="connsiteX118" fmla="*/ 2401745 w 11382374"/>
              <a:gd name="connsiteY118" fmla="*/ 1199152 h 6858000"/>
              <a:gd name="connsiteX119" fmla="*/ 2140175 w 11382374"/>
              <a:gd name="connsiteY119" fmla="*/ 1095218 h 6858000"/>
              <a:gd name="connsiteX120" fmla="*/ 1930919 w 11382374"/>
              <a:gd name="connsiteY120" fmla="*/ 887349 h 6858000"/>
              <a:gd name="connsiteX121" fmla="*/ 1669350 w 11382374"/>
              <a:gd name="connsiteY121" fmla="*/ 575546 h 6858000"/>
              <a:gd name="connsiteX122" fmla="*/ 1486251 w 11382374"/>
              <a:gd name="connsiteY122" fmla="*/ 393661 h 6858000"/>
              <a:gd name="connsiteX123" fmla="*/ 1329310 w 11382374"/>
              <a:gd name="connsiteY123" fmla="*/ 81858 h 6858000"/>
              <a:gd name="connsiteX124" fmla="*/ 1328084 w 11382374"/>
              <a:gd name="connsiteY124" fmla="*/ 35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1382374" h="6858000">
                <a:moveTo>
                  <a:pt x="7488223" y="5362710"/>
                </a:moveTo>
                <a:cubicBezTo>
                  <a:pt x="7567759" y="5366368"/>
                  <a:pt x="7621598" y="5395635"/>
                  <a:pt x="7660754" y="5395635"/>
                </a:cubicBezTo>
                <a:cubicBezTo>
                  <a:pt x="7712962" y="5421650"/>
                  <a:pt x="7739066" y="5447665"/>
                  <a:pt x="7791274" y="5499694"/>
                </a:cubicBezTo>
                <a:cubicBezTo>
                  <a:pt x="7817378" y="5551724"/>
                  <a:pt x="7843482" y="5603754"/>
                  <a:pt x="7895690" y="5707813"/>
                </a:cubicBezTo>
                <a:cubicBezTo>
                  <a:pt x="7921794" y="5811873"/>
                  <a:pt x="8026210" y="6540288"/>
                  <a:pt x="8026210" y="6540288"/>
                </a:cubicBezTo>
                <a:cubicBezTo>
                  <a:pt x="8052314" y="6696377"/>
                  <a:pt x="8026210" y="6800437"/>
                  <a:pt x="8000106" y="6852467"/>
                </a:cubicBezTo>
                <a:lnTo>
                  <a:pt x="7997209" y="6858000"/>
                </a:lnTo>
                <a:lnTo>
                  <a:pt x="7284161" y="6858000"/>
                </a:lnTo>
                <a:lnTo>
                  <a:pt x="7261037" y="6815477"/>
                </a:lnTo>
                <a:cubicBezTo>
                  <a:pt x="7231670" y="6748407"/>
                  <a:pt x="7216986" y="6670363"/>
                  <a:pt x="7216986" y="6592318"/>
                </a:cubicBezTo>
                <a:cubicBezTo>
                  <a:pt x="7190882" y="6306155"/>
                  <a:pt x="7190882" y="6306155"/>
                  <a:pt x="7190882" y="6306155"/>
                </a:cubicBezTo>
                <a:cubicBezTo>
                  <a:pt x="7112570" y="5915932"/>
                  <a:pt x="7112570" y="5915932"/>
                  <a:pt x="7112570" y="5915932"/>
                </a:cubicBezTo>
                <a:cubicBezTo>
                  <a:pt x="7060362" y="5759843"/>
                  <a:pt x="7060362" y="5655783"/>
                  <a:pt x="7086466" y="5577739"/>
                </a:cubicBezTo>
                <a:cubicBezTo>
                  <a:pt x="7138674" y="5473679"/>
                  <a:pt x="7243090" y="5369620"/>
                  <a:pt x="7399714" y="5369620"/>
                </a:cubicBezTo>
                <a:cubicBezTo>
                  <a:pt x="7432344" y="5363117"/>
                  <a:pt x="7461711" y="5361491"/>
                  <a:pt x="7488223" y="5362710"/>
                </a:cubicBezTo>
                <a:close/>
                <a:moveTo>
                  <a:pt x="4656642" y="5350109"/>
                </a:moveTo>
                <a:cubicBezTo>
                  <a:pt x="4708684" y="5350109"/>
                  <a:pt x="4767233" y="5356613"/>
                  <a:pt x="4832285" y="5369620"/>
                </a:cubicBezTo>
                <a:cubicBezTo>
                  <a:pt x="4962390" y="5395635"/>
                  <a:pt x="5066474" y="5447665"/>
                  <a:pt x="5092495" y="5525709"/>
                </a:cubicBezTo>
                <a:cubicBezTo>
                  <a:pt x="5144537" y="5629769"/>
                  <a:pt x="5040453" y="6462244"/>
                  <a:pt x="5040453" y="6566303"/>
                </a:cubicBezTo>
                <a:cubicBezTo>
                  <a:pt x="5030696" y="6663859"/>
                  <a:pt x="5017279" y="6746782"/>
                  <a:pt x="4996086" y="6815071"/>
                </a:cubicBezTo>
                <a:lnTo>
                  <a:pt x="4979880" y="6858000"/>
                </a:lnTo>
                <a:lnTo>
                  <a:pt x="4220086" y="6858000"/>
                </a:lnTo>
                <a:lnTo>
                  <a:pt x="4215097" y="6841085"/>
                </a:lnTo>
                <a:cubicBezTo>
                  <a:pt x="4198021" y="6772796"/>
                  <a:pt x="4188263" y="6689874"/>
                  <a:pt x="4207778" y="6592318"/>
                </a:cubicBezTo>
                <a:cubicBezTo>
                  <a:pt x="4207778" y="6592318"/>
                  <a:pt x="4259820" y="6124051"/>
                  <a:pt x="4259820" y="6072021"/>
                </a:cubicBezTo>
                <a:cubicBezTo>
                  <a:pt x="4259820" y="5993976"/>
                  <a:pt x="4285842" y="5863902"/>
                  <a:pt x="4285842" y="5837887"/>
                </a:cubicBezTo>
                <a:cubicBezTo>
                  <a:pt x="4311863" y="5655783"/>
                  <a:pt x="4311863" y="5655783"/>
                  <a:pt x="4311863" y="5655783"/>
                </a:cubicBezTo>
                <a:cubicBezTo>
                  <a:pt x="4363905" y="5499694"/>
                  <a:pt x="4441968" y="5421650"/>
                  <a:pt x="4520031" y="5369620"/>
                </a:cubicBezTo>
                <a:cubicBezTo>
                  <a:pt x="4559065" y="5356613"/>
                  <a:pt x="4604600" y="5350109"/>
                  <a:pt x="4656642" y="5350109"/>
                </a:cubicBezTo>
                <a:close/>
                <a:moveTo>
                  <a:pt x="9692662" y="4481788"/>
                </a:moveTo>
                <a:cubicBezTo>
                  <a:pt x="9771169" y="4481788"/>
                  <a:pt x="9849677" y="4507884"/>
                  <a:pt x="9928184" y="4560075"/>
                </a:cubicBezTo>
                <a:cubicBezTo>
                  <a:pt x="10006692" y="4586171"/>
                  <a:pt x="10085199" y="4664458"/>
                  <a:pt x="10137538" y="4768841"/>
                </a:cubicBezTo>
                <a:cubicBezTo>
                  <a:pt x="10320722" y="5003703"/>
                  <a:pt x="10320722" y="5003703"/>
                  <a:pt x="10320722" y="5003703"/>
                </a:cubicBezTo>
                <a:cubicBezTo>
                  <a:pt x="10582413" y="5290756"/>
                  <a:pt x="10582413" y="5290756"/>
                  <a:pt x="10582413" y="5290756"/>
                </a:cubicBezTo>
                <a:cubicBezTo>
                  <a:pt x="10687090" y="5421234"/>
                  <a:pt x="10739428" y="5525617"/>
                  <a:pt x="10765597" y="5603905"/>
                </a:cubicBezTo>
                <a:cubicBezTo>
                  <a:pt x="10765597" y="5708287"/>
                  <a:pt x="10739428" y="5838766"/>
                  <a:pt x="10608582" y="5917053"/>
                </a:cubicBezTo>
                <a:cubicBezTo>
                  <a:pt x="10503906" y="5995340"/>
                  <a:pt x="10399229" y="6021436"/>
                  <a:pt x="10320722" y="6021436"/>
                </a:cubicBezTo>
                <a:cubicBezTo>
                  <a:pt x="10294552" y="6021436"/>
                  <a:pt x="10242214" y="6021436"/>
                  <a:pt x="10189876" y="5995340"/>
                </a:cubicBezTo>
                <a:cubicBezTo>
                  <a:pt x="10137538" y="5969245"/>
                  <a:pt x="10085199" y="5917053"/>
                  <a:pt x="10006692" y="5864862"/>
                </a:cubicBezTo>
                <a:cubicBezTo>
                  <a:pt x="9928184" y="5786575"/>
                  <a:pt x="9457140" y="5186373"/>
                  <a:pt x="9457140" y="5186373"/>
                </a:cubicBezTo>
                <a:cubicBezTo>
                  <a:pt x="9378632" y="5081990"/>
                  <a:pt x="9326294" y="4977607"/>
                  <a:pt x="9326294" y="4925416"/>
                </a:cubicBezTo>
                <a:cubicBezTo>
                  <a:pt x="9326294" y="4847128"/>
                  <a:pt x="9326294" y="4794937"/>
                  <a:pt x="9352463" y="4768841"/>
                </a:cubicBezTo>
                <a:cubicBezTo>
                  <a:pt x="9378632" y="4716650"/>
                  <a:pt x="9404801" y="4690554"/>
                  <a:pt x="9430971" y="4638363"/>
                </a:cubicBezTo>
                <a:cubicBezTo>
                  <a:pt x="9483309" y="4612267"/>
                  <a:pt x="9509478" y="4586171"/>
                  <a:pt x="9509478" y="4586171"/>
                </a:cubicBezTo>
                <a:cubicBezTo>
                  <a:pt x="9561816" y="4533980"/>
                  <a:pt x="9640324" y="4507884"/>
                  <a:pt x="9692662" y="4481788"/>
                </a:cubicBezTo>
                <a:close/>
                <a:moveTo>
                  <a:pt x="2119526" y="4452741"/>
                </a:moveTo>
                <a:cubicBezTo>
                  <a:pt x="2198033" y="4452741"/>
                  <a:pt x="2302710" y="4504906"/>
                  <a:pt x="2407387" y="4583154"/>
                </a:cubicBezTo>
                <a:cubicBezTo>
                  <a:pt x="2512063" y="4661401"/>
                  <a:pt x="2538232" y="4765731"/>
                  <a:pt x="2538232" y="4843979"/>
                </a:cubicBezTo>
                <a:cubicBezTo>
                  <a:pt x="2538232" y="4922226"/>
                  <a:pt x="2512063" y="5026556"/>
                  <a:pt x="2433556" y="5156969"/>
                </a:cubicBezTo>
                <a:cubicBezTo>
                  <a:pt x="2433556" y="5156969"/>
                  <a:pt x="1962511" y="5704701"/>
                  <a:pt x="1857834" y="5835114"/>
                </a:cubicBezTo>
                <a:cubicBezTo>
                  <a:pt x="1674651" y="6043774"/>
                  <a:pt x="1465297" y="6069856"/>
                  <a:pt x="1255944" y="5887279"/>
                </a:cubicBezTo>
                <a:cubicBezTo>
                  <a:pt x="1151267" y="5809031"/>
                  <a:pt x="1125098" y="5756866"/>
                  <a:pt x="1098929" y="5652536"/>
                </a:cubicBezTo>
                <a:cubicBezTo>
                  <a:pt x="1098929" y="5574289"/>
                  <a:pt x="1125098" y="5469959"/>
                  <a:pt x="1203606" y="5365629"/>
                </a:cubicBezTo>
                <a:cubicBezTo>
                  <a:pt x="1203606" y="5313464"/>
                  <a:pt x="1282113" y="5235216"/>
                  <a:pt x="1386790" y="5078721"/>
                </a:cubicBezTo>
                <a:cubicBezTo>
                  <a:pt x="1491467" y="4948309"/>
                  <a:pt x="1700820" y="4739649"/>
                  <a:pt x="1753158" y="4661401"/>
                </a:cubicBezTo>
                <a:cubicBezTo>
                  <a:pt x="1805496" y="4609236"/>
                  <a:pt x="1805496" y="4609236"/>
                  <a:pt x="1805496" y="4609236"/>
                </a:cubicBezTo>
                <a:cubicBezTo>
                  <a:pt x="1936342" y="4504906"/>
                  <a:pt x="2041019" y="4452741"/>
                  <a:pt x="2119526" y="4452741"/>
                </a:cubicBezTo>
                <a:close/>
                <a:moveTo>
                  <a:pt x="469454" y="2399882"/>
                </a:moveTo>
                <a:cubicBezTo>
                  <a:pt x="756342" y="2399882"/>
                  <a:pt x="1251877" y="2425998"/>
                  <a:pt x="1408362" y="2425998"/>
                </a:cubicBezTo>
                <a:cubicBezTo>
                  <a:pt x="1512685" y="2452113"/>
                  <a:pt x="1617008" y="2504345"/>
                  <a:pt x="1669169" y="2556576"/>
                </a:cubicBezTo>
                <a:cubicBezTo>
                  <a:pt x="1695250" y="2608807"/>
                  <a:pt x="1721331" y="2713270"/>
                  <a:pt x="1721331" y="2869964"/>
                </a:cubicBezTo>
                <a:cubicBezTo>
                  <a:pt x="1721331" y="3000541"/>
                  <a:pt x="1669169" y="3078888"/>
                  <a:pt x="1617008" y="3157235"/>
                </a:cubicBezTo>
                <a:cubicBezTo>
                  <a:pt x="1564846" y="3209467"/>
                  <a:pt x="1460523" y="3235582"/>
                  <a:pt x="1356200" y="3261698"/>
                </a:cubicBezTo>
                <a:cubicBezTo>
                  <a:pt x="1199715" y="3261698"/>
                  <a:pt x="599858" y="3235582"/>
                  <a:pt x="469454" y="3235582"/>
                </a:cubicBezTo>
                <a:cubicBezTo>
                  <a:pt x="417292" y="3235582"/>
                  <a:pt x="417292" y="3235582"/>
                  <a:pt x="417292" y="3235582"/>
                </a:cubicBezTo>
                <a:cubicBezTo>
                  <a:pt x="286888" y="3209467"/>
                  <a:pt x="156484" y="3183351"/>
                  <a:pt x="104323" y="3105004"/>
                </a:cubicBezTo>
                <a:cubicBezTo>
                  <a:pt x="26081" y="3026657"/>
                  <a:pt x="0" y="2948310"/>
                  <a:pt x="0" y="2869964"/>
                </a:cubicBezTo>
                <a:cubicBezTo>
                  <a:pt x="0" y="2687154"/>
                  <a:pt x="52161" y="2556576"/>
                  <a:pt x="104323" y="2504345"/>
                </a:cubicBezTo>
                <a:cubicBezTo>
                  <a:pt x="182565" y="2452113"/>
                  <a:pt x="312969" y="2425998"/>
                  <a:pt x="469454" y="2399882"/>
                </a:cubicBezTo>
                <a:close/>
                <a:moveTo>
                  <a:pt x="11342469" y="2399881"/>
                </a:moveTo>
                <a:lnTo>
                  <a:pt x="11382374" y="2399881"/>
                </a:lnTo>
                <a:lnTo>
                  <a:pt x="11382374" y="3263992"/>
                </a:lnTo>
                <a:lnTo>
                  <a:pt x="11352250" y="3262589"/>
                </a:lnTo>
                <a:cubicBezTo>
                  <a:pt x="11321279" y="3260818"/>
                  <a:pt x="11283787" y="3258388"/>
                  <a:pt x="11238146" y="3255148"/>
                </a:cubicBezTo>
                <a:cubicBezTo>
                  <a:pt x="10846935" y="3255148"/>
                  <a:pt x="10768692" y="3255148"/>
                  <a:pt x="10768692" y="3255148"/>
                </a:cubicBezTo>
                <a:cubicBezTo>
                  <a:pt x="10533965" y="3229231"/>
                  <a:pt x="10533965" y="3229231"/>
                  <a:pt x="10533965" y="3229231"/>
                </a:cubicBezTo>
                <a:cubicBezTo>
                  <a:pt x="10403561" y="3203314"/>
                  <a:pt x="10325319" y="3177396"/>
                  <a:pt x="10299238" y="3125562"/>
                </a:cubicBezTo>
                <a:cubicBezTo>
                  <a:pt x="10247077" y="3073728"/>
                  <a:pt x="10220996" y="3021893"/>
                  <a:pt x="10220996" y="2944142"/>
                </a:cubicBezTo>
                <a:cubicBezTo>
                  <a:pt x="10220996" y="2944142"/>
                  <a:pt x="10220996" y="2892307"/>
                  <a:pt x="10220996" y="2814556"/>
                </a:cubicBezTo>
                <a:cubicBezTo>
                  <a:pt x="10220996" y="2736805"/>
                  <a:pt x="10247077" y="2659053"/>
                  <a:pt x="10299238" y="2581302"/>
                </a:cubicBezTo>
                <a:cubicBezTo>
                  <a:pt x="10325319" y="2529467"/>
                  <a:pt x="10403561" y="2477633"/>
                  <a:pt x="10507884" y="2477633"/>
                </a:cubicBezTo>
                <a:cubicBezTo>
                  <a:pt x="10638288" y="2451716"/>
                  <a:pt x="10742611" y="2451716"/>
                  <a:pt x="10820854" y="2451716"/>
                </a:cubicBezTo>
                <a:cubicBezTo>
                  <a:pt x="11055581" y="2425799"/>
                  <a:pt x="11185985" y="2399881"/>
                  <a:pt x="11342469" y="2399881"/>
                </a:cubicBezTo>
                <a:close/>
                <a:moveTo>
                  <a:pt x="9918575" y="0"/>
                </a:moveTo>
                <a:lnTo>
                  <a:pt x="10743186" y="0"/>
                </a:lnTo>
                <a:lnTo>
                  <a:pt x="10752356" y="13166"/>
                </a:lnTo>
                <a:cubicBezTo>
                  <a:pt x="10775197" y="55389"/>
                  <a:pt x="10781723" y="94365"/>
                  <a:pt x="10768671" y="133340"/>
                </a:cubicBezTo>
                <a:cubicBezTo>
                  <a:pt x="10768671" y="211291"/>
                  <a:pt x="10716463" y="315225"/>
                  <a:pt x="10638151" y="445143"/>
                </a:cubicBezTo>
                <a:cubicBezTo>
                  <a:pt x="10638151" y="445143"/>
                  <a:pt x="10168278" y="964815"/>
                  <a:pt x="10063862" y="1094733"/>
                </a:cubicBezTo>
                <a:cubicBezTo>
                  <a:pt x="9959445" y="1198667"/>
                  <a:pt x="9855029" y="1250634"/>
                  <a:pt x="9750613" y="1250634"/>
                </a:cubicBezTo>
                <a:cubicBezTo>
                  <a:pt x="9646197" y="1276618"/>
                  <a:pt x="9541780" y="1224651"/>
                  <a:pt x="9437364" y="1120716"/>
                </a:cubicBezTo>
                <a:cubicBezTo>
                  <a:pt x="9359052" y="1042766"/>
                  <a:pt x="9306844" y="964815"/>
                  <a:pt x="9306844" y="886864"/>
                </a:cubicBezTo>
                <a:cubicBezTo>
                  <a:pt x="9306844" y="808913"/>
                  <a:pt x="9359052" y="704979"/>
                  <a:pt x="9411260" y="601045"/>
                </a:cubicBezTo>
                <a:cubicBezTo>
                  <a:pt x="9437364" y="575061"/>
                  <a:pt x="9750613" y="185307"/>
                  <a:pt x="9750613" y="185307"/>
                </a:cubicBezTo>
                <a:cubicBezTo>
                  <a:pt x="9802821" y="133340"/>
                  <a:pt x="9848503" y="81373"/>
                  <a:pt x="9887659" y="35902"/>
                </a:cubicBezTo>
                <a:close/>
                <a:moveTo>
                  <a:pt x="7061905" y="0"/>
                </a:moveTo>
                <a:lnTo>
                  <a:pt x="7888888" y="0"/>
                </a:lnTo>
                <a:lnTo>
                  <a:pt x="7883747" y="27195"/>
                </a:lnTo>
                <a:cubicBezTo>
                  <a:pt x="7877264" y="63042"/>
                  <a:pt x="7877264" y="69559"/>
                  <a:pt x="7864297" y="134735"/>
                </a:cubicBezTo>
                <a:cubicBezTo>
                  <a:pt x="7838364" y="239017"/>
                  <a:pt x="7786497" y="291158"/>
                  <a:pt x="7708697" y="343299"/>
                </a:cubicBezTo>
                <a:cubicBezTo>
                  <a:pt x="7630897" y="369370"/>
                  <a:pt x="7553097" y="395440"/>
                  <a:pt x="7475296" y="395440"/>
                </a:cubicBezTo>
                <a:cubicBezTo>
                  <a:pt x="7397496" y="395440"/>
                  <a:pt x="7345630" y="395440"/>
                  <a:pt x="7267829" y="369370"/>
                </a:cubicBezTo>
                <a:cubicBezTo>
                  <a:pt x="7190029" y="343299"/>
                  <a:pt x="7112229" y="291158"/>
                  <a:pt x="7086296" y="212947"/>
                </a:cubicBezTo>
                <a:cubicBezTo>
                  <a:pt x="7073329" y="173841"/>
                  <a:pt x="7066846" y="121700"/>
                  <a:pt x="7063604" y="59783"/>
                </a:cubicBezTo>
                <a:close/>
                <a:moveTo>
                  <a:pt x="4436312" y="0"/>
                </a:moveTo>
                <a:lnTo>
                  <a:pt x="5284401" y="0"/>
                </a:lnTo>
                <a:lnTo>
                  <a:pt x="5287671" y="38941"/>
                </a:lnTo>
                <a:cubicBezTo>
                  <a:pt x="5289718" y="125017"/>
                  <a:pt x="5279893" y="201710"/>
                  <a:pt x="5253695" y="266980"/>
                </a:cubicBezTo>
                <a:cubicBezTo>
                  <a:pt x="5070309" y="449737"/>
                  <a:pt x="4572547" y="501953"/>
                  <a:pt x="4467755" y="136439"/>
                </a:cubicBezTo>
                <a:cubicBezTo>
                  <a:pt x="4461206" y="97277"/>
                  <a:pt x="4454657" y="66273"/>
                  <a:pt x="4448108" y="40165"/>
                </a:cubicBezTo>
                <a:close/>
                <a:moveTo>
                  <a:pt x="1329412" y="0"/>
                </a:moveTo>
                <a:lnTo>
                  <a:pt x="2250935" y="0"/>
                </a:lnTo>
                <a:lnTo>
                  <a:pt x="2264829" y="12434"/>
                </a:lnTo>
                <a:cubicBezTo>
                  <a:pt x="2279134" y="23395"/>
                  <a:pt x="2290577" y="29891"/>
                  <a:pt x="2297116" y="29891"/>
                </a:cubicBezTo>
                <a:cubicBezTo>
                  <a:pt x="2401745" y="159809"/>
                  <a:pt x="2349431" y="107842"/>
                  <a:pt x="2454059" y="211776"/>
                </a:cubicBezTo>
                <a:cubicBezTo>
                  <a:pt x="2637157" y="393661"/>
                  <a:pt x="2611000" y="393661"/>
                  <a:pt x="2715628" y="497595"/>
                </a:cubicBezTo>
                <a:cubicBezTo>
                  <a:pt x="2794098" y="601530"/>
                  <a:pt x="2820255" y="679480"/>
                  <a:pt x="2820255" y="783415"/>
                </a:cubicBezTo>
                <a:cubicBezTo>
                  <a:pt x="2820255" y="861365"/>
                  <a:pt x="2767941" y="939316"/>
                  <a:pt x="2689471" y="1043250"/>
                </a:cubicBezTo>
                <a:cubicBezTo>
                  <a:pt x="2584843" y="1147185"/>
                  <a:pt x="2480215" y="1199152"/>
                  <a:pt x="2401745" y="1199152"/>
                </a:cubicBezTo>
                <a:cubicBezTo>
                  <a:pt x="2323274" y="1199152"/>
                  <a:pt x="2244803" y="1173169"/>
                  <a:pt x="2140175" y="1095218"/>
                </a:cubicBezTo>
                <a:cubicBezTo>
                  <a:pt x="2087861" y="1043250"/>
                  <a:pt x="2114018" y="1069234"/>
                  <a:pt x="1930919" y="887349"/>
                </a:cubicBezTo>
                <a:cubicBezTo>
                  <a:pt x="1747820" y="679480"/>
                  <a:pt x="1669350" y="575546"/>
                  <a:pt x="1669350" y="575546"/>
                </a:cubicBezTo>
                <a:cubicBezTo>
                  <a:pt x="1512408" y="419645"/>
                  <a:pt x="1669350" y="601530"/>
                  <a:pt x="1486251" y="393661"/>
                </a:cubicBezTo>
                <a:cubicBezTo>
                  <a:pt x="1381624" y="263743"/>
                  <a:pt x="1329310" y="159809"/>
                  <a:pt x="1329310" y="81858"/>
                </a:cubicBezTo>
                <a:cubicBezTo>
                  <a:pt x="1322771" y="55875"/>
                  <a:pt x="1322771" y="29891"/>
                  <a:pt x="1328084" y="350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39B7BA1F-E8C0-4661-AB08-DFD03A0A1879}"/>
              </a:ext>
            </a:extLst>
          </p:cNvPr>
          <p:cNvSpPr>
            <a:spLocks noGrp="1"/>
          </p:cNvSpPr>
          <p:nvPr>
            <p:ph type="title"/>
          </p:nvPr>
        </p:nvSpPr>
        <p:spPr>
          <a:xfrm>
            <a:off x="4509806" y="-908711"/>
            <a:ext cx="5015988" cy="2710471"/>
          </a:xfrm>
        </p:spPr>
        <p:txBody>
          <a:bodyPr vert="horz" wrap="square" lIns="0" tIns="0" rIns="0" bIns="0" rtlCol="0" anchor="b" anchorCtr="0">
            <a:normAutofit/>
          </a:bodyPr>
          <a:lstStyle/>
          <a:p>
            <a:pPr algn="ctr"/>
            <a:r>
              <a:rPr lang="en-US" sz="5600" spc="-100" dirty="0"/>
              <a:t>Serialization</a:t>
            </a:r>
          </a:p>
        </p:txBody>
      </p:sp>
      <p:sp>
        <p:nvSpPr>
          <p:cNvPr id="6" name="Rectangle 5">
            <a:extLst>
              <a:ext uri="{FF2B5EF4-FFF2-40B4-BE49-F238E27FC236}">
                <a16:creationId xmlns:a16="http://schemas.microsoft.com/office/drawing/2014/main" id="{A5E81F57-183B-4B4A-A6A8-DADF51E4921E}"/>
              </a:ext>
            </a:extLst>
          </p:cNvPr>
          <p:cNvSpPr/>
          <p:nvPr/>
        </p:nvSpPr>
        <p:spPr>
          <a:xfrm>
            <a:off x="3952413" y="3288890"/>
            <a:ext cx="1607574" cy="108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cxnSp>
        <p:nvCxnSpPr>
          <p:cNvPr id="10" name="Straight Arrow Connector 9">
            <a:extLst>
              <a:ext uri="{FF2B5EF4-FFF2-40B4-BE49-F238E27FC236}">
                <a16:creationId xmlns:a16="http://schemas.microsoft.com/office/drawing/2014/main" id="{F36B5CEB-B8D0-43E2-9816-4C681F85712C}"/>
              </a:ext>
            </a:extLst>
          </p:cNvPr>
          <p:cNvCxnSpPr>
            <a:cxnSpLocks/>
          </p:cNvCxnSpPr>
          <p:nvPr/>
        </p:nvCxnSpPr>
        <p:spPr>
          <a:xfrm>
            <a:off x="5663223" y="3833201"/>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DC01F86-92E1-48AC-A5C7-1E63FBB33272}"/>
              </a:ext>
            </a:extLst>
          </p:cNvPr>
          <p:cNvSpPr/>
          <p:nvPr/>
        </p:nvSpPr>
        <p:spPr>
          <a:xfrm>
            <a:off x="6416420" y="3248791"/>
            <a:ext cx="1202761" cy="1088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a:t>
            </a:r>
          </a:p>
        </p:txBody>
      </p:sp>
      <p:cxnSp>
        <p:nvCxnSpPr>
          <p:cNvPr id="19" name="Straight Arrow Connector 18">
            <a:extLst>
              <a:ext uri="{FF2B5EF4-FFF2-40B4-BE49-F238E27FC236}">
                <a16:creationId xmlns:a16="http://schemas.microsoft.com/office/drawing/2014/main" id="{D4AF5E8D-6B43-4859-87AC-11D72C08D767}"/>
              </a:ext>
            </a:extLst>
          </p:cNvPr>
          <p:cNvCxnSpPr/>
          <p:nvPr/>
        </p:nvCxnSpPr>
        <p:spPr>
          <a:xfrm>
            <a:off x="7856765" y="335664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88D8E5-2AE2-4A4F-A48F-1E998D3F0801}"/>
              </a:ext>
            </a:extLst>
          </p:cNvPr>
          <p:cNvCxnSpPr/>
          <p:nvPr/>
        </p:nvCxnSpPr>
        <p:spPr>
          <a:xfrm>
            <a:off x="7856765" y="378987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36A96A-984F-4EDE-82C2-F85E11C9BFC5}"/>
              </a:ext>
            </a:extLst>
          </p:cNvPr>
          <p:cNvCxnSpPr/>
          <p:nvPr/>
        </p:nvCxnSpPr>
        <p:spPr>
          <a:xfrm>
            <a:off x="7840402" y="425245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E6AED4-918D-4277-B7CF-F83E9B1A94CF}"/>
              </a:ext>
            </a:extLst>
          </p:cNvPr>
          <p:cNvSpPr txBox="1"/>
          <p:nvPr/>
        </p:nvSpPr>
        <p:spPr>
          <a:xfrm>
            <a:off x="8657223" y="3171361"/>
            <a:ext cx="2096604" cy="369332"/>
          </a:xfrm>
          <a:prstGeom prst="rect">
            <a:avLst/>
          </a:prstGeom>
          <a:noFill/>
        </p:spPr>
        <p:txBody>
          <a:bodyPr wrap="square" rtlCol="0">
            <a:spAutoFit/>
          </a:bodyPr>
          <a:lstStyle/>
          <a:p>
            <a:r>
              <a:rPr lang="en-US" dirty="0"/>
              <a:t>Database</a:t>
            </a:r>
          </a:p>
        </p:txBody>
      </p:sp>
      <p:sp>
        <p:nvSpPr>
          <p:cNvPr id="26" name="TextBox 25">
            <a:extLst>
              <a:ext uri="{FF2B5EF4-FFF2-40B4-BE49-F238E27FC236}">
                <a16:creationId xmlns:a16="http://schemas.microsoft.com/office/drawing/2014/main" id="{282FB9D8-BA6B-43C6-B67D-3166ADF4AC9E}"/>
              </a:ext>
            </a:extLst>
          </p:cNvPr>
          <p:cNvSpPr txBox="1"/>
          <p:nvPr/>
        </p:nvSpPr>
        <p:spPr>
          <a:xfrm>
            <a:off x="8657223" y="3604900"/>
            <a:ext cx="2096604" cy="369332"/>
          </a:xfrm>
          <a:prstGeom prst="rect">
            <a:avLst/>
          </a:prstGeom>
          <a:noFill/>
        </p:spPr>
        <p:txBody>
          <a:bodyPr wrap="square" rtlCol="0">
            <a:spAutoFit/>
          </a:bodyPr>
          <a:lstStyle/>
          <a:p>
            <a:r>
              <a:rPr lang="en-US" dirty="0"/>
              <a:t>Memory</a:t>
            </a:r>
          </a:p>
        </p:txBody>
      </p:sp>
      <p:sp>
        <p:nvSpPr>
          <p:cNvPr id="27" name="TextBox 26">
            <a:extLst>
              <a:ext uri="{FF2B5EF4-FFF2-40B4-BE49-F238E27FC236}">
                <a16:creationId xmlns:a16="http://schemas.microsoft.com/office/drawing/2014/main" id="{07F2A0BF-A9F1-43D1-B88A-5349452EB4F5}"/>
              </a:ext>
            </a:extLst>
          </p:cNvPr>
          <p:cNvSpPr txBox="1"/>
          <p:nvPr/>
        </p:nvSpPr>
        <p:spPr>
          <a:xfrm>
            <a:off x="8657223" y="4067784"/>
            <a:ext cx="2096604" cy="369332"/>
          </a:xfrm>
          <a:prstGeom prst="rect">
            <a:avLst/>
          </a:prstGeom>
          <a:noFill/>
        </p:spPr>
        <p:txBody>
          <a:bodyPr wrap="square" rtlCol="0">
            <a:spAutoFit/>
          </a:bodyPr>
          <a:lstStyle/>
          <a:p>
            <a:r>
              <a:rPr lang="en-US" dirty="0"/>
              <a:t>File</a:t>
            </a:r>
          </a:p>
        </p:txBody>
      </p:sp>
    </p:spTree>
    <p:extLst>
      <p:ext uri="{BB962C8B-B14F-4D97-AF65-F5344CB8AC3E}">
        <p14:creationId xmlns:p14="http://schemas.microsoft.com/office/powerpoint/2010/main" val="112085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8BAA-8F9E-4AD4-B74F-6E679424A1C0}"/>
              </a:ext>
            </a:extLst>
          </p:cNvPr>
          <p:cNvSpPr>
            <a:spLocks noGrp="1"/>
          </p:cNvSpPr>
          <p:nvPr>
            <p:ph type="title"/>
          </p:nvPr>
        </p:nvSpPr>
        <p:spPr>
          <a:xfrm>
            <a:off x="720000" y="619200"/>
            <a:ext cx="10728322" cy="604916"/>
          </a:xfrm>
        </p:spPr>
        <p:txBody>
          <a:bodyPr/>
          <a:lstStyle/>
          <a:p>
            <a:r>
              <a:rPr lang="en-US" dirty="0"/>
              <a:t>Unity || Serialization</a:t>
            </a:r>
          </a:p>
        </p:txBody>
      </p:sp>
      <p:pic>
        <p:nvPicPr>
          <p:cNvPr id="9" name="Picture 8" descr="Graphical user interface&#10;&#10;Description automatically generated">
            <a:extLst>
              <a:ext uri="{FF2B5EF4-FFF2-40B4-BE49-F238E27FC236}">
                <a16:creationId xmlns:a16="http://schemas.microsoft.com/office/drawing/2014/main" id="{C7F2BDC1-DA2C-4A34-A7A4-B09954D9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9810" y="2445328"/>
            <a:ext cx="3037767" cy="2762608"/>
          </a:xfrm>
          <a:prstGeom prst="rect">
            <a:avLst/>
          </a:prstGeom>
        </p:spPr>
      </p:pic>
      <p:cxnSp>
        <p:nvCxnSpPr>
          <p:cNvPr id="11" name="Straight Arrow Connector 10">
            <a:extLst>
              <a:ext uri="{FF2B5EF4-FFF2-40B4-BE49-F238E27FC236}">
                <a16:creationId xmlns:a16="http://schemas.microsoft.com/office/drawing/2014/main" id="{4B661AF0-27C8-4276-B9AF-1958096E02A6}"/>
              </a:ext>
            </a:extLst>
          </p:cNvPr>
          <p:cNvCxnSpPr/>
          <p:nvPr/>
        </p:nvCxnSpPr>
        <p:spPr>
          <a:xfrm>
            <a:off x="5678129" y="3908322"/>
            <a:ext cx="218276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AD5286C-04D3-4072-A688-C76025ECDAD5}"/>
              </a:ext>
            </a:extLst>
          </p:cNvPr>
          <p:cNvSpPr txBox="1"/>
          <p:nvPr/>
        </p:nvSpPr>
        <p:spPr>
          <a:xfrm>
            <a:off x="720000" y="5931671"/>
            <a:ext cx="10922573" cy="400110"/>
          </a:xfrm>
          <a:prstGeom prst="rect">
            <a:avLst/>
          </a:prstGeom>
          <a:noFill/>
        </p:spPr>
        <p:txBody>
          <a:bodyPr wrap="square">
            <a:spAutoFit/>
          </a:bodyPr>
          <a:lstStyle/>
          <a:p>
            <a:r>
              <a:rPr lang="en-US" sz="2000" dirty="0"/>
              <a:t>https://docs.unity3d.com/2019.3/Documentation/Manual/script-Serialization-BuiltInUse.html</a:t>
            </a:r>
          </a:p>
        </p:txBody>
      </p:sp>
      <p:pic>
        <p:nvPicPr>
          <p:cNvPr id="15" name="Picture 14" descr="Text&#10;&#10;Description automatically generated">
            <a:extLst>
              <a:ext uri="{FF2B5EF4-FFF2-40B4-BE49-F238E27FC236}">
                <a16:creationId xmlns:a16="http://schemas.microsoft.com/office/drawing/2014/main" id="{25B3BD28-A842-46CD-AE99-2B7B3C1F9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23" y="1976776"/>
            <a:ext cx="4427604" cy="3231160"/>
          </a:xfrm>
          <a:prstGeom prst="rect">
            <a:avLst/>
          </a:prstGeom>
        </p:spPr>
      </p:pic>
    </p:spTree>
    <p:extLst>
      <p:ext uri="{BB962C8B-B14F-4D97-AF65-F5344CB8AC3E}">
        <p14:creationId xmlns:p14="http://schemas.microsoft.com/office/powerpoint/2010/main" val="74561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2FC9-21D6-4543-A4E6-44B3B25BD35A}"/>
              </a:ext>
            </a:extLst>
          </p:cNvPr>
          <p:cNvSpPr>
            <a:spLocks noGrp="1"/>
          </p:cNvSpPr>
          <p:nvPr>
            <p:ph type="title"/>
          </p:nvPr>
        </p:nvSpPr>
        <p:spPr>
          <a:xfrm>
            <a:off x="720000" y="619200"/>
            <a:ext cx="10728322" cy="590168"/>
          </a:xfrm>
        </p:spPr>
        <p:txBody>
          <a:bodyPr/>
          <a:lstStyle/>
          <a:p>
            <a:r>
              <a:rPr lang="en-US" dirty="0"/>
              <a:t>Unity || Serialization</a:t>
            </a:r>
          </a:p>
        </p:txBody>
      </p:sp>
      <p:sp>
        <p:nvSpPr>
          <p:cNvPr id="3" name="Content Placeholder 2">
            <a:extLst>
              <a:ext uri="{FF2B5EF4-FFF2-40B4-BE49-F238E27FC236}">
                <a16:creationId xmlns:a16="http://schemas.microsoft.com/office/drawing/2014/main" id="{34BB40ED-47B8-4447-9E1D-7EEDBD489840}"/>
              </a:ext>
            </a:extLst>
          </p:cNvPr>
          <p:cNvSpPr>
            <a:spLocks noGrp="1"/>
          </p:cNvSpPr>
          <p:nvPr>
            <p:ph idx="1"/>
          </p:nvPr>
        </p:nvSpPr>
        <p:spPr>
          <a:xfrm>
            <a:off x="720000" y="1415845"/>
            <a:ext cx="10728325" cy="4353130"/>
          </a:xfrm>
        </p:spPr>
        <p:txBody>
          <a:bodyPr/>
          <a:lstStyle/>
          <a:p>
            <a:r>
              <a:rPr lang="en-US" dirty="0"/>
              <a:t>Public or [</a:t>
            </a:r>
            <a:r>
              <a:rPr lang="en-US" dirty="0" err="1"/>
              <a:t>SerializeField</a:t>
            </a:r>
            <a:r>
              <a:rPr lang="en-US" dirty="0"/>
              <a:t>]</a:t>
            </a:r>
          </a:p>
          <a:p>
            <a:r>
              <a:rPr lang="en-US" dirty="0"/>
              <a:t>Cannot be static, const or </a:t>
            </a:r>
            <a:r>
              <a:rPr lang="en-US" dirty="0" err="1"/>
              <a:t>readonly</a:t>
            </a:r>
            <a:endParaRPr lang="en-US" dirty="0"/>
          </a:p>
          <a:p>
            <a:r>
              <a:rPr lang="en-US" dirty="0"/>
              <a:t>Custom structs or non-abstract, non-generic classes, [</a:t>
            </a:r>
            <a:r>
              <a:rPr lang="en-US" dirty="0" err="1"/>
              <a:t>SerializeField</a:t>
            </a:r>
            <a:r>
              <a:rPr lang="en-US" dirty="0"/>
              <a:t>]</a:t>
            </a:r>
          </a:p>
          <a:p>
            <a:r>
              <a:rPr lang="en-US" dirty="0" err="1"/>
              <a:t>UnityEngine.Object</a:t>
            </a:r>
            <a:endParaRPr lang="en-US" dirty="0"/>
          </a:p>
          <a:p>
            <a:r>
              <a:rPr lang="en-US" dirty="0"/>
              <a:t>Primitive Data Types</a:t>
            </a:r>
          </a:p>
          <a:p>
            <a:r>
              <a:rPr lang="en-US" dirty="0"/>
              <a:t>Enumerations</a:t>
            </a:r>
          </a:p>
          <a:p>
            <a:r>
              <a:rPr lang="en-US" dirty="0"/>
              <a:t>Certain Unity built-in types</a:t>
            </a:r>
          </a:p>
          <a:p>
            <a:endParaRPr lang="en-US" dirty="0"/>
          </a:p>
        </p:txBody>
      </p:sp>
      <p:sp>
        <p:nvSpPr>
          <p:cNvPr id="5" name="TextBox 4">
            <a:extLst>
              <a:ext uri="{FF2B5EF4-FFF2-40B4-BE49-F238E27FC236}">
                <a16:creationId xmlns:a16="http://schemas.microsoft.com/office/drawing/2014/main" id="{FCD56E7B-DD41-4801-B7B4-D283BA6301BF}"/>
              </a:ext>
            </a:extLst>
          </p:cNvPr>
          <p:cNvSpPr txBox="1"/>
          <p:nvPr/>
        </p:nvSpPr>
        <p:spPr>
          <a:xfrm>
            <a:off x="419100" y="5415014"/>
            <a:ext cx="11772900" cy="461665"/>
          </a:xfrm>
          <a:prstGeom prst="rect">
            <a:avLst/>
          </a:prstGeom>
          <a:noFill/>
        </p:spPr>
        <p:txBody>
          <a:bodyPr wrap="square">
            <a:spAutoFit/>
          </a:bodyPr>
          <a:lstStyle/>
          <a:p>
            <a:r>
              <a:rPr lang="en-US" sz="2400" dirty="0"/>
              <a:t>https://docs.unity3d.com/2019.3/Documentation/Manual/script-Serialization.html</a:t>
            </a:r>
          </a:p>
        </p:txBody>
      </p:sp>
    </p:spTree>
    <p:extLst>
      <p:ext uri="{BB962C8B-B14F-4D97-AF65-F5344CB8AC3E}">
        <p14:creationId xmlns:p14="http://schemas.microsoft.com/office/powerpoint/2010/main" val="125223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810E-DD35-43DD-B314-2A67BC617C2B}"/>
              </a:ext>
            </a:extLst>
          </p:cNvPr>
          <p:cNvSpPr>
            <a:spLocks noGrp="1"/>
          </p:cNvSpPr>
          <p:nvPr>
            <p:ph type="title"/>
          </p:nvPr>
        </p:nvSpPr>
        <p:spPr>
          <a:xfrm>
            <a:off x="720000" y="619200"/>
            <a:ext cx="10728322" cy="663910"/>
          </a:xfrm>
        </p:spPr>
        <p:txBody>
          <a:bodyPr/>
          <a:lstStyle/>
          <a:p>
            <a:r>
              <a:rPr lang="en-US" dirty="0"/>
              <a:t>Serializing Variables</a:t>
            </a:r>
          </a:p>
        </p:txBody>
      </p:sp>
      <p:sp>
        <p:nvSpPr>
          <p:cNvPr id="6" name="TextBox 5">
            <a:extLst>
              <a:ext uri="{FF2B5EF4-FFF2-40B4-BE49-F238E27FC236}">
                <a16:creationId xmlns:a16="http://schemas.microsoft.com/office/drawing/2014/main" id="{2652DAA9-C226-464A-98B2-768B2468657B}"/>
              </a:ext>
            </a:extLst>
          </p:cNvPr>
          <p:cNvSpPr txBox="1"/>
          <p:nvPr/>
        </p:nvSpPr>
        <p:spPr>
          <a:xfrm>
            <a:off x="7227910" y="6238800"/>
            <a:ext cx="4757612" cy="369332"/>
          </a:xfrm>
          <a:prstGeom prst="rect">
            <a:avLst/>
          </a:prstGeom>
          <a:solidFill>
            <a:schemeClr val="accent2"/>
          </a:solidFill>
        </p:spPr>
        <p:txBody>
          <a:bodyPr wrap="square" rtlCol="0">
            <a:spAutoFit/>
          </a:bodyPr>
          <a:lstStyle/>
          <a:p>
            <a:r>
              <a:rPr lang="en-US" dirty="0"/>
              <a:t>Assets/Scripts/</a:t>
            </a:r>
            <a:r>
              <a:rPr lang="en-US" b="1" dirty="0"/>
              <a:t>Example1.CS -&gt; Example1</a:t>
            </a:r>
          </a:p>
        </p:txBody>
      </p:sp>
      <p:pic>
        <p:nvPicPr>
          <p:cNvPr id="8" name="Picture 7" descr="Graphical user interface, application&#10;&#10;Description automatically generated">
            <a:extLst>
              <a:ext uri="{FF2B5EF4-FFF2-40B4-BE49-F238E27FC236}">
                <a16:creationId xmlns:a16="http://schemas.microsoft.com/office/drawing/2014/main" id="{B381FC29-D91E-476E-AFE5-0C1209FBA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910" y="3180956"/>
            <a:ext cx="4510602" cy="1245786"/>
          </a:xfrm>
          <a:prstGeom prst="rect">
            <a:avLst/>
          </a:prstGeom>
        </p:spPr>
      </p:pic>
      <p:cxnSp>
        <p:nvCxnSpPr>
          <p:cNvPr id="10" name="Straight Connector 9">
            <a:extLst>
              <a:ext uri="{FF2B5EF4-FFF2-40B4-BE49-F238E27FC236}">
                <a16:creationId xmlns:a16="http://schemas.microsoft.com/office/drawing/2014/main" id="{C988023C-7120-42EF-A7B0-566CFE3F5B97}"/>
              </a:ext>
            </a:extLst>
          </p:cNvPr>
          <p:cNvCxnSpPr/>
          <p:nvPr/>
        </p:nvCxnSpPr>
        <p:spPr>
          <a:xfrm>
            <a:off x="6607277" y="1368899"/>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2" name="Picture 11" descr="Text&#10;&#10;Description automatically generated">
            <a:extLst>
              <a:ext uri="{FF2B5EF4-FFF2-40B4-BE49-F238E27FC236}">
                <a16:creationId xmlns:a16="http://schemas.microsoft.com/office/drawing/2014/main" id="{6ADC48A9-235F-45C4-A225-8AAF01B8D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00" y="1519946"/>
            <a:ext cx="4555839" cy="4139871"/>
          </a:xfrm>
          <a:prstGeom prst="rect">
            <a:avLst/>
          </a:prstGeom>
        </p:spPr>
      </p:pic>
    </p:spTree>
    <p:extLst>
      <p:ext uri="{BB962C8B-B14F-4D97-AF65-F5344CB8AC3E}">
        <p14:creationId xmlns:p14="http://schemas.microsoft.com/office/powerpoint/2010/main" val="379088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8C74-35A1-4D0B-8472-681030263DB5}"/>
              </a:ext>
            </a:extLst>
          </p:cNvPr>
          <p:cNvSpPr>
            <a:spLocks noGrp="1"/>
          </p:cNvSpPr>
          <p:nvPr>
            <p:ph type="title"/>
          </p:nvPr>
        </p:nvSpPr>
        <p:spPr>
          <a:xfrm>
            <a:off x="240225" y="226142"/>
            <a:ext cx="10728322" cy="914632"/>
          </a:xfrm>
        </p:spPr>
        <p:txBody>
          <a:bodyPr/>
          <a:lstStyle/>
          <a:p>
            <a:r>
              <a:rPr lang="en-US" dirty="0"/>
              <a:t>Serialization Via Cloning</a:t>
            </a:r>
          </a:p>
        </p:txBody>
      </p:sp>
      <p:cxnSp>
        <p:nvCxnSpPr>
          <p:cNvPr id="6" name="Straight Connector 5">
            <a:extLst>
              <a:ext uri="{FF2B5EF4-FFF2-40B4-BE49-F238E27FC236}">
                <a16:creationId xmlns:a16="http://schemas.microsoft.com/office/drawing/2014/main" id="{E4AE917E-3D76-4A44-8B51-9B3423516374}"/>
              </a:ext>
            </a:extLst>
          </p:cNvPr>
          <p:cNvCxnSpPr/>
          <p:nvPr/>
        </p:nvCxnSpPr>
        <p:spPr>
          <a:xfrm>
            <a:off x="4660490" y="1376240"/>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D6C2D88-38F7-41DA-BF8B-CB9F70B5312D}"/>
              </a:ext>
            </a:extLst>
          </p:cNvPr>
          <p:cNvPicPr>
            <a:picLocks noChangeAspect="1"/>
          </p:cNvPicPr>
          <p:nvPr/>
        </p:nvPicPr>
        <p:blipFill>
          <a:blip r:embed="rId3"/>
          <a:stretch>
            <a:fillRect/>
          </a:stretch>
        </p:blipFill>
        <p:spPr>
          <a:xfrm>
            <a:off x="6484375" y="3171925"/>
            <a:ext cx="4076700" cy="1123950"/>
          </a:xfrm>
          <a:prstGeom prst="rect">
            <a:avLst/>
          </a:prstGeom>
        </p:spPr>
      </p:pic>
      <p:pic>
        <p:nvPicPr>
          <p:cNvPr id="9" name="Picture 8">
            <a:extLst>
              <a:ext uri="{FF2B5EF4-FFF2-40B4-BE49-F238E27FC236}">
                <a16:creationId xmlns:a16="http://schemas.microsoft.com/office/drawing/2014/main" id="{45831B97-FD5E-4470-82FD-AD60D4E7D86D}"/>
              </a:ext>
            </a:extLst>
          </p:cNvPr>
          <p:cNvPicPr>
            <a:picLocks noChangeAspect="1"/>
          </p:cNvPicPr>
          <p:nvPr/>
        </p:nvPicPr>
        <p:blipFill>
          <a:blip r:embed="rId4"/>
          <a:stretch>
            <a:fillRect/>
          </a:stretch>
        </p:blipFill>
        <p:spPr>
          <a:xfrm>
            <a:off x="283433" y="1096265"/>
            <a:ext cx="3991496" cy="5230761"/>
          </a:xfrm>
          <a:prstGeom prst="rect">
            <a:avLst/>
          </a:prstGeom>
        </p:spPr>
      </p:pic>
      <p:sp>
        <p:nvSpPr>
          <p:cNvPr id="12" name="TextBox 11">
            <a:extLst>
              <a:ext uri="{FF2B5EF4-FFF2-40B4-BE49-F238E27FC236}">
                <a16:creationId xmlns:a16="http://schemas.microsoft.com/office/drawing/2014/main" id="{1CA4915A-D30A-4646-8DF4-69A22F6FEF24}"/>
              </a:ext>
            </a:extLst>
          </p:cNvPr>
          <p:cNvSpPr txBox="1"/>
          <p:nvPr/>
        </p:nvSpPr>
        <p:spPr>
          <a:xfrm>
            <a:off x="7108723" y="6238800"/>
            <a:ext cx="4876799" cy="369332"/>
          </a:xfrm>
          <a:prstGeom prst="rect">
            <a:avLst/>
          </a:prstGeom>
          <a:solidFill>
            <a:schemeClr val="accent2"/>
          </a:solidFill>
        </p:spPr>
        <p:txBody>
          <a:bodyPr wrap="square" rtlCol="0">
            <a:spAutoFit/>
          </a:bodyPr>
          <a:lstStyle/>
          <a:p>
            <a:r>
              <a:rPr lang="en-US" dirty="0"/>
              <a:t>Assets/Scripts/</a:t>
            </a:r>
            <a:r>
              <a:rPr lang="en-US" b="1" dirty="0"/>
              <a:t>Example1a.CS -&gt; Example1</a:t>
            </a:r>
          </a:p>
        </p:txBody>
      </p:sp>
      <p:pic>
        <p:nvPicPr>
          <p:cNvPr id="14" name="Picture 13">
            <a:extLst>
              <a:ext uri="{FF2B5EF4-FFF2-40B4-BE49-F238E27FC236}">
                <a16:creationId xmlns:a16="http://schemas.microsoft.com/office/drawing/2014/main" id="{6E387EE1-5E4C-4BBA-88E5-4715C7A7A10B}"/>
              </a:ext>
            </a:extLst>
          </p:cNvPr>
          <p:cNvPicPr>
            <a:picLocks noChangeAspect="1"/>
          </p:cNvPicPr>
          <p:nvPr/>
        </p:nvPicPr>
        <p:blipFill>
          <a:blip r:embed="rId5"/>
          <a:stretch>
            <a:fillRect/>
          </a:stretch>
        </p:blipFill>
        <p:spPr>
          <a:xfrm>
            <a:off x="4998475" y="938058"/>
            <a:ext cx="7048500" cy="1619250"/>
          </a:xfrm>
          <a:prstGeom prst="rect">
            <a:avLst/>
          </a:prstGeom>
        </p:spPr>
      </p:pic>
    </p:spTree>
    <p:extLst>
      <p:ext uri="{BB962C8B-B14F-4D97-AF65-F5344CB8AC3E}">
        <p14:creationId xmlns:p14="http://schemas.microsoft.com/office/powerpoint/2010/main" val="1835248495"/>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TotalTime>
  <Words>1515</Words>
  <Application>Microsoft Office PowerPoint</Application>
  <PresentationFormat>Widescreen</PresentationFormat>
  <Paragraphs>75</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Avenir Next LT Pro</vt:lpstr>
      <vt:lpstr>Calibri</vt:lpstr>
      <vt:lpstr>Courier New</vt:lpstr>
      <vt:lpstr>Rockwell Nova Light</vt:lpstr>
      <vt:lpstr>The Hand Extrablack</vt:lpstr>
      <vt:lpstr>BlobVTI</vt:lpstr>
      <vt:lpstr>Serialization</vt:lpstr>
      <vt:lpstr>Resources &amp; References</vt:lpstr>
      <vt:lpstr>Serialization</vt:lpstr>
      <vt:lpstr>Unity || Serialization</vt:lpstr>
      <vt:lpstr>Unity || Serialization</vt:lpstr>
      <vt:lpstr>Serializing Variables</vt:lpstr>
      <vt:lpstr>Serialization Via Cloning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Alexa Summers</dc:creator>
  <cp:lastModifiedBy>Alexa Summers</cp:lastModifiedBy>
  <cp:revision>58</cp:revision>
  <dcterms:created xsi:type="dcterms:W3CDTF">2020-12-10T23:53:15Z</dcterms:created>
  <dcterms:modified xsi:type="dcterms:W3CDTF">2020-12-12T07:06:58Z</dcterms:modified>
</cp:coreProperties>
</file>