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14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When you change the value of a game objects component field in the inspector window, these changes do not go to the getters and setters-- everything is serialized in the inspector's fields directly. Also, if you’ve ever used a prefab before– those are composed of serialized data from game objects and their components. Once a prefab is instantiated, it contains a reference to the prefab source and the modifications done to it– these are two pieces of serialized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Unity uses serialization in other ways as well– you can check out the link at the bottom to the Unity documentation site where it gives an extensive breakdown on other built-in features.</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Now, serializers in Unity run differently than in other programming environments. This is because unity is running in a real-time game environment. So there are some restrictions to help preserve performance. In order to user field serialization, the object must:</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Be public or has a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So, that means that, if the object is defined as private, the </a:t>
            </a:r>
            <a:r>
              <a:rPr lang="en-US" sz="1800" dirty="0" err="1">
                <a:effectLst/>
                <a:latin typeface="Calibri" panose="020F0502020204030204" pitchFamily="34" charset="0"/>
              </a:rPr>
              <a:t>serializefield</a:t>
            </a:r>
            <a:r>
              <a:rPr lang="en-US" sz="1800" dirty="0">
                <a:effectLst/>
                <a:latin typeface="Calibri" panose="020F0502020204030204" pitchFamily="34" charset="0"/>
              </a:rPr>
              <a:t> attribute allows it to still be serialized.</a:t>
            </a:r>
          </a:p>
          <a:p>
            <a:pPr marL="34290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t>Cannot be static, const or </a:t>
            </a:r>
            <a:r>
              <a:rPr lang="en-US" sz="1800" dirty="0" err="1"/>
              <a:t>readonly</a:t>
            </a:r>
            <a:endParaRPr lang="en-US" dirty="0"/>
          </a:p>
          <a:p>
            <a:pPr marL="34290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And fits the qualifying field types, like: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Custom structs or non-abstract, non-generic classes, both with the serialization attribute</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References to objects that derive from </a:t>
            </a:r>
            <a:r>
              <a:rPr lang="en-US" sz="1100" dirty="0" err="1">
                <a:effectLst/>
                <a:latin typeface="Calibri" panose="020F0502020204030204" pitchFamily="34" charset="0"/>
              </a:rPr>
              <a:t>UnityEngine.Object</a:t>
            </a:r>
            <a:endParaRPr lang="en-US" sz="1100" dirty="0">
              <a:effectLst/>
              <a:latin typeface="Calibri" panose="020F0502020204030204" pitchFamily="34" charset="0"/>
            </a:endParaRP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Primitive data types like int, float, string, etc. as well as arrays or lists containing these types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Enumerations</a:t>
            </a:r>
          </a:p>
          <a:p>
            <a:pPr marL="742950" lvl="1" indent="-285750"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And certain unity built-in types like vector 2, 3 and four, </a:t>
            </a:r>
            <a:r>
              <a:rPr lang="en-US" sz="1100" dirty="0" err="1">
                <a:effectLst/>
                <a:latin typeface="Calibri" panose="020F0502020204030204" pitchFamily="34" charset="0"/>
              </a:rPr>
              <a:t>rect</a:t>
            </a:r>
            <a:r>
              <a:rPr lang="en-US" sz="1100" dirty="0">
                <a:effectLst/>
                <a:latin typeface="Calibri" panose="020F0502020204030204" pitchFamily="34" charset="0"/>
              </a:rPr>
              <a:t>, color, layer mask, etc.</a:t>
            </a:r>
          </a:p>
          <a:p>
            <a:pPr marL="457200" lvl="1" indent="0" rtl="0" fontAlgn="ctr">
              <a:spcBef>
                <a:spcPts val="0"/>
              </a:spcBef>
              <a:spcAft>
                <a:spcPts val="0"/>
              </a:spcAft>
              <a:buFont typeface="Courier New" panose="02070309020205020404" pitchFamily="49" charset="0"/>
              <a:buNone/>
            </a:pPr>
            <a:endParaRPr lang="en-US" sz="1100" dirty="0">
              <a:effectLst/>
              <a:latin typeface="Calibri" panose="020F0502020204030204" pitchFamily="34" charset="0"/>
            </a:endParaRPr>
          </a:p>
          <a:p>
            <a:pPr marL="0" marR="0">
              <a:spcBef>
                <a:spcPts val="0"/>
              </a:spcBef>
              <a:spcAft>
                <a:spcPts val="0"/>
              </a:spcAft>
            </a:pPr>
            <a:r>
              <a:rPr lang="en-US" sz="1100" dirty="0">
                <a:effectLst/>
                <a:latin typeface="Calibri" panose="020F0502020204030204" pitchFamily="34" charset="0"/>
              </a:rPr>
              <a:t>One important thing to note is that dictionaries are not serializable. This is because even though the keys and values are easy to retrieve during deserialization, we don’t know if the classes derived from the dictionary have been serialized. </a:t>
            </a:r>
          </a:p>
          <a:p>
            <a:pPr marL="0" marR="0">
              <a:spcBef>
                <a:spcPts val="0"/>
              </a:spcBef>
              <a:spcAft>
                <a:spcPts val="0"/>
              </a:spcAft>
            </a:pPr>
            <a:r>
              <a:rPr lang="en-US" sz="1100" dirty="0">
                <a:effectLst/>
                <a:latin typeface="Calibri" panose="020F0502020204030204" pitchFamily="34" charset="0"/>
              </a:rPr>
              <a:t>Specifics on these restrictions can be found on the Unity Script Serialization Documentation </a:t>
            </a:r>
            <a:r>
              <a:rPr lang="en-US" sz="1100" dirty="0">
                <a:effectLst/>
                <a:highlight>
                  <a:srgbClr val="FFFF00"/>
                </a:highlight>
                <a:latin typeface="Calibri" panose="020F0502020204030204" pitchFamily="34" charset="0"/>
              </a:rPr>
              <a:t>listed at the bottom of the screen</a:t>
            </a:r>
            <a:r>
              <a:rPr lang="en-US" sz="1100" dirty="0">
                <a:effectLst/>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5</a:t>
            </a:fld>
            <a:endParaRPr lang="en-US"/>
          </a:p>
        </p:txBody>
      </p:sp>
    </p:spTree>
    <p:extLst>
      <p:ext uri="{BB962C8B-B14F-4D97-AF65-F5344CB8AC3E}">
        <p14:creationId xmlns:p14="http://schemas.microsoft.com/office/powerpoint/2010/main" val="162481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this example over here on the left. We’re going to do a quick comparison between the fields that can be serialized, and the ones that can’t.</a:t>
            </a:r>
          </a:p>
          <a:p>
            <a:endParaRPr lang="en-US" dirty="0"/>
          </a:p>
          <a:p>
            <a:r>
              <a:rPr lang="en-US" dirty="0"/>
              <a:t>On lines 8 and 11,  we have a private integer and a private float respectively. Since a private field cannot be automatically serialized, we have added the </a:t>
            </a:r>
            <a:r>
              <a:rPr lang="en-US" dirty="0" err="1"/>
              <a:t>SerializeField</a:t>
            </a:r>
            <a:r>
              <a:rPr lang="en-US" dirty="0"/>
              <a:t> attribute to that field. 13 is both public and a float, and a float is considered a primitive data type, so that is automatically serialized. On line 15, there is a private integer that does NOT have the serialize field attribute, so it will not be serialized, and on line 17 there is a static int that is public. Despite the fact that this field is public, this is NOT serializable because static is on the list of fields that cannot be serialized. We’ll talk about why in the next example. </a:t>
            </a:r>
          </a:p>
          <a:p>
            <a:endParaRPr lang="en-US" dirty="0"/>
          </a:p>
          <a:p>
            <a:r>
              <a:rPr lang="en-US" dirty="0"/>
              <a:t>So, our serializable fields are </a:t>
            </a:r>
            <a:r>
              <a:rPr lang="en-US" dirty="0" err="1"/>
              <a:t>SerializedPrivate</a:t>
            </a:r>
            <a:r>
              <a:rPr lang="en-US" dirty="0"/>
              <a:t> Int, </a:t>
            </a:r>
            <a:r>
              <a:rPr lang="en-US" dirty="0" err="1"/>
              <a:t>SerializedPrivateFloat</a:t>
            </a:r>
            <a:r>
              <a:rPr lang="en-US" dirty="0"/>
              <a:t>, and </a:t>
            </a:r>
            <a:r>
              <a:rPr lang="en-US" dirty="0" err="1"/>
              <a:t>PublicFloat</a:t>
            </a:r>
            <a:r>
              <a:rPr lang="en-US" dirty="0"/>
              <a:t>. Over on the right, this is what the component looks like once the script has been applied to my object. As you can see, it only those three fields that we deemed serializable, appear.</a:t>
            </a:r>
          </a:p>
          <a:p>
            <a:endParaRPr lang="en-US" dirty="0"/>
          </a:p>
          <a:p>
            <a:r>
              <a:rPr lang="en-US" dirty="0"/>
              <a:t>This script can be found in the scripts folder on Canvas under Example1, and this script should be applied to the game object called Example1.</a:t>
            </a:r>
          </a:p>
          <a:p>
            <a:endParaRPr lang="en-US" dirty="0"/>
          </a:p>
          <a:p>
            <a:r>
              <a:rPr lang="en-US" dirty="0"/>
              <a:t>SHOW EXAMPLE IN UNITY. ****Block out the cube, ground and game save</a:t>
            </a:r>
          </a:p>
        </p:txBody>
      </p:sp>
      <p:sp>
        <p:nvSpPr>
          <p:cNvPr id="4" name="Slide Number Placeholder 3"/>
          <p:cNvSpPr>
            <a:spLocks noGrp="1"/>
          </p:cNvSpPr>
          <p:nvPr>
            <p:ph type="sldNum" sz="quarter" idx="5"/>
          </p:nvPr>
        </p:nvSpPr>
        <p:spPr/>
        <p:txBody>
          <a:bodyPr/>
          <a:lstStyle/>
          <a:p>
            <a:fld id="{926A4D28-551C-4E4A-9CE4-840CFB3B2FC0}" type="slidenum">
              <a:rPr lang="en-US" smtClean="0"/>
              <a:t>6</a:t>
            </a:fld>
            <a:endParaRPr lang="en-US"/>
          </a:p>
        </p:txBody>
      </p:sp>
    </p:spTree>
    <p:extLst>
      <p:ext uri="{BB962C8B-B14F-4D97-AF65-F5344CB8AC3E}">
        <p14:creationId xmlns:p14="http://schemas.microsoft.com/office/powerpoint/2010/main" val="313587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demonstrate serialization is by cloning. So in our example 1a script, we have the same variables initiated as we did in the last example. Then in our Update function, we create a clone of our game object when we click. In this clone, it updates the values for each of our variables. Also note that in the complete example script found on Canvas, there is a Start function as well, which prints the values into the console. To run this example, delete the example 1 component from the example1 game object, and apply the example  1a component. </a:t>
            </a:r>
          </a:p>
          <a:p>
            <a:endParaRPr lang="en-US" dirty="0"/>
          </a:p>
          <a:p>
            <a:r>
              <a:rPr lang="en-US" dirty="0"/>
              <a:t>SHOW EXAMPLE. </a:t>
            </a:r>
          </a:p>
          <a:p>
            <a:endParaRPr lang="en-US" dirty="0"/>
          </a:p>
          <a:p>
            <a:endParaRPr lang="en-US" dirty="0"/>
          </a:p>
          <a:p>
            <a:r>
              <a:rPr lang="en-US" dirty="0"/>
              <a:t>When we play the scene, the first console message at the top pops up, and once we click to create the clone, the second console message pops up.</a:t>
            </a:r>
            <a:r>
              <a:rPr lang="en-US" sz="1800" dirty="0">
                <a:effectLst/>
                <a:latin typeface="Calibri" panose="020F0502020204030204" pitchFamily="34" charset="0"/>
              </a:rPr>
              <a:t> You'll see that our Serialized values are the ones that updated between the two instances-- the Serialized private int, serialized private float, and public float. Private int did not update, because it is not serialized. You will notice that public static int did update, even though we know based on our restrictions it does not qualify for serialization, and it doesn't show up in our inspector. Remember-- static fields belong to the class, not the instance. So, for example, if I were to keep this in play mode, and create a new game object and apply the example 1a script, the static integer is the same value as the object I cloned, but we know it's not a clone of the clone-- I just created it! And if we look at the serialized private int (the first one listed), the value is that of our original object– this is serialization.</a:t>
            </a:r>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7</a:t>
            </a:fld>
            <a:endParaRPr lang="en-US"/>
          </a:p>
        </p:txBody>
      </p:sp>
    </p:spTree>
    <p:extLst>
      <p:ext uri="{BB962C8B-B14F-4D97-AF65-F5344CB8AC3E}">
        <p14:creationId xmlns:p14="http://schemas.microsoft.com/office/powerpoint/2010/main" val="49641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implement a visual example of serialization. We have a box that we can freely move around the screen, and every time we play the scene, the box is going to be a different color. However, we are going to implement a save function that allows us to serialize the location and the color of the box, so after we end our game play, we can restart the scene, and the box will still be the same color and in the same location as the last time we had it open.</a:t>
            </a:r>
          </a:p>
        </p:txBody>
      </p:sp>
      <p:sp>
        <p:nvSpPr>
          <p:cNvPr id="4" name="Slide Number Placeholder 3"/>
          <p:cNvSpPr>
            <a:spLocks noGrp="1"/>
          </p:cNvSpPr>
          <p:nvPr>
            <p:ph type="sldNum" sz="quarter" idx="5"/>
          </p:nvPr>
        </p:nvSpPr>
        <p:spPr/>
        <p:txBody>
          <a:bodyPr/>
          <a:lstStyle/>
          <a:p>
            <a:fld id="{926A4D28-551C-4E4A-9CE4-840CFB3B2FC0}" type="slidenum">
              <a:rPr lang="en-US" smtClean="0"/>
              <a:t>8</a:t>
            </a:fld>
            <a:endParaRPr lang="en-US"/>
          </a:p>
        </p:txBody>
      </p:sp>
    </p:spTree>
    <p:extLst>
      <p:ext uri="{BB962C8B-B14F-4D97-AF65-F5344CB8AC3E}">
        <p14:creationId xmlns:p14="http://schemas.microsoft.com/office/powerpoint/2010/main" val="1016973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things first: we need to create our class to store the x, y and z locations of our player. I want you to create a serialized class in </a:t>
            </a:r>
            <a:r>
              <a:rPr lang="en-US" dirty="0" err="1"/>
              <a:t>SavePosition.cs</a:t>
            </a:r>
            <a:r>
              <a:rPr lang="en-US" dirty="0"/>
              <a:t> that contains floats for the three different </a:t>
            </a:r>
            <a:r>
              <a:rPr lang="en-US" dirty="0" err="1"/>
              <a:t>axees</a:t>
            </a:r>
            <a:r>
              <a:rPr lang="en-US" dirty="0"/>
              <a:t>.</a:t>
            </a:r>
          </a:p>
          <a:p>
            <a:endParaRPr lang="en-US" dirty="0"/>
          </a:p>
          <a:p>
            <a:r>
              <a:rPr lang="en-US" dirty="0"/>
              <a:t>Side note: Giving my students problems throughout the lectures is the way that I try to engage the students by encouraging participation and allowing questions about something they might not understand. I generally give them a few minutes to figure it out, and then we go over the answer. I give them a folder of example scripts with problem and solution files.</a:t>
            </a:r>
          </a:p>
        </p:txBody>
      </p:sp>
      <p:sp>
        <p:nvSpPr>
          <p:cNvPr id="4" name="Slide Number Placeholder 3"/>
          <p:cNvSpPr>
            <a:spLocks noGrp="1"/>
          </p:cNvSpPr>
          <p:nvPr>
            <p:ph type="sldNum" sz="quarter" idx="5"/>
          </p:nvPr>
        </p:nvSpPr>
        <p:spPr/>
        <p:txBody>
          <a:bodyPr/>
          <a:lstStyle/>
          <a:p>
            <a:fld id="{926A4D28-551C-4E4A-9CE4-840CFB3B2FC0}" type="slidenum">
              <a:rPr lang="en-US" smtClean="0"/>
              <a:t>9</a:t>
            </a:fld>
            <a:endParaRPr lang="en-US"/>
          </a:p>
        </p:txBody>
      </p:sp>
    </p:spTree>
    <p:extLst>
      <p:ext uri="{BB962C8B-B14F-4D97-AF65-F5344CB8AC3E}">
        <p14:creationId xmlns:p14="http://schemas.microsoft.com/office/powerpoint/2010/main" val="3595875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what our answer is going to look like. The floats themselves are public and primitive-- they are automatically serialized per our serialization rules, so this is all you needed to add. However, I want to point out the [</a:t>
            </a:r>
            <a:r>
              <a:rPr lang="en-US" dirty="0" err="1"/>
              <a:t>system.serializable</a:t>
            </a:r>
            <a:r>
              <a:rPr lang="en-US" dirty="0"/>
              <a:t>] attribute on line 5. We are going to be using this </a:t>
            </a:r>
            <a:r>
              <a:rPr lang="en-US" dirty="0" err="1"/>
              <a:t>SavePosition</a:t>
            </a:r>
            <a:r>
              <a:rPr lang="en-US" dirty="0"/>
              <a:t> class in our game save script because we want these floats to jump across our scripts. Therefore, we are going to make our entire class serializable using this attribute.</a:t>
            </a:r>
          </a:p>
        </p:txBody>
      </p:sp>
      <p:sp>
        <p:nvSpPr>
          <p:cNvPr id="4" name="Slide Number Placeholder 3"/>
          <p:cNvSpPr>
            <a:spLocks noGrp="1"/>
          </p:cNvSpPr>
          <p:nvPr>
            <p:ph type="sldNum" sz="quarter" idx="5"/>
          </p:nvPr>
        </p:nvSpPr>
        <p:spPr/>
        <p:txBody>
          <a:bodyPr/>
          <a:lstStyle/>
          <a:p>
            <a:fld id="{926A4D28-551C-4E4A-9CE4-840CFB3B2FC0}" type="slidenum">
              <a:rPr lang="en-US" smtClean="0"/>
              <a:t>10</a:t>
            </a:fld>
            <a:endParaRPr lang="en-US"/>
          </a:p>
        </p:txBody>
      </p:sp>
    </p:spTree>
    <p:extLst>
      <p:ext uri="{BB962C8B-B14F-4D97-AF65-F5344CB8AC3E}">
        <p14:creationId xmlns:p14="http://schemas.microsoft.com/office/powerpoint/2010/main" val="2180905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Sunday, December 13,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Sunday, December 13,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Sunday, December 13,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Sunday, December 13,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Sunday, December 13,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Sunday, December 13,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Sunday, December 13,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0423-9F37-4FDD-B58C-98C0783C6284}"/>
              </a:ext>
            </a:extLst>
          </p:cNvPr>
          <p:cNvSpPr>
            <a:spLocks noGrp="1"/>
          </p:cNvSpPr>
          <p:nvPr>
            <p:ph type="title"/>
          </p:nvPr>
        </p:nvSpPr>
        <p:spPr/>
        <p:txBody>
          <a:bodyPr/>
          <a:lstStyle/>
          <a:p>
            <a:r>
              <a:rPr lang="en-US" dirty="0"/>
              <a:t>Solution</a:t>
            </a:r>
          </a:p>
        </p:txBody>
      </p:sp>
      <p:sp>
        <p:nvSpPr>
          <p:cNvPr id="4" name="TextBox 3">
            <a:extLst>
              <a:ext uri="{FF2B5EF4-FFF2-40B4-BE49-F238E27FC236}">
                <a16:creationId xmlns:a16="http://schemas.microsoft.com/office/drawing/2014/main" id="{0A5346AC-E826-4077-9957-A39C7F790A32}"/>
              </a:ext>
            </a:extLst>
          </p:cNvPr>
          <p:cNvSpPr txBox="1"/>
          <p:nvPr/>
        </p:nvSpPr>
        <p:spPr>
          <a:xfrm>
            <a:off x="8436079" y="6285286"/>
            <a:ext cx="3598606" cy="383226"/>
          </a:xfrm>
          <a:prstGeom prst="rect">
            <a:avLst/>
          </a:prstGeom>
          <a:solidFill>
            <a:schemeClr val="accent2"/>
          </a:solidFill>
        </p:spPr>
        <p:txBody>
          <a:bodyPr wrap="square" rtlCol="0">
            <a:spAutoFit/>
          </a:bodyPr>
          <a:lstStyle/>
          <a:p>
            <a:r>
              <a:rPr lang="en-US"/>
              <a:t>Assets/Scripts/</a:t>
            </a:r>
            <a:r>
              <a:rPr lang="en-US" b="1"/>
              <a:t>SavePosition.CS</a:t>
            </a:r>
            <a:endParaRPr lang="en-US" b="1" dirty="0"/>
          </a:p>
        </p:txBody>
      </p:sp>
      <p:pic>
        <p:nvPicPr>
          <p:cNvPr id="5" name="Picture 4">
            <a:extLst>
              <a:ext uri="{FF2B5EF4-FFF2-40B4-BE49-F238E27FC236}">
                <a16:creationId xmlns:a16="http://schemas.microsoft.com/office/drawing/2014/main" id="{4977476E-DADB-4EDA-A66D-A50A964DCBE5}"/>
              </a:ext>
            </a:extLst>
          </p:cNvPr>
          <p:cNvPicPr>
            <a:picLocks noChangeAspect="1"/>
          </p:cNvPicPr>
          <p:nvPr/>
        </p:nvPicPr>
        <p:blipFill>
          <a:blip r:embed="rId3"/>
          <a:stretch>
            <a:fillRect/>
          </a:stretch>
        </p:blipFill>
        <p:spPr>
          <a:xfrm>
            <a:off x="2981171" y="1413522"/>
            <a:ext cx="6229657" cy="4030955"/>
          </a:xfrm>
          <a:prstGeom prst="rect">
            <a:avLst/>
          </a:prstGeom>
        </p:spPr>
      </p:pic>
    </p:spTree>
    <p:extLst>
      <p:ext uri="{BB962C8B-B14F-4D97-AF65-F5344CB8AC3E}">
        <p14:creationId xmlns:p14="http://schemas.microsoft.com/office/powerpoint/2010/main" val="363649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D2B5-A15F-4226-A05E-D7B225FD361C}"/>
              </a:ext>
            </a:extLst>
          </p:cNvPr>
          <p:cNvSpPr>
            <a:spLocks noGrp="1"/>
          </p:cNvSpPr>
          <p:nvPr>
            <p:ph type="title"/>
          </p:nvPr>
        </p:nvSpPr>
        <p:spPr>
          <a:xfrm>
            <a:off x="720000" y="619200"/>
            <a:ext cx="10728322" cy="1003123"/>
          </a:xfrm>
        </p:spPr>
        <p:txBody>
          <a:bodyPr/>
          <a:lstStyle/>
          <a:p>
            <a:r>
              <a:rPr lang="en-US" dirty="0" err="1"/>
              <a:t>PlayerController.CS</a:t>
            </a:r>
            <a:endParaRPr lang="en-US" dirty="0"/>
          </a:p>
        </p:txBody>
      </p:sp>
      <p:sp>
        <p:nvSpPr>
          <p:cNvPr id="3" name="Content Placeholder 2">
            <a:extLst>
              <a:ext uri="{FF2B5EF4-FFF2-40B4-BE49-F238E27FC236}">
                <a16:creationId xmlns:a16="http://schemas.microsoft.com/office/drawing/2014/main" id="{C0E22791-A3A1-4A11-AC36-3945E1BD4B8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097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p:cNvCxnSpPr>
          <p:nvPr/>
        </p:nvCxnSpPr>
        <p:spPr>
          <a:xfrm>
            <a:off x="5663223"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pic>
        <p:nvPicPr>
          <p:cNvPr id="9" name="Picture 8" descr="Graphical user interface&#10;&#10;Description automatically generated">
            <a:extLst>
              <a:ext uri="{FF2B5EF4-FFF2-40B4-BE49-F238E27FC236}">
                <a16:creationId xmlns:a16="http://schemas.microsoft.com/office/drawing/2014/main" id="{C7F2BDC1-DA2C-4A34-A7A4-B09954D9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9810" y="2445328"/>
            <a:ext cx="3037767" cy="2762608"/>
          </a:xfrm>
          <a:prstGeom prst="rect">
            <a:avLst/>
          </a:prstGeom>
        </p:spPr>
      </p:pic>
      <p:cxnSp>
        <p:nvCxnSpPr>
          <p:cNvPr id="11" name="Straight Arrow Connector 10">
            <a:extLst>
              <a:ext uri="{FF2B5EF4-FFF2-40B4-BE49-F238E27FC236}">
                <a16:creationId xmlns:a16="http://schemas.microsoft.com/office/drawing/2014/main" id="{4B661AF0-27C8-4276-B9AF-1958096E02A6}"/>
              </a:ext>
            </a:extLst>
          </p:cNvPr>
          <p:cNvCxnSpPr/>
          <p:nvPr/>
        </p:nvCxnSpPr>
        <p:spPr>
          <a:xfrm>
            <a:off x="5678129" y="3908322"/>
            <a:ext cx="2182761"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AD5286C-04D3-4072-A688-C76025ECDAD5}"/>
              </a:ext>
            </a:extLst>
          </p:cNvPr>
          <p:cNvSpPr txBox="1"/>
          <p:nvPr/>
        </p:nvSpPr>
        <p:spPr>
          <a:xfrm>
            <a:off x="720000" y="5931671"/>
            <a:ext cx="10922573" cy="400110"/>
          </a:xfrm>
          <a:prstGeom prst="rect">
            <a:avLst/>
          </a:prstGeom>
          <a:noFill/>
        </p:spPr>
        <p:txBody>
          <a:bodyPr wrap="square">
            <a:spAutoFit/>
          </a:bodyPr>
          <a:lstStyle/>
          <a:p>
            <a:r>
              <a:rPr lang="en-US" sz="2000" dirty="0"/>
              <a:t>https://docs.unity3d.com/2019.3/Documentation/Manual/script-Serialization-BuiltInUse.html</a:t>
            </a:r>
          </a:p>
        </p:txBody>
      </p:sp>
      <p:pic>
        <p:nvPicPr>
          <p:cNvPr id="15" name="Picture 14" descr="Text&#10;&#10;Description automatically generated">
            <a:extLst>
              <a:ext uri="{FF2B5EF4-FFF2-40B4-BE49-F238E27FC236}">
                <a16:creationId xmlns:a16="http://schemas.microsoft.com/office/drawing/2014/main" id="{25B3BD28-A842-46CD-AE99-2B7B3C1F9E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23" y="1976776"/>
            <a:ext cx="4427604" cy="3231160"/>
          </a:xfrm>
          <a:prstGeom prst="rect">
            <a:avLst/>
          </a:prstGeom>
        </p:spPr>
      </p:pic>
    </p:spTree>
    <p:extLst>
      <p:ext uri="{BB962C8B-B14F-4D97-AF65-F5344CB8AC3E}">
        <p14:creationId xmlns:p14="http://schemas.microsoft.com/office/powerpoint/2010/main" val="74561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FC9-21D6-4543-A4E6-44B3B25BD35A}"/>
              </a:ext>
            </a:extLst>
          </p:cNvPr>
          <p:cNvSpPr>
            <a:spLocks noGrp="1"/>
          </p:cNvSpPr>
          <p:nvPr>
            <p:ph type="title"/>
          </p:nvPr>
        </p:nvSpPr>
        <p:spPr>
          <a:xfrm>
            <a:off x="720000" y="619200"/>
            <a:ext cx="10728322" cy="590168"/>
          </a:xfrm>
        </p:spPr>
        <p:txBody>
          <a:bodyPr/>
          <a:lstStyle/>
          <a:p>
            <a:r>
              <a:rPr lang="en-US" dirty="0"/>
              <a:t>Unity || Serialization</a:t>
            </a:r>
          </a:p>
        </p:txBody>
      </p:sp>
      <p:sp>
        <p:nvSpPr>
          <p:cNvPr id="3" name="Content Placeholder 2">
            <a:extLst>
              <a:ext uri="{FF2B5EF4-FFF2-40B4-BE49-F238E27FC236}">
                <a16:creationId xmlns:a16="http://schemas.microsoft.com/office/drawing/2014/main" id="{34BB40ED-47B8-4447-9E1D-7EEDBD489840}"/>
              </a:ext>
            </a:extLst>
          </p:cNvPr>
          <p:cNvSpPr>
            <a:spLocks noGrp="1"/>
          </p:cNvSpPr>
          <p:nvPr>
            <p:ph idx="1"/>
          </p:nvPr>
        </p:nvSpPr>
        <p:spPr>
          <a:xfrm>
            <a:off x="720000" y="1415845"/>
            <a:ext cx="10728325" cy="4353130"/>
          </a:xfrm>
        </p:spPr>
        <p:txBody>
          <a:bodyPr/>
          <a:lstStyle/>
          <a:p>
            <a:r>
              <a:rPr lang="en-US" dirty="0"/>
              <a:t>Public or [</a:t>
            </a:r>
            <a:r>
              <a:rPr lang="en-US" dirty="0" err="1"/>
              <a:t>SerializeField</a:t>
            </a:r>
            <a:r>
              <a:rPr lang="en-US" dirty="0"/>
              <a:t>]</a:t>
            </a:r>
          </a:p>
          <a:p>
            <a:r>
              <a:rPr lang="en-US" dirty="0"/>
              <a:t>Cannot be static, const or </a:t>
            </a:r>
            <a:r>
              <a:rPr lang="en-US" dirty="0" err="1"/>
              <a:t>readonly</a:t>
            </a:r>
            <a:endParaRPr lang="en-US" dirty="0"/>
          </a:p>
          <a:p>
            <a:r>
              <a:rPr lang="en-US" dirty="0"/>
              <a:t>Custom structs or non-abstract, non-generic classes, [</a:t>
            </a:r>
            <a:r>
              <a:rPr lang="en-US" dirty="0" err="1"/>
              <a:t>SerializeField</a:t>
            </a:r>
            <a:r>
              <a:rPr lang="en-US" dirty="0"/>
              <a:t>]</a:t>
            </a:r>
          </a:p>
          <a:p>
            <a:r>
              <a:rPr lang="en-US" dirty="0" err="1"/>
              <a:t>UnityEngine.Object</a:t>
            </a:r>
            <a:endParaRPr lang="en-US" dirty="0"/>
          </a:p>
          <a:p>
            <a:r>
              <a:rPr lang="en-US" dirty="0"/>
              <a:t>Primitive Data Types</a:t>
            </a:r>
          </a:p>
          <a:p>
            <a:r>
              <a:rPr lang="en-US" dirty="0"/>
              <a:t>Enumerations</a:t>
            </a:r>
          </a:p>
          <a:p>
            <a:r>
              <a:rPr lang="en-US" dirty="0"/>
              <a:t>Certain Unity built-in types</a:t>
            </a:r>
          </a:p>
          <a:p>
            <a:endParaRPr lang="en-US" dirty="0"/>
          </a:p>
        </p:txBody>
      </p:sp>
      <p:sp>
        <p:nvSpPr>
          <p:cNvPr id="5" name="TextBox 4">
            <a:extLst>
              <a:ext uri="{FF2B5EF4-FFF2-40B4-BE49-F238E27FC236}">
                <a16:creationId xmlns:a16="http://schemas.microsoft.com/office/drawing/2014/main" id="{FCD56E7B-DD41-4801-B7B4-D283BA6301BF}"/>
              </a:ext>
            </a:extLst>
          </p:cNvPr>
          <p:cNvSpPr txBox="1"/>
          <p:nvPr/>
        </p:nvSpPr>
        <p:spPr>
          <a:xfrm>
            <a:off x="419100" y="5415014"/>
            <a:ext cx="11772900" cy="461665"/>
          </a:xfrm>
          <a:prstGeom prst="rect">
            <a:avLst/>
          </a:prstGeom>
          <a:noFill/>
        </p:spPr>
        <p:txBody>
          <a:bodyPr wrap="square">
            <a:spAutoFit/>
          </a:bodyPr>
          <a:lstStyle/>
          <a:p>
            <a:r>
              <a:rPr lang="en-US" sz="2400" dirty="0"/>
              <a:t>https://docs.unity3d.com/2019.3/Documentation/Manual/script-Serialization.html</a:t>
            </a:r>
          </a:p>
        </p:txBody>
      </p:sp>
    </p:spTree>
    <p:extLst>
      <p:ext uri="{BB962C8B-B14F-4D97-AF65-F5344CB8AC3E}">
        <p14:creationId xmlns:p14="http://schemas.microsoft.com/office/powerpoint/2010/main" val="125223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10E-DD35-43DD-B314-2A67BC617C2B}"/>
              </a:ext>
            </a:extLst>
          </p:cNvPr>
          <p:cNvSpPr>
            <a:spLocks noGrp="1"/>
          </p:cNvSpPr>
          <p:nvPr>
            <p:ph type="title"/>
          </p:nvPr>
        </p:nvSpPr>
        <p:spPr>
          <a:xfrm>
            <a:off x="720000" y="619200"/>
            <a:ext cx="10728322" cy="663910"/>
          </a:xfrm>
        </p:spPr>
        <p:txBody>
          <a:bodyPr/>
          <a:lstStyle/>
          <a:p>
            <a:r>
              <a:rPr lang="en-US" dirty="0"/>
              <a:t>Serializing Variables</a:t>
            </a:r>
          </a:p>
        </p:txBody>
      </p:sp>
      <p:sp>
        <p:nvSpPr>
          <p:cNvPr id="6" name="TextBox 5">
            <a:extLst>
              <a:ext uri="{FF2B5EF4-FFF2-40B4-BE49-F238E27FC236}">
                <a16:creationId xmlns:a16="http://schemas.microsoft.com/office/drawing/2014/main" id="{2652DAA9-C226-464A-98B2-768B2468657B}"/>
              </a:ext>
            </a:extLst>
          </p:cNvPr>
          <p:cNvSpPr txBox="1"/>
          <p:nvPr/>
        </p:nvSpPr>
        <p:spPr>
          <a:xfrm>
            <a:off x="7227910" y="6238800"/>
            <a:ext cx="4757612" cy="369332"/>
          </a:xfrm>
          <a:prstGeom prst="rect">
            <a:avLst/>
          </a:prstGeom>
          <a:solidFill>
            <a:schemeClr val="accent2"/>
          </a:solidFill>
        </p:spPr>
        <p:txBody>
          <a:bodyPr wrap="square" rtlCol="0">
            <a:spAutoFit/>
          </a:bodyPr>
          <a:lstStyle/>
          <a:p>
            <a:r>
              <a:rPr lang="en-US" dirty="0"/>
              <a:t>Assets/Scripts/</a:t>
            </a:r>
            <a:r>
              <a:rPr lang="en-US" b="1" dirty="0"/>
              <a:t>Example1.CS -&gt; Example1</a:t>
            </a:r>
          </a:p>
        </p:txBody>
      </p:sp>
      <p:pic>
        <p:nvPicPr>
          <p:cNvPr id="8" name="Picture 7" descr="Graphical user interface, application&#10;&#10;Description automatically generated">
            <a:extLst>
              <a:ext uri="{FF2B5EF4-FFF2-40B4-BE49-F238E27FC236}">
                <a16:creationId xmlns:a16="http://schemas.microsoft.com/office/drawing/2014/main" id="{B381FC29-D91E-476E-AFE5-0C1209FBA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7910" y="3180956"/>
            <a:ext cx="4510602" cy="1245786"/>
          </a:xfrm>
          <a:prstGeom prst="rect">
            <a:avLst/>
          </a:prstGeom>
        </p:spPr>
      </p:pic>
      <p:cxnSp>
        <p:nvCxnSpPr>
          <p:cNvPr id="10" name="Straight Connector 9">
            <a:extLst>
              <a:ext uri="{FF2B5EF4-FFF2-40B4-BE49-F238E27FC236}">
                <a16:creationId xmlns:a16="http://schemas.microsoft.com/office/drawing/2014/main" id="{C988023C-7120-42EF-A7B0-566CFE3F5B97}"/>
              </a:ext>
            </a:extLst>
          </p:cNvPr>
          <p:cNvCxnSpPr/>
          <p:nvPr/>
        </p:nvCxnSpPr>
        <p:spPr>
          <a:xfrm>
            <a:off x="6607277" y="1368899"/>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6ADC48A9-235F-45C4-A225-8AAF01B8D1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000" y="1519946"/>
            <a:ext cx="4555839" cy="4139871"/>
          </a:xfrm>
          <a:prstGeom prst="rect">
            <a:avLst/>
          </a:prstGeom>
        </p:spPr>
      </p:pic>
    </p:spTree>
    <p:extLst>
      <p:ext uri="{BB962C8B-B14F-4D97-AF65-F5344CB8AC3E}">
        <p14:creationId xmlns:p14="http://schemas.microsoft.com/office/powerpoint/2010/main" val="379088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88C74-35A1-4D0B-8472-681030263DB5}"/>
              </a:ext>
            </a:extLst>
          </p:cNvPr>
          <p:cNvSpPr>
            <a:spLocks noGrp="1"/>
          </p:cNvSpPr>
          <p:nvPr>
            <p:ph type="title"/>
          </p:nvPr>
        </p:nvSpPr>
        <p:spPr>
          <a:xfrm>
            <a:off x="240225" y="226142"/>
            <a:ext cx="10728322" cy="914632"/>
          </a:xfrm>
        </p:spPr>
        <p:txBody>
          <a:bodyPr/>
          <a:lstStyle/>
          <a:p>
            <a:r>
              <a:rPr lang="en-US" dirty="0"/>
              <a:t>Serialization Via Cloning</a:t>
            </a:r>
          </a:p>
        </p:txBody>
      </p:sp>
      <p:cxnSp>
        <p:nvCxnSpPr>
          <p:cNvPr id="6" name="Straight Connector 5">
            <a:extLst>
              <a:ext uri="{FF2B5EF4-FFF2-40B4-BE49-F238E27FC236}">
                <a16:creationId xmlns:a16="http://schemas.microsoft.com/office/drawing/2014/main" id="{E4AE917E-3D76-4A44-8B51-9B3423516374}"/>
              </a:ext>
            </a:extLst>
          </p:cNvPr>
          <p:cNvCxnSpPr/>
          <p:nvPr/>
        </p:nvCxnSpPr>
        <p:spPr>
          <a:xfrm>
            <a:off x="4660490" y="1376240"/>
            <a:ext cx="0" cy="4441966"/>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D6C2D88-38F7-41DA-BF8B-CB9F70B5312D}"/>
              </a:ext>
            </a:extLst>
          </p:cNvPr>
          <p:cNvPicPr>
            <a:picLocks noChangeAspect="1"/>
          </p:cNvPicPr>
          <p:nvPr/>
        </p:nvPicPr>
        <p:blipFill>
          <a:blip r:embed="rId3"/>
          <a:stretch>
            <a:fillRect/>
          </a:stretch>
        </p:blipFill>
        <p:spPr>
          <a:xfrm>
            <a:off x="6484375" y="3953590"/>
            <a:ext cx="4076700" cy="1123950"/>
          </a:xfrm>
          <a:prstGeom prst="rect">
            <a:avLst/>
          </a:prstGeom>
        </p:spPr>
      </p:pic>
      <p:pic>
        <p:nvPicPr>
          <p:cNvPr id="9" name="Picture 8">
            <a:extLst>
              <a:ext uri="{FF2B5EF4-FFF2-40B4-BE49-F238E27FC236}">
                <a16:creationId xmlns:a16="http://schemas.microsoft.com/office/drawing/2014/main" id="{45831B97-FD5E-4470-82FD-AD60D4E7D86D}"/>
              </a:ext>
            </a:extLst>
          </p:cNvPr>
          <p:cNvPicPr>
            <a:picLocks noChangeAspect="1"/>
          </p:cNvPicPr>
          <p:nvPr/>
        </p:nvPicPr>
        <p:blipFill>
          <a:blip r:embed="rId4"/>
          <a:stretch>
            <a:fillRect/>
          </a:stretch>
        </p:blipFill>
        <p:spPr>
          <a:xfrm>
            <a:off x="283433" y="1096265"/>
            <a:ext cx="3991496" cy="5230761"/>
          </a:xfrm>
          <a:prstGeom prst="rect">
            <a:avLst/>
          </a:prstGeom>
        </p:spPr>
      </p:pic>
      <p:sp>
        <p:nvSpPr>
          <p:cNvPr id="12" name="TextBox 11">
            <a:extLst>
              <a:ext uri="{FF2B5EF4-FFF2-40B4-BE49-F238E27FC236}">
                <a16:creationId xmlns:a16="http://schemas.microsoft.com/office/drawing/2014/main" id="{1CA4915A-D30A-4646-8DF4-69A22F6FEF24}"/>
              </a:ext>
            </a:extLst>
          </p:cNvPr>
          <p:cNvSpPr txBox="1"/>
          <p:nvPr/>
        </p:nvSpPr>
        <p:spPr>
          <a:xfrm>
            <a:off x="7108723" y="6238800"/>
            <a:ext cx="4876799" cy="369332"/>
          </a:xfrm>
          <a:prstGeom prst="rect">
            <a:avLst/>
          </a:prstGeom>
          <a:solidFill>
            <a:schemeClr val="accent2"/>
          </a:solidFill>
        </p:spPr>
        <p:txBody>
          <a:bodyPr wrap="square" rtlCol="0">
            <a:spAutoFit/>
          </a:bodyPr>
          <a:lstStyle/>
          <a:p>
            <a:r>
              <a:rPr lang="en-US" dirty="0"/>
              <a:t>Assets/Scripts/</a:t>
            </a:r>
            <a:r>
              <a:rPr lang="en-US" b="1" dirty="0"/>
              <a:t>Example1a.CS -&gt; Example1</a:t>
            </a:r>
          </a:p>
        </p:txBody>
      </p:sp>
      <p:pic>
        <p:nvPicPr>
          <p:cNvPr id="14" name="Picture 13">
            <a:extLst>
              <a:ext uri="{FF2B5EF4-FFF2-40B4-BE49-F238E27FC236}">
                <a16:creationId xmlns:a16="http://schemas.microsoft.com/office/drawing/2014/main" id="{6E387EE1-5E4C-4BBA-88E5-4715C7A7A10B}"/>
              </a:ext>
            </a:extLst>
          </p:cNvPr>
          <p:cNvPicPr>
            <a:picLocks noChangeAspect="1"/>
          </p:cNvPicPr>
          <p:nvPr/>
        </p:nvPicPr>
        <p:blipFill>
          <a:blip r:embed="rId5"/>
          <a:stretch>
            <a:fillRect/>
          </a:stretch>
        </p:blipFill>
        <p:spPr>
          <a:xfrm>
            <a:off x="4860067" y="1625144"/>
            <a:ext cx="7048500" cy="1619250"/>
          </a:xfrm>
          <a:prstGeom prst="rect">
            <a:avLst/>
          </a:prstGeom>
        </p:spPr>
      </p:pic>
    </p:spTree>
    <p:extLst>
      <p:ext uri="{BB962C8B-B14F-4D97-AF65-F5344CB8AC3E}">
        <p14:creationId xmlns:p14="http://schemas.microsoft.com/office/powerpoint/2010/main" val="1835248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FC53-793D-4912-886A-48C3C4720AE9}"/>
              </a:ext>
            </a:extLst>
          </p:cNvPr>
          <p:cNvSpPr>
            <a:spLocks noGrp="1"/>
          </p:cNvSpPr>
          <p:nvPr>
            <p:ph type="title"/>
          </p:nvPr>
        </p:nvSpPr>
        <p:spPr>
          <a:xfrm>
            <a:off x="720000" y="619201"/>
            <a:ext cx="10728322" cy="826142"/>
          </a:xfrm>
        </p:spPr>
        <p:txBody>
          <a:bodyPr/>
          <a:lstStyle/>
          <a:p>
            <a:r>
              <a:rPr lang="en-US" dirty="0"/>
              <a:t>Save a Game</a:t>
            </a:r>
          </a:p>
        </p:txBody>
      </p:sp>
      <p:pic>
        <p:nvPicPr>
          <p:cNvPr id="5" name="Picture 4">
            <a:extLst>
              <a:ext uri="{FF2B5EF4-FFF2-40B4-BE49-F238E27FC236}">
                <a16:creationId xmlns:a16="http://schemas.microsoft.com/office/drawing/2014/main" id="{CA2B01FD-FD57-48CB-99F7-6DAE3CD3534E}"/>
              </a:ext>
            </a:extLst>
          </p:cNvPr>
          <p:cNvPicPr>
            <a:picLocks noChangeAspect="1"/>
          </p:cNvPicPr>
          <p:nvPr/>
        </p:nvPicPr>
        <p:blipFill>
          <a:blip r:embed="rId3"/>
          <a:stretch>
            <a:fillRect/>
          </a:stretch>
        </p:blipFill>
        <p:spPr>
          <a:xfrm>
            <a:off x="473936" y="1445343"/>
            <a:ext cx="4903404" cy="2920180"/>
          </a:xfrm>
          <a:prstGeom prst="rect">
            <a:avLst/>
          </a:prstGeom>
        </p:spPr>
      </p:pic>
      <p:pic>
        <p:nvPicPr>
          <p:cNvPr id="7" name="Picture 6">
            <a:extLst>
              <a:ext uri="{FF2B5EF4-FFF2-40B4-BE49-F238E27FC236}">
                <a16:creationId xmlns:a16="http://schemas.microsoft.com/office/drawing/2014/main" id="{E2344F4C-1574-4953-A466-B33079455E89}"/>
              </a:ext>
            </a:extLst>
          </p:cNvPr>
          <p:cNvPicPr>
            <a:picLocks noChangeAspect="1"/>
          </p:cNvPicPr>
          <p:nvPr/>
        </p:nvPicPr>
        <p:blipFill>
          <a:blip r:embed="rId4"/>
          <a:stretch>
            <a:fillRect/>
          </a:stretch>
        </p:blipFill>
        <p:spPr>
          <a:xfrm>
            <a:off x="6790982" y="1445343"/>
            <a:ext cx="4903404" cy="2920180"/>
          </a:xfrm>
          <a:prstGeom prst="rect">
            <a:avLst/>
          </a:prstGeom>
        </p:spPr>
      </p:pic>
      <p:cxnSp>
        <p:nvCxnSpPr>
          <p:cNvPr id="9" name="Straight Arrow Connector 8">
            <a:extLst>
              <a:ext uri="{FF2B5EF4-FFF2-40B4-BE49-F238E27FC236}">
                <a16:creationId xmlns:a16="http://schemas.microsoft.com/office/drawing/2014/main" id="{A111924E-0223-48CB-A0FA-5F4ACB250F14}"/>
              </a:ext>
            </a:extLst>
          </p:cNvPr>
          <p:cNvCxnSpPr/>
          <p:nvPr/>
        </p:nvCxnSpPr>
        <p:spPr>
          <a:xfrm>
            <a:off x="5663381" y="2905433"/>
            <a:ext cx="7374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9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E580-CA91-4337-8034-13B8F3A8F2F1}"/>
              </a:ext>
            </a:extLst>
          </p:cNvPr>
          <p:cNvSpPr>
            <a:spLocks noGrp="1"/>
          </p:cNvSpPr>
          <p:nvPr>
            <p:ph type="title"/>
          </p:nvPr>
        </p:nvSpPr>
        <p:spPr>
          <a:xfrm>
            <a:off x="720000" y="619200"/>
            <a:ext cx="10728322" cy="708155"/>
          </a:xfrm>
        </p:spPr>
        <p:txBody>
          <a:bodyPr/>
          <a:lstStyle/>
          <a:p>
            <a:r>
              <a:rPr lang="en-US" dirty="0" err="1"/>
              <a:t>SavePosition.CS</a:t>
            </a:r>
            <a:r>
              <a:rPr lang="en-US"/>
              <a:t> || Problem</a:t>
            </a:r>
            <a:endParaRPr lang="en-US" dirty="0"/>
          </a:p>
        </p:txBody>
      </p:sp>
      <p:sp>
        <p:nvSpPr>
          <p:cNvPr id="3" name="Content Placeholder 2">
            <a:extLst>
              <a:ext uri="{FF2B5EF4-FFF2-40B4-BE49-F238E27FC236}">
                <a16:creationId xmlns:a16="http://schemas.microsoft.com/office/drawing/2014/main" id="{76DCAE6B-A556-4BAA-8F4F-B6DC1728FEF2}"/>
              </a:ext>
            </a:extLst>
          </p:cNvPr>
          <p:cNvSpPr>
            <a:spLocks noGrp="1"/>
          </p:cNvSpPr>
          <p:nvPr>
            <p:ph idx="1"/>
          </p:nvPr>
        </p:nvSpPr>
        <p:spPr>
          <a:xfrm>
            <a:off x="719997" y="1681317"/>
            <a:ext cx="10728325" cy="4441620"/>
          </a:xfrm>
        </p:spPr>
        <p:txBody>
          <a:bodyPr/>
          <a:lstStyle/>
          <a:p>
            <a:r>
              <a:rPr lang="en-US"/>
              <a:t>Create a serialized class in SavePosition.cs that contains floats for the three different axes.</a:t>
            </a:r>
            <a:endParaRPr lang="en-US" dirty="0"/>
          </a:p>
        </p:txBody>
      </p:sp>
      <p:sp>
        <p:nvSpPr>
          <p:cNvPr id="5" name="TextBox 4">
            <a:extLst>
              <a:ext uri="{FF2B5EF4-FFF2-40B4-BE49-F238E27FC236}">
                <a16:creationId xmlns:a16="http://schemas.microsoft.com/office/drawing/2014/main" id="{AA2A6244-930C-475A-AC54-5BEF61263FF9}"/>
              </a:ext>
            </a:extLst>
          </p:cNvPr>
          <p:cNvSpPr txBox="1"/>
          <p:nvPr/>
        </p:nvSpPr>
        <p:spPr>
          <a:xfrm>
            <a:off x="8922775" y="6300148"/>
            <a:ext cx="3141405" cy="383226"/>
          </a:xfrm>
          <a:prstGeom prst="rect">
            <a:avLst/>
          </a:prstGeom>
          <a:solidFill>
            <a:schemeClr val="accent2"/>
          </a:solidFill>
        </p:spPr>
        <p:txBody>
          <a:bodyPr wrap="square" rtlCol="0">
            <a:spAutoFit/>
          </a:bodyPr>
          <a:lstStyle/>
          <a:p>
            <a:r>
              <a:rPr lang="en-US"/>
              <a:t>Problems/</a:t>
            </a:r>
            <a:r>
              <a:rPr lang="en-US" b="1"/>
              <a:t>SavePosition.CS</a:t>
            </a:r>
            <a:endParaRPr lang="en-US" b="1" dirty="0"/>
          </a:p>
        </p:txBody>
      </p:sp>
      <p:pic>
        <p:nvPicPr>
          <p:cNvPr id="6" name="Picture 5">
            <a:extLst>
              <a:ext uri="{FF2B5EF4-FFF2-40B4-BE49-F238E27FC236}">
                <a16:creationId xmlns:a16="http://schemas.microsoft.com/office/drawing/2014/main" id="{D17FA3B1-8E6D-41D9-AAB8-B54F0CDFE71D}"/>
              </a:ext>
            </a:extLst>
          </p:cNvPr>
          <p:cNvPicPr>
            <a:picLocks noChangeAspect="1"/>
          </p:cNvPicPr>
          <p:nvPr/>
        </p:nvPicPr>
        <p:blipFill>
          <a:blip r:embed="rId3"/>
          <a:stretch>
            <a:fillRect/>
          </a:stretch>
        </p:blipFill>
        <p:spPr>
          <a:xfrm>
            <a:off x="3476365" y="2340871"/>
            <a:ext cx="5239269" cy="3122511"/>
          </a:xfrm>
          <a:prstGeom prst="rect">
            <a:avLst/>
          </a:prstGeom>
        </p:spPr>
      </p:pic>
    </p:spTree>
    <p:extLst>
      <p:ext uri="{BB962C8B-B14F-4D97-AF65-F5344CB8AC3E}">
        <p14:creationId xmlns:p14="http://schemas.microsoft.com/office/powerpoint/2010/main" val="2346021911"/>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1873</Words>
  <Application>Microsoft Office PowerPoint</Application>
  <PresentationFormat>Widescreen</PresentationFormat>
  <Paragraphs>90</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Avenir Next LT Pro</vt:lpstr>
      <vt:lpstr>Calibri</vt:lpstr>
      <vt:lpstr>Courier New</vt:lpstr>
      <vt:lpstr>Rockwell Nova Light</vt:lpstr>
      <vt:lpstr>The Hand Extrablack</vt:lpstr>
      <vt:lpstr>BlobVTI</vt:lpstr>
      <vt:lpstr>Serialization</vt:lpstr>
      <vt:lpstr>Resources &amp; References</vt:lpstr>
      <vt:lpstr>Serialization</vt:lpstr>
      <vt:lpstr>Unity || Serialization</vt:lpstr>
      <vt:lpstr>Unity || Serialization</vt:lpstr>
      <vt:lpstr>Serializing Variables</vt:lpstr>
      <vt:lpstr>Serialization Via Cloning</vt:lpstr>
      <vt:lpstr>Save a Game</vt:lpstr>
      <vt:lpstr>SavePosition.CS || Problem</vt:lpstr>
      <vt:lpstr>Solution</vt:lpstr>
      <vt:lpstr>PlayerController.CS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87</cp:revision>
  <dcterms:created xsi:type="dcterms:W3CDTF">2020-12-10T23:53:15Z</dcterms:created>
  <dcterms:modified xsi:type="dcterms:W3CDTF">2020-12-13T17:26:09Z</dcterms:modified>
</cp:coreProperties>
</file>