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1432" autoAdjust="0"/>
  </p:normalViewPr>
  <p:slideViewPr>
    <p:cSldViewPr snapToGrid="0">
      <p:cViewPr varScale="1">
        <p:scale>
          <a:sx n="52" d="100"/>
          <a:sy n="52" d="100"/>
        </p:scale>
        <p:origin x="187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34BB2E-FA80-4188-911D-CC43776BF2BD}" type="datetimeFigureOut">
              <a:rPr lang="en-US" smtClean="0"/>
              <a:t>12/11/2020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6A4D28-551C-4E4A-9CE4-840CFB3B2FC0}" type="slidenum">
              <a:rPr lang="en-US" smtClean="0"/>
              <a:t>‹#›</a:t>
            </a:fld>
            <a:endParaRPr lang="en-US"/>
          </a:p>
        </p:txBody>
      </p:sp>
    </p:spTree>
    <p:extLst>
      <p:ext uri="{BB962C8B-B14F-4D97-AF65-F5344CB8AC3E}">
        <p14:creationId xmlns:p14="http://schemas.microsoft.com/office/powerpoint/2010/main" val="3195557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2</a:t>
            </a:fld>
            <a:endParaRPr lang="en-US"/>
          </a:p>
        </p:txBody>
      </p:sp>
    </p:spTree>
    <p:extLst>
      <p:ext uri="{BB962C8B-B14F-4D97-AF65-F5344CB8AC3E}">
        <p14:creationId xmlns:p14="http://schemas.microsoft.com/office/powerpoint/2010/main" val="1753178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The official definition in terms of Unity per the unity documentation is defined as </a:t>
            </a:r>
          </a:p>
          <a:p>
            <a:pPr marL="0" marR="0">
              <a:spcBef>
                <a:spcPts val="0"/>
              </a:spcBef>
              <a:spcAft>
                <a:spcPts val="0"/>
              </a:spcAft>
            </a:pPr>
            <a:r>
              <a:rPr lang="en-US" sz="1800" dirty="0">
                <a:effectLst/>
                <a:latin typeface="Calibri" panose="020F0502020204030204" pitchFamily="34" charset="0"/>
              </a:rPr>
              <a:t>the automatic process of transforming data structures or object states into a format that Unity can store and reconstruct later.</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Let's say you're at a grocery store, and you go to the register to buy a bunch of things. They add it up the on the register, but it turns out, they only accept cash, and all of your cash is at home. A line forms behind you, so you write everything down everything you wanted to buy and put it all back on the shelf, and while you run home to get money, the cashier can check out other customers. When you get back store, you are able to use the list to recollect all the items you wanted to buy, and proceed with the transaction.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The act of having the physical items with you, transferring them to paper and returning the items back to the shelf, and then using the paper to find all the items again, is serialization.</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In serialization, the object is converted into a stream of bytes, and then it can get stored to either a database, a file, or memory.  Upon reconstruction, the process of deserialization occurs, which is when the stream of bytes from those locations gets converted back into an object, and comes together in the exact same way you left it the last time it was an object.</a:t>
            </a:r>
          </a:p>
          <a:p>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3</a:t>
            </a:fld>
            <a:endParaRPr lang="en-US"/>
          </a:p>
        </p:txBody>
      </p:sp>
    </p:spTree>
    <p:extLst>
      <p:ext uri="{BB962C8B-B14F-4D97-AF65-F5344CB8AC3E}">
        <p14:creationId xmlns:p14="http://schemas.microsoft.com/office/powerpoint/2010/main" val="1104547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rPr>
              <a:t>Now Unity itself actually uses this process in a lot of different ways. A great example is the ability to create and edit scripts while the editor is open, and being able to immediately apply the script's behaviors. You don't have to restart anything for the scripts to take affect. This is something called Hot Reloading. Another aspect to serialization to be aware of is the inspector window.  When you change the value of a game objects component field in the inspector window, these changes do not go to the getters and setters-- everything is serialized in the inspector's fields directly. Also, if you’ve ever used a prefab before– those are composed of serialized data from game objects and their components. Once a prefab is instantiated, it contains a reference to the prefab source and the modifications done to it– these are two pieces of serialized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rPr>
              <a:t>Unity uses serialization in other ways as well– you can check out the link at the bottom to the Unity documentation site where it gives an extensive breakdown on these other methods.</a:t>
            </a:r>
          </a:p>
          <a:p>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4</a:t>
            </a:fld>
            <a:endParaRPr lang="en-US"/>
          </a:p>
        </p:txBody>
      </p:sp>
    </p:spTree>
    <p:extLst>
      <p:ext uri="{BB962C8B-B14F-4D97-AF65-F5344CB8AC3E}">
        <p14:creationId xmlns:p14="http://schemas.microsoft.com/office/powerpoint/2010/main" val="2766221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Friday, December 11,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59828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Friday, December 11,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4502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Friday, December 11,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31364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Friday, December 11,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27125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Friday, December 11,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02473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Friday, December 11,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11893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Friday, December 11, 2020</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698025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Friday, December 11, 2020</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65406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Friday, December 11, 2020</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55477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Friday, December 11,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14074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Friday, December 11,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94560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Friday, December 11, 2020</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524378262"/>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youtube.com/watch?v=Fmq7TBCVtRE" TargetMode="External"/><Relationship Id="rId3" Type="http://schemas.openxmlformats.org/officeDocument/2006/relationships/hyperlink" Target="https://docs.unity3d.com/Manual/script-Serialization.html" TargetMode="External"/><Relationship Id="rId7" Type="http://schemas.openxmlformats.org/officeDocument/2006/relationships/hyperlink" Target="https://stackoverflow.com/questions/31655795/how-to-save-a-colo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youtube.com/watch?v=oJrAT8L4BrA&amp;list=PLAeIzH0X_Fobg-uYDydKygpqHjMfPm23Z&amp;index=259" TargetMode="External"/><Relationship Id="rId5" Type="http://schemas.openxmlformats.org/officeDocument/2006/relationships/hyperlink" Target="https://sometimesicode.wordpress.com/2015/04/11/unity-serialization-part-1-how-it-works-and-examples/" TargetMode="External"/><Relationship Id="rId4" Type="http://schemas.openxmlformats.org/officeDocument/2006/relationships/hyperlink" Target="https://docs.microsoft.com/en-us/dotnet/csharp/programming-guide/concepts/serialization/#:~:text=Serialization%20is%20the%20process%20of,reverse%20process%20is%20called%20deserializatio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tm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2DFF2D-EA41-4CBE-9659-C2917E488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E63CAF-F286-4A30-9263-C7CE27AD9BAA}"/>
              </a:ext>
            </a:extLst>
          </p:cNvPr>
          <p:cNvSpPr>
            <a:spLocks noGrp="1"/>
          </p:cNvSpPr>
          <p:nvPr>
            <p:ph type="ctrTitle"/>
          </p:nvPr>
        </p:nvSpPr>
        <p:spPr>
          <a:xfrm>
            <a:off x="720000" y="720000"/>
            <a:ext cx="5015638" cy="2804400"/>
          </a:xfrm>
        </p:spPr>
        <p:txBody>
          <a:bodyPr>
            <a:normAutofit/>
          </a:bodyPr>
          <a:lstStyle/>
          <a:p>
            <a:r>
              <a:rPr lang="en-US" dirty="0"/>
              <a:t>Serialization</a:t>
            </a:r>
          </a:p>
        </p:txBody>
      </p:sp>
      <p:sp>
        <p:nvSpPr>
          <p:cNvPr id="3" name="Subtitle 2">
            <a:extLst>
              <a:ext uri="{FF2B5EF4-FFF2-40B4-BE49-F238E27FC236}">
                <a16:creationId xmlns:a16="http://schemas.microsoft.com/office/drawing/2014/main" id="{437FEC53-7C71-4C96-83C1-A39FE90D8C68}"/>
              </a:ext>
            </a:extLst>
          </p:cNvPr>
          <p:cNvSpPr>
            <a:spLocks noGrp="1"/>
          </p:cNvSpPr>
          <p:nvPr>
            <p:ph type="subTitle" idx="1"/>
          </p:nvPr>
        </p:nvSpPr>
        <p:spPr>
          <a:xfrm>
            <a:off x="720000" y="3830399"/>
            <a:ext cx="5015638" cy="1936800"/>
          </a:xfrm>
        </p:spPr>
        <p:txBody>
          <a:bodyPr>
            <a:normAutofit/>
          </a:bodyPr>
          <a:lstStyle/>
          <a:p>
            <a:r>
              <a:rPr lang="en-US" dirty="0"/>
              <a:t>By: Alexa Summers</a:t>
            </a:r>
          </a:p>
        </p:txBody>
      </p:sp>
      <p:pic>
        <p:nvPicPr>
          <p:cNvPr id="4" name="Picture 3">
            <a:extLst>
              <a:ext uri="{FF2B5EF4-FFF2-40B4-BE49-F238E27FC236}">
                <a16:creationId xmlns:a16="http://schemas.microsoft.com/office/drawing/2014/main" id="{5D6BF4FE-04E3-414F-82DA-E37D451E87F9}"/>
              </a:ext>
            </a:extLst>
          </p:cNvPr>
          <p:cNvPicPr>
            <a:picLocks noChangeAspect="1"/>
          </p:cNvPicPr>
          <p:nvPr/>
        </p:nvPicPr>
        <p:blipFill rotWithShape="1">
          <a:blip r:embed="rId2"/>
          <a:srcRect r="49010" b="-1"/>
          <a:stretch/>
        </p:blipFill>
        <p:spPr>
          <a:xfrm>
            <a:off x="6529067" y="10"/>
            <a:ext cx="5662935" cy="6857990"/>
          </a:xfrm>
          <a:custGeom>
            <a:avLst/>
            <a:gdLst/>
            <a:ahLst/>
            <a:cxnLst/>
            <a:rect l="l" t="t" r="r" b="b"/>
            <a:pathLst>
              <a:path w="5662935" h="6858000">
                <a:moveTo>
                  <a:pt x="598332" y="0"/>
                </a:moveTo>
                <a:lnTo>
                  <a:pt x="5662935" y="0"/>
                </a:lnTo>
                <a:lnTo>
                  <a:pt x="5662935" y="6858000"/>
                </a:lnTo>
                <a:lnTo>
                  <a:pt x="0" y="6858000"/>
                </a:lnTo>
                <a:lnTo>
                  <a:pt x="78957" y="6777438"/>
                </a:lnTo>
                <a:cubicBezTo>
                  <a:pt x="291624" y="6544265"/>
                  <a:pt x="490445" y="6275955"/>
                  <a:pt x="672224" y="5969316"/>
                </a:cubicBezTo>
                <a:cubicBezTo>
                  <a:pt x="914597" y="5515036"/>
                  <a:pt x="1066080" y="5030470"/>
                  <a:pt x="1217563" y="4515619"/>
                </a:cubicBezTo>
                <a:cubicBezTo>
                  <a:pt x="1338748" y="3970483"/>
                  <a:pt x="1399341" y="3516203"/>
                  <a:pt x="1399341" y="3061922"/>
                </a:cubicBezTo>
                <a:cubicBezTo>
                  <a:pt x="1399341" y="1948936"/>
                  <a:pt x="1190580" y="1021447"/>
                  <a:pt x="773055" y="279455"/>
                </a:cubicBezTo>
                <a:close/>
              </a:path>
            </a:pathLst>
          </a:custGeom>
        </p:spPr>
      </p:pic>
    </p:spTree>
    <p:extLst>
      <p:ext uri="{BB962C8B-B14F-4D97-AF65-F5344CB8AC3E}">
        <p14:creationId xmlns:p14="http://schemas.microsoft.com/office/powerpoint/2010/main" val="3865421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965B2-F904-4AE3-BBC9-4BFC784187BC}"/>
              </a:ext>
            </a:extLst>
          </p:cNvPr>
          <p:cNvSpPr>
            <a:spLocks noGrp="1"/>
          </p:cNvSpPr>
          <p:nvPr>
            <p:ph type="title"/>
          </p:nvPr>
        </p:nvSpPr>
        <p:spPr>
          <a:xfrm>
            <a:off x="720000" y="619200"/>
            <a:ext cx="10728322" cy="733350"/>
          </a:xfrm>
        </p:spPr>
        <p:txBody>
          <a:bodyPr/>
          <a:lstStyle/>
          <a:p>
            <a:r>
              <a:rPr lang="en-US" dirty="0"/>
              <a:t>Resources &amp; References</a:t>
            </a:r>
          </a:p>
        </p:txBody>
      </p:sp>
      <p:sp>
        <p:nvSpPr>
          <p:cNvPr id="3" name="Content Placeholder 2">
            <a:extLst>
              <a:ext uri="{FF2B5EF4-FFF2-40B4-BE49-F238E27FC236}">
                <a16:creationId xmlns:a16="http://schemas.microsoft.com/office/drawing/2014/main" id="{8C088430-D9CE-4980-AD7C-6BB642F13EF4}"/>
              </a:ext>
            </a:extLst>
          </p:cNvPr>
          <p:cNvSpPr>
            <a:spLocks noGrp="1"/>
          </p:cNvSpPr>
          <p:nvPr>
            <p:ph idx="1"/>
          </p:nvPr>
        </p:nvSpPr>
        <p:spPr>
          <a:xfrm>
            <a:off x="719997" y="1755700"/>
            <a:ext cx="10728325" cy="4483100"/>
          </a:xfrm>
        </p:spPr>
        <p:txBody>
          <a:bodyPr/>
          <a:lstStyle/>
          <a:p>
            <a:r>
              <a:rPr lang="en-US" sz="1800" dirty="0">
                <a:effectLst/>
                <a:latin typeface="Calibri" panose="020F0502020204030204" pitchFamily="34" charset="0"/>
                <a:hlinkClick r:id="rId3"/>
              </a:rPr>
              <a:t>https://docs.unity3d.com/Manual/script-Serialization.html</a:t>
            </a:r>
            <a:endParaRPr lang="en-US" sz="1800" dirty="0">
              <a:effectLst/>
              <a:latin typeface="Calibri" panose="020F0502020204030204" pitchFamily="34" charset="0"/>
            </a:endParaRPr>
          </a:p>
          <a:p>
            <a:r>
              <a:rPr lang="en-US" sz="1800" dirty="0">
                <a:effectLst/>
                <a:latin typeface="Calibri" panose="020F0502020204030204" pitchFamily="34" charset="0"/>
                <a:hlinkClick r:id="rId4"/>
              </a:rPr>
              <a:t>https://docs.microsoft.com/en-us/dotnet/csharp/programming-guide/concepts/serialization/#:~:text=Serialization%20is%20the%20process%20of,reverse%20process%20is%20called%20deserialization</a:t>
            </a:r>
            <a:r>
              <a:rPr lang="en-US" sz="1800" dirty="0">
                <a:effectLst/>
                <a:latin typeface="Calibri" panose="020F0502020204030204" pitchFamily="34" charset="0"/>
              </a:rPr>
              <a:t>.</a:t>
            </a:r>
            <a:endParaRPr lang="en-US" sz="1800" dirty="0">
              <a:latin typeface="Calibri" panose="020F0502020204030204" pitchFamily="34" charset="0"/>
            </a:endParaRPr>
          </a:p>
          <a:p>
            <a:r>
              <a:rPr lang="en-US" sz="1800" dirty="0">
                <a:effectLst/>
                <a:latin typeface="Calibri" panose="020F0502020204030204" pitchFamily="34" charset="0"/>
                <a:hlinkClick r:id="rId3"/>
              </a:rPr>
              <a:t>https://docs.unity3d.com/Manual/script-Serialization.html</a:t>
            </a:r>
            <a:endParaRPr lang="en-US" sz="1800" dirty="0">
              <a:effectLst/>
              <a:latin typeface="Calibri" panose="020F0502020204030204" pitchFamily="34" charset="0"/>
            </a:endParaRPr>
          </a:p>
          <a:p>
            <a:r>
              <a:rPr lang="en-US" sz="1800" dirty="0">
                <a:effectLst/>
                <a:latin typeface="Calibri" panose="020F0502020204030204" pitchFamily="34" charset="0"/>
                <a:hlinkClick r:id="rId5"/>
              </a:rPr>
              <a:t>https://sometimesicode.wordpress.com/2015/04/11/unity-serialization-part-1-how-it-works-and-examples/</a:t>
            </a:r>
            <a:endParaRPr lang="en-US" sz="1800" dirty="0">
              <a:latin typeface="Calibri" panose="020F0502020204030204" pitchFamily="34" charset="0"/>
            </a:endParaRPr>
          </a:p>
          <a:p>
            <a:r>
              <a:rPr lang="en-US" sz="1800" dirty="0">
                <a:effectLst/>
                <a:latin typeface="Calibri" panose="020F0502020204030204" pitchFamily="34" charset="0"/>
                <a:hlinkClick r:id="rId6"/>
              </a:rPr>
              <a:t>https://www.youtube.com/watch?v=oJrAT8L4BrA&amp;list=PLAeIzH0X_Fobg-uYDydKygpqHjMfPm23Z&amp;index=259</a:t>
            </a:r>
            <a:endParaRPr lang="en-US" sz="1800" dirty="0">
              <a:effectLst/>
              <a:latin typeface="Calibri" panose="020F0502020204030204" pitchFamily="34" charset="0"/>
            </a:endParaRPr>
          </a:p>
          <a:p>
            <a:r>
              <a:rPr lang="en-US" sz="1800" dirty="0">
                <a:effectLst/>
                <a:latin typeface="Calibri" panose="020F0502020204030204" pitchFamily="34" charset="0"/>
                <a:hlinkClick r:id="rId7"/>
              </a:rPr>
              <a:t>https://stackoverflow.com/questions/31655795/how-to-save-a-color</a:t>
            </a:r>
            <a:endParaRPr lang="en-US" sz="1800" dirty="0">
              <a:latin typeface="Calibri" panose="020F0502020204030204" pitchFamily="34" charset="0"/>
            </a:endParaRPr>
          </a:p>
          <a:p>
            <a:r>
              <a:rPr lang="en-US" sz="1800" dirty="0">
                <a:latin typeface="Calibri" panose="020F0502020204030204" pitchFamily="34" charset="0"/>
                <a:hlinkClick r:id="rId8"/>
              </a:rPr>
              <a:t>https://www.youtube.com/watch?v=Fmq7TBCVtRE</a:t>
            </a:r>
            <a:endParaRPr lang="en-US" sz="1800" dirty="0">
              <a:latin typeface="Calibri" panose="020F0502020204030204" pitchFamily="34" charset="0"/>
            </a:endParaRPr>
          </a:p>
          <a:p>
            <a:endParaRPr lang="en-US" sz="1800" dirty="0">
              <a:latin typeface="Calibri" panose="020F0502020204030204" pitchFamily="34" charset="0"/>
            </a:endParaRPr>
          </a:p>
        </p:txBody>
      </p:sp>
    </p:spTree>
    <p:extLst>
      <p:ext uri="{BB962C8B-B14F-4D97-AF65-F5344CB8AC3E}">
        <p14:creationId xmlns:p14="http://schemas.microsoft.com/office/powerpoint/2010/main" val="2921657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7EFF05-A8DA-4B3E-9C21-7A04283D4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75FF88DA-F544-48DC-A77D-355F134193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7BD9A-E504-4910-8840-8CD67578C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27796E5A-5224-4D7A-AE21-974F820D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09626" y="0"/>
            <a:ext cx="11382374" cy="6858000"/>
          </a:xfrm>
          <a:custGeom>
            <a:avLst/>
            <a:gdLst>
              <a:gd name="connsiteX0" fmla="*/ 7488223 w 11382374"/>
              <a:gd name="connsiteY0" fmla="*/ 5362710 h 6858000"/>
              <a:gd name="connsiteX1" fmla="*/ 7660754 w 11382374"/>
              <a:gd name="connsiteY1" fmla="*/ 5395635 h 6858000"/>
              <a:gd name="connsiteX2" fmla="*/ 7791274 w 11382374"/>
              <a:gd name="connsiteY2" fmla="*/ 5499694 h 6858000"/>
              <a:gd name="connsiteX3" fmla="*/ 7895690 w 11382374"/>
              <a:gd name="connsiteY3" fmla="*/ 5707813 h 6858000"/>
              <a:gd name="connsiteX4" fmla="*/ 8026210 w 11382374"/>
              <a:gd name="connsiteY4" fmla="*/ 6540288 h 6858000"/>
              <a:gd name="connsiteX5" fmla="*/ 8000106 w 11382374"/>
              <a:gd name="connsiteY5" fmla="*/ 6852467 h 6858000"/>
              <a:gd name="connsiteX6" fmla="*/ 7997209 w 11382374"/>
              <a:gd name="connsiteY6" fmla="*/ 6858000 h 6858000"/>
              <a:gd name="connsiteX7" fmla="*/ 7284161 w 11382374"/>
              <a:gd name="connsiteY7" fmla="*/ 6858000 h 6858000"/>
              <a:gd name="connsiteX8" fmla="*/ 7261037 w 11382374"/>
              <a:gd name="connsiteY8" fmla="*/ 6815477 h 6858000"/>
              <a:gd name="connsiteX9" fmla="*/ 7216986 w 11382374"/>
              <a:gd name="connsiteY9" fmla="*/ 6592318 h 6858000"/>
              <a:gd name="connsiteX10" fmla="*/ 7190882 w 11382374"/>
              <a:gd name="connsiteY10" fmla="*/ 6306155 h 6858000"/>
              <a:gd name="connsiteX11" fmla="*/ 7112570 w 11382374"/>
              <a:gd name="connsiteY11" fmla="*/ 5915932 h 6858000"/>
              <a:gd name="connsiteX12" fmla="*/ 7086466 w 11382374"/>
              <a:gd name="connsiteY12" fmla="*/ 5577739 h 6858000"/>
              <a:gd name="connsiteX13" fmla="*/ 7399714 w 11382374"/>
              <a:gd name="connsiteY13" fmla="*/ 5369620 h 6858000"/>
              <a:gd name="connsiteX14" fmla="*/ 7488223 w 11382374"/>
              <a:gd name="connsiteY14" fmla="*/ 5362710 h 6858000"/>
              <a:gd name="connsiteX15" fmla="*/ 4656642 w 11382374"/>
              <a:gd name="connsiteY15" fmla="*/ 5350109 h 6858000"/>
              <a:gd name="connsiteX16" fmla="*/ 4832285 w 11382374"/>
              <a:gd name="connsiteY16" fmla="*/ 5369620 h 6858000"/>
              <a:gd name="connsiteX17" fmla="*/ 5092495 w 11382374"/>
              <a:gd name="connsiteY17" fmla="*/ 5525709 h 6858000"/>
              <a:gd name="connsiteX18" fmla="*/ 5040453 w 11382374"/>
              <a:gd name="connsiteY18" fmla="*/ 6566303 h 6858000"/>
              <a:gd name="connsiteX19" fmla="*/ 4996086 w 11382374"/>
              <a:gd name="connsiteY19" fmla="*/ 6815071 h 6858000"/>
              <a:gd name="connsiteX20" fmla="*/ 4979880 w 11382374"/>
              <a:gd name="connsiteY20" fmla="*/ 6858000 h 6858000"/>
              <a:gd name="connsiteX21" fmla="*/ 4220086 w 11382374"/>
              <a:gd name="connsiteY21" fmla="*/ 6858000 h 6858000"/>
              <a:gd name="connsiteX22" fmla="*/ 4215097 w 11382374"/>
              <a:gd name="connsiteY22" fmla="*/ 6841085 h 6858000"/>
              <a:gd name="connsiteX23" fmla="*/ 4207778 w 11382374"/>
              <a:gd name="connsiteY23" fmla="*/ 6592318 h 6858000"/>
              <a:gd name="connsiteX24" fmla="*/ 4259820 w 11382374"/>
              <a:gd name="connsiteY24" fmla="*/ 6072021 h 6858000"/>
              <a:gd name="connsiteX25" fmla="*/ 4285842 w 11382374"/>
              <a:gd name="connsiteY25" fmla="*/ 5837887 h 6858000"/>
              <a:gd name="connsiteX26" fmla="*/ 4311863 w 11382374"/>
              <a:gd name="connsiteY26" fmla="*/ 5655783 h 6858000"/>
              <a:gd name="connsiteX27" fmla="*/ 4520031 w 11382374"/>
              <a:gd name="connsiteY27" fmla="*/ 5369620 h 6858000"/>
              <a:gd name="connsiteX28" fmla="*/ 4656642 w 11382374"/>
              <a:gd name="connsiteY28" fmla="*/ 5350109 h 6858000"/>
              <a:gd name="connsiteX29" fmla="*/ 9692662 w 11382374"/>
              <a:gd name="connsiteY29" fmla="*/ 4481788 h 6858000"/>
              <a:gd name="connsiteX30" fmla="*/ 9928184 w 11382374"/>
              <a:gd name="connsiteY30" fmla="*/ 4560075 h 6858000"/>
              <a:gd name="connsiteX31" fmla="*/ 10137538 w 11382374"/>
              <a:gd name="connsiteY31" fmla="*/ 4768841 h 6858000"/>
              <a:gd name="connsiteX32" fmla="*/ 10320722 w 11382374"/>
              <a:gd name="connsiteY32" fmla="*/ 5003703 h 6858000"/>
              <a:gd name="connsiteX33" fmla="*/ 10582413 w 11382374"/>
              <a:gd name="connsiteY33" fmla="*/ 5290756 h 6858000"/>
              <a:gd name="connsiteX34" fmla="*/ 10765597 w 11382374"/>
              <a:gd name="connsiteY34" fmla="*/ 5603905 h 6858000"/>
              <a:gd name="connsiteX35" fmla="*/ 10608582 w 11382374"/>
              <a:gd name="connsiteY35" fmla="*/ 5917053 h 6858000"/>
              <a:gd name="connsiteX36" fmla="*/ 10320722 w 11382374"/>
              <a:gd name="connsiteY36" fmla="*/ 6021436 h 6858000"/>
              <a:gd name="connsiteX37" fmla="*/ 10189876 w 11382374"/>
              <a:gd name="connsiteY37" fmla="*/ 5995340 h 6858000"/>
              <a:gd name="connsiteX38" fmla="*/ 10006692 w 11382374"/>
              <a:gd name="connsiteY38" fmla="*/ 5864862 h 6858000"/>
              <a:gd name="connsiteX39" fmla="*/ 9457140 w 11382374"/>
              <a:gd name="connsiteY39" fmla="*/ 5186373 h 6858000"/>
              <a:gd name="connsiteX40" fmla="*/ 9326294 w 11382374"/>
              <a:gd name="connsiteY40" fmla="*/ 4925416 h 6858000"/>
              <a:gd name="connsiteX41" fmla="*/ 9352463 w 11382374"/>
              <a:gd name="connsiteY41" fmla="*/ 4768841 h 6858000"/>
              <a:gd name="connsiteX42" fmla="*/ 9430971 w 11382374"/>
              <a:gd name="connsiteY42" fmla="*/ 4638363 h 6858000"/>
              <a:gd name="connsiteX43" fmla="*/ 9509478 w 11382374"/>
              <a:gd name="connsiteY43" fmla="*/ 4586171 h 6858000"/>
              <a:gd name="connsiteX44" fmla="*/ 9692662 w 11382374"/>
              <a:gd name="connsiteY44" fmla="*/ 4481788 h 6858000"/>
              <a:gd name="connsiteX45" fmla="*/ 2119526 w 11382374"/>
              <a:gd name="connsiteY45" fmla="*/ 4452741 h 6858000"/>
              <a:gd name="connsiteX46" fmla="*/ 2407387 w 11382374"/>
              <a:gd name="connsiteY46" fmla="*/ 4583154 h 6858000"/>
              <a:gd name="connsiteX47" fmla="*/ 2538232 w 11382374"/>
              <a:gd name="connsiteY47" fmla="*/ 4843979 h 6858000"/>
              <a:gd name="connsiteX48" fmla="*/ 2433556 w 11382374"/>
              <a:gd name="connsiteY48" fmla="*/ 5156969 h 6858000"/>
              <a:gd name="connsiteX49" fmla="*/ 1857834 w 11382374"/>
              <a:gd name="connsiteY49" fmla="*/ 5835114 h 6858000"/>
              <a:gd name="connsiteX50" fmla="*/ 1255944 w 11382374"/>
              <a:gd name="connsiteY50" fmla="*/ 5887279 h 6858000"/>
              <a:gd name="connsiteX51" fmla="*/ 1098929 w 11382374"/>
              <a:gd name="connsiteY51" fmla="*/ 5652536 h 6858000"/>
              <a:gd name="connsiteX52" fmla="*/ 1203606 w 11382374"/>
              <a:gd name="connsiteY52" fmla="*/ 5365629 h 6858000"/>
              <a:gd name="connsiteX53" fmla="*/ 1386790 w 11382374"/>
              <a:gd name="connsiteY53" fmla="*/ 5078721 h 6858000"/>
              <a:gd name="connsiteX54" fmla="*/ 1753158 w 11382374"/>
              <a:gd name="connsiteY54" fmla="*/ 4661401 h 6858000"/>
              <a:gd name="connsiteX55" fmla="*/ 1805496 w 11382374"/>
              <a:gd name="connsiteY55" fmla="*/ 4609236 h 6858000"/>
              <a:gd name="connsiteX56" fmla="*/ 2119526 w 11382374"/>
              <a:gd name="connsiteY56" fmla="*/ 4452741 h 6858000"/>
              <a:gd name="connsiteX57" fmla="*/ 469454 w 11382374"/>
              <a:gd name="connsiteY57" fmla="*/ 2399882 h 6858000"/>
              <a:gd name="connsiteX58" fmla="*/ 1408362 w 11382374"/>
              <a:gd name="connsiteY58" fmla="*/ 2425998 h 6858000"/>
              <a:gd name="connsiteX59" fmla="*/ 1669169 w 11382374"/>
              <a:gd name="connsiteY59" fmla="*/ 2556576 h 6858000"/>
              <a:gd name="connsiteX60" fmla="*/ 1721331 w 11382374"/>
              <a:gd name="connsiteY60" fmla="*/ 2869964 h 6858000"/>
              <a:gd name="connsiteX61" fmla="*/ 1617008 w 11382374"/>
              <a:gd name="connsiteY61" fmla="*/ 3157235 h 6858000"/>
              <a:gd name="connsiteX62" fmla="*/ 1356200 w 11382374"/>
              <a:gd name="connsiteY62" fmla="*/ 3261698 h 6858000"/>
              <a:gd name="connsiteX63" fmla="*/ 469454 w 11382374"/>
              <a:gd name="connsiteY63" fmla="*/ 3235582 h 6858000"/>
              <a:gd name="connsiteX64" fmla="*/ 417292 w 11382374"/>
              <a:gd name="connsiteY64" fmla="*/ 3235582 h 6858000"/>
              <a:gd name="connsiteX65" fmla="*/ 104323 w 11382374"/>
              <a:gd name="connsiteY65" fmla="*/ 3105004 h 6858000"/>
              <a:gd name="connsiteX66" fmla="*/ 0 w 11382374"/>
              <a:gd name="connsiteY66" fmla="*/ 2869964 h 6858000"/>
              <a:gd name="connsiteX67" fmla="*/ 104323 w 11382374"/>
              <a:gd name="connsiteY67" fmla="*/ 2504345 h 6858000"/>
              <a:gd name="connsiteX68" fmla="*/ 469454 w 11382374"/>
              <a:gd name="connsiteY68" fmla="*/ 2399882 h 6858000"/>
              <a:gd name="connsiteX69" fmla="*/ 11342469 w 11382374"/>
              <a:gd name="connsiteY69" fmla="*/ 2399881 h 6858000"/>
              <a:gd name="connsiteX70" fmla="*/ 11382374 w 11382374"/>
              <a:gd name="connsiteY70" fmla="*/ 2399881 h 6858000"/>
              <a:gd name="connsiteX71" fmla="*/ 11382374 w 11382374"/>
              <a:gd name="connsiteY71" fmla="*/ 3263992 h 6858000"/>
              <a:gd name="connsiteX72" fmla="*/ 11352250 w 11382374"/>
              <a:gd name="connsiteY72" fmla="*/ 3262589 h 6858000"/>
              <a:gd name="connsiteX73" fmla="*/ 11238146 w 11382374"/>
              <a:gd name="connsiteY73" fmla="*/ 3255148 h 6858000"/>
              <a:gd name="connsiteX74" fmla="*/ 10768692 w 11382374"/>
              <a:gd name="connsiteY74" fmla="*/ 3255148 h 6858000"/>
              <a:gd name="connsiteX75" fmla="*/ 10533965 w 11382374"/>
              <a:gd name="connsiteY75" fmla="*/ 3229231 h 6858000"/>
              <a:gd name="connsiteX76" fmla="*/ 10299238 w 11382374"/>
              <a:gd name="connsiteY76" fmla="*/ 3125562 h 6858000"/>
              <a:gd name="connsiteX77" fmla="*/ 10220996 w 11382374"/>
              <a:gd name="connsiteY77" fmla="*/ 2944142 h 6858000"/>
              <a:gd name="connsiteX78" fmla="*/ 10220996 w 11382374"/>
              <a:gd name="connsiteY78" fmla="*/ 2814556 h 6858000"/>
              <a:gd name="connsiteX79" fmla="*/ 10299238 w 11382374"/>
              <a:gd name="connsiteY79" fmla="*/ 2581302 h 6858000"/>
              <a:gd name="connsiteX80" fmla="*/ 10507884 w 11382374"/>
              <a:gd name="connsiteY80" fmla="*/ 2477633 h 6858000"/>
              <a:gd name="connsiteX81" fmla="*/ 10820854 w 11382374"/>
              <a:gd name="connsiteY81" fmla="*/ 2451716 h 6858000"/>
              <a:gd name="connsiteX82" fmla="*/ 11342469 w 11382374"/>
              <a:gd name="connsiteY82" fmla="*/ 2399881 h 6858000"/>
              <a:gd name="connsiteX83" fmla="*/ 9918575 w 11382374"/>
              <a:gd name="connsiteY83" fmla="*/ 0 h 6858000"/>
              <a:gd name="connsiteX84" fmla="*/ 10743186 w 11382374"/>
              <a:gd name="connsiteY84" fmla="*/ 0 h 6858000"/>
              <a:gd name="connsiteX85" fmla="*/ 10752356 w 11382374"/>
              <a:gd name="connsiteY85" fmla="*/ 13166 h 6858000"/>
              <a:gd name="connsiteX86" fmla="*/ 10768671 w 11382374"/>
              <a:gd name="connsiteY86" fmla="*/ 133340 h 6858000"/>
              <a:gd name="connsiteX87" fmla="*/ 10638151 w 11382374"/>
              <a:gd name="connsiteY87" fmla="*/ 445143 h 6858000"/>
              <a:gd name="connsiteX88" fmla="*/ 10063862 w 11382374"/>
              <a:gd name="connsiteY88" fmla="*/ 1094733 h 6858000"/>
              <a:gd name="connsiteX89" fmla="*/ 9750613 w 11382374"/>
              <a:gd name="connsiteY89" fmla="*/ 1250634 h 6858000"/>
              <a:gd name="connsiteX90" fmla="*/ 9437364 w 11382374"/>
              <a:gd name="connsiteY90" fmla="*/ 1120716 h 6858000"/>
              <a:gd name="connsiteX91" fmla="*/ 9306844 w 11382374"/>
              <a:gd name="connsiteY91" fmla="*/ 886864 h 6858000"/>
              <a:gd name="connsiteX92" fmla="*/ 9411260 w 11382374"/>
              <a:gd name="connsiteY92" fmla="*/ 601045 h 6858000"/>
              <a:gd name="connsiteX93" fmla="*/ 9750613 w 11382374"/>
              <a:gd name="connsiteY93" fmla="*/ 185307 h 6858000"/>
              <a:gd name="connsiteX94" fmla="*/ 9887659 w 11382374"/>
              <a:gd name="connsiteY94" fmla="*/ 35902 h 6858000"/>
              <a:gd name="connsiteX95" fmla="*/ 7061905 w 11382374"/>
              <a:gd name="connsiteY95" fmla="*/ 0 h 6858000"/>
              <a:gd name="connsiteX96" fmla="*/ 7888888 w 11382374"/>
              <a:gd name="connsiteY96" fmla="*/ 0 h 6858000"/>
              <a:gd name="connsiteX97" fmla="*/ 7883747 w 11382374"/>
              <a:gd name="connsiteY97" fmla="*/ 27195 h 6858000"/>
              <a:gd name="connsiteX98" fmla="*/ 7864297 w 11382374"/>
              <a:gd name="connsiteY98" fmla="*/ 134735 h 6858000"/>
              <a:gd name="connsiteX99" fmla="*/ 7708697 w 11382374"/>
              <a:gd name="connsiteY99" fmla="*/ 343299 h 6858000"/>
              <a:gd name="connsiteX100" fmla="*/ 7475296 w 11382374"/>
              <a:gd name="connsiteY100" fmla="*/ 395440 h 6858000"/>
              <a:gd name="connsiteX101" fmla="*/ 7267829 w 11382374"/>
              <a:gd name="connsiteY101" fmla="*/ 369370 h 6858000"/>
              <a:gd name="connsiteX102" fmla="*/ 7086296 w 11382374"/>
              <a:gd name="connsiteY102" fmla="*/ 212947 h 6858000"/>
              <a:gd name="connsiteX103" fmla="*/ 7063604 w 11382374"/>
              <a:gd name="connsiteY103" fmla="*/ 59783 h 6858000"/>
              <a:gd name="connsiteX104" fmla="*/ 4436312 w 11382374"/>
              <a:gd name="connsiteY104" fmla="*/ 0 h 6858000"/>
              <a:gd name="connsiteX105" fmla="*/ 5284401 w 11382374"/>
              <a:gd name="connsiteY105" fmla="*/ 0 h 6858000"/>
              <a:gd name="connsiteX106" fmla="*/ 5287671 w 11382374"/>
              <a:gd name="connsiteY106" fmla="*/ 38941 h 6858000"/>
              <a:gd name="connsiteX107" fmla="*/ 5253695 w 11382374"/>
              <a:gd name="connsiteY107" fmla="*/ 266980 h 6858000"/>
              <a:gd name="connsiteX108" fmla="*/ 4467755 w 11382374"/>
              <a:gd name="connsiteY108" fmla="*/ 136439 h 6858000"/>
              <a:gd name="connsiteX109" fmla="*/ 4448108 w 11382374"/>
              <a:gd name="connsiteY109" fmla="*/ 40165 h 6858000"/>
              <a:gd name="connsiteX110" fmla="*/ 1329412 w 11382374"/>
              <a:gd name="connsiteY110" fmla="*/ 0 h 6858000"/>
              <a:gd name="connsiteX111" fmla="*/ 2250935 w 11382374"/>
              <a:gd name="connsiteY111" fmla="*/ 0 h 6858000"/>
              <a:gd name="connsiteX112" fmla="*/ 2264829 w 11382374"/>
              <a:gd name="connsiteY112" fmla="*/ 12434 h 6858000"/>
              <a:gd name="connsiteX113" fmla="*/ 2297116 w 11382374"/>
              <a:gd name="connsiteY113" fmla="*/ 29891 h 6858000"/>
              <a:gd name="connsiteX114" fmla="*/ 2454059 w 11382374"/>
              <a:gd name="connsiteY114" fmla="*/ 211776 h 6858000"/>
              <a:gd name="connsiteX115" fmla="*/ 2715628 w 11382374"/>
              <a:gd name="connsiteY115" fmla="*/ 497595 h 6858000"/>
              <a:gd name="connsiteX116" fmla="*/ 2820255 w 11382374"/>
              <a:gd name="connsiteY116" fmla="*/ 783415 h 6858000"/>
              <a:gd name="connsiteX117" fmla="*/ 2689471 w 11382374"/>
              <a:gd name="connsiteY117" fmla="*/ 1043250 h 6858000"/>
              <a:gd name="connsiteX118" fmla="*/ 2401745 w 11382374"/>
              <a:gd name="connsiteY118" fmla="*/ 1199152 h 6858000"/>
              <a:gd name="connsiteX119" fmla="*/ 2140175 w 11382374"/>
              <a:gd name="connsiteY119" fmla="*/ 1095218 h 6858000"/>
              <a:gd name="connsiteX120" fmla="*/ 1930919 w 11382374"/>
              <a:gd name="connsiteY120" fmla="*/ 887349 h 6858000"/>
              <a:gd name="connsiteX121" fmla="*/ 1669350 w 11382374"/>
              <a:gd name="connsiteY121" fmla="*/ 575546 h 6858000"/>
              <a:gd name="connsiteX122" fmla="*/ 1486251 w 11382374"/>
              <a:gd name="connsiteY122" fmla="*/ 393661 h 6858000"/>
              <a:gd name="connsiteX123" fmla="*/ 1329310 w 11382374"/>
              <a:gd name="connsiteY123" fmla="*/ 81858 h 6858000"/>
              <a:gd name="connsiteX124" fmla="*/ 1328084 w 11382374"/>
              <a:gd name="connsiteY124" fmla="*/ 35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11382374" h="6858000">
                <a:moveTo>
                  <a:pt x="7488223" y="5362710"/>
                </a:moveTo>
                <a:cubicBezTo>
                  <a:pt x="7567759" y="5366368"/>
                  <a:pt x="7621598" y="5395635"/>
                  <a:pt x="7660754" y="5395635"/>
                </a:cubicBezTo>
                <a:cubicBezTo>
                  <a:pt x="7712962" y="5421650"/>
                  <a:pt x="7739066" y="5447665"/>
                  <a:pt x="7791274" y="5499694"/>
                </a:cubicBezTo>
                <a:cubicBezTo>
                  <a:pt x="7817378" y="5551724"/>
                  <a:pt x="7843482" y="5603754"/>
                  <a:pt x="7895690" y="5707813"/>
                </a:cubicBezTo>
                <a:cubicBezTo>
                  <a:pt x="7921794" y="5811873"/>
                  <a:pt x="8026210" y="6540288"/>
                  <a:pt x="8026210" y="6540288"/>
                </a:cubicBezTo>
                <a:cubicBezTo>
                  <a:pt x="8052314" y="6696377"/>
                  <a:pt x="8026210" y="6800437"/>
                  <a:pt x="8000106" y="6852467"/>
                </a:cubicBezTo>
                <a:lnTo>
                  <a:pt x="7997209" y="6858000"/>
                </a:lnTo>
                <a:lnTo>
                  <a:pt x="7284161" y="6858000"/>
                </a:lnTo>
                <a:lnTo>
                  <a:pt x="7261037" y="6815477"/>
                </a:lnTo>
                <a:cubicBezTo>
                  <a:pt x="7231670" y="6748407"/>
                  <a:pt x="7216986" y="6670363"/>
                  <a:pt x="7216986" y="6592318"/>
                </a:cubicBezTo>
                <a:cubicBezTo>
                  <a:pt x="7190882" y="6306155"/>
                  <a:pt x="7190882" y="6306155"/>
                  <a:pt x="7190882" y="6306155"/>
                </a:cubicBezTo>
                <a:cubicBezTo>
                  <a:pt x="7112570" y="5915932"/>
                  <a:pt x="7112570" y="5915932"/>
                  <a:pt x="7112570" y="5915932"/>
                </a:cubicBezTo>
                <a:cubicBezTo>
                  <a:pt x="7060362" y="5759843"/>
                  <a:pt x="7060362" y="5655783"/>
                  <a:pt x="7086466" y="5577739"/>
                </a:cubicBezTo>
                <a:cubicBezTo>
                  <a:pt x="7138674" y="5473679"/>
                  <a:pt x="7243090" y="5369620"/>
                  <a:pt x="7399714" y="5369620"/>
                </a:cubicBezTo>
                <a:cubicBezTo>
                  <a:pt x="7432344" y="5363117"/>
                  <a:pt x="7461711" y="5361491"/>
                  <a:pt x="7488223" y="5362710"/>
                </a:cubicBezTo>
                <a:close/>
                <a:moveTo>
                  <a:pt x="4656642" y="5350109"/>
                </a:moveTo>
                <a:cubicBezTo>
                  <a:pt x="4708684" y="5350109"/>
                  <a:pt x="4767233" y="5356613"/>
                  <a:pt x="4832285" y="5369620"/>
                </a:cubicBezTo>
                <a:cubicBezTo>
                  <a:pt x="4962390" y="5395635"/>
                  <a:pt x="5066474" y="5447665"/>
                  <a:pt x="5092495" y="5525709"/>
                </a:cubicBezTo>
                <a:cubicBezTo>
                  <a:pt x="5144537" y="5629769"/>
                  <a:pt x="5040453" y="6462244"/>
                  <a:pt x="5040453" y="6566303"/>
                </a:cubicBezTo>
                <a:cubicBezTo>
                  <a:pt x="5030696" y="6663859"/>
                  <a:pt x="5017279" y="6746782"/>
                  <a:pt x="4996086" y="6815071"/>
                </a:cubicBezTo>
                <a:lnTo>
                  <a:pt x="4979880" y="6858000"/>
                </a:lnTo>
                <a:lnTo>
                  <a:pt x="4220086" y="6858000"/>
                </a:lnTo>
                <a:lnTo>
                  <a:pt x="4215097" y="6841085"/>
                </a:lnTo>
                <a:cubicBezTo>
                  <a:pt x="4198021" y="6772796"/>
                  <a:pt x="4188263" y="6689874"/>
                  <a:pt x="4207778" y="6592318"/>
                </a:cubicBezTo>
                <a:cubicBezTo>
                  <a:pt x="4207778" y="6592318"/>
                  <a:pt x="4259820" y="6124051"/>
                  <a:pt x="4259820" y="6072021"/>
                </a:cubicBezTo>
                <a:cubicBezTo>
                  <a:pt x="4259820" y="5993976"/>
                  <a:pt x="4285842" y="5863902"/>
                  <a:pt x="4285842" y="5837887"/>
                </a:cubicBezTo>
                <a:cubicBezTo>
                  <a:pt x="4311863" y="5655783"/>
                  <a:pt x="4311863" y="5655783"/>
                  <a:pt x="4311863" y="5655783"/>
                </a:cubicBezTo>
                <a:cubicBezTo>
                  <a:pt x="4363905" y="5499694"/>
                  <a:pt x="4441968" y="5421650"/>
                  <a:pt x="4520031" y="5369620"/>
                </a:cubicBezTo>
                <a:cubicBezTo>
                  <a:pt x="4559065" y="5356613"/>
                  <a:pt x="4604600" y="5350109"/>
                  <a:pt x="4656642" y="5350109"/>
                </a:cubicBezTo>
                <a:close/>
                <a:moveTo>
                  <a:pt x="9692662" y="4481788"/>
                </a:moveTo>
                <a:cubicBezTo>
                  <a:pt x="9771169" y="4481788"/>
                  <a:pt x="9849677" y="4507884"/>
                  <a:pt x="9928184" y="4560075"/>
                </a:cubicBezTo>
                <a:cubicBezTo>
                  <a:pt x="10006692" y="4586171"/>
                  <a:pt x="10085199" y="4664458"/>
                  <a:pt x="10137538" y="4768841"/>
                </a:cubicBezTo>
                <a:cubicBezTo>
                  <a:pt x="10320722" y="5003703"/>
                  <a:pt x="10320722" y="5003703"/>
                  <a:pt x="10320722" y="5003703"/>
                </a:cubicBezTo>
                <a:cubicBezTo>
                  <a:pt x="10582413" y="5290756"/>
                  <a:pt x="10582413" y="5290756"/>
                  <a:pt x="10582413" y="5290756"/>
                </a:cubicBezTo>
                <a:cubicBezTo>
                  <a:pt x="10687090" y="5421234"/>
                  <a:pt x="10739428" y="5525617"/>
                  <a:pt x="10765597" y="5603905"/>
                </a:cubicBezTo>
                <a:cubicBezTo>
                  <a:pt x="10765597" y="5708287"/>
                  <a:pt x="10739428" y="5838766"/>
                  <a:pt x="10608582" y="5917053"/>
                </a:cubicBezTo>
                <a:cubicBezTo>
                  <a:pt x="10503906" y="5995340"/>
                  <a:pt x="10399229" y="6021436"/>
                  <a:pt x="10320722" y="6021436"/>
                </a:cubicBezTo>
                <a:cubicBezTo>
                  <a:pt x="10294552" y="6021436"/>
                  <a:pt x="10242214" y="6021436"/>
                  <a:pt x="10189876" y="5995340"/>
                </a:cubicBezTo>
                <a:cubicBezTo>
                  <a:pt x="10137538" y="5969245"/>
                  <a:pt x="10085199" y="5917053"/>
                  <a:pt x="10006692" y="5864862"/>
                </a:cubicBezTo>
                <a:cubicBezTo>
                  <a:pt x="9928184" y="5786575"/>
                  <a:pt x="9457140" y="5186373"/>
                  <a:pt x="9457140" y="5186373"/>
                </a:cubicBezTo>
                <a:cubicBezTo>
                  <a:pt x="9378632" y="5081990"/>
                  <a:pt x="9326294" y="4977607"/>
                  <a:pt x="9326294" y="4925416"/>
                </a:cubicBezTo>
                <a:cubicBezTo>
                  <a:pt x="9326294" y="4847128"/>
                  <a:pt x="9326294" y="4794937"/>
                  <a:pt x="9352463" y="4768841"/>
                </a:cubicBezTo>
                <a:cubicBezTo>
                  <a:pt x="9378632" y="4716650"/>
                  <a:pt x="9404801" y="4690554"/>
                  <a:pt x="9430971" y="4638363"/>
                </a:cubicBezTo>
                <a:cubicBezTo>
                  <a:pt x="9483309" y="4612267"/>
                  <a:pt x="9509478" y="4586171"/>
                  <a:pt x="9509478" y="4586171"/>
                </a:cubicBezTo>
                <a:cubicBezTo>
                  <a:pt x="9561816" y="4533980"/>
                  <a:pt x="9640324" y="4507884"/>
                  <a:pt x="9692662" y="4481788"/>
                </a:cubicBezTo>
                <a:close/>
                <a:moveTo>
                  <a:pt x="2119526" y="4452741"/>
                </a:moveTo>
                <a:cubicBezTo>
                  <a:pt x="2198033" y="4452741"/>
                  <a:pt x="2302710" y="4504906"/>
                  <a:pt x="2407387" y="4583154"/>
                </a:cubicBezTo>
                <a:cubicBezTo>
                  <a:pt x="2512063" y="4661401"/>
                  <a:pt x="2538232" y="4765731"/>
                  <a:pt x="2538232" y="4843979"/>
                </a:cubicBezTo>
                <a:cubicBezTo>
                  <a:pt x="2538232" y="4922226"/>
                  <a:pt x="2512063" y="5026556"/>
                  <a:pt x="2433556" y="5156969"/>
                </a:cubicBezTo>
                <a:cubicBezTo>
                  <a:pt x="2433556" y="5156969"/>
                  <a:pt x="1962511" y="5704701"/>
                  <a:pt x="1857834" y="5835114"/>
                </a:cubicBezTo>
                <a:cubicBezTo>
                  <a:pt x="1674651" y="6043774"/>
                  <a:pt x="1465297" y="6069856"/>
                  <a:pt x="1255944" y="5887279"/>
                </a:cubicBezTo>
                <a:cubicBezTo>
                  <a:pt x="1151267" y="5809031"/>
                  <a:pt x="1125098" y="5756866"/>
                  <a:pt x="1098929" y="5652536"/>
                </a:cubicBezTo>
                <a:cubicBezTo>
                  <a:pt x="1098929" y="5574289"/>
                  <a:pt x="1125098" y="5469959"/>
                  <a:pt x="1203606" y="5365629"/>
                </a:cubicBezTo>
                <a:cubicBezTo>
                  <a:pt x="1203606" y="5313464"/>
                  <a:pt x="1282113" y="5235216"/>
                  <a:pt x="1386790" y="5078721"/>
                </a:cubicBezTo>
                <a:cubicBezTo>
                  <a:pt x="1491467" y="4948309"/>
                  <a:pt x="1700820" y="4739649"/>
                  <a:pt x="1753158" y="4661401"/>
                </a:cubicBezTo>
                <a:cubicBezTo>
                  <a:pt x="1805496" y="4609236"/>
                  <a:pt x="1805496" y="4609236"/>
                  <a:pt x="1805496" y="4609236"/>
                </a:cubicBezTo>
                <a:cubicBezTo>
                  <a:pt x="1936342" y="4504906"/>
                  <a:pt x="2041019" y="4452741"/>
                  <a:pt x="2119526" y="4452741"/>
                </a:cubicBezTo>
                <a:close/>
                <a:moveTo>
                  <a:pt x="469454" y="2399882"/>
                </a:moveTo>
                <a:cubicBezTo>
                  <a:pt x="756342" y="2399882"/>
                  <a:pt x="1251877" y="2425998"/>
                  <a:pt x="1408362" y="2425998"/>
                </a:cubicBezTo>
                <a:cubicBezTo>
                  <a:pt x="1512685" y="2452113"/>
                  <a:pt x="1617008" y="2504345"/>
                  <a:pt x="1669169" y="2556576"/>
                </a:cubicBezTo>
                <a:cubicBezTo>
                  <a:pt x="1695250" y="2608807"/>
                  <a:pt x="1721331" y="2713270"/>
                  <a:pt x="1721331" y="2869964"/>
                </a:cubicBezTo>
                <a:cubicBezTo>
                  <a:pt x="1721331" y="3000541"/>
                  <a:pt x="1669169" y="3078888"/>
                  <a:pt x="1617008" y="3157235"/>
                </a:cubicBezTo>
                <a:cubicBezTo>
                  <a:pt x="1564846" y="3209467"/>
                  <a:pt x="1460523" y="3235582"/>
                  <a:pt x="1356200" y="3261698"/>
                </a:cubicBezTo>
                <a:cubicBezTo>
                  <a:pt x="1199715" y="3261698"/>
                  <a:pt x="599858" y="3235582"/>
                  <a:pt x="469454" y="3235582"/>
                </a:cubicBezTo>
                <a:cubicBezTo>
                  <a:pt x="417292" y="3235582"/>
                  <a:pt x="417292" y="3235582"/>
                  <a:pt x="417292" y="3235582"/>
                </a:cubicBezTo>
                <a:cubicBezTo>
                  <a:pt x="286888" y="3209467"/>
                  <a:pt x="156484" y="3183351"/>
                  <a:pt x="104323" y="3105004"/>
                </a:cubicBezTo>
                <a:cubicBezTo>
                  <a:pt x="26081" y="3026657"/>
                  <a:pt x="0" y="2948310"/>
                  <a:pt x="0" y="2869964"/>
                </a:cubicBezTo>
                <a:cubicBezTo>
                  <a:pt x="0" y="2687154"/>
                  <a:pt x="52161" y="2556576"/>
                  <a:pt x="104323" y="2504345"/>
                </a:cubicBezTo>
                <a:cubicBezTo>
                  <a:pt x="182565" y="2452113"/>
                  <a:pt x="312969" y="2425998"/>
                  <a:pt x="469454" y="2399882"/>
                </a:cubicBezTo>
                <a:close/>
                <a:moveTo>
                  <a:pt x="11342469" y="2399881"/>
                </a:moveTo>
                <a:lnTo>
                  <a:pt x="11382374" y="2399881"/>
                </a:lnTo>
                <a:lnTo>
                  <a:pt x="11382374" y="3263992"/>
                </a:lnTo>
                <a:lnTo>
                  <a:pt x="11352250" y="3262589"/>
                </a:lnTo>
                <a:cubicBezTo>
                  <a:pt x="11321279" y="3260818"/>
                  <a:pt x="11283787" y="3258388"/>
                  <a:pt x="11238146" y="3255148"/>
                </a:cubicBezTo>
                <a:cubicBezTo>
                  <a:pt x="10846935" y="3255148"/>
                  <a:pt x="10768692" y="3255148"/>
                  <a:pt x="10768692" y="3255148"/>
                </a:cubicBezTo>
                <a:cubicBezTo>
                  <a:pt x="10533965" y="3229231"/>
                  <a:pt x="10533965" y="3229231"/>
                  <a:pt x="10533965" y="3229231"/>
                </a:cubicBezTo>
                <a:cubicBezTo>
                  <a:pt x="10403561" y="3203314"/>
                  <a:pt x="10325319" y="3177396"/>
                  <a:pt x="10299238" y="3125562"/>
                </a:cubicBezTo>
                <a:cubicBezTo>
                  <a:pt x="10247077" y="3073728"/>
                  <a:pt x="10220996" y="3021893"/>
                  <a:pt x="10220996" y="2944142"/>
                </a:cubicBezTo>
                <a:cubicBezTo>
                  <a:pt x="10220996" y="2944142"/>
                  <a:pt x="10220996" y="2892307"/>
                  <a:pt x="10220996" y="2814556"/>
                </a:cubicBezTo>
                <a:cubicBezTo>
                  <a:pt x="10220996" y="2736805"/>
                  <a:pt x="10247077" y="2659053"/>
                  <a:pt x="10299238" y="2581302"/>
                </a:cubicBezTo>
                <a:cubicBezTo>
                  <a:pt x="10325319" y="2529467"/>
                  <a:pt x="10403561" y="2477633"/>
                  <a:pt x="10507884" y="2477633"/>
                </a:cubicBezTo>
                <a:cubicBezTo>
                  <a:pt x="10638288" y="2451716"/>
                  <a:pt x="10742611" y="2451716"/>
                  <a:pt x="10820854" y="2451716"/>
                </a:cubicBezTo>
                <a:cubicBezTo>
                  <a:pt x="11055581" y="2425799"/>
                  <a:pt x="11185985" y="2399881"/>
                  <a:pt x="11342469" y="2399881"/>
                </a:cubicBezTo>
                <a:close/>
                <a:moveTo>
                  <a:pt x="9918575" y="0"/>
                </a:moveTo>
                <a:lnTo>
                  <a:pt x="10743186" y="0"/>
                </a:lnTo>
                <a:lnTo>
                  <a:pt x="10752356" y="13166"/>
                </a:lnTo>
                <a:cubicBezTo>
                  <a:pt x="10775197" y="55389"/>
                  <a:pt x="10781723" y="94365"/>
                  <a:pt x="10768671" y="133340"/>
                </a:cubicBezTo>
                <a:cubicBezTo>
                  <a:pt x="10768671" y="211291"/>
                  <a:pt x="10716463" y="315225"/>
                  <a:pt x="10638151" y="445143"/>
                </a:cubicBezTo>
                <a:cubicBezTo>
                  <a:pt x="10638151" y="445143"/>
                  <a:pt x="10168278" y="964815"/>
                  <a:pt x="10063862" y="1094733"/>
                </a:cubicBezTo>
                <a:cubicBezTo>
                  <a:pt x="9959445" y="1198667"/>
                  <a:pt x="9855029" y="1250634"/>
                  <a:pt x="9750613" y="1250634"/>
                </a:cubicBezTo>
                <a:cubicBezTo>
                  <a:pt x="9646197" y="1276618"/>
                  <a:pt x="9541780" y="1224651"/>
                  <a:pt x="9437364" y="1120716"/>
                </a:cubicBezTo>
                <a:cubicBezTo>
                  <a:pt x="9359052" y="1042766"/>
                  <a:pt x="9306844" y="964815"/>
                  <a:pt x="9306844" y="886864"/>
                </a:cubicBezTo>
                <a:cubicBezTo>
                  <a:pt x="9306844" y="808913"/>
                  <a:pt x="9359052" y="704979"/>
                  <a:pt x="9411260" y="601045"/>
                </a:cubicBezTo>
                <a:cubicBezTo>
                  <a:pt x="9437364" y="575061"/>
                  <a:pt x="9750613" y="185307"/>
                  <a:pt x="9750613" y="185307"/>
                </a:cubicBezTo>
                <a:cubicBezTo>
                  <a:pt x="9802821" y="133340"/>
                  <a:pt x="9848503" y="81373"/>
                  <a:pt x="9887659" y="35902"/>
                </a:cubicBezTo>
                <a:close/>
                <a:moveTo>
                  <a:pt x="7061905" y="0"/>
                </a:moveTo>
                <a:lnTo>
                  <a:pt x="7888888" y="0"/>
                </a:lnTo>
                <a:lnTo>
                  <a:pt x="7883747" y="27195"/>
                </a:lnTo>
                <a:cubicBezTo>
                  <a:pt x="7877264" y="63042"/>
                  <a:pt x="7877264" y="69559"/>
                  <a:pt x="7864297" y="134735"/>
                </a:cubicBezTo>
                <a:cubicBezTo>
                  <a:pt x="7838364" y="239017"/>
                  <a:pt x="7786497" y="291158"/>
                  <a:pt x="7708697" y="343299"/>
                </a:cubicBezTo>
                <a:cubicBezTo>
                  <a:pt x="7630897" y="369370"/>
                  <a:pt x="7553097" y="395440"/>
                  <a:pt x="7475296" y="395440"/>
                </a:cubicBezTo>
                <a:cubicBezTo>
                  <a:pt x="7397496" y="395440"/>
                  <a:pt x="7345630" y="395440"/>
                  <a:pt x="7267829" y="369370"/>
                </a:cubicBezTo>
                <a:cubicBezTo>
                  <a:pt x="7190029" y="343299"/>
                  <a:pt x="7112229" y="291158"/>
                  <a:pt x="7086296" y="212947"/>
                </a:cubicBezTo>
                <a:cubicBezTo>
                  <a:pt x="7073329" y="173841"/>
                  <a:pt x="7066846" y="121700"/>
                  <a:pt x="7063604" y="59783"/>
                </a:cubicBezTo>
                <a:close/>
                <a:moveTo>
                  <a:pt x="4436312" y="0"/>
                </a:moveTo>
                <a:lnTo>
                  <a:pt x="5284401" y="0"/>
                </a:lnTo>
                <a:lnTo>
                  <a:pt x="5287671" y="38941"/>
                </a:lnTo>
                <a:cubicBezTo>
                  <a:pt x="5289718" y="125017"/>
                  <a:pt x="5279893" y="201710"/>
                  <a:pt x="5253695" y="266980"/>
                </a:cubicBezTo>
                <a:cubicBezTo>
                  <a:pt x="5070309" y="449737"/>
                  <a:pt x="4572547" y="501953"/>
                  <a:pt x="4467755" y="136439"/>
                </a:cubicBezTo>
                <a:cubicBezTo>
                  <a:pt x="4461206" y="97277"/>
                  <a:pt x="4454657" y="66273"/>
                  <a:pt x="4448108" y="40165"/>
                </a:cubicBezTo>
                <a:close/>
                <a:moveTo>
                  <a:pt x="1329412" y="0"/>
                </a:moveTo>
                <a:lnTo>
                  <a:pt x="2250935" y="0"/>
                </a:lnTo>
                <a:lnTo>
                  <a:pt x="2264829" y="12434"/>
                </a:lnTo>
                <a:cubicBezTo>
                  <a:pt x="2279134" y="23395"/>
                  <a:pt x="2290577" y="29891"/>
                  <a:pt x="2297116" y="29891"/>
                </a:cubicBezTo>
                <a:cubicBezTo>
                  <a:pt x="2401745" y="159809"/>
                  <a:pt x="2349431" y="107842"/>
                  <a:pt x="2454059" y="211776"/>
                </a:cubicBezTo>
                <a:cubicBezTo>
                  <a:pt x="2637157" y="393661"/>
                  <a:pt x="2611000" y="393661"/>
                  <a:pt x="2715628" y="497595"/>
                </a:cubicBezTo>
                <a:cubicBezTo>
                  <a:pt x="2794098" y="601530"/>
                  <a:pt x="2820255" y="679480"/>
                  <a:pt x="2820255" y="783415"/>
                </a:cubicBezTo>
                <a:cubicBezTo>
                  <a:pt x="2820255" y="861365"/>
                  <a:pt x="2767941" y="939316"/>
                  <a:pt x="2689471" y="1043250"/>
                </a:cubicBezTo>
                <a:cubicBezTo>
                  <a:pt x="2584843" y="1147185"/>
                  <a:pt x="2480215" y="1199152"/>
                  <a:pt x="2401745" y="1199152"/>
                </a:cubicBezTo>
                <a:cubicBezTo>
                  <a:pt x="2323274" y="1199152"/>
                  <a:pt x="2244803" y="1173169"/>
                  <a:pt x="2140175" y="1095218"/>
                </a:cubicBezTo>
                <a:cubicBezTo>
                  <a:pt x="2087861" y="1043250"/>
                  <a:pt x="2114018" y="1069234"/>
                  <a:pt x="1930919" y="887349"/>
                </a:cubicBezTo>
                <a:cubicBezTo>
                  <a:pt x="1747820" y="679480"/>
                  <a:pt x="1669350" y="575546"/>
                  <a:pt x="1669350" y="575546"/>
                </a:cubicBezTo>
                <a:cubicBezTo>
                  <a:pt x="1512408" y="419645"/>
                  <a:pt x="1669350" y="601530"/>
                  <a:pt x="1486251" y="393661"/>
                </a:cubicBezTo>
                <a:cubicBezTo>
                  <a:pt x="1381624" y="263743"/>
                  <a:pt x="1329310" y="159809"/>
                  <a:pt x="1329310" y="81858"/>
                </a:cubicBezTo>
                <a:cubicBezTo>
                  <a:pt x="1322771" y="55875"/>
                  <a:pt x="1322771" y="29891"/>
                  <a:pt x="1328084" y="3502"/>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solidFill>
                <a:schemeClr val="accent3"/>
              </a:solidFill>
            </a:endParaRPr>
          </a:p>
        </p:txBody>
      </p:sp>
      <p:sp>
        <p:nvSpPr>
          <p:cNvPr id="2" name="Title 1">
            <a:extLst>
              <a:ext uri="{FF2B5EF4-FFF2-40B4-BE49-F238E27FC236}">
                <a16:creationId xmlns:a16="http://schemas.microsoft.com/office/drawing/2014/main" id="{39B7BA1F-E8C0-4661-AB08-DFD03A0A1879}"/>
              </a:ext>
            </a:extLst>
          </p:cNvPr>
          <p:cNvSpPr>
            <a:spLocks noGrp="1"/>
          </p:cNvSpPr>
          <p:nvPr>
            <p:ph type="title"/>
          </p:nvPr>
        </p:nvSpPr>
        <p:spPr>
          <a:xfrm>
            <a:off x="4509806" y="-908711"/>
            <a:ext cx="5015988" cy="2710471"/>
          </a:xfrm>
        </p:spPr>
        <p:txBody>
          <a:bodyPr vert="horz" wrap="square" lIns="0" tIns="0" rIns="0" bIns="0" rtlCol="0" anchor="b" anchorCtr="0">
            <a:normAutofit/>
          </a:bodyPr>
          <a:lstStyle/>
          <a:p>
            <a:pPr algn="ctr"/>
            <a:r>
              <a:rPr lang="en-US" sz="5600" spc="-100" dirty="0"/>
              <a:t>Serialization</a:t>
            </a:r>
          </a:p>
        </p:txBody>
      </p:sp>
      <p:sp>
        <p:nvSpPr>
          <p:cNvPr id="6" name="Rectangle 5">
            <a:extLst>
              <a:ext uri="{FF2B5EF4-FFF2-40B4-BE49-F238E27FC236}">
                <a16:creationId xmlns:a16="http://schemas.microsoft.com/office/drawing/2014/main" id="{A5E81F57-183B-4B4A-A6A8-DADF51E4921E}"/>
              </a:ext>
            </a:extLst>
          </p:cNvPr>
          <p:cNvSpPr/>
          <p:nvPr/>
        </p:nvSpPr>
        <p:spPr>
          <a:xfrm>
            <a:off x="3952413" y="3288890"/>
            <a:ext cx="1607574" cy="1088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a:t>
            </a:r>
          </a:p>
        </p:txBody>
      </p:sp>
      <p:cxnSp>
        <p:nvCxnSpPr>
          <p:cNvPr id="10" name="Straight Arrow Connector 9">
            <a:extLst>
              <a:ext uri="{FF2B5EF4-FFF2-40B4-BE49-F238E27FC236}">
                <a16:creationId xmlns:a16="http://schemas.microsoft.com/office/drawing/2014/main" id="{F36B5CEB-B8D0-43E2-9816-4C681F85712C}"/>
              </a:ext>
            </a:extLst>
          </p:cNvPr>
          <p:cNvCxnSpPr>
            <a:cxnSpLocks/>
          </p:cNvCxnSpPr>
          <p:nvPr/>
        </p:nvCxnSpPr>
        <p:spPr>
          <a:xfrm>
            <a:off x="5663223" y="3833201"/>
            <a:ext cx="6972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3DC01F86-92E1-48AC-A5C7-1E63FBB33272}"/>
              </a:ext>
            </a:extLst>
          </p:cNvPr>
          <p:cNvSpPr/>
          <p:nvPr/>
        </p:nvSpPr>
        <p:spPr>
          <a:xfrm>
            <a:off x="6416420" y="3248791"/>
            <a:ext cx="1202761" cy="1088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Bytes</a:t>
            </a:r>
          </a:p>
        </p:txBody>
      </p:sp>
      <p:cxnSp>
        <p:nvCxnSpPr>
          <p:cNvPr id="19" name="Straight Arrow Connector 18">
            <a:extLst>
              <a:ext uri="{FF2B5EF4-FFF2-40B4-BE49-F238E27FC236}">
                <a16:creationId xmlns:a16="http://schemas.microsoft.com/office/drawing/2014/main" id="{D4AF5E8D-6B43-4859-87AC-11D72C08D767}"/>
              </a:ext>
            </a:extLst>
          </p:cNvPr>
          <p:cNvCxnSpPr/>
          <p:nvPr/>
        </p:nvCxnSpPr>
        <p:spPr>
          <a:xfrm>
            <a:off x="7856765" y="3356640"/>
            <a:ext cx="6972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588D8E5-2AE2-4A4F-A48F-1E998D3F0801}"/>
              </a:ext>
            </a:extLst>
          </p:cNvPr>
          <p:cNvCxnSpPr/>
          <p:nvPr/>
        </p:nvCxnSpPr>
        <p:spPr>
          <a:xfrm>
            <a:off x="7856765" y="3789870"/>
            <a:ext cx="6972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236A96A-984F-4EDE-82C2-F85E11C9BFC5}"/>
              </a:ext>
            </a:extLst>
          </p:cNvPr>
          <p:cNvCxnSpPr/>
          <p:nvPr/>
        </p:nvCxnSpPr>
        <p:spPr>
          <a:xfrm>
            <a:off x="7840402" y="4252450"/>
            <a:ext cx="6972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CE6AED4-918D-4277-B7CF-F83E9B1A94CF}"/>
              </a:ext>
            </a:extLst>
          </p:cNvPr>
          <p:cNvSpPr txBox="1"/>
          <p:nvPr/>
        </p:nvSpPr>
        <p:spPr>
          <a:xfrm>
            <a:off x="8657223" y="3171361"/>
            <a:ext cx="2096604" cy="369332"/>
          </a:xfrm>
          <a:prstGeom prst="rect">
            <a:avLst/>
          </a:prstGeom>
          <a:noFill/>
        </p:spPr>
        <p:txBody>
          <a:bodyPr wrap="square" rtlCol="0">
            <a:spAutoFit/>
          </a:bodyPr>
          <a:lstStyle/>
          <a:p>
            <a:r>
              <a:rPr lang="en-US" dirty="0"/>
              <a:t>Database</a:t>
            </a:r>
          </a:p>
        </p:txBody>
      </p:sp>
      <p:sp>
        <p:nvSpPr>
          <p:cNvPr id="26" name="TextBox 25">
            <a:extLst>
              <a:ext uri="{FF2B5EF4-FFF2-40B4-BE49-F238E27FC236}">
                <a16:creationId xmlns:a16="http://schemas.microsoft.com/office/drawing/2014/main" id="{282FB9D8-BA6B-43C6-B67D-3166ADF4AC9E}"/>
              </a:ext>
            </a:extLst>
          </p:cNvPr>
          <p:cNvSpPr txBox="1"/>
          <p:nvPr/>
        </p:nvSpPr>
        <p:spPr>
          <a:xfrm>
            <a:off x="8657223" y="3604900"/>
            <a:ext cx="2096604" cy="369332"/>
          </a:xfrm>
          <a:prstGeom prst="rect">
            <a:avLst/>
          </a:prstGeom>
          <a:noFill/>
        </p:spPr>
        <p:txBody>
          <a:bodyPr wrap="square" rtlCol="0">
            <a:spAutoFit/>
          </a:bodyPr>
          <a:lstStyle/>
          <a:p>
            <a:r>
              <a:rPr lang="en-US" dirty="0"/>
              <a:t>Memory</a:t>
            </a:r>
          </a:p>
        </p:txBody>
      </p:sp>
      <p:sp>
        <p:nvSpPr>
          <p:cNvPr id="27" name="TextBox 26">
            <a:extLst>
              <a:ext uri="{FF2B5EF4-FFF2-40B4-BE49-F238E27FC236}">
                <a16:creationId xmlns:a16="http://schemas.microsoft.com/office/drawing/2014/main" id="{07F2A0BF-A9F1-43D1-B88A-5349452EB4F5}"/>
              </a:ext>
            </a:extLst>
          </p:cNvPr>
          <p:cNvSpPr txBox="1"/>
          <p:nvPr/>
        </p:nvSpPr>
        <p:spPr>
          <a:xfrm>
            <a:off x="8657223" y="4067784"/>
            <a:ext cx="2096604" cy="369332"/>
          </a:xfrm>
          <a:prstGeom prst="rect">
            <a:avLst/>
          </a:prstGeom>
          <a:noFill/>
        </p:spPr>
        <p:txBody>
          <a:bodyPr wrap="square" rtlCol="0">
            <a:spAutoFit/>
          </a:bodyPr>
          <a:lstStyle/>
          <a:p>
            <a:r>
              <a:rPr lang="en-US" dirty="0"/>
              <a:t>File</a:t>
            </a:r>
          </a:p>
        </p:txBody>
      </p:sp>
    </p:spTree>
    <p:extLst>
      <p:ext uri="{BB962C8B-B14F-4D97-AF65-F5344CB8AC3E}">
        <p14:creationId xmlns:p14="http://schemas.microsoft.com/office/powerpoint/2010/main" val="1120857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88BAA-8F9E-4AD4-B74F-6E679424A1C0}"/>
              </a:ext>
            </a:extLst>
          </p:cNvPr>
          <p:cNvSpPr>
            <a:spLocks noGrp="1"/>
          </p:cNvSpPr>
          <p:nvPr>
            <p:ph type="title"/>
          </p:nvPr>
        </p:nvSpPr>
        <p:spPr>
          <a:xfrm>
            <a:off x="720000" y="619200"/>
            <a:ext cx="10728322" cy="604916"/>
          </a:xfrm>
        </p:spPr>
        <p:txBody>
          <a:bodyPr/>
          <a:lstStyle/>
          <a:p>
            <a:r>
              <a:rPr lang="en-US" dirty="0"/>
              <a:t>Unity || Serialization</a:t>
            </a:r>
          </a:p>
        </p:txBody>
      </p:sp>
      <p:pic>
        <p:nvPicPr>
          <p:cNvPr id="5" name="Picture 4" descr="Text&#10;&#10;Description automatically generated">
            <a:extLst>
              <a:ext uri="{FF2B5EF4-FFF2-40B4-BE49-F238E27FC236}">
                <a16:creationId xmlns:a16="http://schemas.microsoft.com/office/drawing/2014/main" id="{91175172-1B27-4789-B96E-87ACE335FD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000" y="2121162"/>
            <a:ext cx="4480948" cy="3353091"/>
          </a:xfrm>
          <a:prstGeom prst="rect">
            <a:avLst/>
          </a:prstGeom>
        </p:spPr>
      </p:pic>
      <p:pic>
        <p:nvPicPr>
          <p:cNvPr id="9" name="Picture 8" descr="Graphical user interface&#10;&#10;Description automatically generated">
            <a:extLst>
              <a:ext uri="{FF2B5EF4-FFF2-40B4-BE49-F238E27FC236}">
                <a16:creationId xmlns:a16="http://schemas.microsoft.com/office/drawing/2014/main" id="{C7F2BDC1-DA2C-4A34-A7A4-B09954D922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237" y="2416403"/>
            <a:ext cx="3037767" cy="2762608"/>
          </a:xfrm>
          <a:prstGeom prst="rect">
            <a:avLst/>
          </a:prstGeom>
        </p:spPr>
      </p:pic>
      <p:cxnSp>
        <p:nvCxnSpPr>
          <p:cNvPr id="11" name="Straight Arrow Connector 10">
            <a:extLst>
              <a:ext uri="{FF2B5EF4-FFF2-40B4-BE49-F238E27FC236}">
                <a16:creationId xmlns:a16="http://schemas.microsoft.com/office/drawing/2014/main" id="{4B661AF0-27C8-4276-B9AF-1958096E02A6}"/>
              </a:ext>
            </a:extLst>
          </p:cNvPr>
          <p:cNvCxnSpPr/>
          <p:nvPr/>
        </p:nvCxnSpPr>
        <p:spPr>
          <a:xfrm>
            <a:off x="5678129" y="3908322"/>
            <a:ext cx="218276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AD5286C-04D3-4072-A688-C76025ECDAD5}"/>
              </a:ext>
            </a:extLst>
          </p:cNvPr>
          <p:cNvSpPr txBox="1"/>
          <p:nvPr/>
        </p:nvSpPr>
        <p:spPr>
          <a:xfrm>
            <a:off x="720000" y="5931671"/>
            <a:ext cx="10922573" cy="400110"/>
          </a:xfrm>
          <a:prstGeom prst="rect">
            <a:avLst/>
          </a:prstGeom>
          <a:noFill/>
        </p:spPr>
        <p:txBody>
          <a:bodyPr wrap="square">
            <a:spAutoFit/>
          </a:bodyPr>
          <a:lstStyle/>
          <a:p>
            <a:r>
              <a:rPr lang="en-US" sz="2000" dirty="0"/>
              <a:t>https://docs.unity3d.com/2019.3/Documentation/Manual/script-Serialization-BuiltInUse.html</a:t>
            </a:r>
          </a:p>
        </p:txBody>
      </p:sp>
    </p:spTree>
    <p:extLst>
      <p:ext uri="{BB962C8B-B14F-4D97-AF65-F5344CB8AC3E}">
        <p14:creationId xmlns:p14="http://schemas.microsoft.com/office/powerpoint/2010/main" val="745614576"/>
      </p:ext>
    </p:extLst>
  </p:cSld>
  <p:clrMapOvr>
    <a:masterClrMapping/>
  </p:clrMapOvr>
</p:sld>
</file>

<file path=ppt/theme/theme1.xml><?xml version="1.0" encoding="utf-8"?>
<a:theme xmlns:a="http://schemas.openxmlformats.org/drawingml/2006/main" name="BlobVTI">
  <a:themeElements>
    <a:clrScheme name="AnalogousFromLightSeedLeftStep">
      <a:dk1>
        <a:srgbClr val="000000"/>
      </a:dk1>
      <a:lt1>
        <a:srgbClr val="FFFFFF"/>
      </a:lt1>
      <a:dk2>
        <a:srgbClr val="243141"/>
      </a:dk2>
      <a:lt2>
        <a:srgbClr val="E6E8E2"/>
      </a:lt2>
      <a:accent1>
        <a:srgbClr val="A896C6"/>
      </a:accent1>
      <a:accent2>
        <a:srgbClr val="7F81BA"/>
      </a:accent2>
      <a:accent3>
        <a:srgbClr val="8EA6C2"/>
      </a:accent3>
      <a:accent4>
        <a:srgbClr val="7BADB4"/>
      </a:accent4>
      <a:accent5>
        <a:srgbClr val="83ACA1"/>
      </a:accent5>
      <a:accent6>
        <a:srgbClr val="77AF88"/>
      </a:accent6>
      <a:hlink>
        <a:srgbClr val="758A53"/>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TotalTime>
  <Words>631</Words>
  <Application>Microsoft Office PowerPoint</Application>
  <PresentationFormat>Widescreen</PresentationFormat>
  <Paragraphs>32</Paragraphs>
  <Slides>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Avenir Next LT Pro</vt:lpstr>
      <vt:lpstr>Calibri</vt:lpstr>
      <vt:lpstr>Rockwell Nova Light</vt:lpstr>
      <vt:lpstr>The Hand Extrablack</vt:lpstr>
      <vt:lpstr>BlobVTI</vt:lpstr>
      <vt:lpstr>Serialization</vt:lpstr>
      <vt:lpstr>Resources &amp; References</vt:lpstr>
      <vt:lpstr>Serialization</vt:lpstr>
      <vt:lpstr>Unity || Serialization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Serialization</dc:title>
  <dc:creator>Alexa Summers</dc:creator>
  <cp:lastModifiedBy>Alexa Summers</cp:lastModifiedBy>
  <cp:revision>19</cp:revision>
  <dcterms:created xsi:type="dcterms:W3CDTF">2020-12-10T23:53:15Z</dcterms:created>
  <dcterms:modified xsi:type="dcterms:W3CDTF">2020-12-11T18:33:11Z</dcterms:modified>
</cp:coreProperties>
</file>