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1.xml" ContentType="application/vnd.ms-office.webextension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6" r:id="rId8"/>
    <p:sldId id="268" r:id="rId9"/>
    <p:sldId id="270" r:id="rId10"/>
    <p:sldId id="261" r:id="rId11"/>
    <p:sldId id="264" r:id="rId12"/>
    <p:sldId id="259" r:id="rId13"/>
    <p:sldId id="265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95E"/>
    <a:srgbClr val="595959"/>
    <a:srgbClr val="404040"/>
    <a:srgbClr val="7F7F7F"/>
    <a:srgbClr val="BFBFBF"/>
    <a:srgbClr val="A6A6A6"/>
    <a:srgbClr val="F2F2F2"/>
    <a:srgbClr val="E37777"/>
    <a:srgbClr val="64A4CA"/>
    <a:srgbClr val="66C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41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5-4FB2-9A47-7A8B2E07B7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5-4FB2-9A47-7A8B2E07B7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CE295E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5-4FB2-9A47-7A8B2E07B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99106480"/>
        <c:axId val="799110008"/>
      </c:barChart>
      <c:catAx>
        <c:axId val="79910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9110008"/>
        <c:crosses val="autoZero"/>
        <c:auto val="1"/>
        <c:lblAlgn val="ctr"/>
        <c:lblOffset val="100"/>
        <c:noMultiLvlLbl val="0"/>
      </c:catAx>
      <c:valAx>
        <c:axId val="799110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910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1CFB80A3-6627-CB00-27A1-054BE8A2E60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523285" cy="4427604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12DF34-A68F-404A-AC2C-B4CF091E3D61}" type="datetime1">
              <a:rPr lang="it-IT" smtClean="0"/>
              <a:t>21/11/2023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723B91B-56FA-44FF-A036-17B4166BAD1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DCC09-F72A-496B-A050-9AABC6C1EF9A}" type="datetime1">
              <a:rPr lang="it-IT" smtClean="0"/>
              <a:pPr/>
              <a:t>21/11/2023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48DEA9-6F4F-4540-9E5D-C6F39079AF7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463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245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156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35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013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6F00B-C6FF-4E0E-BBB8-8774781B39C3}" type="datetime1">
              <a:rPr lang="it-IT" noProof="0" smtClean="0"/>
              <a:t>21/11/2023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997196"/>
          </a:xfrm>
        </p:spPr>
        <p:txBody>
          <a:bodyPr lIns="0" tIns="0" rIns="0" bIns="0" rtlCol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0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225" y="589475"/>
            <a:ext cx="428625" cy="365125"/>
          </a:xfrm>
        </p:spPr>
        <p:txBody>
          <a:bodyPr rtlCol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0FD50806-BABF-4915-9689-3B9956D1C75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ttangolo: Angoli arrotondati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8" name="Rettangolo: Angoli arrotondati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9" name="Rettangolo: Angoli arrotondati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0" name="Rettangolo: Angoli arrotondati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0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225" y="589475"/>
            <a:ext cx="419100" cy="365125"/>
          </a:xfrm>
        </p:spPr>
        <p:txBody>
          <a:bodyPr rtlCol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0FD50806-BABF-4915-9689-3B9956D1C75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ttangolo: Angoli arrotondati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7" name="Rettangolo: Angoli arrotondati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8" name="Rettangolo: Angoli arrotondati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9" name="Rettangolo: Angoli arrotondati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031108-50C5-4299-B5F3-EB8E7D9A6016}" type="datetime1">
              <a:rPr lang="it-IT" noProof="0" smtClean="0"/>
              <a:t>21/11/2023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FD50806-BABF-4915-9689-3B9956D1C75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di una città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7" name="Rettangolo: Angoli arrotondati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ttangolo: Angoli arrotondati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0" name="Rettangolo: Angoli arrotondati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2" y="2895012"/>
            <a:ext cx="330407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it-IT" sz="3600" dirty="0">
                <a:solidFill>
                  <a:schemeClr val="bg1"/>
                </a:solidFill>
                <a:latin typeface="+mj-lt"/>
              </a:rPr>
              <a:t>CAPSTONE</a:t>
            </a:r>
          </a:p>
          <a:p>
            <a:pPr algn="ctr" rtl="0"/>
            <a:r>
              <a:rPr lang="it-IT" sz="2800" dirty="0">
                <a:solidFill>
                  <a:schemeClr val="bg1"/>
                </a:solidFill>
                <a:latin typeface="+mj-lt"/>
              </a:rPr>
              <a:t>ALEXA TIDDIA</a:t>
            </a:r>
          </a:p>
        </p:txBody>
      </p:sp>
      <p:sp>
        <p:nvSpPr>
          <p:cNvPr id="18" name="Figura a mano libera 29" descr="Questa è un icona di un orologio.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4" y="2375275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1" name="Rettangolo: Angoli arrotondati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Figura a mano libera: Forma 24" hidden="1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80D4C0-8D86-7377-0A22-5D6FF0F1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: Angoli arrotondati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32387" y="2828837"/>
            <a:ext cx="33602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it-IT" sz="7200" dirty="0">
                <a:solidFill>
                  <a:schemeClr val="bg1"/>
                </a:solidFill>
                <a:latin typeface="+mj-lt"/>
              </a:rPr>
              <a:t>GRAZIE</a:t>
            </a:r>
          </a:p>
        </p:txBody>
      </p:sp>
      <p:sp>
        <p:nvSpPr>
          <p:cNvPr id="17" name="Rettangolo: Angoli arrotondati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" name="Rettangolo: Angoli arrotondati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10</a:t>
            </a:r>
          </a:p>
        </p:txBody>
      </p:sp>
      <p:sp>
        <p:nvSpPr>
          <p:cNvPr id="16" name="Segnaposto piè di pagina 2">
            <a:extLst>
              <a:ext uri="{FF2B5EF4-FFF2-40B4-BE49-F238E27FC236}">
                <a16:creationId xmlns:a16="http://schemas.microsoft.com/office/drawing/2014/main" id="{5E529D36-DA44-4B35-931C-00DBA53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vale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2267" y="1460593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8" name="Titolo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46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CAPSTONE PROJECT</a:t>
            </a:r>
          </a:p>
        </p:txBody>
      </p:sp>
      <p:sp>
        <p:nvSpPr>
          <p:cNvPr id="130" name="Segnaposto numero diapositiva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225" y="590303"/>
            <a:ext cx="419100" cy="365125"/>
          </a:xfrm>
        </p:spPr>
        <p:txBody>
          <a:bodyPr rtlCol="0"/>
          <a:lstStyle/>
          <a:p>
            <a:pPr rtl="0"/>
            <a:fld id="{0FD50806-BABF-4915-9689-3B9956D1C75C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2" name="Rettangolo: Angoli arrotondati 6">
            <a:extLst>
              <a:ext uri="{FF2B5EF4-FFF2-40B4-BE49-F238E27FC236}">
                <a16:creationId xmlns:a16="http://schemas.microsoft.com/office/drawing/2014/main" id="{25C85150-327D-1E22-6FD1-FD09D992169F}"/>
              </a:ext>
            </a:extLst>
          </p:cNvPr>
          <p:cNvSpPr/>
          <p:nvPr/>
        </p:nvSpPr>
        <p:spPr>
          <a:xfrm>
            <a:off x="1325997" y="2088022"/>
            <a:ext cx="6715989" cy="498598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dirty="0"/>
              <a:t>Descrizione caso di studio scelto</a:t>
            </a:r>
          </a:p>
        </p:txBody>
      </p:sp>
      <p:sp>
        <p:nvSpPr>
          <p:cNvPr id="3" name="Rettangolo: Angoli arrotondati 6">
            <a:extLst>
              <a:ext uri="{FF2B5EF4-FFF2-40B4-BE49-F238E27FC236}">
                <a16:creationId xmlns:a16="http://schemas.microsoft.com/office/drawing/2014/main" id="{B97B44A9-D50F-CE6B-F497-FBD9B1622D93}"/>
              </a:ext>
            </a:extLst>
          </p:cNvPr>
          <p:cNvSpPr/>
          <p:nvPr/>
        </p:nvSpPr>
        <p:spPr>
          <a:xfrm>
            <a:off x="1325998" y="2652897"/>
            <a:ext cx="7395526" cy="49859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dirty="0"/>
              <a:t>Modello ER</a:t>
            </a:r>
          </a:p>
        </p:txBody>
      </p:sp>
      <p:sp>
        <p:nvSpPr>
          <p:cNvPr id="4" name="Rettangolo: Angoli arrotondati 6">
            <a:extLst>
              <a:ext uri="{FF2B5EF4-FFF2-40B4-BE49-F238E27FC236}">
                <a16:creationId xmlns:a16="http://schemas.microsoft.com/office/drawing/2014/main" id="{79C6BBDD-578C-D0ED-8E19-67C04A2899C5}"/>
              </a:ext>
            </a:extLst>
          </p:cNvPr>
          <p:cNvSpPr/>
          <p:nvPr/>
        </p:nvSpPr>
        <p:spPr>
          <a:xfrm>
            <a:off x="1325999" y="3217772"/>
            <a:ext cx="8116248" cy="498598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dirty="0"/>
              <a:t>Modello logico</a:t>
            </a:r>
          </a:p>
        </p:txBody>
      </p:sp>
      <p:sp>
        <p:nvSpPr>
          <p:cNvPr id="5" name="Rettangolo: Angoli arrotondati 6">
            <a:extLst>
              <a:ext uri="{FF2B5EF4-FFF2-40B4-BE49-F238E27FC236}">
                <a16:creationId xmlns:a16="http://schemas.microsoft.com/office/drawing/2014/main" id="{A805F096-CC08-6D16-D06D-A5248FBBDF47}"/>
              </a:ext>
            </a:extLst>
          </p:cNvPr>
          <p:cNvSpPr/>
          <p:nvPr/>
        </p:nvSpPr>
        <p:spPr>
          <a:xfrm>
            <a:off x="1325999" y="3777715"/>
            <a:ext cx="8816377" cy="498598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dirty="0"/>
              <a:t>Progettazione fisica (codice DDL e DML per la creazione della base dati, delle tabelle, delle chiavi primarie ed esterne, degli attributi</a:t>
            </a:r>
          </a:p>
        </p:txBody>
      </p:sp>
      <p:sp>
        <p:nvSpPr>
          <p:cNvPr id="6" name="Rettangolo: Angoli arrotondati 6">
            <a:extLst>
              <a:ext uri="{FF2B5EF4-FFF2-40B4-BE49-F238E27FC236}">
                <a16:creationId xmlns:a16="http://schemas.microsoft.com/office/drawing/2014/main" id="{D50219C5-A7D0-140F-CAFD-1A81B09EB9F7}"/>
              </a:ext>
            </a:extLst>
          </p:cNvPr>
          <p:cNvSpPr/>
          <p:nvPr/>
        </p:nvSpPr>
        <p:spPr>
          <a:xfrm>
            <a:off x="1326000" y="4347522"/>
            <a:ext cx="9485620" cy="498598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dirty="0"/>
              <a:t>Almeno 10 interrogazioni (tutte con almeno 2 raggruppamenti e ordinamenti, join e date)</a:t>
            </a:r>
          </a:p>
        </p:txBody>
      </p:sp>
      <p:sp>
        <p:nvSpPr>
          <p:cNvPr id="7" name="Segnaposto piè di pagina 2">
            <a:extLst>
              <a:ext uri="{FF2B5EF4-FFF2-40B4-BE49-F238E27FC236}">
                <a16:creationId xmlns:a16="http://schemas.microsoft.com/office/drawing/2014/main" id="{EC122946-19F5-4AC8-EF82-FB0D8B6D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  <p:sp>
        <p:nvSpPr>
          <p:cNvPr id="8" name="Rettangolo: Angoli arrotondati 6">
            <a:extLst>
              <a:ext uri="{FF2B5EF4-FFF2-40B4-BE49-F238E27FC236}">
                <a16:creationId xmlns:a16="http://schemas.microsoft.com/office/drawing/2014/main" id="{A5AABF25-3152-5429-1F93-6A27B877B2CE}"/>
              </a:ext>
            </a:extLst>
          </p:cNvPr>
          <p:cNvSpPr/>
          <p:nvPr/>
        </p:nvSpPr>
        <p:spPr>
          <a:xfrm>
            <a:off x="1325998" y="4917329"/>
            <a:ext cx="10187978" cy="49859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dirty="0"/>
              <a:t>Report PBI </a:t>
            </a:r>
          </a:p>
        </p:txBody>
      </p:sp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4635165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/>
            <a:r>
              <a:rPr lang="it-IT" sz="1800" dirty="0">
                <a:solidFill>
                  <a:schemeClr val="tx1"/>
                </a:solidFill>
              </a:rPr>
              <a:t>Il progetto verterà sull’analisi dei prodotti cosmetici venduti tramite un sito e-commerce prendendo in considerazione </a:t>
            </a:r>
            <a:r>
              <a:rPr lang="it-IT" dirty="0">
                <a:solidFill>
                  <a:schemeClr val="tx1"/>
                </a:solidFill>
              </a:rPr>
              <a:t>le caratteristiche del prodotto, il prezzo, la categoria, la sotto categoria, il brand e gli ordini effettuati dai clienti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8" name="Rettangolo: Angoli arrotondati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9" name="Rettangolo: Angoli arrotondati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7" name="Rettangolo: Angoli arrotondati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6" name="Rettangolo: Angoli arrotondati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Case study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933979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Prodotto con prezzo più alto?</a:t>
            </a: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1A4FE373-17BB-493F-A361-B12440813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3" name="Casella di testo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124060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Quali sono i marchi più costosi?</a:t>
            </a: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5ECD4C0-D89D-49E9-AC09-4F34CDD5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5" name="Casella di testo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314120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I clienti che hanno effettuato più ordini?</a:t>
            </a: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B9C20A2B-9E5F-4699-B7E0-C92C4B4C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413578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7" name="Casella di testo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501686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I prodotti Limited Edition costano di più?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83DF543E-D479-4828-BA2F-2A24D956B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9" name="Figura a mano libera 3073" descr="Questa è un icona di un trofeo.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70" name="Figura a mano libera 724" descr="Questa è un icona di un grafico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71" name="Gruppo 70" descr="Questa è un icona di un camion.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16987" y="4297223"/>
            <a:ext cx="287338" cy="249238"/>
            <a:chOff x="2598738" y="2530475"/>
            <a:chExt cx="287338" cy="249238"/>
          </a:xfrm>
          <a:solidFill>
            <a:srgbClr val="7F7F7F"/>
          </a:solidFill>
        </p:grpSpPr>
        <p:sp>
          <p:nvSpPr>
            <p:cNvPr id="72" name="Figura a mano libera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3" name="Figura a mano libera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4" name="Figura a mano libera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5" name="Figura a mano libera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6" name="Figura a mano libera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7" name="Figura a mano libera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8" name="Figura a mano libera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9" name="Figura a mano libera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80" name="Gruppo 79" descr="Questa è un icona di un carrello. ">
            <a:extLst>
              <a:ext uri="{FF2B5EF4-FFF2-40B4-BE49-F238E27FC236}">
                <a16:creationId xmlns:a16="http://schemas.microsoft.com/office/drawing/2014/main" id="{EB0D6CB8-AC72-4E61-ACE6-A612058C5428}"/>
              </a:ext>
            </a:extLst>
          </p:cNvPr>
          <p:cNvGrpSpPr/>
          <p:nvPr/>
        </p:nvGrpSpPr>
        <p:grpSpPr>
          <a:xfrm>
            <a:off x="10517781" y="5490346"/>
            <a:ext cx="285750" cy="238125"/>
            <a:chOff x="9883775" y="857250"/>
            <a:chExt cx="285750" cy="238125"/>
          </a:xfrm>
          <a:solidFill>
            <a:srgbClr val="A6A6A6"/>
          </a:solidFill>
        </p:grpSpPr>
        <p:sp>
          <p:nvSpPr>
            <p:cNvPr id="81" name="Figura a mano libera 4137">
              <a:extLst>
                <a:ext uri="{FF2B5EF4-FFF2-40B4-BE49-F238E27FC236}">
                  <a16:creationId xmlns:a16="http://schemas.microsoft.com/office/drawing/2014/main" id="{187AEF94-AB0E-44BE-B416-0EAC34227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3775" y="857250"/>
              <a:ext cx="285750" cy="180975"/>
            </a:xfrm>
            <a:custGeom>
              <a:avLst/>
              <a:gdLst>
                <a:gd name="T0" fmla="*/ 790 w 901"/>
                <a:gd name="T1" fmla="*/ 0 h 571"/>
                <a:gd name="T2" fmla="*/ 777 w 901"/>
                <a:gd name="T3" fmla="*/ 2 h 571"/>
                <a:gd name="T4" fmla="*/ 767 w 901"/>
                <a:gd name="T5" fmla="*/ 8 h 571"/>
                <a:gd name="T6" fmla="*/ 760 w 901"/>
                <a:gd name="T7" fmla="*/ 18 h 571"/>
                <a:gd name="T8" fmla="*/ 755 w 901"/>
                <a:gd name="T9" fmla="*/ 30 h 571"/>
                <a:gd name="T10" fmla="*/ 744 w 901"/>
                <a:gd name="T11" fmla="*/ 122 h 571"/>
                <a:gd name="T12" fmla="*/ 742 w 901"/>
                <a:gd name="T13" fmla="*/ 136 h 571"/>
                <a:gd name="T14" fmla="*/ 735 w 901"/>
                <a:gd name="T15" fmla="*/ 147 h 571"/>
                <a:gd name="T16" fmla="*/ 723 w 901"/>
                <a:gd name="T17" fmla="*/ 150 h 571"/>
                <a:gd name="T18" fmla="*/ 62 w 901"/>
                <a:gd name="T19" fmla="*/ 151 h 571"/>
                <a:gd name="T20" fmla="*/ 46 w 901"/>
                <a:gd name="T21" fmla="*/ 156 h 571"/>
                <a:gd name="T22" fmla="*/ 31 w 901"/>
                <a:gd name="T23" fmla="*/ 164 h 571"/>
                <a:gd name="T24" fmla="*/ 19 w 901"/>
                <a:gd name="T25" fmla="*/ 175 h 571"/>
                <a:gd name="T26" fmla="*/ 9 w 901"/>
                <a:gd name="T27" fmla="*/ 188 h 571"/>
                <a:gd name="T28" fmla="*/ 3 w 901"/>
                <a:gd name="T29" fmla="*/ 203 h 571"/>
                <a:gd name="T30" fmla="*/ 0 w 901"/>
                <a:gd name="T31" fmla="*/ 220 h 571"/>
                <a:gd name="T32" fmla="*/ 1 w 901"/>
                <a:gd name="T33" fmla="*/ 237 h 571"/>
                <a:gd name="T34" fmla="*/ 62 w 901"/>
                <a:gd name="T35" fmla="*/ 434 h 571"/>
                <a:gd name="T36" fmla="*/ 72 w 901"/>
                <a:gd name="T37" fmla="*/ 453 h 571"/>
                <a:gd name="T38" fmla="*/ 87 w 901"/>
                <a:gd name="T39" fmla="*/ 468 h 571"/>
                <a:gd name="T40" fmla="*/ 106 w 901"/>
                <a:gd name="T41" fmla="*/ 478 h 571"/>
                <a:gd name="T42" fmla="*/ 127 w 901"/>
                <a:gd name="T43" fmla="*/ 481 h 571"/>
                <a:gd name="T44" fmla="*/ 136 w 901"/>
                <a:gd name="T45" fmla="*/ 481 h 571"/>
                <a:gd name="T46" fmla="*/ 680 w 901"/>
                <a:gd name="T47" fmla="*/ 482 h 571"/>
                <a:gd name="T48" fmla="*/ 686 w 901"/>
                <a:gd name="T49" fmla="*/ 489 h 571"/>
                <a:gd name="T50" fmla="*/ 690 w 901"/>
                <a:gd name="T51" fmla="*/ 501 h 571"/>
                <a:gd name="T52" fmla="*/ 691 w 901"/>
                <a:gd name="T53" fmla="*/ 516 h 571"/>
                <a:gd name="T54" fmla="*/ 689 w 901"/>
                <a:gd name="T55" fmla="*/ 525 h 571"/>
                <a:gd name="T56" fmla="*/ 685 w 901"/>
                <a:gd name="T57" fmla="*/ 533 h 571"/>
                <a:gd name="T58" fmla="*/ 678 w 901"/>
                <a:gd name="T59" fmla="*/ 538 h 571"/>
                <a:gd name="T60" fmla="*/ 148 w 901"/>
                <a:gd name="T61" fmla="*/ 541 h 571"/>
                <a:gd name="T62" fmla="*/ 141 w 901"/>
                <a:gd name="T63" fmla="*/ 542 h 571"/>
                <a:gd name="T64" fmla="*/ 137 w 901"/>
                <a:gd name="T65" fmla="*/ 545 h 571"/>
                <a:gd name="T66" fmla="*/ 134 w 901"/>
                <a:gd name="T67" fmla="*/ 550 h 571"/>
                <a:gd name="T68" fmla="*/ 133 w 901"/>
                <a:gd name="T69" fmla="*/ 556 h 571"/>
                <a:gd name="T70" fmla="*/ 134 w 901"/>
                <a:gd name="T71" fmla="*/ 562 h 571"/>
                <a:gd name="T72" fmla="*/ 137 w 901"/>
                <a:gd name="T73" fmla="*/ 567 h 571"/>
                <a:gd name="T74" fmla="*/ 141 w 901"/>
                <a:gd name="T75" fmla="*/ 570 h 571"/>
                <a:gd name="T76" fmla="*/ 148 w 901"/>
                <a:gd name="T77" fmla="*/ 571 h 571"/>
                <a:gd name="T78" fmla="*/ 685 w 901"/>
                <a:gd name="T79" fmla="*/ 569 h 571"/>
                <a:gd name="T80" fmla="*/ 701 w 901"/>
                <a:gd name="T81" fmla="*/ 558 h 571"/>
                <a:gd name="T82" fmla="*/ 713 w 901"/>
                <a:gd name="T83" fmla="*/ 545 h 571"/>
                <a:gd name="T84" fmla="*/ 719 w 901"/>
                <a:gd name="T85" fmla="*/ 530 h 571"/>
                <a:gd name="T86" fmla="*/ 721 w 901"/>
                <a:gd name="T87" fmla="*/ 511 h 571"/>
                <a:gd name="T88" fmla="*/ 720 w 901"/>
                <a:gd name="T89" fmla="*/ 499 h 571"/>
                <a:gd name="T90" fmla="*/ 772 w 901"/>
                <a:gd name="T91" fmla="*/ 138 h 571"/>
                <a:gd name="T92" fmla="*/ 785 w 901"/>
                <a:gd name="T93" fmla="*/ 33 h 571"/>
                <a:gd name="T94" fmla="*/ 790 w 901"/>
                <a:gd name="T95" fmla="*/ 30 h 571"/>
                <a:gd name="T96" fmla="*/ 889 w 901"/>
                <a:gd name="T97" fmla="*/ 30 h 571"/>
                <a:gd name="T98" fmla="*/ 895 w 901"/>
                <a:gd name="T99" fmla="*/ 28 h 571"/>
                <a:gd name="T100" fmla="*/ 899 w 901"/>
                <a:gd name="T101" fmla="*/ 23 h 571"/>
                <a:gd name="T102" fmla="*/ 901 w 901"/>
                <a:gd name="T103" fmla="*/ 18 h 571"/>
                <a:gd name="T104" fmla="*/ 901 w 901"/>
                <a:gd name="T105" fmla="*/ 12 h 571"/>
                <a:gd name="T106" fmla="*/ 899 w 901"/>
                <a:gd name="T107" fmla="*/ 6 h 571"/>
                <a:gd name="T108" fmla="*/ 895 w 901"/>
                <a:gd name="T109" fmla="*/ 3 h 571"/>
                <a:gd name="T110" fmla="*/ 889 w 901"/>
                <a:gd name="T1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1" h="571">
                  <a:moveTo>
                    <a:pt x="886" y="0"/>
                  </a:moveTo>
                  <a:lnTo>
                    <a:pt x="790" y="0"/>
                  </a:lnTo>
                  <a:lnTo>
                    <a:pt x="783" y="1"/>
                  </a:lnTo>
                  <a:lnTo>
                    <a:pt x="777" y="2"/>
                  </a:lnTo>
                  <a:lnTo>
                    <a:pt x="772" y="5"/>
                  </a:lnTo>
                  <a:lnTo>
                    <a:pt x="767" y="8"/>
                  </a:lnTo>
                  <a:lnTo>
                    <a:pt x="763" y="13"/>
                  </a:lnTo>
                  <a:lnTo>
                    <a:pt x="760" y="18"/>
                  </a:lnTo>
                  <a:lnTo>
                    <a:pt x="757" y="23"/>
                  </a:lnTo>
                  <a:lnTo>
                    <a:pt x="755" y="30"/>
                  </a:lnTo>
                  <a:lnTo>
                    <a:pt x="744" y="121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2" y="136"/>
                  </a:lnTo>
                  <a:lnTo>
                    <a:pt x="738" y="142"/>
                  </a:lnTo>
                  <a:lnTo>
                    <a:pt x="735" y="147"/>
                  </a:lnTo>
                  <a:lnTo>
                    <a:pt x="730" y="149"/>
                  </a:lnTo>
                  <a:lnTo>
                    <a:pt x="723" y="150"/>
                  </a:lnTo>
                  <a:lnTo>
                    <a:pt x="71" y="150"/>
                  </a:lnTo>
                  <a:lnTo>
                    <a:pt x="62" y="151"/>
                  </a:lnTo>
                  <a:lnTo>
                    <a:pt x="53" y="153"/>
                  </a:lnTo>
                  <a:lnTo>
                    <a:pt x="46" y="156"/>
                  </a:lnTo>
                  <a:lnTo>
                    <a:pt x="38" y="160"/>
                  </a:lnTo>
                  <a:lnTo>
                    <a:pt x="31" y="164"/>
                  </a:lnTo>
                  <a:lnTo>
                    <a:pt x="24" y="169"/>
                  </a:lnTo>
                  <a:lnTo>
                    <a:pt x="19" y="175"/>
                  </a:lnTo>
                  <a:lnTo>
                    <a:pt x="14" y="181"/>
                  </a:lnTo>
                  <a:lnTo>
                    <a:pt x="9" y="188"/>
                  </a:lnTo>
                  <a:lnTo>
                    <a:pt x="5" y="196"/>
                  </a:lnTo>
                  <a:lnTo>
                    <a:pt x="3" y="203"/>
                  </a:lnTo>
                  <a:lnTo>
                    <a:pt x="1" y="212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1" y="237"/>
                  </a:lnTo>
                  <a:lnTo>
                    <a:pt x="3" y="244"/>
                  </a:lnTo>
                  <a:lnTo>
                    <a:pt x="62" y="434"/>
                  </a:lnTo>
                  <a:lnTo>
                    <a:pt x="66" y="444"/>
                  </a:lnTo>
                  <a:lnTo>
                    <a:pt x="72" y="453"/>
                  </a:lnTo>
                  <a:lnTo>
                    <a:pt x="79" y="461"/>
                  </a:lnTo>
                  <a:lnTo>
                    <a:pt x="87" y="468"/>
                  </a:lnTo>
                  <a:lnTo>
                    <a:pt x="96" y="474"/>
                  </a:lnTo>
                  <a:lnTo>
                    <a:pt x="106" y="478"/>
                  </a:lnTo>
                  <a:lnTo>
                    <a:pt x="117" y="480"/>
                  </a:lnTo>
                  <a:lnTo>
                    <a:pt x="127" y="481"/>
                  </a:lnTo>
                  <a:lnTo>
                    <a:pt x="132" y="481"/>
                  </a:lnTo>
                  <a:lnTo>
                    <a:pt x="136" y="481"/>
                  </a:lnTo>
                  <a:lnTo>
                    <a:pt x="676" y="481"/>
                  </a:lnTo>
                  <a:lnTo>
                    <a:pt x="680" y="482"/>
                  </a:lnTo>
                  <a:lnTo>
                    <a:pt x="684" y="485"/>
                  </a:lnTo>
                  <a:lnTo>
                    <a:pt x="686" y="489"/>
                  </a:lnTo>
                  <a:lnTo>
                    <a:pt x="688" y="492"/>
                  </a:lnTo>
                  <a:lnTo>
                    <a:pt x="690" y="501"/>
                  </a:lnTo>
                  <a:lnTo>
                    <a:pt x="691" y="511"/>
                  </a:lnTo>
                  <a:lnTo>
                    <a:pt x="691" y="516"/>
                  </a:lnTo>
                  <a:lnTo>
                    <a:pt x="690" y="521"/>
                  </a:lnTo>
                  <a:lnTo>
                    <a:pt x="689" y="525"/>
                  </a:lnTo>
                  <a:lnTo>
                    <a:pt x="687" y="529"/>
                  </a:lnTo>
                  <a:lnTo>
                    <a:pt x="685" y="533"/>
                  </a:lnTo>
                  <a:lnTo>
                    <a:pt x="682" y="536"/>
                  </a:lnTo>
                  <a:lnTo>
                    <a:pt x="678" y="538"/>
                  </a:lnTo>
                  <a:lnTo>
                    <a:pt x="674" y="541"/>
                  </a:lnTo>
                  <a:lnTo>
                    <a:pt x="148" y="541"/>
                  </a:lnTo>
                  <a:lnTo>
                    <a:pt x="145" y="541"/>
                  </a:lnTo>
                  <a:lnTo>
                    <a:pt x="141" y="542"/>
                  </a:lnTo>
                  <a:lnTo>
                    <a:pt x="139" y="543"/>
                  </a:lnTo>
                  <a:lnTo>
                    <a:pt x="137" y="545"/>
                  </a:lnTo>
                  <a:lnTo>
                    <a:pt x="135" y="548"/>
                  </a:lnTo>
                  <a:lnTo>
                    <a:pt x="134" y="550"/>
                  </a:lnTo>
                  <a:lnTo>
                    <a:pt x="133" y="553"/>
                  </a:lnTo>
                  <a:lnTo>
                    <a:pt x="133" y="556"/>
                  </a:lnTo>
                  <a:lnTo>
                    <a:pt x="133" y="559"/>
                  </a:lnTo>
                  <a:lnTo>
                    <a:pt x="134" y="562"/>
                  </a:lnTo>
                  <a:lnTo>
                    <a:pt x="135" y="565"/>
                  </a:lnTo>
                  <a:lnTo>
                    <a:pt x="137" y="567"/>
                  </a:lnTo>
                  <a:lnTo>
                    <a:pt x="139" y="568"/>
                  </a:lnTo>
                  <a:lnTo>
                    <a:pt x="141" y="570"/>
                  </a:lnTo>
                  <a:lnTo>
                    <a:pt x="145" y="571"/>
                  </a:lnTo>
                  <a:lnTo>
                    <a:pt x="148" y="571"/>
                  </a:lnTo>
                  <a:lnTo>
                    <a:pt x="682" y="571"/>
                  </a:lnTo>
                  <a:lnTo>
                    <a:pt x="685" y="569"/>
                  </a:lnTo>
                  <a:lnTo>
                    <a:pt x="693" y="565"/>
                  </a:lnTo>
                  <a:lnTo>
                    <a:pt x="701" y="558"/>
                  </a:lnTo>
                  <a:lnTo>
                    <a:pt x="707" y="553"/>
                  </a:lnTo>
                  <a:lnTo>
                    <a:pt x="713" y="545"/>
                  </a:lnTo>
                  <a:lnTo>
                    <a:pt x="716" y="538"/>
                  </a:lnTo>
                  <a:lnTo>
                    <a:pt x="719" y="530"/>
                  </a:lnTo>
                  <a:lnTo>
                    <a:pt x="720" y="521"/>
                  </a:lnTo>
                  <a:lnTo>
                    <a:pt x="721" y="511"/>
                  </a:lnTo>
                  <a:lnTo>
                    <a:pt x="721" y="505"/>
                  </a:lnTo>
                  <a:lnTo>
                    <a:pt x="720" y="499"/>
                  </a:lnTo>
                  <a:lnTo>
                    <a:pt x="772" y="141"/>
                  </a:lnTo>
                  <a:lnTo>
                    <a:pt x="772" y="138"/>
                  </a:lnTo>
                  <a:lnTo>
                    <a:pt x="773" y="135"/>
                  </a:lnTo>
                  <a:lnTo>
                    <a:pt x="785" y="33"/>
                  </a:lnTo>
                  <a:lnTo>
                    <a:pt x="787" y="31"/>
                  </a:lnTo>
                  <a:lnTo>
                    <a:pt x="790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2" y="29"/>
                  </a:lnTo>
                  <a:lnTo>
                    <a:pt x="895" y="28"/>
                  </a:lnTo>
                  <a:lnTo>
                    <a:pt x="897" y="26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3"/>
                  </a:lnTo>
                  <a:lnTo>
                    <a:pt x="892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2" name="Figura a mano libera 4138">
              <a:extLst>
                <a:ext uri="{FF2B5EF4-FFF2-40B4-BE49-F238E27FC236}">
                  <a16:creationId xmlns:a16="http://schemas.microsoft.com/office/drawing/2014/main" id="{19BF56AF-F100-47D7-B763-6CDB88A2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0" y="1047750"/>
              <a:ext cx="47625" cy="47625"/>
            </a:xfrm>
            <a:custGeom>
              <a:avLst/>
              <a:gdLst>
                <a:gd name="T0" fmla="*/ 68 w 150"/>
                <a:gd name="T1" fmla="*/ 0 h 150"/>
                <a:gd name="T2" fmla="*/ 53 w 150"/>
                <a:gd name="T3" fmla="*/ 3 h 150"/>
                <a:gd name="T4" fmla="*/ 39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9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9 w 150"/>
                <a:gd name="T21" fmla="*/ 111 h 150"/>
                <a:gd name="T22" fmla="*/ 17 w 150"/>
                <a:gd name="T23" fmla="*/ 122 h 150"/>
                <a:gd name="T24" fmla="*/ 27 w 150"/>
                <a:gd name="T25" fmla="*/ 133 h 150"/>
                <a:gd name="T26" fmla="*/ 39 w 150"/>
                <a:gd name="T27" fmla="*/ 142 h 150"/>
                <a:gd name="T28" fmla="*/ 53 w 150"/>
                <a:gd name="T29" fmla="*/ 147 h 150"/>
                <a:gd name="T30" fmla="*/ 68 w 150"/>
                <a:gd name="T31" fmla="*/ 150 h 150"/>
                <a:gd name="T32" fmla="*/ 83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2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49 w 150"/>
                <a:gd name="T47" fmla="*/ 83 h 150"/>
                <a:gd name="T48" fmla="*/ 149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2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3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lnTo>
                    <a:pt x="83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2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49" y="83"/>
                  </a:lnTo>
                  <a:lnTo>
                    <a:pt x="150" y="75"/>
                  </a:lnTo>
                  <a:lnTo>
                    <a:pt x="149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4139">
              <a:extLst>
                <a:ext uri="{FF2B5EF4-FFF2-40B4-BE49-F238E27FC236}">
                  <a16:creationId xmlns:a16="http://schemas.microsoft.com/office/drawing/2014/main" id="{699A622B-60CB-4367-A225-15A778D10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400" y="1047750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40 w 150"/>
                <a:gd name="T5" fmla="*/ 9 h 150"/>
                <a:gd name="T6" fmla="*/ 28 w 150"/>
                <a:gd name="T7" fmla="*/ 17 h 150"/>
                <a:gd name="T8" fmla="*/ 17 w 150"/>
                <a:gd name="T9" fmla="*/ 27 h 150"/>
                <a:gd name="T10" fmla="*/ 10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10 w 150"/>
                <a:gd name="T21" fmla="*/ 111 h 150"/>
                <a:gd name="T22" fmla="*/ 17 w 150"/>
                <a:gd name="T23" fmla="*/ 122 h 150"/>
                <a:gd name="T24" fmla="*/ 28 w 150"/>
                <a:gd name="T25" fmla="*/ 133 h 150"/>
                <a:gd name="T26" fmla="*/ 40 w 150"/>
                <a:gd name="T27" fmla="*/ 142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3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3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5E24F2-0D8B-2039-62C8-BC9AE76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35D8A-71E5-B928-DEBD-C6E8C1CC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D50806-BABF-4915-9689-3B9956D1C75C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4D88C2C-CBC2-C778-6627-148F76818100}"/>
              </a:ext>
            </a:extLst>
          </p:cNvPr>
          <p:cNvSpPr txBox="1">
            <a:spLocks/>
          </p:cNvSpPr>
          <p:nvPr/>
        </p:nvSpPr>
        <p:spPr>
          <a:xfrm>
            <a:off x="838200" y="525818"/>
            <a:ext cx="10515600" cy="49859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MODELLO ER</a:t>
            </a:r>
          </a:p>
        </p:txBody>
      </p:sp>
      <p:sp>
        <p:nvSpPr>
          <p:cNvPr id="5" name="Casella di testo 47">
            <a:extLst>
              <a:ext uri="{FF2B5EF4-FFF2-40B4-BE49-F238E27FC236}">
                <a16:creationId xmlns:a16="http://schemas.microsoft.com/office/drawing/2014/main" id="{34A8F11F-BB51-42A3-4475-3A55A40B75B7}"/>
              </a:ext>
            </a:extLst>
          </p:cNvPr>
          <p:cNvSpPr txBox="1"/>
          <p:nvPr/>
        </p:nvSpPr>
        <p:spPr>
          <a:xfrm>
            <a:off x="1326003" y="1691609"/>
            <a:ext cx="9540000" cy="12926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DB si basa sull’individuazione di 6 tabelle:</a:t>
            </a: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e 1027">
            <a:extLst>
              <a:ext uri="{FF2B5EF4-FFF2-40B4-BE49-F238E27FC236}">
                <a16:creationId xmlns:a16="http://schemas.microsoft.com/office/drawing/2014/main" id="{FF1D4CD1-E328-64D1-90E5-A540A549F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8" y="2406002"/>
            <a:ext cx="320098" cy="320098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Ovale 191">
            <a:extLst>
              <a:ext uri="{FF2B5EF4-FFF2-40B4-BE49-F238E27FC236}">
                <a16:creationId xmlns:a16="http://schemas.microsoft.com/office/drawing/2014/main" id="{0E0C061C-16B5-4FF4-CDEE-C38F4E01E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2909881"/>
            <a:ext cx="320098" cy="320098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Ovale 192">
            <a:extLst>
              <a:ext uri="{FF2B5EF4-FFF2-40B4-BE49-F238E27FC236}">
                <a16:creationId xmlns:a16="http://schemas.microsoft.com/office/drawing/2014/main" id="{6B29B00D-66D7-3FF6-0058-38B758147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3408120"/>
            <a:ext cx="320098" cy="320098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Ovale 192">
            <a:extLst>
              <a:ext uri="{FF2B5EF4-FFF2-40B4-BE49-F238E27FC236}">
                <a16:creationId xmlns:a16="http://schemas.microsoft.com/office/drawing/2014/main" id="{9A1B7207-909F-D921-DEE7-2133A1FBB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3906359"/>
            <a:ext cx="320098" cy="320098"/>
          </a:xfrm>
          <a:prstGeom prst="ellipse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Ovale 1027">
            <a:extLst>
              <a:ext uri="{FF2B5EF4-FFF2-40B4-BE49-F238E27FC236}">
                <a16:creationId xmlns:a16="http://schemas.microsoft.com/office/drawing/2014/main" id="{FA7A7312-2D19-D916-7EAB-9458A608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4404598"/>
            <a:ext cx="320098" cy="320098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201">
            <a:extLst>
              <a:ext uri="{FF2B5EF4-FFF2-40B4-BE49-F238E27FC236}">
                <a16:creationId xmlns:a16="http://schemas.microsoft.com/office/drawing/2014/main" id="{413BAA52-8BD2-D81D-FBC0-A9AEDAB89AFD}"/>
              </a:ext>
            </a:extLst>
          </p:cNvPr>
          <p:cNvSpPr/>
          <p:nvPr/>
        </p:nvSpPr>
        <p:spPr>
          <a:xfrm>
            <a:off x="1794549" y="3958686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Prodotto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BrandID_FK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LimitedEdition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New,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OutOfStock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</p:txBody>
      </p:sp>
      <p:sp>
        <p:nvSpPr>
          <p:cNvPr id="12" name="Rettangolo 201">
            <a:extLst>
              <a:ext uri="{FF2B5EF4-FFF2-40B4-BE49-F238E27FC236}">
                <a16:creationId xmlns:a16="http://schemas.microsoft.com/office/drawing/2014/main" id="{ADF17E45-7A80-17F6-AF68-A05F49825051}"/>
              </a:ext>
            </a:extLst>
          </p:cNvPr>
          <p:cNvSpPr/>
          <p:nvPr/>
        </p:nvSpPr>
        <p:spPr>
          <a:xfrm>
            <a:off x="1794549" y="3460447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Brand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BrandID_PK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3" name="Rettangolo 201">
            <a:extLst>
              <a:ext uri="{FF2B5EF4-FFF2-40B4-BE49-F238E27FC236}">
                <a16:creationId xmlns:a16="http://schemas.microsoft.com/office/drawing/2014/main" id="{7610D021-B749-D36E-2940-C8A5538CDA0B}"/>
              </a:ext>
            </a:extLst>
          </p:cNvPr>
          <p:cNvSpPr/>
          <p:nvPr/>
        </p:nvSpPr>
        <p:spPr>
          <a:xfrm>
            <a:off x="1794550" y="2463969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4" name="Rettangolo 201">
            <a:extLst>
              <a:ext uri="{FF2B5EF4-FFF2-40B4-BE49-F238E27FC236}">
                <a16:creationId xmlns:a16="http://schemas.microsoft.com/office/drawing/2014/main" id="{1132C452-94A6-5E32-4280-1D3D1C42CC76}"/>
              </a:ext>
            </a:extLst>
          </p:cNvPr>
          <p:cNvSpPr/>
          <p:nvPr/>
        </p:nvSpPr>
        <p:spPr>
          <a:xfrm>
            <a:off x="1794550" y="2959971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6" name="Ovale 191">
            <a:extLst>
              <a:ext uri="{FF2B5EF4-FFF2-40B4-BE49-F238E27FC236}">
                <a16:creationId xmlns:a16="http://schemas.microsoft.com/office/drawing/2014/main" id="{5B24821C-6FC7-10E1-A6F2-13658BADE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4898620"/>
            <a:ext cx="320098" cy="320098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8" name="Rettangolo 201">
            <a:extLst>
              <a:ext uri="{FF2B5EF4-FFF2-40B4-BE49-F238E27FC236}">
                <a16:creationId xmlns:a16="http://schemas.microsoft.com/office/drawing/2014/main" id="{3900714D-3875-B208-22B5-80C4559D7A0A}"/>
              </a:ext>
            </a:extLst>
          </p:cNvPr>
          <p:cNvSpPr/>
          <p:nvPr/>
        </p:nvSpPr>
        <p:spPr>
          <a:xfrm>
            <a:off x="1794551" y="4456925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Ordine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Date,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PriceProduct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Quantity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9" name="Rettangolo 201">
            <a:extLst>
              <a:ext uri="{FF2B5EF4-FFF2-40B4-BE49-F238E27FC236}">
                <a16:creationId xmlns:a16="http://schemas.microsoft.com/office/drawing/2014/main" id="{05F130B0-567D-B1F5-9F2F-51EE389CF504}"/>
              </a:ext>
            </a:extLst>
          </p:cNvPr>
          <p:cNvSpPr/>
          <p:nvPr/>
        </p:nvSpPr>
        <p:spPr>
          <a:xfrm>
            <a:off x="1794550" y="4950947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5" name="Segnaposto piè di pagina 2">
            <a:extLst>
              <a:ext uri="{FF2B5EF4-FFF2-40B4-BE49-F238E27FC236}">
                <a16:creationId xmlns:a16="http://schemas.microsoft.com/office/drawing/2014/main" id="{9362BA06-ABF4-F5CD-ECE3-CAA220A6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179089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B59B1-C3C1-D8A7-1845-49E790C5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D50806-BABF-4915-9689-3B9956D1C75C}" type="slidenum">
              <a:rPr lang="it-IT" noProof="0" smtClean="0"/>
              <a:pPr rtl="0"/>
              <a:t>5</a:t>
            </a:fld>
            <a:endParaRPr lang="it-IT" noProof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F68BE5A-0A18-448E-5775-6C6C3374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36755"/>
            <a:ext cx="1642851" cy="12951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0A6FC6-753D-E109-B757-284434F4F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99" y="41582"/>
            <a:ext cx="2809793" cy="12371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B85234-1D53-789E-C379-72AA3D77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633" y="2230643"/>
            <a:ext cx="4031390" cy="13736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B2EF4DA-D4DA-5F25-67D3-6E043FF5C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225" y="2345698"/>
            <a:ext cx="3819038" cy="12650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48DF9E-C860-F512-6E18-7FD0B86BF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9143" y="5592447"/>
            <a:ext cx="2484339" cy="6447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7F99F87-F3CB-F968-9214-FCA92E199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9087" y="5189719"/>
            <a:ext cx="2670539" cy="65419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1152A3-2A4B-59E2-50A2-B59965D7B55C}"/>
              </a:ext>
            </a:extLst>
          </p:cNvPr>
          <p:cNvCxnSpPr>
            <a:cxnSpLocks/>
          </p:cNvCxnSpPr>
          <p:nvPr/>
        </p:nvCxnSpPr>
        <p:spPr>
          <a:xfrm>
            <a:off x="1553006" y="931989"/>
            <a:ext cx="2424193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907C5F-10E3-1C7F-6A39-AA14D7128220}"/>
              </a:ext>
            </a:extLst>
          </p:cNvPr>
          <p:cNvCxnSpPr>
            <a:cxnSpLocks/>
          </p:cNvCxnSpPr>
          <p:nvPr/>
        </p:nvCxnSpPr>
        <p:spPr>
          <a:xfrm>
            <a:off x="4730354" y="1288929"/>
            <a:ext cx="0" cy="1142986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4AAB64-23E1-0D1B-2B60-2CDF8737919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0085789" y="3610716"/>
            <a:ext cx="2955" cy="1981731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572254-80E6-208F-32AB-3D47DF4C63A1}"/>
              </a:ext>
            </a:extLst>
          </p:cNvPr>
          <p:cNvCxnSpPr>
            <a:cxnSpLocks/>
          </p:cNvCxnSpPr>
          <p:nvPr/>
        </p:nvCxnSpPr>
        <p:spPr>
          <a:xfrm flipV="1">
            <a:off x="4768471" y="3604302"/>
            <a:ext cx="0" cy="1585417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498826-4F45-F283-5EED-88DAF87DC8C1}"/>
              </a:ext>
            </a:extLst>
          </p:cNvPr>
          <p:cNvCxnSpPr>
            <a:cxnSpLocks/>
          </p:cNvCxnSpPr>
          <p:nvPr/>
        </p:nvCxnSpPr>
        <p:spPr>
          <a:xfrm>
            <a:off x="6527260" y="3260285"/>
            <a:ext cx="1780161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5AE84E60-9AE3-914E-D2D7-29593DEB580B}"/>
              </a:ext>
            </a:extLst>
          </p:cNvPr>
          <p:cNvSpPr/>
          <p:nvPr/>
        </p:nvSpPr>
        <p:spPr>
          <a:xfrm>
            <a:off x="2441601" y="669902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71248CC-8A3D-0979-0E1A-89A61031F2C5}"/>
              </a:ext>
            </a:extLst>
          </p:cNvPr>
          <p:cNvSpPr/>
          <p:nvPr/>
        </p:nvSpPr>
        <p:spPr>
          <a:xfrm>
            <a:off x="4460354" y="1484702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0CD46557-97A7-AA16-7A47-D1CE83B64093}"/>
              </a:ext>
            </a:extLst>
          </p:cNvPr>
          <p:cNvSpPr/>
          <p:nvPr/>
        </p:nvSpPr>
        <p:spPr>
          <a:xfrm>
            <a:off x="4493057" y="4060802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6BF7C47A-E210-EC1E-F7F9-76AD6524512D}"/>
              </a:ext>
            </a:extLst>
          </p:cNvPr>
          <p:cNvSpPr/>
          <p:nvPr/>
        </p:nvSpPr>
        <p:spPr>
          <a:xfrm>
            <a:off x="7092446" y="2990285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51E925B8-4F29-A74F-7730-CB9B4EA3E5F6}"/>
              </a:ext>
            </a:extLst>
          </p:cNvPr>
          <p:cNvSpPr/>
          <p:nvPr/>
        </p:nvSpPr>
        <p:spPr>
          <a:xfrm>
            <a:off x="9818744" y="4270399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7FB8FA-5215-8CAA-FCB7-361575349803}"/>
              </a:ext>
            </a:extLst>
          </p:cNvPr>
          <p:cNvSpPr txBox="1"/>
          <p:nvPr/>
        </p:nvSpPr>
        <p:spPr>
          <a:xfrm>
            <a:off x="2253677" y="585217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0909B0-06B8-D2C5-CCD0-8675550F871B}"/>
              </a:ext>
            </a:extLst>
          </p:cNvPr>
          <p:cNvSpPr txBox="1"/>
          <p:nvPr/>
        </p:nvSpPr>
        <p:spPr>
          <a:xfrm>
            <a:off x="2921365" y="931989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44250-154C-7BCE-C1CC-B79825D4D42E}"/>
              </a:ext>
            </a:extLst>
          </p:cNvPr>
          <p:cNvSpPr txBox="1"/>
          <p:nvPr/>
        </p:nvSpPr>
        <p:spPr>
          <a:xfrm>
            <a:off x="4362328" y="1323367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3225C3-0D59-BCA7-8779-575619B68413}"/>
              </a:ext>
            </a:extLst>
          </p:cNvPr>
          <p:cNvSpPr txBox="1"/>
          <p:nvPr/>
        </p:nvSpPr>
        <p:spPr>
          <a:xfrm>
            <a:off x="4768471" y="1841148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6348D2-8A85-DC2A-0559-271E3523E4E0}"/>
              </a:ext>
            </a:extLst>
          </p:cNvPr>
          <p:cNvSpPr txBox="1"/>
          <p:nvPr/>
        </p:nvSpPr>
        <p:spPr>
          <a:xfrm>
            <a:off x="6822446" y="2944279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0,n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D35AAA-E628-EDF2-BB79-AD6C303BFFB7}"/>
              </a:ext>
            </a:extLst>
          </p:cNvPr>
          <p:cNvSpPr txBox="1"/>
          <p:nvPr/>
        </p:nvSpPr>
        <p:spPr>
          <a:xfrm>
            <a:off x="7536869" y="3313726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68B76D-B5B2-FC9F-DD4E-D2D0AF0AF48B}"/>
              </a:ext>
            </a:extLst>
          </p:cNvPr>
          <p:cNvSpPr txBox="1"/>
          <p:nvPr/>
        </p:nvSpPr>
        <p:spPr>
          <a:xfrm>
            <a:off x="9726764" y="4131899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33FAB7-0A8D-FB00-C6A2-7B64BE5DB0BB}"/>
              </a:ext>
            </a:extLst>
          </p:cNvPr>
          <p:cNvSpPr txBox="1"/>
          <p:nvPr/>
        </p:nvSpPr>
        <p:spPr>
          <a:xfrm>
            <a:off x="10085789" y="4681416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0FFD02-06E1-7611-A6E9-DC93C1FBFB97}"/>
              </a:ext>
            </a:extLst>
          </p:cNvPr>
          <p:cNvSpPr txBox="1"/>
          <p:nvPr/>
        </p:nvSpPr>
        <p:spPr>
          <a:xfrm>
            <a:off x="4362328" y="3938226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F73CC-8E6C-02DA-0293-CEC99298DD91}"/>
              </a:ext>
            </a:extLst>
          </p:cNvPr>
          <p:cNvSpPr txBox="1"/>
          <p:nvPr/>
        </p:nvSpPr>
        <p:spPr>
          <a:xfrm>
            <a:off x="4797194" y="4457968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83" name="Titolo 1">
            <a:extLst>
              <a:ext uri="{FF2B5EF4-FFF2-40B4-BE49-F238E27FC236}">
                <a16:creationId xmlns:a16="http://schemas.microsoft.com/office/drawing/2014/main" id="{BEA1EB8B-3394-C876-449C-3070F9B803D4}"/>
              </a:ext>
            </a:extLst>
          </p:cNvPr>
          <p:cNvSpPr txBox="1">
            <a:spLocks/>
          </p:cNvSpPr>
          <p:nvPr/>
        </p:nvSpPr>
        <p:spPr>
          <a:xfrm>
            <a:off x="7092446" y="525818"/>
            <a:ext cx="4261354" cy="49859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3200" dirty="0"/>
              <a:t>MODELLO CONCETTUALE</a:t>
            </a:r>
          </a:p>
        </p:txBody>
      </p:sp>
      <p:sp>
        <p:nvSpPr>
          <p:cNvPr id="4" name="Segnaposto piè di pagina 2">
            <a:extLst>
              <a:ext uri="{FF2B5EF4-FFF2-40B4-BE49-F238E27FC236}">
                <a16:creationId xmlns:a16="http://schemas.microsoft.com/office/drawing/2014/main" id="{95F568F9-09A4-F30B-5C0B-14FC681D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365927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91974D-94F5-468A-87AC-B7EFF95696CC}"/>
              </a:ext>
            </a:extLst>
          </p:cNvPr>
          <p:cNvSpPr/>
          <p:nvPr/>
        </p:nvSpPr>
        <p:spPr>
          <a:xfrm>
            <a:off x="0" y="1116246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600"/>
              </a:spcBef>
            </a:pPr>
            <a:r>
              <a:rPr lang="it-IT" dirty="0"/>
              <a:t>Versamenti imminenti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MODELLO LOGICO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6</a:t>
            </a:fld>
            <a:endParaRPr lang="it-IT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C467CA-B6ED-72DF-2DBE-05E60E445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01065"/>
              </p:ext>
            </p:extLst>
          </p:nvPr>
        </p:nvGraphicFramePr>
        <p:xfrm>
          <a:off x="3135470" y="3425411"/>
          <a:ext cx="6461442" cy="914400"/>
        </p:xfrm>
        <a:graphic>
          <a:graphicData uri="http://schemas.openxmlformats.org/drawingml/2006/table">
            <a:tbl>
              <a:tblPr firstRow="1" firstCol="1" lastCol="1" bandRow="1">
                <a:tableStyleId>{7E9639D4-E3E2-4D34-9284-5A2195B3D0D7}</a:tableStyleId>
              </a:tblPr>
              <a:tblGrid>
                <a:gridCol w="775652">
                  <a:extLst>
                    <a:ext uri="{9D8B030D-6E8A-4147-A177-3AD203B41FA5}">
                      <a16:colId xmlns:a16="http://schemas.microsoft.com/office/drawing/2014/main" val="2098071352"/>
                    </a:ext>
                  </a:extLst>
                </a:gridCol>
                <a:gridCol w="2064702">
                  <a:extLst>
                    <a:ext uri="{9D8B030D-6E8A-4147-A177-3AD203B41FA5}">
                      <a16:colId xmlns:a16="http://schemas.microsoft.com/office/drawing/2014/main" val="3343576282"/>
                    </a:ext>
                  </a:extLst>
                </a:gridCol>
                <a:gridCol w="666115">
                  <a:extLst>
                    <a:ext uri="{9D8B030D-6E8A-4147-A177-3AD203B41FA5}">
                      <a16:colId xmlns:a16="http://schemas.microsoft.com/office/drawing/2014/main" val="570573714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564884921"/>
                    </a:ext>
                  </a:extLst>
                </a:gridCol>
                <a:gridCol w="296228">
                  <a:extLst>
                    <a:ext uri="{9D8B030D-6E8A-4147-A177-3AD203B41FA5}">
                      <a16:colId xmlns:a16="http://schemas.microsoft.com/office/drawing/2014/main" val="4024054029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913060107"/>
                    </a:ext>
                  </a:extLst>
                </a:gridCol>
                <a:gridCol w="1170940">
                  <a:extLst>
                    <a:ext uri="{9D8B030D-6E8A-4147-A177-3AD203B41FA5}">
                      <a16:colId xmlns:a16="http://schemas.microsoft.com/office/drawing/2014/main" val="13266378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ProductID_PK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ProductName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BrandID_FK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LimitedEdition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New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OutOfStock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SubCategoryKey_FK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01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P451225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BACKSTAGE Lash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Curler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1073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6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P500623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Eye and Lip Makeup Remover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557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P460017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GrandeLASH</a:t>
                      </a:r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-LIFT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Heated</a:t>
                      </a:r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Lash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Curler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6151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0014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P456006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Lilly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Lashes</a:t>
                      </a:r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Lash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Curler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6273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428764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EA62976-0801-0EF6-094A-F54C5A40F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76842"/>
              </p:ext>
            </p:extLst>
          </p:nvPr>
        </p:nvGraphicFramePr>
        <p:xfrm>
          <a:off x="214008" y="1186062"/>
          <a:ext cx="2238693" cy="18288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040765">
                  <a:extLst>
                    <a:ext uri="{9D8B030D-6E8A-4147-A177-3AD203B41FA5}">
                      <a16:colId xmlns:a16="http://schemas.microsoft.com/office/drawing/2014/main" val="2381281254"/>
                    </a:ext>
                  </a:extLst>
                </a:gridCol>
                <a:gridCol w="1197928">
                  <a:extLst>
                    <a:ext uri="{9D8B030D-6E8A-4147-A177-3AD203B41FA5}">
                      <a16:colId xmlns:a16="http://schemas.microsoft.com/office/drawing/2014/main" val="10480981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primary_category</a:t>
                      </a:r>
                      <a:endParaRPr lang="it-IT" sz="9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PrimaryCategoryKey</a:t>
                      </a:r>
                      <a:endParaRPr lang="it-IT" sz="9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83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Bath &amp; Body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6646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effectLst/>
                          <a:latin typeface="+mj-lt"/>
                        </a:rPr>
                        <a:t>Fragrance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2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4966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Gifts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3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2281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Hair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4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7540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Makeup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5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42279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Men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6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1117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Value &amp; Gift Sets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7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2673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Skincare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8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8569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Tools &amp; Brushes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9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4026998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D9EAD40C-299C-5A89-439B-7C845E0DF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52567"/>
              </p:ext>
            </p:extLst>
          </p:nvPr>
        </p:nvGraphicFramePr>
        <p:xfrm>
          <a:off x="4569300" y="1551822"/>
          <a:ext cx="3593783" cy="10972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88378">
                  <a:extLst>
                    <a:ext uri="{9D8B030D-6E8A-4147-A177-3AD203B41FA5}">
                      <a16:colId xmlns:a16="http://schemas.microsoft.com/office/drawing/2014/main" val="4025094570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1462903911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674674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SubCategoryKey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SubCategoryName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PrimaryCategoryKey_FK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56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Accessories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5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3961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3549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Bath &amp; Body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7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9604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1258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Bath &amp; Shower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67696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3467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Beauty Accessories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2407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6549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Beauty Supplements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2490626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069D7D-7D70-FFDF-6520-7EE18B1CB4B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452701" y="2100462"/>
            <a:ext cx="2116599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B24B65-3563-4D86-91D9-EAB6E4AB5293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>
            <a:off x="6366191" y="2649102"/>
            <a:ext cx="0" cy="776309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4367C295-80B6-490D-0E76-7EE5A1838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99568"/>
              </p:ext>
            </p:extLst>
          </p:nvPr>
        </p:nvGraphicFramePr>
        <p:xfrm>
          <a:off x="214008" y="4910259"/>
          <a:ext cx="1503680" cy="10972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3484465435"/>
                    </a:ext>
                  </a:extLst>
                </a:gridCol>
                <a:gridCol w="961390">
                  <a:extLst>
                    <a:ext uri="{9D8B030D-6E8A-4147-A177-3AD203B41FA5}">
                      <a16:colId xmlns:a16="http://schemas.microsoft.com/office/drawing/2014/main" val="265107459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brand_id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brand_name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25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6342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19-69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2960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6471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54 Thrones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48511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6485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ABBOTT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4523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5847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Acqua di Parma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700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6321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effectLst/>
                          <a:latin typeface="+mj-lt"/>
                        </a:rPr>
                        <a:t>adwoa</a:t>
                      </a:r>
                      <a:r>
                        <a:rPr lang="it-IT" sz="900" u="none" strike="noStrike" dirty="0">
                          <a:effectLst/>
                          <a:latin typeface="+mj-lt"/>
                        </a:rPr>
                        <a:t> beauty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0362519"/>
                  </a:ext>
                </a:extLst>
              </a:tr>
            </a:tbl>
          </a:graphicData>
        </a:graphic>
      </p:graphicFrame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1219ADC-12BC-D3B0-B4CA-E36609146F7E}"/>
              </a:ext>
            </a:extLst>
          </p:cNvPr>
          <p:cNvCxnSpPr>
            <a:cxnSpLocks/>
            <a:stCxn id="76" idx="0"/>
            <a:endCxn id="9" idx="1"/>
          </p:cNvCxnSpPr>
          <p:nvPr/>
        </p:nvCxnSpPr>
        <p:spPr>
          <a:xfrm rot="5400000" flipH="1" flipV="1">
            <a:off x="1536835" y="3311624"/>
            <a:ext cx="1027648" cy="2169622"/>
          </a:xfrm>
          <a:prstGeom prst="bentConnector2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55CCEE9D-551E-055A-7834-94168C3A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2887"/>
              </p:ext>
            </p:extLst>
          </p:nvPr>
        </p:nvGraphicFramePr>
        <p:xfrm>
          <a:off x="4569300" y="5207559"/>
          <a:ext cx="3629026" cy="914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07403">
                  <a:extLst>
                    <a:ext uri="{9D8B030D-6E8A-4147-A177-3AD203B41FA5}">
                      <a16:colId xmlns:a16="http://schemas.microsoft.com/office/drawing/2014/main" val="3630686225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3016484499"/>
                    </a:ext>
                  </a:extLst>
                </a:gridCol>
                <a:gridCol w="528002">
                  <a:extLst>
                    <a:ext uri="{9D8B030D-6E8A-4147-A177-3AD203B41FA5}">
                      <a16:colId xmlns:a16="http://schemas.microsoft.com/office/drawing/2014/main" val="1329670287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976325273"/>
                    </a:ext>
                  </a:extLst>
                </a:gridCol>
                <a:gridCol w="759778">
                  <a:extLst>
                    <a:ext uri="{9D8B030D-6E8A-4147-A177-3AD203B41FA5}">
                      <a16:colId xmlns:a16="http://schemas.microsoft.com/office/drawing/2014/main" val="283306027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7230197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OrderID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DATE_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ClintID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ProductId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PriceProduct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QTY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35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clint1505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P377007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26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8794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clint1505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P380557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60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2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0346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clint1897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P411862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26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1219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Order2021_04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clint1897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P481070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85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2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1806338"/>
                  </a:ext>
                </a:extLst>
              </a:tr>
            </a:tbl>
          </a:graphicData>
        </a:graphic>
      </p:graphicFrame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0AC23B4-98CC-589B-080C-DC759165B03A}"/>
              </a:ext>
            </a:extLst>
          </p:cNvPr>
          <p:cNvCxnSpPr>
            <a:cxnSpLocks/>
            <a:stCxn id="9" idx="2"/>
            <a:endCxn id="90" idx="0"/>
          </p:cNvCxnSpPr>
          <p:nvPr/>
        </p:nvCxnSpPr>
        <p:spPr>
          <a:xfrm>
            <a:off x="6366191" y="4339811"/>
            <a:ext cx="17622" cy="867748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2" name="Table 1031">
            <a:extLst>
              <a:ext uri="{FF2B5EF4-FFF2-40B4-BE49-F238E27FC236}">
                <a16:creationId xmlns:a16="http://schemas.microsoft.com/office/drawing/2014/main" id="{682A1DE7-DF86-D3C5-41C8-57DB14A07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27588"/>
              </p:ext>
            </p:extLst>
          </p:nvPr>
        </p:nvGraphicFramePr>
        <p:xfrm>
          <a:off x="10648949" y="5207559"/>
          <a:ext cx="962025" cy="914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428659109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effectLst/>
                          <a:latin typeface="+mj-lt"/>
                        </a:rPr>
                        <a:t>ClintName</a:t>
                      </a:r>
                      <a:endParaRPr lang="it-IT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69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clint1000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9078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clint1002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59318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clint1003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6849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clint1004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125252"/>
                  </a:ext>
                </a:extLst>
              </a:tr>
            </a:tbl>
          </a:graphicData>
        </a:graphic>
      </p:graphicFrame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FF979BE7-F76C-79E9-C6AB-1D1EC734FD4C}"/>
              </a:ext>
            </a:extLst>
          </p:cNvPr>
          <p:cNvCxnSpPr>
            <a:cxnSpLocks/>
            <a:stCxn id="1032" idx="1"/>
            <a:endCxn id="90" idx="3"/>
          </p:cNvCxnSpPr>
          <p:nvPr/>
        </p:nvCxnSpPr>
        <p:spPr>
          <a:xfrm flipH="1">
            <a:off x="8198326" y="5664759"/>
            <a:ext cx="2450623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2">
            <a:extLst>
              <a:ext uri="{FF2B5EF4-FFF2-40B4-BE49-F238E27FC236}">
                <a16:creationId xmlns:a16="http://schemas.microsoft.com/office/drawing/2014/main" id="{B625C679-61AF-5824-5D5C-A7E1C7E5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47525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: Angoli arrotondati 29">
            <a:extLst>
              <a:ext uri="{FF2B5EF4-FFF2-40B4-BE49-F238E27FC236}">
                <a16:creationId xmlns:a16="http://schemas.microsoft.com/office/drawing/2014/main" id="{D8722C52-9CB4-45C1-82EB-9196F64D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1235756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1" name="Rettangolo: Angoli arrotondati 30">
            <a:extLst>
              <a:ext uri="{FF2B5EF4-FFF2-40B4-BE49-F238E27FC236}">
                <a16:creationId xmlns:a16="http://schemas.microsoft.com/office/drawing/2014/main" id="{B1FC803C-5FC7-4A18-BA6E-5DBD33A7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2832238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2" name="Rettangolo: Angoli arrotondati 31">
            <a:extLst>
              <a:ext uri="{FF2B5EF4-FFF2-40B4-BE49-F238E27FC236}">
                <a16:creationId xmlns:a16="http://schemas.microsoft.com/office/drawing/2014/main" id="{07433DA3-7C45-4A76-A8BA-7C9E688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4428720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5A95B40-5207-47C4-80D3-12F9AAE7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666751"/>
            <a:ext cx="12527730" cy="5695950"/>
            <a:chOff x="1250950" y="914400"/>
            <a:chExt cx="6398080" cy="2908996"/>
          </a:xfrm>
          <a:effectLst/>
        </p:grpSpPr>
        <p:sp>
          <p:nvSpPr>
            <p:cNvPr id="19" name="Rettangolo arrotondato 22">
              <a:extLst>
                <a:ext uri="{FF2B5EF4-FFF2-40B4-BE49-F238E27FC236}">
                  <a16:creationId xmlns:a16="http://schemas.microsoft.com/office/drawing/2014/main" id="{C1454E1C-BFBC-4A22-856A-E784DC9F0092}"/>
                </a:ext>
              </a:extLst>
            </p:cNvPr>
            <p:cNvSpPr/>
            <p:nvPr/>
          </p:nvSpPr>
          <p:spPr>
            <a:xfrm>
              <a:off x="1257299" y="3740139"/>
              <a:ext cx="6391731" cy="832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0" name="Rettangolo con angoli arrotondati sullo stesso lato 23">
              <a:extLst>
                <a:ext uri="{FF2B5EF4-FFF2-40B4-BE49-F238E27FC236}">
                  <a16:creationId xmlns:a16="http://schemas.microsoft.com/office/drawing/2014/main" id="{26DAC503-35EF-4C7A-98E1-7C2E500B299D}"/>
                </a:ext>
              </a:extLst>
            </p:cNvPr>
            <p:cNvSpPr/>
            <p:nvPr/>
          </p:nvSpPr>
          <p:spPr>
            <a:xfrm>
              <a:off x="2209800" y="914400"/>
              <a:ext cx="4605211" cy="2757714"/>
            </a:xfrm>
            <a:prstGeom prst="round2SameRect">
              <a:avLst>
                <a:gd name="adj1" fmla="val 5842"/>
                <a:gd name="adj2" fmla="val 0"/>
              </a:avLst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38100">
              <a:gradFill flip="none" rotWithShape="1">
                <a:gsLst>
                  <a:gs pos="0">
                    <a:schemeClr val="bg1">
                      <a:lumMod val="79000"/>
                    </a:schemeClr>
                  </a:gs>
                  <a:gs pos="100000">
                    <a:schemeClr val="bg1">
                      <a:lumMod val="87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  <a:effectLst/>
            <a:scene3d>
              <a:camera prst="orthographicFront"/>
              <a:lightRig rig="threePt" dir="t"/>
            </a:scene3d>
            <a:sp3d>
              <a:bevelT w="50800" h="508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953BCE3-CE7E-43A5-9A5C-DE2189790136}"/>
                </a:ext>
              </a:extLst>
            </p:cNvPr>
            <p:cNvSpPr/>
            <p:nvPr/>
          </p:nvSpPr>
          <p:spPr>
            <a:xfrm>
              <a:off x="2340705" y="1074057"/>
              <a:ext cx="4343400" cy="2435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C5C5411E-69A4-4222-B2CF-3312C24728B1}"/>
                </a:ext>
              </a:extLst>
            </p:cNvPr>
            <p:cNvSpPr/>
            <p:nvPr/>
          </p:nvSpPr>
          <p:spPr>
            <a:xfrm>
              <a:off x="1257299" y="3659415"/>
              <a:ext cx="6391729" cy="1254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AA43DFE1-83F6-43B2-93D7-B7EBB773F982}"/>
                </a:ext>
              </a:extLst>
            </p:cNvPr>
            <p:cNvCxnSpPr/>
            <p:nvPr/>
          </p:nvCxnSpPr>
          <p:spPr>
            <a:xfrm>
              <a:off x="1250950" y="3775402"/>
              <a:ext cx="6391729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83000"/>
                      <a:alpha val="4600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12700" dir="5400000" algn="t" rotWithShape="0">
                <a:schemeClr val="bg1">
                  <a:lumMod val="75000"/>
                  <a:alpha val="64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tangolo arrotondato 27">
              <a:extLst>
                <a:ext uri="{FF2B5EF4-FFF2-40B4-BE49-F238E27FC236}">
                  <a16:creationId xmlns:a16="http://schemas.microsoft.com/office/drawing/2014/main" id="{3D1BE8A8-DA1B-423B-9829-BFA00D53EEEB}"/>
                </a:ext>
              </a:extLst>
            </p:cNvPr>
            <p:cNvSpPr/>
            <p:nvPr/>
          </p:nvSpPr>
          <p:spPr>
            <a:xfrm>
              <a:off x="7085489" y="3730171"/>
              <a:ext cx="267654" cy="36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5" name="Rettangolo con un angolo arrotondato 28">
              <a:extLst>
                <a:ext uri="{FF2B5EF4-FFF2-40B4-BE49-F238E27FC236}">
                  <a16:creationId xmlns:a16="http://schemas.microsoft.com/office/drawing/2014/main" id="{848914F0-4B71-4120-8AAC-B1AC18F5E0D0}"/>
                </a:ext>
              </a:extLst>
            </p:cNvPr>
            <p:cNvSpPr/>
            <p:nvPr/>
          </p:nvSpPr>
          <p:spPr>
            <a:xfrm rot="10800000" flipH="1">
              <a:off x="7366908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6" name="Rettangolo con un angolo arrotondato 29">
              <a:extLst>
                <a:ext uri="{FF2B5EF4-FFF2-40B4-BE49-F238E27FC236}">
                  <a16:creationId xmlns:a16="http://schemas.microsoft.com/office/drawing/2014/main" id="{9C0D9DD6-12DD-4898-ACA1-6EA3DAB989C9}"/>
                </a:ext>
              </a:extLst>
            </p:cNvPr>
            <p:cNvSpPr/>
            <p:nvPr/>
          </p:nvSpPr>
          <p:spPr>
            <a:xfrm rot="10800000">
              <a:off x="1257295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27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7" name="Rettangolo con angoli arrotondati sullo stesso lato 30">
              <a:extLst>
                <a:ext uri="{FF2B5EF4-FFF2-40B4-BE49-F238E27FC236}">
                  <a16:creationId xmlns:a16="http://schemas.microsoft.com/office/drawing/2014/main" id="{42757DC2-305F-4D2D-8A0C-0E58CA723687}"/>
                </a:ext>
              </a:extLst>
            </p:cNvPr>
            <p:cNvSpPr/>
            <p:nvPr/>
          </p:nvSpPr>
          <p:spPr>
            <a:xfrm rot="10800000">
              <a:off x="3931784" y="3672340"/>
              <a:ext cx="1042761" cy="67696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254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8" name="Rettangolo con angoli arrotondati sullo stesso lato 19">
              <a:extLst>
                <a:ext uri="{FF2B5EF4-FFF2-40B4-BE49-F238E27FC236}">
                  <a16:creationId xmlns:a16="http://schemas.microsoft.com/office/drawing/2014/main" id="{D78F18D8-4B90-4730-99AA-0BF8CCFDA4EE}"/>
                </a:ext>
              </a:extLst>
            </p:cNvPr>
            <p:cNvSpPr/>
            <p:nvPr/>
          </p:nvSpPr>
          <p:spPr>
            <a:xfrm>
              <a:off x="4574594" y="914400"/>
              <a:ext cx="2240418" cy="2757714"/>
            </a:xfrm>
            <a:custGeom>
              <a:avLst/>
              <a:gdLst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2757714 h 2757714"/>
                <a:gd name="connsiteX7" fmla="*/ 0 w 4605211"/>
                <a:gd name="connsiteY7" fmla="*/ 161106 h 2757714"/>
                <a:gd name="connsiteX8" fmla="*/ 161106 w 4605211"/>
                <a:gd name="connsiteY8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161106 w 4605211"/>
                <a:gd name="connsiteY6" fmla="*/ 0 h 2757714"/>
                <a:gd name="connsiteX0" fmla="*/ 37552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3755206 w 4605211"/>
                <a:gd name="connsiteY6" fmla="*/ 0 h 2757714"/>
                <a:gd name="connsiteX0" fmla="*/ 1735906 w 2585911"/>
                <a:gd name="connsiteY0" fmla="*/ 0 h 2757714"/>
                <a:gd name="connsiteX1" fmla="*/ 2424805 w 2585911"/>
                <a:gd name="connsiteY1" fmla="*/ 0 h 2757714"/>
                <a:gd name="connsiteX2" fmla="*/ 2585911 w 2585911"/>
                <a:gd name="connsiteY2" fmla="*/ 161106 h 2757714"/>
                <a:gd name="connsiteX3" fmla="*/ 2585911 w 2585911"/>
                <a:gd name="connsiteY3" fmla="*/ 2757714 h 2757714"/>
                <a:gd name="connsiteX4" fmla="*/ 2585911 w 2585911"/>
                <a:gd name="connsiteY4" fmla="*/ 2757714 h 2757714"/>
                <a:gd name="connsiteX5" fmla="*/ 0 w 2585911"/>
                <a:gd name="connsiteY5" fmla="*/ 2732314 h 2757714"/>
                <a:gd name="connsiteX6" fmla="*/ 1735906 w 2585911"/>
                <a:gd name="connsiteY6" fmla="*/ 0 h 2757714"/>
                <a:gd name="connsiteX0" fmla="*/ 1147198 w 1997203"/>
                <a:gd name="connsiteY0" fmla="*/ 0 h 2757714"/>
                <a:gd name="connsiteX1" fmla="*/ 1836097 w 1997203"/>
                <a:gd name="connsiteY1" fmla="*/ 0 h 2757714"/>
                <a:gd name="connsiteX2" fmla="*/ 1997203 w 1997203"/>
                <a:gd name="connsiteY2" fmla="*/ 161106 h 2757714"/>
                <a:gd name="connsiteX3" fmla="*/ 1997203 w 1997203"/>
                <a:gd name="connsiteY3" fmla="*/ 2757714 h 2757714"/>
                <a:gd name="connsiteX4" fmla="*/ 1997203 w 1997203"/>
                <a:gd name="connsiteY4" fmla="*/ 2757714 h 2757714"/>
                <a:gd name="connsiteX5" fmla="*/ 0 w 1997203"/>
                <a:gd name="connsiteY5" fmla="*/ 2732314 h 2757714"/>
                <a:gd name="connsiteX6" fmla="*/ 1147198 w 1997203"/>
                <a:gd name="connsiteY6" fmla="*/ 0 h 275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7203" h="2757714">
                  <a:moveTo>
                    <a:pt x="1147198" y="0"/>
                  </a:moveTo>
                  <a:lnTo>
                    <a:pt x="1836097" y="0"/>
                  </a:lnTo>
                  <a:cubicBezTo>
                    <a:pt x="1925073" y="0"/>
                    <a:pt x="1997203" y="72130"/>
                    <a:pt x="1997203" y="161106"/>
                  </a:cubicBezTo>
                  <a:lnTo>
                    <a:pt x="1997203" y="2757714"/>
                  </a:lnTo>
                  <a:lnTo>
                    <a:pt x="1997203" y="2757714"/>
                  </a:lnTo>
                  <a:lnTo>
                    <a:pt x="0" y="2732314"/>
                  </a:lnTo>
                  <a:lnTo>
                    <a:pt x="1147198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33" name="Ovale 32">
            <a:extLst>
              <a:ext uri="{FF2B5EF4-FFF2-40B4-BE49-F238E27FC236}">
                <a16:creationId xmlns:a16="http://schemas.microsoft.com/office/drawing/2014/main" id="{B8C39A2F-EB98-421A-9196-A1F82FA0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1329942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B0BABAAE-D145-4E69-9C95-2BF9E7E8D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2926424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3EAFB8C-B68B-4DDE-875A-CD4EB5E2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4522906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6" name="Gruppo 35" descr="Si tratta di un'icona di tre caselle. ">
            <a:extLst>
              <a:ext uri="{FF2B5EF4-FFF2-40B4-BE49-F238E27FC236}">
                <a16:creationId xmlns:a16="http://schemas.microsoft.com/office/drawing/2014/main" id="{A5340DAF-B574-4E29-BCFD-75116FFA2F8E}"/>
              </a:ext>
            </a:extLst>
          </p:cNvPr>
          <p:cNvGrpSpPr/>
          <p:nvPr/>
        </p:nvGrpSpPr>
        <p:grpSpPr>
          <a:xfrm>
            <a:off x="1247178" y="4814641"/>
            <a:ext cx="347678" cy="345758"/>
            <a:chOff x="5465763" y="3068638"/>
            <a:chExt cx="287337" cy="285750"/>
          </a:xfrm>
          <a:solidFill>
            <a:srgbClr val="7F7F7F"/>
          </a:solidFill>
        </p:grpSpPr>
        <p:sp>
          <p:nvSpPr>
            <p:cNvPr id="37" name="Figura a mano libera 617">
              <a:extLst>
                <a:ext uri="{FF2B5EF4-FFF2-40B4-BE49-F238E27FC236}">
                  <a16:creationId xmlns:a16="http://schemas.microsoft.com/office/drawing/2014/main" id="{560F0304-DB18-4871-9394-DA353CAE4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618">
              <a:extLst>
                <a:ext uri="{FF2B5EF4-FFF2-40B4-BE49-F238E27FC236}">
                  <a16:creationId xmlns:a16="http://schemas.microsoft.com/office/drawing/2014/main" id="{F24D198E-92D9-4A19-8B75-61FB0D9B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9" name="Figura a mano libera 619">
              <a:extLst>
                <a:ext uri="{FF2B5EF4-FFF2-40B4-BE49-F238E27FC236}">
                  <a16:creationId xmlns:a16="http://schemas.microsoft.com/office/drawing/2014/main" id="{3B0BF256-8DAA-4CDF-8652-6DCD8C79F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0" name="Figura a mano libera 620">
              <a:extLst>
                <a:ext uri="{FF2B5EF4-FFF2-40B4-BE49-F238E27FC236}">
                  <a16:creationId xmlns:a16="http://schemas.microsoft.com/office/drawing/2014/main" id="{686DAC32-9C84-4DC9-88C6-7E85E274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621">
              <a:extLst>
                <a:ext uri="{FF2B5EF4-FFF2-40B4-BE49-F238E27FC236}">
                  <a16:creationId xmlns:a16="http://schemas.microsoft.com/office/drawing/2014/main" id="{433A1745-F3E6-4D9F-AE78-D0669E73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2" name="Figura a mano libera 622">
              <a:extLst>
                <a:ext uri="{FF2B5EF4-FFF2-40B4-BE49-F238E27FC236}">
                  <a16:creationId xmlns:a16="http://schemas.microsoft.com/office/drawing/2014/main" id="{CF743A6A-34E4-4283-A2FA-73DA2A8E7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3" name="Figura a mano libera 623">
              <a:extLst>
                <a:ext uri="{FF2B5EF4-FFF2-40B4-BE49-F238E27FC236}">
                  <a16:creationId xmlns:a16="http://schemas.microsoft.com/office/drawing/2014/main" id="{EE7D9486-123C-45C9-BDB3-DA00258A9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4" name="Figura a mano libera 624">
              <a:extLst>
                <a:ext uri="{FF2B5EF4-FFF2-40B4-BE49-F238E27FC236}">
                  <a16:creationId xmlns:a16="http://schemas.microsoft.com/office/drawing/2014/main" id="{B5DFBDB0-3DFF-4D8F-BEC2-90463686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5" name="Figura a mano libera 625">
              <a:extLst>
                <a:ext uri="{FF2B5EF4-FFF2-40B4-BE49-F238E27FC236}">
                  <a16:creationId xmlns:a16="http://schemas.microsoft.com/office/drawing/2014/main" id="{94374C16-9B1D-4DD6-A4B6-930D71F94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46" name="Gruppo 45" descr="Questa è un icona di uno scudo. ">
            <a:extLst>
              <a:ext uri="{FF2B5EF4-FFF2-40B4-BE49-F238E27FC236}">
                <a16:creationId xmlns:a16="http://schemas.microsoft.com/office/drawing/2014/main" id="{B734B159-E7DC-4D75-9BE6-B7C7C24BB9DF}"/>
              </a:ext>
            </a:extLst>
          </p:cNvPr>
          <p:cNvGrpSpPr/>
          <p:nvPr/>
        </p:nvGrpSpPr>
        <p:grpSpPr>
          <a:xfrm>
            <a:off x="1275991" y="3220080"/>
            <a:ext cx="290052" cy="341916"/>
            <a:chOff x="2627313" y="3071813"/>
            <a:chExt cx="239713" cy="282575"/>
          </a:xfrm>
          <a:solidFill>
            <a:srgbClr val="404040"/>
          </a:solidFill>
        </p:grpSpPr>
        <p:sp>
          <p:nvSpPr>
            <p:cNvPr id="47" name="Figura a mano libera 747">
              <a:extLst>
                <a:ext uri="{FF2B5EF4-FFF2-40B4-BE49-F238E27FC236}">
                  <a16:creationId xmlns:a16="http://schemas.microsoft.com/office/drawing/2014/main" id="{DA05B168-1E9F-4460-A1FD-380F7A80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071813"/>
              <a:ext cx="115888" cy="125413"/>
            </a:xfrm>
            <a:custGeom>
              <a:avLst/>
              <a:gdLst>
                <a:gd name="T0" fmla="*/ 352 w 361"/>
                <a:gd name="T1" fmla="*/ 21 h 396"/>
                <a:gd name="T2" fmla="*/ 347 w 361"/>
                <a:gd name="T3" fmla="*/ 20 h 396"/>
                <a:gd name="T4" fmla="*/ 343 w 361"/>
                <a:gd name="T5" fmla="*/ 20 h 396"/>
                <a:gd name="T6" fmla="*/ 339 w 361"/>
                <a:gd name="T7" fmla="*/ 22 h 396"/>
                <a:gd name="T8" fmla="*/ 336 w 361"/>
                <a:gd name="T9" fmla="*/ 24 h 396"/>
                <a:gd name="T10" fmla="*/ 321 w 361"/>
                <a:gd name="T11" fmla="*/ 39 h 396"/>
                <a:gd name="T12" fmla="*/ 305 w 361"/>
                <a:gd name="T13" fmla="*/ 51 h 396"/>
                <a:gd name="T14" fmla="*/ 290 w 361"/>
                <a:gd name="T15" fmla="*/ 61 h 396"/>
                <a:gd name="T16" fmla="*/ 273 w 361"/>
                <a:gd name="T17" fmla="*/ 68 h 396"/>
                <a:gd name="T18" fmla="*/ 256 w 361"/>
                <a:gd name="T19" fmla="*/ 74 h 396"/>
                <a:gd name="T20" fmla="*/ 238 w 361"/>
                <a:gd name="T21" fmla="*/ 78 h 396"/>
                <a:gd name="T22" fmla="*/ 218 w 361"/>
                <a:gd name="T23" fmla="*/ 80 h 396"/>
                <a:gd name="T24" fmla="*/ 195 w 361"/>
                <a:gd name="T25" fmla="*/ 80 h 396"/>
                <a:gd name="T26" fmla="*/ 181 w 361"/>
                <a:gd name="T27" fmla="*/ 80 h 396"/>
                <a:gd name="T28" fmla="*/ 167 w 361"/>
                <a:gd name="T29" fmla="*/ 79 h 396"/>
                <a:gd name="T30" fmla="*/ 153 w 361"/>
                <a:gd name="T31" fmla="*/ 77 h 396"/>
                <a:gd name="T32" fmla="*/ 139 w 361"/>
                <a:gd name="T33" fmla="*/ 75 h 396"/>
                <a:gd name="T34" fmla="*/ 125 w 361"/>
                <a:gd name="T35" fmla="*/ 71 h 396"/>
                <a:gd name="T36" fmla="*/ 112 w 361"/>
                <a:gd name="T37" fmla="*/ 67 h 396"/>
                <a:gd name="T38" fmla="*/ 99 w 361"/>
                <a:gd name="T39" fmla="*/ 63 h 396"/>
                <a:gd name="T40" fmla="*/ 86 w 361"/>
                <a:gd name="T41" fmla="*/ 58 h 396"/>
                <a:gd name="T42" fmla="*/ 73 w 361"/>
                <a:gd name="T43" fmla="*/ 52 h 396"/>
                <a:gd name="T44" fmla="*/ 60 w 361"/>
                <a:gd name="T45" fmla="*/ 46 h 396"/>
                <a:gd name="T46" fmla="*/ 48 w 361"/>
                <a:gd name="T47" fmla="*/ 39 h 396"/>
                <a:gd name="T48" fmla="*/ 38 w 361"/>
                <a:gd name="T49" fmla="*/ 32 h 396"/>
                <a:gd name="T50" fmla="*/ 27 w 361"/>
                <a:gd name="T51" fmla="*/ 24 h 396"/>
                <a:gd name="T52" fmla="*/ 17 w 361"/>
                <a:gd name="T53" fmla="*/ 17 h 396"/>
                <a:gd name="T54" fmla="*/ 7 w 361"/>
                <a:gd name="T55" fmla="*/ 8 h 396"/>
                <a:gd name="T56" fmla="*/ 0 w 361"/>
                <a:gd name="T57" fmla="*/ 0 h 396"/>
                <a:gd name="T58" fmla="*/ 0 w 361"/>
                <a:gd name="T59" fmla="*/ 396 h 396"/>
                <a:gd name="T60" fmla="*/ 361 w 361"/>
                <a:gd name="T61" fmla="*/ 396 h 396"/>
                <a:gd name="T62" fmla="*/ 361 w 361"/>
                <a:gd name="T63" fmla="*/ 35 h 396"/>
                <a:gd name="T64" fmla="*/ 360 w 361"/>
                <a:gd name="T65" fmla="*/ 31 h 396"/>
                <a:gd name="T66" fmla="*/ 358 w 361"/>
                <a:gd name="T67" fmla="*/ 26 h 396"/>
                <a:gd name="T68" fmla="*/ 356 w 361"/>
                <a:gd name="T69" fmla="*/ 23 h 396"/>
                <a:gd name="T70" fmla="*/ 352 w 361"/>
                <a:gd name="T71" fmla="*/ 2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6">
                  <a:moveTo>
                    <a:pt x="352" y="21"/>
                  </a:moveTo>
                  <a:lnTo>
                    <a:pt x="347" y="20"/>
                  </a:lnTo>
                  <a:lnTo>
                    <a:pt x="343" y="20"/>
                  </a:lnTo>
                  <a:lnTo>
                    <a:pt x="339" y="22"/>
                  </a:lnTo>
                  <a:lnTo>
                    <a:pt x="336" y="24"/>
                  </a:lnTo>
                  <a:lnTo>
                    <a:pt x="321" y="39"/>
                  </a:lnTo>
                  <a:lnTo>
                    <a:pt x="305" y="51"/>
                  </a:lnTo>
                  <a:lnTo>
                    <a:pt x="290" y="61"/>
                  </a:lnTo>
                  <a:lnTo>
                    <a:pt x="273" y="68"/>
                  </a:lnTo>
                  <a:lnTo>
                    <a:pt x="256" y="74"/>
                  </a:lnTo>
                  <a:lnTo>
                    <a:pt x="238" y="78"/>
                  </a:lnTo>
                  <a:lnTo>
                    <a:pt x="218" y="80"/>
                  </a:lnTo>
                  <a:lnTo>
                    <a:pt x="195" y="80"/>
                  </a:lnTo>
                  <a:lnTo>
                    <a:pt x="181" y="80"/>
                  </a:lnTo>
                  <a:lnTo>
                    <a:pt x="167" y="79"/>
                  </a:lnTo>
                  <a:lnTo>
                    <a:pt x="153" y="77"/>
                  </a:lnTo>
                  <a:lnTo>
                    <a:pt x="139" y="75"/>
                  </a:lnTo>
                  <a:lnTo>
                    <a:pt x="125" y="71"/>
                  </a:lnTo>
                  <a:lnTo>
                    <a:pt x="112" y="67"/>
                  </a:lnTo>
                  <a:lnTo>
                    <a:pt x="99" y="63"/>
                  </a:lnTo>
                  <a:lnTo>
                    <a:pt x="86" y="58"/>
                  </a:lnTo>
                  <a:lnTo>
                    <a:pt x="73" y="52"/>
                  </a:lnTo>
                  <a:lnTo>
                    <a:pt x="60" y="46"/>
                  </a:lnTo>
                  <a:lnTo>
                    <a:pt x="48" y="39"/>
                  </a:lnTo>
                  <a:lnTo>
                    <a:pt x="38" y="32"/>
                  </a:lnTo>
                  <a:lnTo>
                    <a:pt x="27" y="24"/>
                  </a:lnTo>
                  <a:lnTo>
                    <a:pt x="17" y="17"/>
                  </a:lnTo>
                  <a:lnTo>
                    <a:pt x="7" y="8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361" y="396"/>
                  </a:lnTo>
                  <a:lnTo>
                    <a:pt x="361" y="35"/>
                  </a:lnTo>
                  <a:lnTo>
                    <a:pt x="360" y="31"/>
                  </a:lnTo>
                  <a:lnTo>
                    <a:pt x="358" y="26"/>
                  </a:lnTo>
                  <a:lnTo>
                    <a:pt x="356" y="23"/>
                  </a:lnTo>
                  <a:lnTo>
                    <a:pt x="35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8" name="Figura a mano libera 748">
              <a:extLst>
                <a:ext uri="{FF2B5EF4-FFF2-40B4-BE49-F238E27FC236}">
                  <a16:creationId xmlns:a16="http://schemas.microsoft.com/office/drawing/2014/main" id="{9E7D57B1-B4D4-414C-A0D8-33BDD029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206750"/>
              <a:ext cx="114300" cy="147638"/>
            </a:xfrm>
            <a:custGeom>
              <a:avLst/>
              <a:gdLst>
                <a:gd name="T0" fmla="*/ 0 w 361"/>
                <a:gd name="T1" fmla="*/ 152 h 464"/>
                <a:gd name="T2" fmla="*/ 0 w 361"/>
                <a:gd name="T3" fmla="*/ 153 h 464"/>
                <a:gd name="T4" fmla="*/ 0 w 361"/>
                <a:gd name="T5" fmla="*/ 154 h 464"/>
                <a:gd name="T6" fmla="*/ 3 w 361"/>
                <a:gd name="T7" fmla="*/ 166 h 464"/>
                <a:gd name="T8" fmla="*/ 12 w 361"/>
                <a:gd name="T9" fmla="*/ 192 h 464"/>
                <a:gd name="T10" fmla="*/ 20 w 361"/>
                <a:gd name="T11" fmla="*/ 211 h 464"/>
                <a:gd name="T12" fmla="*/ 31 w 361"/>
                <a:gd name="T13" fmla="*/ 231 h 464"/>
                <a:gd name="T14" fmla="*/ 45 w 361"/>
                <a:gd name="T15" fmla="*/ 253 h 464"/>
                <a:gd name="T16" fmla="*/ 61 w 361"/>
                <a:gd name="T17" fmla="*/ 277 h 464"/>
                <a:gd name="T18" fmla="*/ 71 w 361"/>
                <a:gd name="T19" fmla="*/ 289 h 464"/>
                <a:gd name="T20" fmla="*/ 82 w 361"/>
                <a:gd name="T21" fmla="*/ 302 h 464"/>
                <a:gd name="T22" fmla="*/ 94 w 361"/>
                <a:gd name="T23" fmla="*/ 314 h 464"/>
                <a:gd name="T24" fmla="*/ 107 w 361"/>
                <a:gd name="T25" fmla="*/ 327 h 464"/>
                <a:gd name="T26" fmla="*/ 121 w 361"/>
                <a:gd name="T27" fmla="*/ 339 h 464"/>
                <a:gd name="T28" fmla="*/ 136 w 361"/>
                <a:gd name="T29" fmla="*/ 352 h 464"/>
                <a:gd name="T30" fmla="*/ 152 w 361"/>
                <a:gd name="T31" fmla="*/ 364 h 464"/>
                <a:gd name="T32" fmla="*/ 170 w 361"/>
                <a:gd name="T33" fmla="*/ 377 h 464"/>
                <a:gd name="T34" fmla="*/ 188 w 361"/>
                <a:gd name="T35" fmla="*/ 389 h 464"/>
                <a:gd name="T36" fmla="*/ 209 w 361"/>
                <a:gd name="T37" fmla="*/ 401 h 464"/>
                <a:gd name="T38" fmla="*/ 230 w 361"/>
                <a:gd name="T39" fmla="*/ 412 h 464"/>
                <a:gd name="T40" fmla="*/ 254 w 361"/>
                <a:gd name="T41" fmla="*/ 423 h 464"/>
                <a:gd name="T42" fmla="*/ 278 w 361"/>
                <a:gd name="T43" fmla="*/ 434 h 464"/>
                <a:gd name="T44" fmla="*/ 304 w 361"/>
                <a:gd name="T45" fmla="*/ 445 h 464"/>
                <a:gd name="T46" fmla="*/ 332 w 361"/>
                <a:gd name="T47" fmla="*/ 454 h 464"/>
                <a:gd name="T48" fmla="*/ 361 w 361"/>
                <a:gd name="T49" fmla="*/ 464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1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152"/>
                  </a:moveTo>
                  <a:lnTo>
                    <a:pt x="0" y="153"/>
                  </a:lnTo>
                  <a:lnTo>
                    <a:pt x="0" y="154"/>
                  </a:lnTo>
                  <a:lnTo>
                    <a:pt x="3" y="166"/>
                  </a:lnTo>
                  <a:lnTo>
                    <a:pt x="12" y="192"/>
                  </a:lnTo>
                  <a:lnTo>
                    <a:pt x="20" y="211"/>
                  </a:lnTo>
                  <a:lnTo>
                    <a:pt x="31" y="231"/>
                  </a:lnTo>
                  <a:lnTo>
                    <a:pt x="45" y="253"/>
                  </a:lnTo>
                  <a:lnTo>
                    <a:pt x="61" y="277"/>
                  </a:lnTo>
                  <a:lnTo>
                    <a:pt x="71" y="289"/>
                  </a:lnTo>
                  <a:lnTo>
                    <a:pt x="82" y="302"/>
                  </a:lnTo>
                  <a:lnTo>
                    <a:pt x="94" y="314"/>
                  </a:lnTo>
                  <a:lnTo>
                    <a:pt x="107" y="327"/>
                  </a:lnTo>
                  <a:lnTo>
                    <a:pt x="121" y="339"/>
                  </a:lnTo>
                  <a:lnTo>
                    <a:pt x="136" y="352"/>
                  </a:lnTo>
                  <a:lnTo>
                    <a:pt x="152" y="364"/>
                  </a:lnTo>
                  <a:lnTo>
                    <a:pt x="170" y="377"/>
                  </a:lnTo>
                  <a:lnTo>
                    <a:pt x="188" y="389"/>
                  </a:lnTo>
                  <a:lnTo>
                    <a:pt x="209" y="401"/>
                  </a:lnTo>
                  <a:lnTo>
                    <a:pt x="230" y="412"/>
                  </a:lnTo>
                  <a:lnTo>
                    <a:pt x="254" y="423"/>
                  </a:lnTo>
                  <a:lnTo>
                    <a:pt x="278" y="434"/>
                  </a:lnTo>
                  <a:lnTo>
                    <a:pt x="304" y="445"/>
                  </a:lnTo>
                  <a:lnTo>
                    <a:pt x="332" y="454"/>
                  </a:lnTo>
                  <a:lnTo>
                    <a:pt x="361" y="464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9" name="Figura a mano libera 749">
              <a:extLst>
                <a:ext uri="{FF2B5EF4-FFF2-40B4-BE49-F238E27FC236}">
                  <a16:creationId xmlns:a16="http://schemas.microsoft.com/office/drawing/2014/main" id="{52863FE1-5CD0-43B1-947A-D1578480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071813"/>
              <a:ext cx="114300" cy="125413"/>
            </a:xfrm>
            <a:custGeom>
              <a:avLst/>
              <a:gdLst>
                <a:gd name="T0" fmla="*/ 165 w 361"/>
                <a:gd name="T1" fmla="*/ 81 h 397"/>
                <a:gd name="T2" fmla="*/ 143 w 361"/>
                <a:gd name="T3" fmla="*/ 81 h 397"/>
                <a:gd name="T4" fmla="*/ 123 w 361"/>
                <a:gd name="T5" fmla="*/ 79 h 397"/>
                <a:gd name="T6" fmla="*/ 105 w 361"/>
                <a:gd name="T7" fmla="*/ 75 h 397"/>
                <a:gd name="T8" fmla="*/ 87 w 361"/>
                <a:gd name="T9" fmla="*/ 69 h 397"/>
                <a:gd name="T10" fmla="*/ 71 w 361"/>
                <a:gd name="T11" fmla="*/ 62 h 397"/>
                <a:gd name="T12" fmla="*/ 55 w 361"/>
                <a:gd name="T13" fmla="*/ 52 h 397"/>
                <a:gd name="T14" fmla="*/ 40 w 361"/>
                <a:gd name="T15" fmla="*/ 40 h 397"/>
                <a:gd name="T16" fmla="*/ 25 w 361"/>
                <a:gd name="T17" fmla="*/ 25 h 397"/>
                <a:gd name="T18" fmla="*/ 22 w 361"/>
                <a:gd name="T19" fmla="*/ 23 h 397"/>
                <a:gd name="T20" fmla="*/ 18 w 361"/>
                <a:gd name="T21" fmla="*/ 21 h 397"/>
                <a:gd name="T22" fmla="*/ 13 w 361"/>
                <a:gd name="T23" fmla="*/ 21 h 397"/>
                <a:gd name="T24" fmla="*/ 9 w 361"/>
                <a:gd name="T25" fmla="*/ 22 h 397"/>
                <a:gd name="T26" fmla="*/ 5 w 361"/>
                <a:gd name="T27" fmla="*/ 24 h 397"/>
                <a:gd name="T28" fmla="*/ 2 w 361"/>
                <a:gd name="T29" fmla="*/ 27 h 397"/>
                <a:gd name="T30" fmla="*/ 1 w 361"/>
                <a:gd name="T31" fmla="*/ 32 h 397"/>
                <a:gd name="T32" fmla="*/ 0 w 361"/>
                <a:gd name="T33" fmla="*/ 36 h 397"/>
                <a:gd name="T34" fmla="*/ 0 w 361"/>
                <a:gd name="T35" fmla="*/ 397 h 397"/>
                <a:gd name="T36" fmla="*/ 361 w 361"/>
                <a:gd name="T37" fmla="*/ 397 h 397"/>
                <a:gd name="T38" fmla="*/ 361 w 361"/>
                <a:gd name="T39" fmla="*/ 0 h 397"/>
                <a:gd name="T40" fmla="*/ 352 w 361"/>
                <a:gd name="T41" fmla="*/ 8 h 397"/>
                <a:gd name="T42" fmla="*/ 344 w 361"/>
                <a:gd name="T43" fmla="*/ 17 h 397"/>
                <a:gd name="T44" fmla="*/ 334 w 361"/>
                <a:gd name="T45" fmla="*/ 25 h 397"/>
                <a:gd name="T46" fmla="*/ 323 w 361"/>
                <a:gd name="T47" fmla="*/ 33 h 397"/>
                <a:gd name="T48" fmla="*/ 313 w 361"/>
                <a:gd name="T49" fmla="*/ 40 h 397"/>
                <a:gd name="T50" fmla="*/ 301 w 361"/>
                <a:gd name="T51" fmla="*/ 47 h 397"/>
                <a:gd name="T52" fmla="*/ 288 w 361"/>
                <a:gd name="T53" fmla="*/ 53 h 397"/>
                <a:gd name="T54" fmla="*/ 275 w 361"/>
                <a:gd name="T55" fmla="*/ 59 h 397"/>
                <a:gd name="T56" fmla="*/ 262 w 361"/>
                <a:gd name="T57" fmla="*/ 64 h 397"/>
                <a:gd name="T58" fmla="*/ 248 w 361"/>
                <a:gd name="T59" fmla="*/ 68 h 397"/>
                <a:gd name="T60" fmla="*/ 235 w 361"/>
                <a:gd name="T61" fmla="*/ 72 h 397"/>
                <a:gd name="T62" fmla="*/ 222 w 361"/>
                <a:gd name="T63" fmla="*/ 76 h 397"/>
                <a:gd name="T64" fmla="*/ 208 w 361"/>
                <a:gd name="T65" fmla="*/ 78 h 397"/>
                <a:gd name="T66" fmla="*/ 194 w 361"/>
                <a:gd name="T67" fmla="*/ 80 h 397"/>
                <a:gd name="T68" fmla="*/ 179 w 361"/>
                <a:gd name="T69" fmla="*/ 81 h 397"/>
                <a:gd name="T70" fmla="*/ 165 w 361"/>
                <a:gd name="T71" fmla="*/ 8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7">
                  <a:moveTo>
                    <a:pt x="165" y="81"/>
                  </a:moveTo>
                  <a:lnTo>
                    <a:pt x="143" y="81"/>
                  </a:lnTo>
                  <a:lnTo>
                    <a:pt x="123" y="79"/>
                  </a:lnTo>
                  <a:lnTo>
                    <a:pt x="105" y="75"/>
                  </a:lnTo>
                  <a:lnTo>
                    <a:pt x="87" y="69"/>
                  </a:lnTo>
                  <a:lnTo>
                    <a:pt x="71" y="62"/>
                  </a:lnTo>
                  <a:lnTo>
                    <a:pt x="55" y="52"/>
                  </a:lnTo>
                  <a:lnTo>
                    <a:pt x="40" y="40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8" y="21"/>
                  </a:lnTo>
                  <a:lnTo>
                    <a:pt x="13" y="21"/>
                  </a:lnTo>
                  <a:lnTo>
                    <a:pt x="9" y="22"/>
                  </a:lnTo>
                  <a:lnTo>
                    <a:pt x="5" y="24"/>
                  </a:lnTo>
                  <a:lnTo>
                    <a:pt x="2" y="27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0" y="397"/>
                  </a:lnTo>
                  <a:lnTo>
                    <a:pt x="361" y="397"/>
                  </a:lnTo>
                  <a:lnTo>
                    <a:pt x="361" y="0"/>
                  </a:lnTo>
                  <a:lnTo>
                    <a:pt x="352" y="8"/>
                  </a:lnTo>
                  <a:lnTo>
                    <a:pt x="344" y="17"/>
                  </a:lnTo>
                  <a:lnTo>
                    <a:pt x="334" y="25"/>
                  </a:lnTo>
                  <a:lnTo>
                    <a:pt x="323" y="33"/>
                  </a:lnTo>
                  <a:lnTo>
                    <a:pt x="313" y="40"/>
                  </a:lnTo>
                  <a:lnTo>
                    <a:pt x="301" y="47"/>
                  </a:lnTo>
                  <a:lnTo>
                    <a:pt x="288" y="53"/>
                  </a:lnTo>
                  <a:lnTo>
                    <a:pt x="275" y="59"/>
                  </a:lnTo>
                  <a:lnTo>
                    <a:pt x="262" y="64"/>
                  </a:lnTo>
                  <a:lnTo>
                    <a:pt x="248" y="68"/>
                  </a:lnTo>
                  <a:lnTo>
                    <a:pt x="235" y="72"/>
                  </a:lnTo>
                  <a:lnTo>
                    <a:pt x="222" y="76"/>
                  </a:lnTo>
                  <a:lnTo>
                    <a:pt x="208" y="78"/>
                  </a:lnTo>
                  <a:lnTo>
                    <a:pt x="194" y="80"/>
                  </a:lnTo>
                  <a:lnTo>
                    <a:pt x="179" y="81"/>
                  </a:lnTo>
                  <a:lnTo>
                    <a:pt x="16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0" name="Figura a mano libera 750">
              <a:extLst>
                <a:ext uri="{FF2B5EF4-FFF2-40B4-BE49-F238E27FC236}">
                  <a16:creationId xmlns:a16="http://schemas.microsoft.com/office/drawing/2014/main" id="{6B19F8E1-A9A2-4C7C-B4DA-EA52D96D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206750"/>
              <a:ext cx="115888" cy="147638"/>
            </a:xfrm>
            <a:custGeom>
              <a:avLst/>
              <a:gdLst>
                <a:gd name="T0" fmla="*/ 0 w 361"/>
                <a:gd name="T1" fmla="*/ 464 h 464"/>
                <a:gd name="T2" fmla="*/ 29 w 361"/>
                <a:gd name="T3" fmla="*/ 454 h 464"/>
                <a:gd name="T4" fmla="*/ 57 w 361"/>
                <a:gd name="T5" fmla="*/ 445 h 464"/>
                <a:gd name="T6" fmla="*/ 83 w 361"/>
                <a:gd name="T7" fmla="*/ 434 h 464"/>
                <a:gd name="T8" fmla="*/ 107 w 361"/>
                <a:gd name="T9" fmla="*/ 423 h 464"/>
                <a:gd name="T10" fmla="*/ 130 w 361"/>
                <a:gd name="T11" fmla="*/ 412 h 464"/>
                <a:gd name="T12" fmla="*/ 152 w 361"/>
                <a:gd name="T13" fmla="*/ 401 h 464"/>
                <a:gd name="T14" fmla="*/ 172 w 361"/>
                <a:gd name="T15" fmla="*/ 389 h 464"/>
                <a:gd name="T16" fmla="*/ 191 w 361"/>
                <a:gd name="T17" fmla="*/ 377 h 464"/>
                <a:gd name="T18" fmla="*/ 209 w 361"/>
                <a:gd name="T19" fmla="*/ 364 h 464"/>
                <a:gd name="T20" fmla="*/ 225 w 361"/>
                <a:gd name="T21" fmla="*/ 352 h 464"/>
                <a:gd name="T22" fmla="*/ 240 w 361"/>
                <a:gd name="T23" fmla="*/ 339 h 464"/>
                <a:gd name="T24" fmla="*/ 254 w 361"/>
                <a:gd name="T25" fmla="*/ 327 h 464"/>
                <a:gd name="T26" fmla="*/ 267 w 361"/>
                <a:gd name="T27" fmla="*/ 314 h 464"/>
                <a:gd name="T28" fmla="*/ 279 w 361"/>
                <a:gd name="T29" fmla="*/ 302 h 464"/>
                <a:gd name="T30" fmla="*/ 290 w 361"/>
                <a:gd name="T31" fmla="*/ 289 h 464"/>
                <a:gd name="T32" fmla="*/ 299 w 361"/>
                <a:gd name="T33" fmla="*/ 277 h 464"/>
                <a:gd name="T34" fmla="*/ 316 w 361"/>
                <a:gd name="T35" fmla="*/ 254 h 464"/>
                <a:gd name="T36" fmla="*/ 330 w 361"/>
                <a:gd name="T37" fmla="*/ 231 h 464"/>
                <a:gd name="T38" fmla="*/ 341 w 361"/>
                <a:gd name="T39" fmla="*/ 211 h 464"/>
                <a:gd name="T40" fmla="*/ 349 w 361"/>
                <a:gd name="T41" fmla="*/ 192 h 464"/>
                <a:gd name="T42" fmla="*/ 358 w 361"/>
                <a:gd name="T43" fmla="*/ 166 h 464"/>
                <a:gd name="T44" fmla="*/ 361 w 361"/>
                <a:gd name="T45" fmla="*/ 154 h 464"/>
                <a:gd name="T46" fmla="*/ 361 w 361"/>
                <a:gd name="T47" fmla="*/ 153 h 464"/>
                <a:gd name="T48" fmla="*/ 361 w 361"/>
                <a:gd name="T49" fmla="*/ 152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464"/>
                  </a:moveTo>
                  <a:lnTo>
                    <a:pt x="29" y="454"/>
                  </a:lnTo>
                  <a:lnTo>
                    <a:pt x="57" y="445"/>
                  </a:lnTo>
                  <a:lnTo>
                    <a:pt x="83" y="434"/>
                  </a:lnTo>
                  <a:lnTo>
                    <a:pt x="107" y="423"/>
                  </a:lnTo>
                  <a:lnTo>
                    <a:pt x="130" y="412"/>
                  </a:lnTo>
                  <a:lnTo>
                    <a:pt x="152" y="401"/>
                  </a:lnTo>
                  <a:lnTo>
                    <a:pt x="172" y="389"/>
                  </a:lnTo>
                  <a:lnTo>
                    <a:pt x="191" y="377"/>
                  </a:lnTo>
                  <a:lnTo>
                    <a:pt x="209" y="364"/>
                  </a:lnTo>
                  <a:lnTo>
                    <a:pt x="225" y="352"/>
                  </a:lnTo>
                  <a:lnTo>
                    <a:pt x="240" y="339"/>
                  </a:lnTo>
                  <a:lnTo>
                    <a:pt x="254" y="327"/>
                  </a:lnTo>
                  <a:lnTo>
                    <a:pt x="267" y="314"/>
                  </a:lnTo>
                  <a:lnTo>
                    <a:pt x="279" y="302"/>
                  </a:lnTo>
                  <a:lnTo>
                    <a:pt x="290" y="289"/>
                  </a:lnTo>
                  <a:lnTo>
                    <a:pt x="299" y="277"/>
                  </a:lnTo>
                  <a:lnTo>
                    <a:pt x="316" y="254"/>
                  </a:lnTo>
                  <a:lnTo>
                    <a:pt x="330" y="231"/>
                  </a:lnTo>
                  <a:lnTo>
                    <a:pt x="341" y="211"/>
                  </a:lnTo>
                  <a:lnTo>
                    <a:pt x="349" y="192"/>
                  </a:lnTo>
                  <a:lnTo>
                    <a:pt x="358" y="166"/>
                  </a:lnTo>
                  <a:lnTo>
                    <a:pt x="361" y="154"/>
                  </a:lnTo>
                  <a:lnTo>
                    <a:pt x="361" y="153"/>
                  </a:lnTo>
                  <a:lnTo>
                    <a:pt x="361" y="152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51" name="Gruppo 50" descr="Si tratta di un'icona di due caselle di discussione. ">
            <a:extLst>
              <a:ext uri="{FF2B5EF4-FFF2-40B4-BE49-F238E27FC236}">
                <a16:creationId xmlns:a16="http://schemas.microsoft.com/office/drawing/2014/main" id="{0DB8CB02-1F59-467A-A02B-16D250F91CF2}"/>
              </a:ext>
            </a:extLst>
          </p:cNvPr>
          <p:cNvGrpSpPr/>
          <p:nvPr/>
        </p:nvGrpSpPr>
        <p:grpSpPr>
          <a:xfrm>
            <a:off x="1248138" y="1627440"/>
            <a:ext cx="345758" cy="334233"/>
            <a:chOff x="3741701" y="1930400"/>
            <a:chExt cx="285750" cy="276225"/>
          </a:xfrm>
          <a:solidFill>
            <a:srgbClr val="CE295E"/>
          </a:solidFill>
        </p:grpSpPr>
        <p:sp>
          <p:nvSpPr>
            <p:cNvPr id="52" name="Figura a mano libera 3129">
              <a:extLst>
                <a:ext uri="{FF2B5EF4-FFF2-40B4-BE49-F238E27FC236}">
                  <a16:creationId xmlns:a16="http://schemas.microsoft.com/office/drawing/2014/main" id="{18284948-A782-4EB8-A7BB-AFC8CA7DB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2063750"/>
              <a:ext cx="285750" cy="142875"/>
            </a:xfrm>
            <a:custGeom>
              <a:avLst/>
              <a:gdLst>
                <a:gd name="T0" fmla="*/ 706 w 718"/>
                <a:gd name="T1" fmla="*/ 0 h 359"/>
                <a:gd name="T2" fmla="*/ 247 w 718"/>
                <a:gd name="T3" fmla="*/ 0 h 359"/>
                <a:gd name="T4" fmla="*/ 138 w 718"/>
                <a:gd name="T5" fmla="*/ 81 h 359"/>
                <a:gd name="T6" fmla="*/ 135 w 718"/>
                <a:gd name="T7" fmla="*/ 83 h 359"/>
                <a:gd name="T8" fmla="*/ 130 w 718"/>
                <a:gd name="T9" fmla="*/ 83 h 359"/>
                <a:gd name="T10" fmla="*/ 128 w 718"/>
                <a:gd name="T11" fmla="*/ 83 h 359"/>
                <a:gd name="T12" fmla="*/ 126 w 718"/>
                <a:gd name="T13" fmla="*/ 82 h 359"/>
                <a:gd name="T14" fmla="*/ 123 w 718"/>
                <a:gd name="T15" fmla="*/ 80 h 359"/>
                <a:gd name="T16" fmla="*/ 121 w 718"/>
                <a:gd name="T17" fmla="*/ 77 h 359"/>
                <a:gd name="T18" fmla="*/ 120 w 718"/>
                <a:gd name="T19" fmla="*/ 75 h 359"/>
                <a:gd name="T20" fmla="*/ 118 w 718"/>
                <a:gd name="T21" fmla="*/ 71 h 359"/>
                <a:gd name="T22" fmla="*/ 118 w 718"/>
                <a:gd name="T23" fmla="*/ 0 h 359"/>
                <a:gd name="T24" fmla="*/ 11 w 718"/>
                <a:gd name="T25" fmla="*/ 0 h 359"/>
                <a:gd name="T26" fmla="*/ 7 w 718"/>
                <a:gd name="T27" fmla="*/ 0 h 359"/>
                <a:gd name="T28" fmla="*/ 3 w 718"/>
                <a:gd name="T29" fmla="*/ 3 h 359"/>
                <a:gd name="T30" fmla="*/ 0 w 718"/>
                <a:gd name="T31" fmla="*/ 7 h 359"/>
                <a:gd name="T32" fmla="*/ 0 w 718"/>
                <a:gd name="T33" fmla="*/ 12 h 359"/>
                <a:gd name="T34" fmla="*/ 0 w 718"/>
                <a:gd name="T35" fmla="*/ 227 h 359"/>
                <a:gd name="T36" fmla="*/ 0 w 718"/>
                <a:gd name="T37" fmla="*/ 232 h 359"/>
                <a:gd name="T38" fmla="*/ 3 w 718"/>
                <a:gd name="T39" fmla="*/ 235 h 359"/>
                <a:gd name="T40" fmla="*/ 7 w 718"/>
                <a:gd name="T41" fmla="*/ 238 h 359"/>
                <a:gd name="T42" fmla="*/ 11 w 718"/>
                <a:gd name="T43" fmla="*/ 239 h 359"/>
                <a:gd name="T44" fmla="*/ 425 w 718"/>
                <a:gd name="T45" fmla="*/ 239 h 359"/>
                <a:gd name="T46" fmla="*/ 554 w 718"/>
                <a:gd name="T47" fmla="*/ 356 h 359"/>
                <a:gd name="T48" fmla="*/ 557 w 718"/>
                <a:gd name="T49" fmla="*/ 358 h 359"/>
                <a:gd name="T50" fmla="*/ 562 w 718"/>
                <a:gd name="T51" fmla="*/ 359 h 359"/>
                <a:gd name="T52" fmla="*/ 565 w 718"/>
                <a:gd name="T53" fmla="*/ 359 h 359"/>
                <a:gd name="T54" fmla="*/ 567 w 718"/>
                <a:gd name="T55" fmla="*/ 358 h 359"/>
                <a:gd name="T56" fmla="*/ 569 w 718"/>
                <a:gd name="T57" fmla="*/ 356 h 359"/>
                <a:gd name="T58" fmla="*/ 572 w 718"/>
                <a:gd name="T59" fmla="*/ 353 h 359"/>
                <a:gd name="T60" fmla="*/ 573 w 718"/>
                <a:gd name="T61" fmla="*/ 351 h 359"/>
                <a:gd name="T62" fmla="*/ 574 w 718"/>
                <a:gd name="T63" fmla="*/ 347 h 359"/>
                <a:gd name="T64" fmla="*/ 574 w 718"/>
                <a:gd name="T65" fmla="*/ 239 h 359"/>
                <a:gd name="T66" fmla="*/ 706 w 718"/>
                <a:gd name="T67" fmla="*/ 239 h 359"/>
                <a:gd name="T68" fmla="*/ 711 w 718"/>
                <a:gd name="T69" fmla="*/ 238 h 359"/>
                <a:gd name="T70" fmla="*/ 714 w 718"/>
                <a:gd name="T71" fmla="*/ 235 h 359"/>
                <a:gd name="T72" fmla="*/ 717 w 718"/>
                <a:gd name="T73" fmla="*/ 232 h 359"/>
                <a:gd name="T74" fmla="*/ 718 w 718"/>
                <a:gd name="T75" fmla="*/ 227 h 359"/>
                <a:gd name="T76" fmla="*/ 718 w 718"/>
                <a:gd name="T77" fmla="*/ 12 h 359"/>
                <a:gd name="T78" fmla="*/ 717 w 718"/>
                <a:gd name="T79" fmla="*/ 7 h 359"/>
                <a:gd name="T80" fmla="*/ 714 w 718"/>
                <a:gd name="T81" fmla="*/ 3 h 359"/>
                <a:gd name="T82" fmla="*/ 711 w 718"/>
                <a:gd name="T83" fmla="*/ 0 h 359"/>
                <a:gd name="T84" fmla="*/ 706 w 718"/>
                <a:gd name="T8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8" h="359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3" name="Figura a mano libera 3130">
              <a:extLst>
                <a:ext uri="{FF2B5EF4-FFF2-40B4-BE49-F238E27FC236}">
                  <a16:creationId xmlns:a16="http://schemas.microsoft.com/office/drawing/2014/main" id="{DD111FD2-544C-43E5-B327-170E1A1BC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1930400"/>
              <a:ext cx="285750" cy="152400"/>
            </a:xfrm>
            <a:custGeom>
              <a:avLst/>
              <a:gdLst>
                <a:gd name="T0" fmla="*/ 706 w 718"/>
                <a:gd name="T1" fmla="*/ 0 h 383"/>
                <a:gd name="T2" fmla="*/ 11 w 718"/>
                <a:gd name="T3" fmla="*/ 0 h 383"/>
                <a:gd name="T4" fmla="*/ 7 w 718"/>
                <a:gd name="T5" fmla="*/ 2 h 383"/>
                <a:gd name="T6" fmla="*/ 3 w 718"/>
                <a:gd name="T7" fmla="*/ 4 h 383"/>
                <a:gd name="T8" fmla="*/ 0 w 718"/>
                <a:gd name="T9" fmla="*/ 8 h 383"/>
                <a:gd name="T10" fmla="*/ 0 w 718"/>
                <a:gd name="T11" fmla="*/ 12 h 383"/>
                <a:gd name="T12" fmla="*/ 0 w 718"/>
                <a:gd name="T13" fmla="*/ 251 h 383"/>
                <a:gd name="T14" fmla="*/ 0 w 718"/>
                <a:gd name="T15" fmla="*/ 256 h 383"/>
                <a:gd name="T16" fmla="*/ 3 w 718"/>
                <a:gd name="T17" fmla="*/ 260 h 383"/>
                <a:gd name="T18" fmla="*/ 7 w 718"/>
                <a:gd name="T19" fmla="*/ 262 h 383"/>
                <a:gd name="T20" fmla="*/ 11 w 718"/>
                <a:gd name="T21" fmla="*/ 263 h 383"/>
                <a:gd name="T22" fmla="*/ 130 w 718"/>
                <a:gd name="T23" fmla="*/ 263 h 383"/>
                <a:gd name="T24" fmla="*/ 142 w 718"/>
                <a:gd name="T25" fmla="*/ 263 h 383"/>
                <a:gd name="T26" fmla="*/ 142 w 718"/>
                <a:gd name="T27" fmla="*/ 275 h 383"/>
                <a:gd name="T28" fmla="*/ 142 w 718"/>
                <a:gd name="T29" fmla="*/ 360 h 383"/>
                <a:gd name="T30" fmla="*/ 142 w 718"/>
                <a:gd name="T31" fmla="*/ 383 h 383"/>
                <a:gd name="T32" fmla="*/ 207 w 718"/>
                <a:gd name="T33" fmla="*/ 336 h 383"/>
                <a:gd name="T34" fmla="*/ 233 w 718"/>
                <a:gd name="T35" fmla="*/ 317 h 383"/>
                <a:gd name="T36" fmla="*/ 299 w 718"/>
                <a:gd name="T37" fmla="*/ 266 h 383"/>
                <a:gd name="T38" fmla="*/ 299 w 718"/>
                <a:gd name="T39" fmla="*/ 266 h 383"/>
                <a:gd name="T40" fmla="*/ 299 w 718"/>
                <a:gd name="T41" fmla="*/ 266 h 383"/>
                <a:gd name="T42" fmla="*/ 303 w 718"/>
                <a:gd name="T43" fmla="*/ 263 h 383"/>
                <a:gd name="T44" fmla="*/ 306 w 718"/>
                <a:gd name="T45" fmla="*/ 263 h 383"/>
                <a:gd name="T46" fmla="*/ 706 w 718"/>
                <a:gd name="T47" fmla="*/ 263 h 383"/>
                <a:gd name="T48" fmla="*/ 711 w 718"/>
                <a:gd name="T49" fmla="*/ 262 h 383"/>
                <a:gd name="T50" fmla="*/ 714 w 718"/>
                <a:gd name="T51" fmla="*/ 260 h 383"/>
                <a:gd name="T52" fmla="*/ 717 w 718"/>
                <a:gd name="T53" fmla="*/ 256 h 383"/>
                <a:gd name="T54" fmla="*/ 718 w 718"/>
                <a:gd name="T55" fmla="*/ 251 h 383"/>
                <a:gd name="T56" fmla="*/ 718 w 718"/>
                <a:gd name="T57" fmla="*/ 12 h 383"/>
                <a:gd name="T58" fmla="*/ 717 w 718"/>
                <a:gd name="T59" fmla="*/ 8 h 383"/>
                <a:gd name="T60" fmla="*/ 714 w 718"/>
                <a:gd name="T61" fmla="*/ 4 h 383"/>
                <a:gd name="T62" fmla="*/ 711 w 718"/>
                <a:gd name="T63" fmla="*/ 2 h 383"/>
                <a:gd name="T64" fmla="*/ 706 w 718"/>
                <a:gd name="T6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8" h="383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249C24E5-AEAF-44E7-B2F8-531B026CF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7286170" y="0"/>
            <a:ext cx="4905829" cy="6858000"/>
          </a:xfrm>
          <a:prstGeom prst="rect">
            <a:avLst/>
          </a:prstGeom>
        </p:spPr>
      </p:pic>
      <p:graphicFrame>
        <p:nvGraphicFramePr>
          <p:cNvPr id="17" name="Grafico 16" descr="Questo è un grafico. ">
            <a:extLst>
              <a:ext uri="{FF2B5EF4-FFF2-40B4-BE49-F238E27FC236}">
                <a16:creationId xmlns:a16="http://schemas.microsoft.com/office/drawing/2014/main" id="{18CE4845-D1D1-4E87-AAAF-B518DB857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928693"/>
              </p:ext>
            </p:extLst>
          </p:nvPr>
        </p:nvGraphicFramePr>
        <p:xfrm>
          <a:off x="2644693" y="2012553"/>
          <a:ext cx="4522275" cy="30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Rettangolo 28">
            <a:extLst>
              <a:ext uri="{FF2B5EF4-FFF2-40B4-BE49-F238E27FC236}">
                <a16:creationId xmlns:a16="http://schemas.microsoft.com/office/drawing/2014/main" id="{47706530-92A5-4C68-9FE7-03A5E61B7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6170" y="0"/>
            <a:ext cx="490583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0B53C114-CB63-41F6-A5C6-8C207D3C5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92861" y="1811436"/>
            <a:ext cx="3892448" cy="3235128"/>
            <a:chOff x="7792861" y="1860738"/>
            <a:chExt cx="3892448" cy="3235128"/>
          </a:xfrm>
        </p:grpSpPr>
        <p:sp>
          <p:nvSpPr>
            <p:cNvPr id="54" name="Casella di testo 47">
              <a:extLst>
                <a:ext uri="{FF2B5EF4-FFF2-40B4-BE49-F238E27FC236}">
                  <a16:creationId xmlns:a16="http://schemas.microsoft.com/office/drawing/2014/main" id="{E7D27B29-4AA1-461C-A69F-75D8EA5EFE64}"/>
                </a:ext>
              </a:extLst>
            </p:cNvPr>
            <p:cNvSpPr txBox="1"/>
            <p:nvPr/>
          </p:nvSpPr>
          <p:spPr>
            <a:xfrm>
              <a:off x="7792861" y="2293365"/>
              <a:ext cx="3892448" cy="236988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IMPLEMENTAZIONE FISICA</a:t>
              </a:r>
            </a:p>
            <a:p>
              <a:pPr algn="ctr" rtl="0"/>
              <a:endParaRPr lang="it-IT" sz="1400" dirty="0">
                <a:solidFill>
                  <a:schemeClr val="bg1"/>
                </a:solidFill>
              </a:endParaRPr>
            </a:p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In seguito al modello concettuale e a quello logico, è stata effettuata l’implementazione fisica su SQL.</a:t>
              </a:r>
            </a:p>
            <a:p>
              <a:pPr algn="ctr" rtl="0"/>
              <a:endParaRPr lang="it-IT" sz="1400" dirty="0">
                <a:solidFill>
                  <a:schemeClr val="bg1"/>
                </a:solidFill>
              </a:endParaRPr>
            </a:p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È stato creato il DB con nome M3_D8 e poi sono state create tutte e 6 le tabelle con le diverse colonne andando a specificare la tipologia del dato.</a:t>
              </a:r>
            </a:p>
            <a:p>
              <a:pPr algn="ctr" rtl="0"/>
              <a:endParaRPr lang="it-IT" sz="1400" dirty="0">
                <a:solidFill>
                  <a:schemeClr val="bg1"/>
                </a:solidFill>
              </a:endParaRPr>
            </a:p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L’implementazione dei dati verrà effettuata con l’importazione di file CSV.</a:t>
              </a:r>
            </a:p>
          </p:txBody>
        </p: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33D23131-A48A-491A-AD96-201010235D83}"/>
                </a:ext>
              </a:extLst>
            </p:cNvPr>
            <p:cNvCxnSpPr/>
            <p:nvPr/>
          </p:nvCxnSpPr>
          <p:spPr>
            <a:xfrm>
              <a:off x="8088085" y="1860738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9C96BDEF-9902-4BA3-B5E7-230F802445FC}"/>
                </a:ext>
              </a:extLst>
            </p:cNvPr>
            <p:cNvCxnSpPr/>
            <p:nvPr/>
          </p:nvCxnSpPr>
          <p:spPr>
            <a:xfrm>
              <a:off x="8088085" y="5095866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igura a mano libera: Forma 59">
            <a:extLst>
              <a:ext uri="{FF2B5EF4-FFF2-40B4-BE49-F238E27FC236}">
                <a16:creationId xmlns:a16="http://schemas.microsoft.com/office/drawing/2014/main" id="{8AFA9225-189E-46DC-BDA1-C08D56D0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06497" y="-18450"/>
            <a:ext cx="1685503" cy="1288708"/>
          </a:xfrm>
          <a:custGeom>
            <a:avLst/>
            <a:gdLst>
              <a:gd name="connsiteX0" fmla="*/ 167913 w 1685503"/>
              <a:gd name="connsiteY0" fmla="*/ 0 h 1288708"/>
              <a:gd name="connsiteX1" fmla="*/ 1685503 w 1685503"/>
              <a:gd name="connsiteY1" fmla="*/ 0 h 1288708"/>
              <a:gd name="connsiteX2" fmla="*/ 1685503 w 1685503"/>
              <a:gd name="connsiteY2" fmla="*/ 724000 h 1288708"/>
              <a:gd name="connsiteX3" fmla="*/ 1172233 w 1685503"/>
              <a:gd name="connsiteY3" fmla="*/ 1237270 h 1288708"/>
              <a:gd name="connsiteX4" fmla="*/ 923865 w 1685503"/>
              <a:gd name="connsiteY4" fmla="*/ 1237270 h 1288708"/>
              <a:gd name="connsiteX5" fmla="*/ 51438 w 1685503"/>
              <a:gd name="connsiteY5" fmla="*/ 364843 h 1288708"/>
              <a:gd name="connsiteX6" fmla="*/ 51438 w 1685503"/>
              <a:gd name="connsiteY6" fmla="*/ 116475 h 1288708"/>
              <a:gd name="connsiteX7" fmla="*/ 167913 w 1685503"/>
              <a:gd name="connsiteY7" fmla="*/ 0 h 12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503" h="1288708">
                <a:moveTo>
                  <a:pt x="167913" y="0"/>
                </a:moveTo>
                <a:lnTo>
                  <a:pt x="1685503" y="0"/>
                </a:lnTo>
                <a:lnTo>
                  <a:pt x="1685503" y="724000"/>
                </a:lnTo>
                <a:lnTo>
                  <a:pt x="1172233" y="1237270"/>
                </a:lnTo>
                <a:cubicBezTo>
                  <a:pt x="1103648" y="1305855"/>
                  <a:pt x="992450" y="1305855"/>
                  <a:pt x="923865" y="1237270"/>
                </a:cubicBezTo>
                <a:lnTo>
                  <a:pt x="51438" y="364843"/>
                </a:lnTo>
                <a:cubicBezTo>
                  <a:pt x="-17147" y="296258"/>
                  <a:pt x="-17147" y="185060"/>
                  <a:pt x="51438" y="116475"/>
                </a:cubicBezTo>
                <a:lnTo>
                  <a:pt x="167913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0" name="Figura a mano libera: Forma 69">
            <a:extLst>
              <a:ext uri="{FF2B5EF4-FFF2-40B4-BE49-F238E27FC236}">
                <a16:creationId xmlns:a16="http://schemas.microsoft.com/office/drawing/2014/main" id="{2F53A894-128F-470D-A36D-330A5994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9386" y="5177132"/>
            <a:ext cx="3332296" cy="1680868"/>
          </a:xfrm>
          <a:custGeom>
            <a:avLst/>
            <a:gdLst>
              <a:gd name="connsiteX0" fmla="*/ 1666148 w 3332296"/>
              <a:gd name="connsiteY0" fmla="*/ 0 h 1680868"/>
              <a:gd name="connsiteX1" fmla="*/ 1863571 w 3332296"/>
              <a:gd name="connsiteY1" fmla="*/ 81776 h 1680868"/>
              <a:gd name="connsiteX2" fmla="*/ 3250521 w 3332296"/>
              <a:gd name="connsiteY2" fmla="*/ 1468726 h 1680868"/>
              <a:gd name="connsiteX3" fmla="*/ 3332296 w 3332296"/>
              <a:gd name="connsiteY3" fmla="*/ 1666149 h 1680868"/>
              <a:gd name="connsiteX4" fmla="*/ 3330886 w 3332296"/>
              <a:gd name="connsiteY4" fmla="*/ 1680868 h 1680868"/>
              <a:gd name="connsiteX5" fmla="*/ 1411 w 3332296"/>
              <a:gd name="connsiteY5" fmla="*/ 1680868 h 1680868"/>
              <a:gd name="connsiteX6" fmla="*/ 0 w 3332296"/>
              <a:gd name="connsiteY6" fmla="*/ 1666149 h 1680868"/>
              <a:gd name="connsiteX7" fmla="*/ 81775 w 3332296"/>
              <a:gd name="connsiteY7" fmla="*/ 1468726 h 1680868"/>
              <a:gd name="connsiteX8" fmla="*/ 1468725 w 3332296"/>
              <a:gd name="connsiteY8" fmla="*/ 81776 h 1680868"/>
              <a:gd name="connsiteX9" fmla="*/ 1666148 w 3332296"/>
              <a:gd name="connsiteY9" fmla="*/ 0 h 16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2296" h="1680868">
                <a:moveTo>
                  <a:pt x="1666148" y="0"/>
                </a:moveTo>
                <a:cubicBezTo>
                  <a:pt x="1737601" y="0"/>
                  <a:pt x="1809054" y="27259"/>
                  <a:pt x="1863571" y="81776"/>
                </a:cubicBezTo>
                <a:lnTo>
                  <a:pt x="3250521" y="1468726"/>
                </a:lnTo>
                <a:cubicBezTo>
                  <a:pt x="3305038" y="1523243"/>
                  <a:pt x="3332296" y="1594696"/>
                  <a:pt x="3332296" y="1666149"/>
                </a:cubicBezTo>
                <a:lnTo>
                  <a:pt x="3330886" y="1680868"/>
                </a:lnTo>
                <a:lnTo>
                  <a:pt x="1411" y="1680868"/>
                </a:lnTo>
                <a:lnTo>
                  <a:pt x="0" y="1666149"/>
                </a:lnTo>
                <a:cubicBezTo>
                  <a:pt x="0" y="1594696"/>
                  <a:pt x="27258" y="1523243"/>
                  <a:pt x="81775" y="1468726"/>
                </a:cubicBezTo>
                <a:lnTo>
                  <a:pt x="1468725" y="81776"/>
                </a:lnTo>
                <a:cubicBezTo>
                  <a:pt x="1523242" y="27259"/>
                  <a:pt x="1594695" y="0"/>
                  <a:pt x="166614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" name="Segnaposto piè di pagina 2">
            <a:extLst>
              <a:ext uri="{FF2B5EF4-FFF2-40B4-BE49-F238E27FC236}">
                <a16:creationId xmlns:a16="http://schemas.microsoft.com/office/drawing/2014/main" id="{7628CDE3-3511-B3E4-2830-5B454A3B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20441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91974D-94F5-468A-87AC-B7EFF95696CC}"/>
              </a:ext>
            </a:extLst>
          </p:cNvPr>
          <p:cNvSpPr/>
          <p:nvPr/>
        </p:nvSpPr>
        <p:spPr>
          <a:xfrm>
            <a:off x="0" y="1213809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600"/>
              </a:spcBef>
            </a:pPr>
            <a:r>
              <a:rPr lang="it-IT" dirty="0"/>
              <a:t>Versamenti imminenti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Query </a:t>
            </a:r>
            <a:r>
              <a:rPr lang="it-IT" dirty="0" err="1"/>
              <a:t>sql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F061177-3A0B-4D94-95FF-46770B8B2E9B}"/>
              </a:ext>
            </a:extLst>
          </p:cNvPr>
          <p:cNvSpPr/>
          <p:nvPr/>
        </p:nvSpPr>
        <p:spPr>
          <a:xfrm>
            <a:off x="329569" y="1978445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Fatturato del 2021 per categoria e sotto categoria di prodotto ordinati in modo ascendente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C441B089-8C78-493A-B640-E4942D9BE68E}"/>
              </a:ext>
            </a:extLst>
          </p:cNvPr>
          <p:cNvSpPr/>
          <p:nvPr/>
        </p:nvSpPr>
        <p:spPr>
          <a:xfrm>
            <a:off x="7361119" y="1978444"/>
            <a:ext cx="2119914" cy="1346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i prodotti che non sono stati venduti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nè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nel 2021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nè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2022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8D0359B6-238F-4B5E-B1A4-229F370E96D7}"/>
              </a:ext>
            </a:extLst>
          </p:cNvPr>
          <p:cNvSpPr/>
          <p:nvPr/>
        </p:nvSpPr>
        <p:spPr>
          <a:xfrm>
            <a:off x="5017268" y="1978444"/>
            <a:ext cx="2119914" cy="1346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quanti ordini ha fatto ciascun cliente e con quale importo a 01/2022 ordinati per Importo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C14F284B-6377-4804-9C82-CA1083F54D5A}"/>
              </a:ext>
            </a:extLst>
          </p:cNvPr>
          <p:cNvSpPr/>
          <p:nvPr/>
        </p:nvSpPr>
        <p:spPr>
          <a:xfrm rot="10800000" flipV="1">
            <a:off x="2673418" y="1978444"/>
            <a:ext cx="2119914" cy="13460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i prodotti venduti che hanno un prezzo &gt; 150 euro ordinati in modo decrescente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Rettangolo 86">
            <a:extLst>
              <a:ext uri="{FF2B5EF4-FFF2-40B4-BE49-F238E27FC236}">
                <a16:creationId xmlns:a16="http://schemas.microsoft.com/office/drawing/2014/main" id="{713AC67D-FAEA-39D5-3680-34FAB3B9BC37}"/>
              </a:ext>
            </a:extLst>
          </p:cNvPr>
          <p:cNvSpPr/>
          <p:nvPr/>
        </p:nvSpPr>
        <p:spPr>
          <a:xfrm>
            <a:off x="9704970" y="1978444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Calcolare, per ogni marca, il prezzo minore e massimo dei prodotti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Rettangolo 86">
            <a:extLst>
              <a:ext uri="{FF2B5EF4-FFF2-40B4-BE49-F238E27FC236}">
                <a16:creationId xmlns:a16="http://schemas.microsoft.com/office/drawing/2014/main" id="{570D8952-DDC5-DAD4-5BCD-B2D65FFF309C}"/>
              </a:ext>
            </a:extLst>
          </p:cNvPr>
          <p:cNvSpPr/>
          <p:nvPr/>
        </p:nvSpPr>
        <p:spPr>
          <a:xfrm>
            <a:off x="329569" y="4209601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Calcolare se prezzo dei prodotti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LimitedEdition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è &gt; o =&lt; al prezzo medio dei prodotti della stessa marca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Rettangolo 87">
            <a:extLst>
              <a:ext uri="{FF2B5EF4-FFF2-40B4-BE49-F238E27FC236}">
                <a16:creationId xmlns:a16="http://schemas.microsoft.com/office/drawing/2014/main" id="{6A211A67-8EE1-DB77-64F6-2E1E64981431}"/>
              </a:ext>
            </a:extLst>
          </p:cNvPr>
          <p:cNvSpPr/>
          <p:nvPr/>
        </p:nvSpPr>
        <p:spPr>
          <a:xfrm>
            <a:off x="7361119" y="4209600"/>
            <a:ext cx="2119914" cy="1346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Windows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Function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relativa al 2022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Rettangolo 94">
            <a:extLst>
              <a:ext uri="{FF2B5EF4-FFF2-40B4-BE49-F238E27FC236}">
                <a16:creationId xmlns:a16="http://schemas.microsoft.com/office/drawing/2014/main" id="{AF58CE5F-9C68-8F94-B27C-866652D9B441}"/>
              </a:ext>
            </a:extLst>
          </p:cNvPr>
          <p:cNvSpPr/>
          <p:nvPr/>
        </p:nvSpPr>
        <p:spPr>
          <a:xfrm>
            <a:off x="5017268" y="4209600"/>
            <a:ext cx="2119914" cy="1346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l'importo dell'ordine più recente per ogni cliente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Rettangolo 95">
            <a:extLst>
              <a:ext uri="{FF2B5EF4-FFF2-40B4-BE49-F238E27FC236}">
                <a16:creationId xmlns:a16="http://schemas.microsoft.com/office/drawing/2014/main" id="{B19178AF-AE03-AD9E-ECA1-782BF5C1E834}"/>
              </a:ext>
            </a:extLst>
          </p:cNvPr>
          <p:cNvSpPr/>
          <p:nvPr/>
        </p:nvSpPr>
        <p:spPr>
          <a:xfrm rot="10800000" flipV="1">
            <a:off x="2673418" y="4209600"/>
            <a:ext cx="2119914" cy="13460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quanti prodotti esistono per ogni categoria prodotto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Rettangolo 86">
            <a:extLst>
              <a:ext uri="{FF2B5EF4-FFF2-40B4-BE49-F238E27FC236}">
                <a16:creationId xmlns:a16="http://schemas.microsoft.com/office/drawing/2014/main" id="{AEF536CE-4308-50EE-E699-24995428D85E}"/>
              </a:ext>
            </a:extLst>
          </p:cNvPr>
          <p:cNvSpPr/>
          <p:nvPr/>
        </p:nvSpPr>
        <p:spPr>
          <a:xfrm>
            <a:off x="9704970" y="4209600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Calcolare le TOP 5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msrche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che hanno venduto di più nel 2021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egnaposto piè di pagina 2">
            <a:extLst>
              <a:ext uri="{FF2B5EF4-FFF2-40B4-BE49-F238E27FC236}">
                <a16:creationId xmlns:a16="http://schemas.microsoft.com/office/drawing/2014/main" id="{004EA440-31C2-D575-894D-0E30D897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244296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9</a:t>
            </a:fld>
            <a:endParaRPr lang="it-IT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E943CE83-570D-863F-43E0-51D6343E1E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07702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E943CE83-570D-863F-43E0-51D6343E1E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421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00_TF66676778.potx" id="{27492BC4-15A5-40EF-918C-20E11B714064}" vid="{3F4DEEA8-896F-41D5-81A7-8D76F1F8987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AC9CBAF3-023B-4F41-A72B-48121428EAF9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links/ol2yv2UsXA?ctid=8a1d4ab0-5815-4e81-adb3-6ae9868a4850&amp;pbi_source=linkShare&quot;"/>
    <we:property name="reportName" value="&quot;Capstone_PBI_AlexaTiddia&quot;"/>
    <we:property name="reportState" value="&quot;CONNECTED&quot;"/>
    <we:property name="embedUrl" value="&quot;/reportEmbed?reportId=3263413e-7a50-4ae7-9ad9-45ecdada92a2&amp;config=eyJjbHVzdGVyVXJsIjoiaHR0cHM6Ly9XQUJJLVdFU1QtRVVST1BFLUUtUFJJTUFSWS1yZWRpcmVjdC5hbmFseXNpcy53aW5kb3dzLm5ldCIsImVtYmVkRmVhdHVyZXMiOnsidXNhZ2VNZXRyaWNzVk5leHQiOnRydWV9fQ%3D%3D&amp;disableSensitivityBanner=true&quot;"/>
    <we:property name="pageDisplayName" value="&quot;HomePage&quot;"/>
    <we:property name="datasetId" value="&quot;d49f6535-2517-4937-b1ce-8699a25b6687&quot;"/>
    <we:property name="backgroundColor" value="&quot;#4D4D4D&quot;"/>
    <we:property name="bookmark" value="&quot;H4sIAAAAAAAAA+1Z3W/bNhD/VwY9rC/CQH1beYudZCuwdGkdZBgKYziJZ1uNLGkUlTYL/L/vSEqJ4/gri92l6II8SEfqPn/Hu6PvLJ7VVQ6372CG1pHVL8vrGYjrHwLLtorHNAdDL/HjKORJxFMGPQdS2lVWMiuL2jq6sySICcqrrG4gVwyJ+HFkW5DnFzBRb2PIa7StCkVdFpBnf6PZTEtSNDi3LfxS5aUAxXIoQaJie0Pb6Z1UcX7ySCKkMrvBIabSUD9gVQrZvdtWbZ60So/XFDMtcFAWErKCGCtazMdjCB3HRQg8h/UCniSKPs5y2W5Jbk+/VILsIStvK+WWY34DRYrc0koLrOtWwqDMm5l+On1EH5aNSPEDjvVSITN5S2wGkGPBQVhzsv5ClOQbTf8DW9q0/DwQSK7g1hGb29vlnyPUjcBdFTjP9O4l8UPMW59t0mFApEkpshTyA7nhnAI1XaHDiCh1VkzyFkEPob00quUU3cEUhFQQTT6RMSqO8w49JOLTAkxaQ251gPer+WiuFiKPecG450UhOqHrAIENtkLs8O5935CHcBXQtjq4zrOUvlz0rjVDOgDUAwcJ2pLKyMrQrJdcL6M29M76NSPhhvcV5I1i++aEvuDl5+INKUV/I5XPHRafcqwluUcOtaIGs1v46yOoZT1fBwe9ud4jGB78bOCQxD7jQeoHTszdkLkscLxXeuL8D4R9AqF1skGBHwFLMWEhJLHjhXQ2xNvrzv4OhTMt5sfLTOZPzn+ztnc4TLAwcXgSP2Pz46errvC7tnUmypn+rO1UxiRhtSW2ZTRhCjK/T1GVQh2/gmddF/B2yUnPCLF50Rqs8xnJvQfOx9XgpgNBK6/APRoZDOoPX5Awfaiz9EDZotqzgyXLTkA0KRNA6DnJmIHPwMUwdF1MtUEbITmFCh/3AYoX64Wh48U9CAPuJV7g8TjYmn6XZfWOWO0G0rpJ/mqQ2gp72Q/dAj2/7x42cYJFuB9f/kke4k0qF8Bu3++dLe5t27tHSdFF/NmQh+Xo9AUUXIslepeZGebcUnJ+ExxF3zRVJ5no0Ogue2O3jvVei9mmZlXJpRhZRx7TQTZmuwvu2e7Kw54bm5yotYckx/Wf32OqzcaX1YAF+zdo9RqnkK2FKAGxcgAo94rKZ1iggrvv6WO3+Jmzc8x5ENCA2+M+CxFZj1rQVzCDrBvxdgDZ8WQicAJddp6+LBGGpGC9rJ0+w96eaPJZU7RgCb79idRNggCckGPYcyMXHQdjtrWSZjOYrKikKfpR4IU93vMxiOkfkuDf8LK766iHlseaZpyjTh/bomodugCB76ec/oKU43adQTu130ipb4eeIS6lSX3ssAhpRAswcROf4a4Nwtc+lJ2DXMus14Q6mA6ir7hI7KDDfzs8T5uCC+QXSLIKOZSQXiPvf9+V6ym02vrlcWccQ8QYCyKXRyFn7lesX+sV/gYSYSsQ07ypyYvIjVO+Z/ytBB9jMQc/8lIfgGql58ee+4LSo3ku/RbxsyibSpvFgfnoeOB4nu8zjr4f+4qe1b+Y8mR+LtFMVl2zlI2sK0jxAgpcMf0T9qiMKGDsdkOmNc3aqWTnK7X5/B9kDdJGXhoAAA==&quot;"/>
    <we:property name="initialStateBookmark" value="&quot;H4sIAAAAAAAAA+1Z3W/bNhD/VwY9rC/CQH3aylvsJFvRJU3jIMNQGMVJPNtsZEmjqLRZ4P99R0pKHMdfWewuRWf4gTpS9/k73pG6s7goixRuz2CK1oHVy/PrKcjrnwLLtrKG9v79u9PDi3efzg5Pj4mcF0rkWWkd3FkK5BjVlSgrSDUHIn4c2hak6TmM9dMI0hJtq0BZ5hmk4m+sF9OUkhXObAu/FmkuQbMcKFCo2d7Qcnom2c4vHkmERIkbHGCiauoFFrlU7bNtlfXIqPR4TjMzAvt5pkBkxFjTIj4aQeg4LkLgOawb8DjW9JFIVbMkvj3+Wkiyh6y8LbQfDvkNZAlyyygtsSwbCf08raZmdPyIPsgrmeAFjsxUpoS6JTZ9SDHjIK0ZWX8uc/KNof+JDW2Sf+lLJFdw64DN7M3yTxHKSuK2CpwKs3pB/ADTxmfrdOgTaZxLkUC6JzecUqAmS3QYEqUU2ThtEPQQ2statZSi25+AVBqi8WcyRsdx1qKHRHyeg0ljyK0J8G41H870RMdjXjDqep0QndB1gMAGGyG2f/d+qMhDuAxoGx1cpiKhN+e9a02RNgA94KDAWFLUsgTW8zk302gMvbN+FyS85n0FaaXZvjmiN3j+JXtDStFvqPO5xeJTjqUi96iBUbTG7Ab+ZgtqWM9WwcEsLncIhgc/13CII5/xIPEDJ+JuyFwWON4r3XH+B8IugdA4uUaB3wGWYMxCiCPHC2lviDbXnd1tCidGzM+XQqVP9v96budwGGNWx+FJ/GqbH4+u2sLv2taJzKfmtaY1GZGE5ZbYVq0J05D5Y4K6FJr4ZVy0XcDbBSc9I8T1g9Fglc9I7j1wPi4H94DwUWpkD4c1AM1bL8iWHpQi2VOq6N5sb5myFQrrfAkg9Jx4xMBn4GIYui4mxqC1eJxAgY+bAM2LdcPQ8aIuhAH3Yi/weBRszL3LvDgjVtshtKzivyqknsJe9EM7QeMP7WAdJ5jH+uHlJ/IQrxI1h3T7fu10fm3T2z3KiDbiz8Y7LEanJyHjRizR27QUmHJLy3kvOcpe3VEdCdmi0V30xnbt6r0W03WdqpZLMbIOPGaCXJvtzrlnsyv3u2msc6LRHuIUV79+j6kmG19WAObsX6PVazyCbKxCMcil3X++U1Q+wwId3F0fPbaLX713jjgPAjrddrnPQkTWpf7zFRxAVp3vtgDZ4XgscQxtdh6/LBFMQV7Uzuxhb48M+aTKGrAE3/9x1I2DAJyQY9h1Oy46DkZsYyUVUxgvqaQJ+p3AC7u862MQ0R/i4N/wstvLp4eWx5oIztGkj21RtQ5dgMD3E06/IOG4WWcwTu1VSpmroWeIS+iYPnJYB+l8FmDsxj7DbRuEb70pO3u5k1mtCXUwLURfcZHYQof/9uQ8qTIukZ8jycrUQEFyjbz3Y1eup9Bq6pfHnVEEHcZY0HF5J+TM/Yb1a7XC30EibARiklYleRF57ZQfGX9LwcdYxMHveIkPQLXS8yPPfUHpMTwXPkT8KvOqMGZxYD46Hjie5/uMo+9HvqaL8re6PNXfSgyTZXcseaXKAhI8hwyXnP4Je1RGNDC2ux4zmormVLLtJcFs9g/CNHFfSxoAAA==&quot;"/>
    <we:property name="isFooterCollapsed" value="true"/>
    <we:property name="isFiltersActionButtonVisible" value="true"/>
    <we:property name="reportEmbeddedTime" value="&quot;2023-11-21T19:40:16.467Z&quot;"/>
    <we:property name="creatorTenantId" value="&quot;8a1d4ab0-5815-4e81-adb3-6ae9868a4850&quot;"/>
    <we:property name="creatorUserId" value="&quot;1003200310998862&quot;"/>
    <we:property name="creatorSessionId" value="&quot;d54bba92-6c73-468d-8921-1486cd5e4a8d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EC375F-F377-4CDC-ADF0-CC8811D177D6}">
  <ds:schemaRefs>
    <ds:schemaRef ds:uri="http://www.w3.org/XML/1998/namespace"/>
    <ds:schemaRef ds:uri="http://purl.org/dc/elements/1.1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da 24Slides</Template>
  <TotalTime>1463</TotalTime>
  <Words>633</Words>
  <Application>Microsoft Office PowerPoint</Application>
  <PresentationFormat>Widescreen</PresentationFormat>
  <Paragraphs>207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Tema di Office</vt:lpstr>
      <vt:lpstr>PowerPoint Presentation</vt:lpstr>
      <vt:lpstr>CAPSTONE PROJECT</vt:lpstr>
      <vt:lpstr>Case study</vt:lpstr>
      <vt:lpstr>PowerPoint Presentation</vt:lpstr>
      <vt:lpstr>PowerPoint Presentation</vt:lpstr>
      <vt:lpstr>MODELLO LOGICO</vt:lpstr>
      <vt:lpstr>PowerPoint Presentation</vt:lpstr>
      <vt:lpstr>Query sql</vt:lpstr>
      <vt:lpstr>PowerPoint Presentation</vt:lpstr>
      <vt:lpstr>Diapositiva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 Tiddia</dc:creator>
  <cp:lastModifiedBy>Alexa Tiddia</cp:lastModifiedBy>
  <cp:revision>32</cp:revision>
  <dcterms:created xsi:type="dcterms:W3CDTF">2023-06-28T10:29:37Z</dcterms:created>
  <dcterms:modified xsi:type="dcterms:W3CDTF">2023-11-21T19:50:30Z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