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95E5-3B51-FBAC-05C8-A0A3B569E5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03D2BF0B-8787-4949-A85D-F7E5C6937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C4CB2978-8EC1-C307-3DC3-109A5A73A85B}"/>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B1C7DF83-DFCD-89D2-F90D-ECF98E006F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2DAB1E1-940B-187B-CCA3-500B29F20D34}"/>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74348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0553-3CEE-B50D-2B02-905719A5137F}"/>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5CCED5AE-2237-8B22-989F-C4B3108178A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A6C4D32-461E-B1D2-DDFB-AFAB95D437B7}"/>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860CF352-DBA7-02F9-2E04-3FA7CB8A72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0A5A5A5-9FB8-F204-2E67-7540A7859B11}"/>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14448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D4923-187B-020F-973B-2D25389E27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C3AE974E-05C6-C6E5-1541-3089E849FB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1568BD2-9FD9-DAD9-466D-E3D0EDA4B6CB}"/>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15C7A999-B42F-F2FB-AFEB-175AE40269E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1128201-C156-4C83-66F7-33739872FCD5}"/>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187133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E1DD-D372-96A5-0A6F-62B8BC6D2095}"/>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D93C9B8B-8763-EDC7-2A52-92E0BDFA8E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456DE00D-698A-C77F-5382-37C59FCF9433}"/>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202A6F7C-5AB3-6CE2-50BB-CE07712B748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5A16E4-D898-2A77-E81E-85AEE0DACBB7}"/>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150919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6C8E-0792-370A-05D1-5A154D6968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ABFE57C4-B33A-BAE6-62A0-80E91A634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C112FF-484B-85D6-271F-976A578DD682}"/>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D5EE388D-D932-B310-EF90-5A0C34737A0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5F153-5E6B-F16C-C25F-59F2CC2382D1}"/>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316290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2A7C-B86C-C2AB-6E0F-8330D15FB0B6}"/>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42052ECB-2C3C-1469-FA1A-BCA01072C6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9314EE80-A820-89F2-AD13-0B4E79CA39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645D9761-B01D-63A1-467D-BD4ECAADFCE7}"/>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6" name="Footer Placeholder 5">
            <a:extLst>
              <a:ext uri="{FF2B5EF4-FFF2-40B4-BE49-F238E27FC236}">
                <a16:creationId xmlns:a16="http://schemas.microsoft.com/office/drawing/2014/main" id="{10182991-DE13-2ECB-FFF4-B7F804743E7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3F7394F-059D-CABE-A8E3-D09C4CADD228}"/>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9158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B003-5F77-7C17-767F-A42D5F2C2FAD}"/>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7A7FEE80-073C-9219-8E37-AF0B54462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37C69A-1284-4714-DA78-8396010471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9D26F213-1920-9920-1BE7-AF19E212D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3BA66A-521B-D8E1-1044-3F965A9F3B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E2158BFB-C26D-2D7B-4412-7AE928110544}"/>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8" name="Footer Placeholder 7">
            <a:extLst>
              <a:ext uri="{FF2B5EF4-FFF2-40B4-BE49-F238E27FC236}">
                <a16:creationId xmlns:a16="http://schemas.microsoft.com/office/drawing/2014/main" id="{F8850180-FE92-5FB9-855B-1F8FD5CC7344}"/>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1F605B9A-DBAF-1107-E935-28E1C70A5294}"/>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415543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6F37-C3AA-7CE8-8BA9-AB9FD9B2A7F1}"/>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2C12869E-9A40-81D5-7696-D86853DA63B4}"/>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4" name="Footer Placeholder 3">
            <a:extLst>
              <a:ext uri="{FF2B5EF4-FFF2-40B4-BE49-F238E27FC236}">
                <a16:creationId xmlns:a16="http://schemas.microsoft.com/office/drawing/2014/main" id="{9F5C941F-5FA4-82E6-4B9B-AF282B43F24B}"/>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49FA4C4-BAC9-01E9-F828-D4CE6F1BA99A}"/>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184219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2CB1-6297-3A96-38C0-7F253110C6C9}"/>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3" name="Footer Placeholder 2">
            <a:extLst>
              <a:ext uri="{FF2B5EF4-FFF2-40B4-BE49-F238E27FC236}">
                <a16:creationId xmlns:a16="http://schemas.microsoft.com/office/drawing/2014/main" id="{999BDD5D-D233-5B97-27F4-2EE7FA8DE79B}"/>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CD84372-6127-479A-8309-62279C99857C}"/>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279389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3001-3C6B-FC8A-3107-9B3150EF91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AB0A253-C36B-2BBD-C5CC-7A183AA57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99A0B61E-ADAF-8F42-E99B-1A482273D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8C750F-16BC-8EFE-085D-A5E3547068CB}"/>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6" name="Footer Placeholder 5">
            <a:extLst>
              <a:ext uri="{FF2B5EF4-FFF2-40B4-BE49-F238E27FC236}">
                <a16:creationId xmlns:a16="http://schemas.microsoft.com/office/drawing/2014/main" id="{BE3BDCB6-8B2E-20F7-BC1B-DFE2D52ECAF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7E87F0F-8FBC-DBC5-0E9B-15DAE6AB64FE}"/>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279952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8D89-71BB-C48D-215D-E2068829AA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C8FBC82A-E4B0-487A-7985-19A2CC5ED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C8D913F-5BB2-18A2-4C2E-0E6830018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4AE0DF-B9AC-D9C2-0754-DA006800A09B}"/>
              </a:ext>
            </a:extLst>
          </p:cNvPr>
          <p:cNvSpPr>
            <a:spLocks noGrp="1"/>
          </p:cNvSpPr>
          <p:nvPr>
            <p:ph type="dt" sz="half" idx="10"/>
          </p:nvPr>
        </p:nvSpPr>
        <p:spPr/>
        <p:txBody>
          <a:bodyPr/>
          <a:lstStyle/>
          <a:p>
            <a:fld id="{96D2640B-7660-49E0-8448-0A60F876150C}" type="datetimeFigureOut">
              <a:rPr lang="it-IT" smtClean="0"/>
              <a:t>27/06/2023</a:t>
            </a:fld>
            <a:endParaRPr lang="it-IT"/>
          </a:p>
        </p:txBody>
      </p:sp>
      <p:sp>
        <p:nvSpPr>
          <p:cNvPr id="6" name="Footer Placeholder 5">
            <a:extLst>
              <a:ext uri="{FF2B5EF4-FFF2-40B4-BE49-F238E27FC236}">
                <a16:creationId xmlns:a16="http://schemas.microsoft.com/office/drawing/2014/main" id="{563A9131-5727-27C5-ECD4-9FA6131D2BE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C805A3B-7BB2-0643-89E8-B1DCBA89EE85}"/>
              </a:ext>
            </a:extLst>
          </p:cNvPr>
          <p:cNvSpPr>
            <a:spLocks noGrp="1"/>
          </p:cNvSpPr>
          <p:nvPr>
            <p:ph type="sldNum" sz="quarter" idx="12"/>
          </p:nvPr>
        </p:nvSpPr>
        <p:spPr/>
        <p:txBody>
          <a:bodyPr/>
          <a:lstStyle/>
          <a:p>
            <a:fld id="{7A62A88F-3BD9-447B-81DA-5401870B8443}" type="slidenum">
              <a:rPr lang="it-IT" smtClean="0"/>
              <a:t>‹#›</a:t>
            </a:fld>
            <a:endParaRPr lang="it-IT"/>
          </a:p>
        </p:txBody>
      </p:sp>
    </p:spTree>
    <p:extLst>
      <p:ext uri="{BB962C8B-B14F-4D97-AF65-F5344CB8AC3E}">
        <p14:creationId xmlns:p14="http://schemas.microsoft.com/office/powerpoint/2010/main" val="409352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A7E74-7C1F-0FB9-C959-CB7D27E16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55CD77F1-21FC-86D4-9B1E-6E44E7EB7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817B3056-922C-88F7-7F8F-67CBDC719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2640B-7660-49E0-8448-0A60F876150C}" type="datetimeFigureOut">
              <a:rPr lang="it-IT" smtClean="0"/>
              <a:t>27/06/2023</a:t>
            </a:fld>
            <a:endParaRPr lang="it-IT"/>
          </a:p>
        </p:txBody>
      </p:sp>
      <p:sp>
        <p:nvSpPr>
          <p:cNvPr id="5" name="Footer Placeholder 4">
            <a:extLst>
              <a:ext uri="{FF2B5EF4-FFF2-40B4-BE49-F238E27FC236}">
                <a16:creationId xmlns:a16="http://schemas.microsoft.com/office/drawing/2014/main" id="{CFF422C9-D641-87DE-E3EC-DF1DE20F7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9B298009-96A3-CFC5-9B85-240B2D038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2A88F-3BD9-447B-81DA-5401870B8443}" type="slidenum">
              <a:rPr lang="it-IT" smtClean="0"/>
              <a:t>‹#›</a:t>
            </a:fld>
            <a:endParaRPr lang="it-IT"/>
          </a:p>
        </p:txBody>
      </p:sp>
    </p:spTree>
    <p:extLst>
      <p:ext uri="{BB962C8B-B14F-4D97-AF65-F5344CB8AC3E}">
        <p14:creationId xmlns:p14="http://schemas.microsoft.com/office/powerpoint/2010/main" val="2502876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E9F6A2-8F81-4B64-7EBA-A93C55DA8BB3}"/>
              </a:ext>
            </a:extLst>
          </p:cNvPr>
          <p:cNvSpPr txBox="1"/>
          <p:nvPr/>
        </p:nvSpPr>
        <p:spPr>
          <a:xfrm>
            <a:off x="471196" y="767726"/>
            <a:ext cx="11249608" cy="5322547"/>
          </a:xfrm>
          <a:prstGeom prst="rect">
            <a:avLst/>
          </a:prstGeom>
          <a:noFill/>
        </p:spPr>
        <p:txBody>
          <a:bodyPr wrap="square">
            <a:spAutoFit/>
          </a:bodyPr>
          <a:lstStyle/>
          <a:p>
            <a:pPr algn="just">
              <a:lnSpc>
                <a:spcPct val="107000"/>
              </a:lnSpc>
              <a:spcAft>
                <a:spcPts val="800"/>
              </a:spcAft>
            </a:pP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Si richiede di progettare uno schema concettuale di un database delle attività di acquisto di videogiochi da store diversi della stessa catena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Ogni store è identificato attraverso un codice numerico univoco; inoltre viene riportato l’indirizzo fisico dello stesso ed il numero di telefono</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La base dati contiene le informazioni relative a tutte le persone impiegate presso lo store. Per ciascun impiegato sono noti il codice fiscale, il nome, il titolo di studio ed un recapito. Il codice fiscale permette di identificare univocamente l’impiegato. Gli impiegati possono essere spostati da uno store all’altro a seconda delle esigenze; si vuole pertanto tenere traccia di tutti gli intervalli di tempo in cui un impiegato ha prestato servizio presso uno store e della carica che ha rivestito in quel periodo (per esempio, cassiere o commesso)</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I videogiochi disponibili presso la catena sono identificati dal titolo e dal nome dello sviluppatore; inoltre sono noti l’anno in cui il videogioco è stato distribuito, il costo corrente di acquisto, il genere del videogioco (calcio, action,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platform</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ecc</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ed eventualmente i videogiochi disponibili presso la catena di cui il videogioco in questione rappresenta la versione “remake”</a:t>
            </a:r>
          </a:p>
          <a:p>
            <a:pPr marL="342900" lvl="0" indent="-342900" algn="just">
              <a:lnSpc>
                <a:spcPct val="107000"/>
              </a:lnSpc>
              <a:spcAft>
                <a:spcPts val="800"/>
              </a:spcAft>
              <a:buFont typeface="Wingdings" panose="05000000000000000000" pitchFamily="2" charset="2"/>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Per ogni videogioco è nota la collocazione all’interno di ciascun store. In particolare, sono noti il settore, la nota posizione all’interno del settore ed il numero di copie in cui il videogioco è disponibile. Ciascun settore è identificato attraverso un codice numerico all’interno dello store e dal codice dello store stesso.</a:t>
            </a:r>
          </a:p>
        </p:txBody>
      </p:sp>
    </p:spTree>
    <p:extLst>
      <p:ext uri="{BB962C8B-B14F-4D97-AF65-F5344CB8AC3E}">
        <p14:creationId xmlns:p14="http://schemas.microsoft.com/office/powerpoint/2010/main" val="11649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FAF5B-63DB-059C-95DE-193993FBA69C}"/>
              </a:ext>
            </a:extLst>
          </p:cNvPr>
          <p:cNvSpPr txBox="1"/>
          <p:nvPr/>
        </p:nvSpPr>
        <p:spPr>
          <a:xfrm>
            <a:off x="679690" y="1512875"/>
            <a:ext cx="10832620" cy="3635547"/>
          </a:xfrm>
          <a:prstGeom prst="rect">
            <a:avLst/>
          </a:prstGeom>
          <a:noFill/>
        </p:spPr>
        <p:txBody>
          <a:bodyPr wrap="square">
            <a:spAutoFit/>
          </a:bodyPr>
          <a:lstStyle/>
          <a:p>
            <a:pPr marL="342900" lvl="0" indent="-342900" algn="just">
              <a:lnSpc>
                <a:spcPct val="107000"/>
              </a:lnSpc>
              <a:buFont typeface="+mj-lt"/>
              <a:buAutoNum type="arabicPeriod"/>
            </a:pP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Store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StoreID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Indirizzo, Telefono)</a:t>
            </a:r>
          </a:p>
          <a:p>
            <a:pPr marL="342900" lvl="0" indent="-342900" algn="just">
              <a:lnSpc>
                <a:spcPct val="107000"/>
              </a:lnSpc>
              <a:buFont typeface="+mj-lt"/>
              <a:buAutoNum type="arabicPeriod"/>
            </a:pPr>
            <a:endParaRPr lang="it-IT"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t-IT" kern="100" dirty="0">
                <a:latin typeface="Calibri Light" panose="020F0302020204030204" pitchFamily="34" charset="0"/>
                <a:ea typeface="Calibri" panose="020F0502020204030204" pitchFamily="34" charset="0"/>
                <a:cs typeface="Times New Roman" panose="02020603050405020304" pitchFamily="18" charset="0"/>
              </a:rPr>
              <a:t>Dipendenti (</a:t>
            </a:r>
            <a:r>
              <a:rPr lang="it-IT" kern="100" dirty="0" err="1">
                <a:latin typeface="Calibri Light" panose="020F0302020204030204" pitchFamily="34" charset="0"/>
                <a:ea typeface="Calibri" panose="020F0502020204030204" pitchFamily="34" charset="0"/>
                <a:cs typeface="Times New Roman" panose="02020603050405020304" pitchFamily="18" charset="0"/>
              </a:rPr>
              <a:t>CodiceFiscale</a:t>
            </a:r>
            <a:r>
              <a:rPr lang="it-IT" kern="100" dirty="0">
                <a:latin typeface="Calibri Light" panose="020F0302020204030204" pitchFamily="34" charset="0"/>
                <a:ea typeface="Calibri" panose="020F0502020204030204" pitchFamily="34" charset="0"/>
                <a:cs typeface="Times New Roman" panose="02020603050405020304" pitchFamily="18" charset="0"/>
              </a:rPr>
              <a:t>, Nome, Cognome, </a:t>
            </a:r>
            <a:r>
              <a:rPr lang="it-IT" kern="100" dirty="0" err="1">
                <a:latin typeface="Calibri Light" panose="020F0302020204030204" pitchFamily="34" charset="0"/>
                <a:ea typeface="Calibri" panose="020F0502020204030204" pitchFamily="34" charset="0"/>
                <a:cs typeface="Times New Roman" panose="02020603050405020304" pitchFamily="18" charset="0"/>
              </a:rPr>
              <a:t>TitoloStudio</a:t>
            </a:r>
            <a:r>
              <a:rPr lang="it-IT" kern="100" dirty="0">
                <a:latin typeface="Calibri Light" panose="020F0302020204030204" pitchFamily="34" charset="0"/>
                <a:ea typeface="Calibri" panose="020F0502020204030204" pitchFamily="34" charset="0"/>
                <a:cs typeface="Times New Roman" panose="02020603050405020304" pitchFamily="18" charset="0"/>
              </a:rPr>
              <a:t>, Recapito)</a:t>
            </a:r>
          </a:p>
          <a:p>
            <a:pPr marL="342900" lvl="0" indent="-342900" algn="just">
              <a:lnSpc>
                <a:spcPct val="107000"/>
              </a:lnSpc>
              <a:buFont typeface="+mj-lt"/>
              <a:buAutoNum type="arabicPeriod"/>
            </a:pP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TrasferteDipedenti</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TrasfertaID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StoreID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CodiceFiscale</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DataInizio</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DataFine</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RuoloID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it-IT" kern="100" dirty="0">
                <a:latin typeface="Calibri Light" panose="020F0302020204030204" pitchFamily="34" charset="0"/>
                <a:ea typeface="Calibri" panose="020F0502020204030204" pitchFamily="34" charset="0"/>
                <a:cs typeface="Times New Roman" panose="02020603050405020304" pitchFamily="18" charset="0"/>
              </a:rPr>
              <a:t>Ruolo (</a:t>
            </a:r>
            <a:r>
              <a:rPr lang="it-IT" kern="100" dirty="0" err="1">
                <a:latin typeface="Calibri Light" panose="020F0302020204030204" pitchFamily="34" charset="0"/>
                <a:ea typeface="Calibri" panose="020F0502020204030204" pitchFamily="34" charset="0"/>
                <a:cs typeface="Times New Roman" panose="02020603050405020304" pitchFamily="18" charset="0"/>
              </a:rPr>
              <a:t>RuoloID</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NomeRuolo</a:t>
            </a:r>
            <a:r>
              <a:rPr lang="it-IT" kern="100" dirty="0">
                <a:latin typeface="Calibri Light" panose="020F0302020204030204" pitchFamily="34" charset="0"/>
                <a:ea typeface="Calibri" panose="020F0502020204030204" pitchFamily="34" charset="0"/>
                <a:cs typeface="Times New Roman" panose="02020603050405020304" pitchFamily="18" charset="0"/>
              </a:rPr>
              <a:t>)</a:t>
            </a:r>
            <a:endParaRPr lang="it-IT"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endParaRPr lang="it-IT"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t-IT" kern="100" dirty="0">
                <a:latin typeface="Calibri Light" panose="020F0302020204030204" pitchFamily="34" charset="0"/>
                <a:ea typeface="Calibri" panose="020F0502020204030204" pitchFamily="34" charset="0"/>
                <a:cs typeface="Times New Roman" panose="02020603050405020304" pitchFamily="18" charset="0"/>
              </a:rPr>
              <a:t>Videogiochi (</a:t>
            </a:r>
            <a:r>
              <a:rPr lang="it-IT" kern="100" dirty="0" err="1">
                <a:latin typeface="Calibri Light" panose="020F0302020204030204" pitchFamily="34" charset="0"/>
                <a:ea typeface="Calibri" panose="020F0502020204030204" pitchFamily="34" charset="0"/>
                <a:cs typeface="Times New Roman" panose="02020603050405020304" pitchFamily="18" charset="0"/>
              </a:rPr>
              <a:t>ProductID</a:t>
            </a:r>
            <a:r>
              <a:rPr lang="it-IT" kern="100" dirty="0">
                <a:latin typeface="Calibri Light" panose="020F0302020204030204" pitchFamily="34" charset="0"/>
                <a:ea typeface="Calibri" panose="020F0502020204030204" pitchFamily="34" charset="0"/>
                <a:cs typeface="Times New Roman" panose="02020603050405020304" pitchFamily="18" charset="0"/>
              </a:rPr>
              <a:t>, Titolo, Sviluppatore, </a:t>
            </a:r>
            <a:r>
              <a:rPr lang="it-IT" kern="100" dirty="0" err="1">
                <a:latin typeface="Calibri Light" panose="020F0302020204030204" pitchFamily="34" charset="0"/>
                <a:ea typeface="Calibri" panose="020F0502020204030204" pitchFamily="34" charset="0"/>
                <a:cs typeface="Times New Roman" panose="02020603050405020304" pitchFamily="18" charset="0"/>
              </a:rPr>
              <a:t>AnnoRelease</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StandardCost</a:t>
            </a:r>
            <a:r>
              <a:rPr lang="it-IT" kern="100" dirty="0">
                <a:latin typeface="Calibri Light" panose="020F0302020204030204" pitchFamily="34" charset="0"/>
                <a:ea typeface="Calibri" panose="020F0502020204030204" pitchFamily="34" charset="0"/>
                <a:cs typeface="Times New Roman" panose="02020603050405020304" pitchFamily="18" charset="0"/>
              </a:rPr>
              <a:t>, Genere)</a:t>
            </a:r>
          </a:p>
          <a:p>
            <a:pPr marL="342900" lvl="0" indent="-342900" algn="just">
              <a:lnSpc>
                <a:spcPct val="107000"/>
              </a:lnSpc>
              <a:buFont typeface="+mj-lt"/>
              <a:buAutoNum type="arabicPeriod"/>
            </a:pP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Remake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RemakeID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ProductID</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it-IT" sz="1800" kern="100" dirty="0" err="1">
                <a:effectLst/>
                <a:latin typeface="Calibri Light" panose="020F0302020204030204" pitchFamily="34" charset="0"/>
                <a:ea typeface="Calibri" panose="020F0502020204030204" pitchFamily="34" charset="0"/>
                <a:cs typeface="Times New Roman" panose="02020603050405020304" pitchFamily="18" charset="0"/>
              </a:rPr>
              <a:t>AnnoRemake</a:t>
            </a:r>
            <a:r>
              <a:rPr lang="it-IT" sz="1800" kern="100" dirty="0">
                <a:effectLst/>
                <a:latin typeface="Calibri Light" panose="020F03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mj-lt"/>
              <a:buAutoNum type="arabicPeriod"/>
            </a:pPr>
            <a:r>
              <a:rPr lang="it-IT" kern="100" dirty="0">
                <a:latin typeface="Calibri Light" panose="020F0302020204030204" pitchFamily="34" charset="0"/>
                <a:ea typeface="Calibri" panose="020F0502020204030204" pitchFamily="34" charset="0"/>
                <a:cs typeface="Times New Roman" panose="02020603050405020304" pitchFamily="18" charset="0"/>
              </a:rPr>
              <a:t>Magazzino (</a:t>
            </a:r>
            <a:r>
              <a:rPr lang="it-IT" kern="100" dirty="0" err="1">
                <a:latin typeface="Calibri Light" panose="020F0302020204030204" pitchFamily="34" charset="0"/>
                <a:ea typeface="Calibri" panose="020F0502020204030204" pitchFamily="34" charset="0"/>
                <a:cs typeface="Times New Roman" panose="02020603050405020304" pitchFamily="18" charset="0"/>
              </a:rPr>
              <a:t>ProductID</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StoreID-SettoreID</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PosizioneSettore</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TotaleCopie</a:t>
            </a:r>
            <a:r>
              <a:rPr lang="it-IT" kern="100" dirty="0">
                <a:latin typeface="Calibri Light" panose="020F03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it-IT" kern="100" dirty="0">
                <a:latin typeface="Calibri Light" panose="020F0302020204030204" pitchFamily="34" charset="0"/>
                <a:ea typeface="Calibri" panose="020F0502020204030204" pitchFamily="34" charset="0"/>
                <a:cs typeface="Times New Roman" panose="02020603050405020304" pitchFamily="18" charset="0"/>
              </a:rPr>
              <a:t>Settore (</a:t>
            </a:r>
            <a:r>
              <a:rPr lang="it-IT" kern="100" dirty="0" err="1">
                <a:latin typeface="Calibri Light" panose="020F0302020204030204" pitchFamily="34" charset="0"/>
                <a:ea typeface="Calibri" panose="020F0502020204030204" pitchFamily="34" charset="0"/>
                <a:cs typeface="Times New Roman" panose="02020603050405020304" pitchFamily="18" charset="0"/>
              </a:rPr>
              <a:t>SettoreID-StoreID</a:t>
            </a:r>
            <a:r>
              <a:rPr lang="it-IT" kern="100" dirty="0">
                <a:latin typeface="Calibri Light" panose="020F0302020204030204" pitchFamily="34" charset="0"/>
                <a:ea typeface="Calibri" panose="020F0502020204030204" pitchFamily="34" charset="0"/>
                <a:cs typeface="Times New Roman" panose="02020603050405020304" pitchFamily="18" charset="0"/>
              </a:rPr>
              <a:t>, </a:t>
            </a:r>
            <a:r>
              <a:rPr lang="it-IT" kern="100" dirty="0" err="1">
                <a:latin typeface="Calibri Light" panose="020F0302020204030204" pitchFamily="34" charset="0"/>
                <a:ea typeface="Calibri" panose="020F0502020204030204" pitchFamily="34" charset="0"/>
                <a:cs typeface="Times New Roman" panose="02020603050405020304" pitchFamily="18" charset="0"/>
              </a:rPr>
              <a:t>NomeSettore</a:t>
            </a:r>
            <a:r>
              <a:rPr lang="it-IT" kern="100" dirty="0">
                <a:latin typeface="Calibri Light" panose="020F03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endParaRPr lang="it-IT" sz="1800" kern="100" dirty="0">
              <a:effectLst/>
              <a:latin typeface="Calibri Light" panose="020F0302020204030204" pitchFamily="34" charset="0"/>
              <a:ea typeface="Calibri" panose="020F0502020204030204" pitchFamily="34" charset="0"/>
              <a:cs typeface="Times New Roman" panose="02020603050405020304" pitchFamily="18" charset="0"/>
            </a:endParaRPr>
          </a:p>
          <a:p>
            <a:pPr lvl="0" algn="just">
              <a:lnSpc>
                <a:spcPct val="107000"/>
              </a:lnSpc>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43D614D-9236-2E39-4939-5010F0B2F442}"/>
              </a:ext>
            </a:extLst>
          </p:cNvPr>
          <p:cNvGrpSpPr/>
          <p:nvPr/>
        </p:nvGrpSpPr>
        <p:grpSpPr>
          <a:xfrm>
            <a:off x="4201442" y="333379"/>
            <a:ext cx="1331342" cy="1495982"/>
            <a:chOff x="4037161" y="2681009"/>
            <a:chExt cx="1331342" cy="1495982"/>
          </a:xfrm>
        </p:grpSpPr>
        <p:sp>
          <p:nvSpPr>
            <p:cNvPr id="2" name="Rectangle: Rounded Corners 1">
              <a:extLst>
                <a:ext uri="{FF2B5EF4-FFF2-40B4-BE49-F238E27FC236}">
                  <a16:creationId xmlns:a16="http://schemas.microsoft.com/office/drawing/2014/main" id="{A6C5B98D-3EDB-4AAA-6312-3F23F233D1AF}"/>
                </a:ext>
              </a:extLst>
            </p:cNvPr>
            <p:cNvSpPr/>
            <p:nvPr/>
          </p:nvSpPr>
          <p:spPr>
            <a:xfrm>
              <a:off x="4051540" y="3163738"/>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STORE</a:t>
              </a:r>
              <a:endParaRPr lang="it-IT" sz="1600" dirty="0"/>
            </a:p>
          </p:txBody>
        </p:sp>
        <p:cxnSp>
          <p:nvCxnSpPr>
            <p:cNvPr id="6" name="Straight Connector 5">
              <a:extLst>
                <a:ext uri="{FF2B5EF4-FFF2-40B4-BE49-F238E27FC236}">
                  <a16:creationId xmlns:a16="http://schemas.microsoft.com/office/drawing/2014/main" id="{E4773CEB-2835-3981-0DED-5C90D368D864}"/>
                </a:ext>
              </a:extLst>
            </p:cNvPr>
            <p:cNvCxnSpPr>
              <a:cxnSpLocks/>
            </p:cNvCxnSpPr>
            <p:nvPr/>
          </p:nvCxnSpPr>
          <p:spPr>
            <a:xfrm flipV="1">
              <a:off x="4499892" y="2979744"/>
              <a:ext cx="0" cy="202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4FEC1D4-3A76-31A3-B432-A53557079AAC}"/>
                </a:ext>
              </a:extLst>
            </p:cNvPr>
            <p:cNvCxnSpPr>
              <a:cxnSpLocks/>
            </p:cNvCxnSpPr>
            <p:nvPr/>
          </p:nvCxnSpPr>
          <p:spPr>
            <a:xfrm>
              <a:off x="4347713" y="3694262"/>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4080605E-419F-E2DE-24D1-8B2D2030B762}"/>
                </a:ext>
              </a:extLst>
            </p:cNvPr>
            <p:cNvSpPr/>
            <p:nvPr/>
          </p:nvSpPr>
          <p:spPr>
            <a:xfrm>
              <a:off x="4445892" y="290969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extBox 10">
              <a:extLst>
                <a:ext uri="{FF2B5EF4-FFF2-40B4-BE49-F238E27FC236}">
                  <a16:creationId xmlns:a16="http://schemas.microsoft.com/office/drawing/2014/main" id="{7E62BD36-20AB-339C-DDFB-B32B8D20421A}"/>
                </a:ext>
              </a:extLst>
            </p:cNvPr>
            <p:cNvSpPr txBox="1"/>
            <p:nvPr/>
          </p:nvSpPr>
          <p:spPr>
            <a:xfrm>
              <a:off x="4189340" y="2681009"/>
              <a:ext cx="621103" cy="246221"/>
            </a:xfrm>
            <a:prstGeom prst="rect">
              <a:avLst/>
            </a:prstGeom>
            <a:noFill/>
          </p:spPr>
          <p:txBody>
            <a:bodyPr wrap="square" rtlCol="0">
              <a:spAutoFit/>
            </a:bodyPr>
            <a:lstStyle/>
            <a:p>
              <a:r>
                <a:rPr lang="it-IT" sz="1000" dirty="0" err="1"/>
                <a:t>StoreID</a:t>
              </a:r>
              <a:endParaRPr lang="it-IT" sz="1000" dirty="0"/>
            </a:p>
          </p:txBody>
        </p:sp>
        <p:cxnSp>
          <p:nvCxnSpPr>
            <p:cNvPr id="13" name="Straight Connector 12">
              <a:extLst>
                <a:ext uri="{FF2B5EF4-FFF2-40B4-BE49-F238E27FC236}">
                  <a16:creationId xmlns:a16="http://schemas.microsoft.com/office/drawing/2014/main" id="{E2178550-4494-F698-2443-E8CDEE81D065}"/>
                </a:ext>
              </a:extLst>
            </p:cNvPr>
            <p:cNvCxnSpPr>
              <a:cxnSpLocks/>
            </p:cNvCxnSpPr>
            <p:nvPr/>
          </p:nvCxnSpPr>
          <p:spPr>
            <a:xfrm>
              <a:off x="4991819" y="3694262"/>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4F5B226-31EA-F344-B266-259D349F3798}"/>
                </a:ext>
              </a:extLst>
            </p:cNvPr>
            <p:cNvSpPr txBox="1"/>
            <p:nvPr/>
          </p:nvSpPr>
          <p:spPr>
            <a:xfrm>
              <a:off x="4037161" y="3930770"/>
              <a:ext cx="621103" cy="246221"/>
            </a:xfrm>
            <a:prstGeom prst="rect">
              <a:avLst/>
            </a:prstGeom>
            <a:noFill/>
          </p:spPr>
          <p:txBody>
            <a:bodyPr wrap="square" rtlCol="0">
              <a:spAutoFit/>
            </a:bodyPr>
            <a:lstStyle/>
            <a:p>
              <a:pPr algn="ctr"/>
              <a:r>
                <a:rPr lang="it-IT" sz="1000" dirty="0"/>
                <a:t>Indirizzo</a:t>
              </a:r>
            </a:p>
          </p:txBody>
        </p:sp>
        <p:sp>
          <p:nvSpPr>
            <p:cNvPr id="15" name="TextBox 14">
              <a:extLst>
                <a:ext uri="{FF2B5EF4-FFF2-40B4-BE49-F238E27FC236}">
                  <a16:creationId xmlns:a16="http://schemas.microsoft.com/office/drawing/2014/main" id="{C22388B5-9237-8ADB-1FED-6EBF4DD361A0}"/>
                </a:ext>
              </a:extLst>
            </p:cNvPr>
            <p:cNvSpPr txBox="1"/>
            <p:nvPr/>
          </p:nvSpPr>
          <p:spPr>
            <a:xfrm>
              <a:off x="4701397" y="3930769"/>
              <a:ext cx="667106" cy="246221"/>
            </a:xfrm>
            <a:prstGeom prst="rect">
              <a:avLst/>
            </a:prstGeom>
            <a:noFill/>
          </p:spPr>
          <p:txBody>
            <a:bodyPr wrap="square" rtlCol="0">
              <a:spAutoFit/>
            </a:bodyPr>
            <a:lstStyle/>
            <a:p>
              <a:pPr algn="ctr"/>
              <a:r>
                <a:rPr lang="it-IT" sz="1000" dirty="0"/>
                <a:t>Telefono</a:t>
              </a:r>
            </a:p>
          </p:txBody>
        </p:sp>
      </p:grpSp>
      <p:grpSp>
        <p:nvGrpSpPr>
          <p:cNvPr id="39" name="Group 38">
            <a:extLst>
              <a:ext uri="{FF2B5EF4-FFF2-40B4-BE49-F238E27FC236}">
                <a16:creationId xmlns:a16="http://schemas.microsoft.com/office/drawing/2014/main" id="{C756510F-1AC9-94F1-E9C6-6C8F29D05AB2}"/>
              </a:ext>
            </a:extLst>
          </p:cNvPr>
          <p:cNvGrpSpPr/>
          <p:nvPr/>
        </p:nvGrpSpPr>
        <p:grpSpPr>
          <a:xfrm>
            <a:off x="539707" y="125043"/>
            <a:ext cx="1835231" cy="1495982"/>
            <a:chOff x="2937286" y="1588102"/>
            <a:chExt cx="1835231" cy="1495982"/>
          </a:xfrm>
        </p:grpSpPr>
        <p:sp>
          <p:nvSpPr>
            <p:cNvPr id="4" name="Rectangle: Rounded Corners 3">
              <a:extLst>
                <a:ext uri="{FF2B5EF4-FFF2-40B4-BE49-F238E27FC236}">
                  <a16:creationId xmlns:a16="http://schemas.microsoft.com/office/drawing/2014/main" id="{8048B3E2-9987-7DEF-271C-47BF676D786D}"/>
                </a:ext>
              </a:extLst>
            </p:cNvPr>
            <p:cNvSpPr/>
            <p:nvPr/>
          </p:nvSpPr>
          <p:spPr>
            <a:xfrm>
              <a:off x="2955265" y="2070831"/>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DIPENDENTI</a:t>
              </a:r>
            </a:p>
          </p:txBody>
        </p:sp>
        <p:cxnSp>
          <p:nvCxnSpPr>
            <p:cNvPr id="22" name="Straight Connector 21">
              <a:extLst>
                <a:ext uri="{FF2B5EF4-FFF2-40B4-BE49-F238E27FC236}">
                  <a16:creationId xmlns:a16="http://schemas.microsoft.com/office/drawing/2014/main" id="{0A9D341C-AFDB-A977-17F6-3082A594B63F}"/>
                </a:ext>
              </a:extLst>
            </p:cNvPr>
            <p:cNvCxnSpPr>
              <a:cxnSpLocks/>
            </p:cNvCxnSpPr>
            <p:nvPr/>
          </p:nvCxnSpPr>
          <p:spPr>
            <a:xfrm>
              <a:off x="3260063" y="2601355"/>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8991D01-6E32-E85F-2F3E-C05D6ED0B098}"/>
                </a:ext>
              </a:extLst>
            </p:cNvPr>
            <p:cNvCxnSpPr>
              <a:cxnSpLocks/>
            </p:cNvCxnSpPr>
            <p:nvPr/>
          </p:nvCxnSpPr>
          <p:spPr>
            <a:xfrm>
              <a:off x="3904169" y="2601355"/>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F43E60-6BEB-0CE0-CCA3-467841680DBE}"/>
                </a:ext>
              </a:extLst>
            </p:cNvPr>
            <p:cNvSpPr txBox="1"/>
            <p:nvPr/>
          </p:nvSpPr>
          <p:spPr>
            <a:xfrm>
              <a:off x="2949511" y="2837863"/>
              <a:ext cx="621103" cy="246221"/>
            </a:xfrm>
            <a:prstGeom prst="rect">
              <a:avLst/>
            </a:prstGeom>
            <a:noFill/>
          </p:spPr>
          <p:txBody>
            <a:bodyPr wrap="square" rtlCol="0">
              <a:spAutoFit/>
            </a:bodyPr>
            <a:lstStyle/>
            <a:p>
              <a:pPr algn="ctr"/>
              <a:r>
                <a:rPr lang="it-IT" sz="1000" dirty="0"/>
                <a:t>Nome</a:t>
              </a:r>
            </a:p>
          </p:txBody>
        </p:sp>
        <p:sp>
          <p:nvSpPr>
            <p:cNvPr id="25" name="TextBox 24">
              <a:extLst>
                <a:ext uri="{FF2B5EF4-FFF2-40B4-BE49-F238E27FC236}">
                  <a16:creationId xmlns:a16="http://schemas.microsoft.com/office/drawing/2014/main" id="{9AD5FE46-0E51-C0E2-2447-3E4381528845}"/>
                </a:ext>
              </a:extLst>
            </p:cNvPr>
            <p:cNvSpPr txBox="1"/>
            <p:nvPr/>
          </p:nvSpPr>
          <p:spPr>
            <a:xfrm>
              <a:off x="3519932" y="2837862"/>
              <a:ext cx="768473" cy="246221"/>
            </a:xfrm>
            <a:prstGeom prst="rect">
              <a:avLst/>
            </a:prstGeom>
            <a:noFill/>
          </p:spPr>
          <p:txBody>
            <a:bodyPr wrap="square" rtlCol="0">
              <a:spAutoFit/>
            </a:bodyPr>
            <a:lstStyle/>
            <a:p>
              <a:pPr algn="ctr"/>
              <a:r>
                <a:rPr lang="it-IT" sz="1000" dirty="0"/>
                <a:t>Cognome</a:t>
              </a:r>
            </a:p>
          </p:txBody>
        </p:sp>
        <p:cxnSp>
          <p:nvCxnSpPr>
            <p:cNvPr id="26" name="Straight Connector 25">
              <a:extLst>
                <a:ext uri="{FF2B5EF4-FFF2-40B4-BE49-F238E27FC236}">
                  <a16:creationId xmlns:a16="http://schemas.microsoft.com/office/drawing/2014/main" id="{D2DF1B74-8E76-246B-3D31-95B0EBECAC0B}"/>
                </a:ext>
              </a:extLst>
            </p:cNvPr>
            <p:cNvCxnSpPr>
              <a:cxnSpLocks/>
            </p:cNvCxnSpPr>
            <p:nvPr/>
          </p:nvCxnSpPr>
          <p:spPr>
            <a:xfrm>
              <a:off x="3260062" y="1834323"/>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7123CF-8CE2-8FE5-24C3-5AEC7B32D9FB}"/>
                </a:ext>
              </a:extLst>
            </p:cNvPr>
            <p:cNvCxnSpPr>
              <a:cxnSpLocks/>
            </p:cNvCxnSpPr>
            <p:nvPr/>
          </p:nvCxnSpPr>
          <p:spPr>
            <a:xfrm>
              <a:off x="3904168" y="1834323"/>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E57432D-096A-D4F0-4E04-0A38191D0F34}"/>
                </a:ext>
              </a:extLst>
            </p:cNvPr>
            <p:cNvSpPr txBox="1"/>
            <p:nvPr/>
          </p:nvSpPr>
          <p:spPr>
            <a:xfrm>
              <a:off x="2937286" y="1588103"/>
              <a:ext cx="621103" cy="400110"/>
            </a:xfrm>
            <a:prstGeom prst="rect">
              <a:avLst/>
            </a:prstGeom>
            <a:noFill/>
          </p:spPr>
          <p:txBody>
            <a:bodyPr wrap="square" rtlCol="0">
              <a:spAutoFit/>
            </a:bodyPr>
            <a:lstStyle/>
            <a:p>
              <a:pPr algn="ctr"/>
              <a:r>
                <a:rPr lang="it-IT" sz="1000" dirty="0"/>
                <a:t>Titolo Studio</a:t>
              </a:r>
            </a:p>
          </p:txBody>
        </p:sp>
        <p:sp>
          <p:nvSpPr>
            <p:cNvPr id="31" name="TextBox 30">
              <a:extLst>
                <a:ext uri="{FF2B5EF4-FFF2-40B4-BE49-F238E27FC236}">
                  <a16:creationId xmlns:a16="http://schemas.microsoft.com/office/drawing/2014/main" id="{33C85E77-8A2F-6B0B-6227-A6843468453B}"/>
                </a:ext>
              </a:extLst>
            </p:cNvPr>
            <p:cNvSpPr txBox="1"/>
            <p:nvPr/>
          </p:nvSpPr>
          <p:spPr>
            <a:xfrm>
              <a:off x="3507707" y="1588102"/>
              <a:ext cx="768473" cy="246221"/>
            </a:xfrm>
            <a:prstGeom prst="rect">
              <a:avLst/>
            </a:prstGeom>
            <a:noFill/>
          </p:spPr>
          <p:txBody>
            <a:bodyPr wrap="square" rtlCol="0">
              <a:spAutoFit/>
            </a:bodyPr>
            <a:lstStyle/>
            <a:p>
              <a:pPr algn="ctr"/>
              <a:r>
                <a:rPr lang="it-IT" sz="1000" dirty="0"/>
                <a:t>Recapito</a:t>
              </a:r>
            </a:p>
          </p:txBody>
        </p:sp>
        <p:cxnSp>
          <p:nvCxnSpPr>
            <p:cNvPr id="32" name="Straight Connector 31">
              <a:extLst>
                <a:ext uri="{FF2B5EF4-FFF2-40B4-BE49-F238E27FC236}">
                  <a16:creationId xmlns:a16="http://schemas.microsoft.com/office/drawing/2014/main" id="{06F40154-CAFD-3BA0-920D-F830DFB54FA7}"/>
                </a:ext>
              </a:extLst>
            </p:cNvPr>
            <p:cNvCxnSpPr>
              <a:cxnSpLocks/>
            </p:cNvCxnSpPr>
            <p:nvPr/>
          </p:nvCxnSpPr>
          <p:spPr>
            <a:xfrm>
              <a:off x="4093039" y="2165984"/>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EC4FBF6C-3D58-1C76-B72A-2504339FF7F3}"/>
                </a:ext>
              </a:extLst>
            </p:cNvPr>
            <p:cNvSpPr/>
            <p:nvPr/>
          </p:nvSpPr>
          <p:spPr>
            <a:xfrm flipH="1" flipV="1">
              <a:off x="4381221" y="209940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TextBox 37">
              <a:extLst>
                <a:ext uri="{FF2B5EF4-FFF2-40B4-BE49-F238E27FC236}">
                  <a16:creationId xmlns:a16="http://schemas.microsoft.com/office/drawing/2014/main" id="{8CBD77EB-15CE-ACE0-F298-C413464A8CED}"/>
                </a:ext>
              </a:extLst>
            </p:cNvPr>
            <p:cNvSpPr txBox="1"/>
            <p:nvPr/>
          </p:nvSpPr>
          <p:spPr>
            <a:xfrm>
              <a:off x="4430334" y="2042873"/>
              <a:ext cx="342183" cy="246221"/>
            </a:xfrm>
            <a:prstGeom prst="rect">
              <a:avLst/>
            </a:prstGeom>
            <a:noFill/>
          </p:spPr>
          <p:txBody>
            <a:bodyPr wrap="square" rtlCol="0">
              <a:spAutoFit/>
            </a:bodyPr>
            <a:lstStyle/>
            <a:p>
              <a:r>
                <a:rPr lang="it-IT" sz="1000" dirty="0"/>
                <a:t>CF</a:t>
              </a:r>
            </a:p>
          </p:txBody>
        </p:sp>
      </p:grpSp>
      <p:grpSp>
        <p:nvGrpSpPr>
          <p:cNvPr id="65" name="Group 64">
            <a:extLst>
              <a:ext uri="{FF2B5EF4-FFF2-40B4-BE49-F238E27FC236}">
                <a16:creationId xmlns:a16="http://schemas.microsoft.com/office/drawing/2014/main" id="{FB41ECF6-50DB-C6CA-8959-CEFE0B3F89EE}"/>
              </a:ext>
            </a:extLst>
          </p:cNvPr>
          <p:cNvGrpSpPr/>
          <p:nvPr/>
        </p:nvGrpSpPr>
        <p:grpSpPr>
          <a:xfrm>
            <a:off x="1631801" y="5522700"/>
            <a:ext cx="2163960" cy="1013253"/>
            <a:chOff x="1756743" y="4605244"/>
            <a:chExt cx="2163960" cy="1013253"/>
          </a:xfrm>
        </p:grpSpPr>
        <p:sp>
          <p:nvSpPr>
            <p:cNvPr id="57" name="Rectangle: Rounded Corners 56">
              <a:extLst>
                <a:ext uri="{FF2B5EF4-FFF2-40B4-BE49-F238E27FC236}">
                  <a16:creationId xmlns:a16="http://schemas.microsoft.com/office/drawing/2014/main" id="{7EC62FEA-4D67-A523-F6F2-0BB533929F12}"/>
                </a:ext>
              </a:extLst>
            </p:cNvPr>
            <p:cNvSpPr/>
            <p:nvPr/>
          </p:nvSpPr>
          <p:spPr>
            <a:xfrm>
              <a:off x="1771122" y="4605244"/>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RUOLO</a:t>
              </a:r>
              <a:endParaRPr lang="it-IT" sz="1600" dirty="0"/>
            </a:p>
          </p:txBody>
        </p:sp>
        <p:cxnSp>
          <p:nvCxnSpPr>
            <p:cNvPr id="58" name="Straight Connector 57">
              <a:extLst>
                <a:ext uri="{FF2B5EF4-FFF2-40B4-BE49-F238E27FC236}">
                  <a16:creationId xmlns:a16="http://schemas.microsoft.com/office/drawing/2014/main" id="{EAE676A9-06B4-6BCA-232B-04A91274395B}"/>
                </a:ext>
              </a:extLst>
            </p:cNvPr>
            <p:cNvCxnSpPr>
              <a:cxnSpLocks/>
            </p:cNvCxnSpPr>
            <p:nvPr/>
          </p:nvCxnSpPr>
          <p:spPr>
            <a:xfrm flipH="1" flipV="1">
              <a:off x="2954292" y="4828934"/>
              <a:ext cx="34218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947BB5-84E0-34A6-E935-E27701BDAB63}"/>
                </a:ext>
              </a:extLst>
            </p:cNvPr>
            <p:cNvCxnSpPr>
              <a:cxnSpLocks/>
            </p:cNvCxnSpPr>
            <p:nvPr/>
          </p:nvCxnSpPr>
          <p:spPr>
            <a:xfrm>
              <a:off x="2067295" y="5135768"/>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60" name="Flowchart: Connector 59">
              <a:extLst>
                <a:ext uri="{FF2B5EF4-FFF2-40B4-BE49-F238E27FC236}">
                  <a16:creationId xmlns:a16="http://schemas.microsoft.com/office/drawing/2014/main" id="{84C4D9A3-E806-218F-7C28-8CB3B8F06E30}"/>
                </a:ext>
              </a:extLst>
            </p:cNvPr>
            <p:cNvSpPr/>
            <p:nvPr/>
          </p:nvSpPr>
          <p:spPr>
            <a:xfrm>
              <a:off x="3246237" y="4774934"/>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TextBox 60">
              <a:extLst>
                <a:ext uri="{FF2B5EF4-FFF2-40B4-BE49-F238E27FC236}">
                  <a16:creationId xmlns:a16="http://schemas.microsoft.com/office/drawing/2014/main" id="{0900F5F3-AD12-8E6E-E0BC-845B4F7C522F}"/>
                </a:ext>
              </a:extLst>
            </p:cNvPr>
            <p:cNvSpPr txBox="1"/>
            <p:nvPr/>
          </p:nvSpPr>
          <p:spPr>
            <a:xfrm>
              <a:off x="3299600" y="4705823"/>
              <a:ext cx="621103" cy="246221"/>
            </a:xfrm>
            <a:prstGeom prst="rect">
              <a:avLst/>
            </a:prstGeom>
            <a:noFill/>
          </p:spPr>
          <p:txBody>
            <a:bodyPr wrap="square" rtlCol="0">
              <a:spAutoFit/>
            </a:bodyPr>
            <a:lstStyle/>
            <a:p>
              <a:r>
                <a:rPr lang="it-IT" sz="1000" dirty="0" err="1"/>
                <a:t>RuoloID</a:t>
              </a:r>
              <a:endParaRPr lang="it-IT" sz="1000" dirty="0"/>
            </a:p>
          </p:txBody>
        </p:sp>
        <p:sp>
          <p:nvSpPr>
            <p:cNvPr id="63" name="TextBox 62">
              <a:extLst>
                <a:ext uri="{FF2B5EF4-FFF2-40B4-BE49-F238E27FC236}">
                  <a16:creationId xmlns:a16="http://schemas.microsoft.com/office/drawing/2014/main" id="{48D32074-261E-3134-F272-102313E68AC8}"/>
                </a:ext>
              </a:extLst>
            </p:cNvPr>
            <p:cNvSpPr txBox="1"/>
            <p:nvPr/>
          </p:nvSpPr>
          <p:spPr>
            <a:xfrm>
              <a:off x="1756743" y="5372276"/>
              <a:ext cx="899656" cy="246221"/>
            </a:xfrm>
            <a:prstGeom prst="rect">
              <a:avLst/>
            </a:prstGeom>
            <a:noFill/>
          </p:spPr>
          <p:txBody>
            <a:bodyPr wrap="square" rtlCol="0">
              <a:spAutoFit/>
            </a:bodyPr>
            <a:lstStyle/>
            <a:p>
              <a:pPr algn="ctr"/>
              <a:r>
                <a:rPr lang="it-IT" sz="1000" dirty="0" err="1"/>
                <a:t>NomeRuolo</a:t>
              </a:r>
              <a:endParaRPr lang="it-IT" sz="1000" dirty="0"/>
            </a:p>
          </p:txBody>
        </p:sp>
      </p:grpSp>
      <p:sp>
        <p:nvSpPr>
          <p:cNvPr id="82" name="Flowchart: Decision 81">
            <a:extLst>
              <a:ext uri="{FF2B5EF4-FFF2-40B4-BE49-F238E27FC236}">
                <a16:creationId xmlns:a16="http://schemas.microsoft.com/office/drawing/2014/main" id="{8EE27603-83A6-6B47-F33B-156D8E6B32BE}"/>
              </a:ext>
            </a:extLst>
          </p:cNvPr>
          <p:cNvSpPr/>
          <p:nvPr/>
        </p:nvSpPr>
        <p:spPr>
          <a:xfrm>
            <a:off x="792522" y="1948732"/>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5" name="Straight Connector 84">
            <a:extLst>
              <a:ext uri="{FF2B5EF4-FFF2-40B4-BE49-F238E27FC236}">
                <a16:creationId xmlns:a16="http://schemas.microsoft.com/office/drawing/2014/main" id="{CBDE7390-3D77-5C0B-4CC5-6D4027C72DE2}"/>
              </a:ext>
            </a:extLst>
          </p:cNvPr>
          <p:cNvCxnSpPr>
            <a:cxnSpLocks/>
            <a:stCxn id="4" idx="2"/>
            <a:endCxn id="82" idx="0"/>
          </p:cNvCxnSpPr>
          <p:nvPr/>
        </p:nvCxnSpPr>
        <p:spPr>
          <a:xfrm flipH="1">
            <a:off x="1139551" y="1138296"/>
            <a:ext cx="27735" cy="810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A7373EB-C289-7BBF-5918-9B2DB566085A}"/>
              </a:ext>
            </a:extLst>
          </p:cNvPr>
          <p:cNvCxnSpPr>
            <a:cxnSpLocks/>
            <a:stCxn id="82" idx="2"/>
            <a:endCxn id="41" idx="0"/>
          </p:cNvCxnSpPr>
          <p:nvPr/>
        </p:nvCxnSpPr>
        <p:spPr>
          <a:xfrm flipH="1">
            <a:off x="1139016" y="2569072"/>
            <a:ext cx="535" cy="731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8A0C3DB2-B464-D2EB-6DF3-BE18B485A51A}"/>
              </a:ext>
            </a:extLst>
          </p:cNvPr>
          <p:cNvCxnSpPr>
            <a:stCxn id="41" idx="2"/>
            <a:endCxn id="57" idx="1"/>
          </p:cNvCxnSpPr>
          <p:nvPr/>
        </p:nvCxnSpPr>
        <p:spPr>
          <a:xfrm rot="16200000" flipH="1">
            <a:off x="414415" y="4556196"/>
            <a:ext cx="1956367" cy="507164"/>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94" name="Flowchart: Decision 93">
            <a:extLst>
              <a:ext uri="{FF2B5EF4-FFF2-40B4-BE49-F238E27FC236}">
                <a16:creationId xmlns:a16="http://schemas.microsoft.com/office/drawing/2014/main" id="{0722957A-AA6F-BDED-988F-B753F432040C}"/>
              </a:ext>
            </a:extLst>
          </p:cNvPr>
          <p:cNvSpPr/>
          <p:nvPr/>
        </p:nvSpPr>
        <p:spPr>
          <a:xfrm>
            <a:off x="750442" y="5477792"/>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8" name="Flowchart: Decision 97">
            <a:extLst>
              <a:ext uri="{FF2B5EF4-FFF2-40B4-BE49-F238E27FC236}">
                <a16:creationId xmlns:a16="http://schemas.microsoft.com/office/drawing/2014/main" id="{6F2C7059-1F52-434A-88E0-EB1AC152A1E4}"/>
              </a:ext>
            </a:extLst>
          </p:cNvPr>
          <p:cNvSpPr/>
          <p:nvPr/>
        </p:nvSpPr>
        <p:spPr>
          <a:xfrm>
            <a:off x="2889229" y="3261037"/>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7" name="Connector: Elbow 106">
            <a:extLst>
              <a:ext uri="{FF2B5EF4-FFF2-40B4-BE49-F238E27FC236}">
                <a16:creationId xmlns:a16="http://schemas.microsoft.com/office/drawing/2014/main" id="{1554F5DB-4FA8-ABD9-317E-5C2417695906}"/>
              </a:ext>
            </a:extLst>
          </p:cNvPr>
          <p:cNvCxnSpPr>
            <a:cxnSpLocks/>
            <a:stCxn id="2" idx="1"/>
            <a:endCxn id="41" idx="3"/>
          </p:cNvCxnSpPr>
          <p:nvPr/>
        </p:nvCxnSpPr>
        <p:spPr>
          <a:xfrm rot="10800000" flipV="1">
            <a:off x="1748617" y="1081369"/>
            <a:ext cx="2467205" cy="2484963"/>
          </a:xfrm>
          <a:prstGeom prst="bentConnector3">
            <a:avLst>
              <a:gd name="adj1" fmla="val 39860"/>
            </a:avLst>
          </a:prstGeom>
          <a:ln w="28575"/>
        </p:spPr>
        <p:style>
          <a:lnRef idx="1">
            <a:schemeClr val="accent1"/>
          </a:lnRef>
          <a:fillRef idx="0">
            <a:schemeClr val="accent1"/>
          </a:fillRef>
          <a:effectRef idx="0">
            <a:schemeClr val="accent1"/>
          </a:effectRef>
          <a:fontRef idx="minor">
            <a:schemeClr val="tx1"/>
          </a:fontRef>
        </p:style>
      </p:cxnSp>
      <p:sp>
        <p:nvSpPr>
          <p:cNvPr id="208" name="Flowchart: Decision 207">
            <a:extLst>
              <a:ext uri="{FF2B5EF4-FFF2-40B4-BE49-F238E27FC236}">
                <a16:creationId xmlns:a16="http://schemas.microsoft.com/office/drawing/2014/main" id="{C0DCA989-963D-2E76-7F4D-C85160764DAF}"/>
              </a:ext>
            </a:extLst>
          </p:cNvPr>
          <p:cNvSpPr/>
          <p:nvPr/>
        </p:nvSpPr>
        <p:spPr>
          <a:xfrm>
            <a:off x="7585728" y="2038711"/>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9" name="Flowchart: Decision 208">
            <a:extLst>
              <a:ext uri="{FF2B5EF4-FFF2-40B4-BE49-F238E27FC236}">
                <a16:creationId xmlns:a16="http://schemas.microsoft.com/office/drawing/2014/main" id="{D8C7DB8B-FA6E-5DB0-4617-964B36A8DDE2}"/>
              </a:ext>
            </a:extLst>
          </p:cNvPr>
          <p:cNvSpPr/>
          <p:nvPr/>
        </p:nvSpPr>
        <p:spPr>
          <a:xfrm>
            <a:off x="5703404" y="3319928"/>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9" name="Connector: Elbow 228">
            <a:extLst>
              <a:ext uri="{FF2B5EF4-FFF2-40B4-BE49-F238E27FC236}">
                <a16:creationId xmlns:a16="http://schemas.microsoft.com/office/drawing/2014/main" id="{30B51E39-D920-8EC0-E18A-0D95EC314AC3}"/>
              </a:ext>
            </a:extLst>
          </p:cNvPr>
          <p:cNvCxnSpPr>
            <a:cxnSpLocks/>
            <a:stCxn id="2" idx="3"/>
            <a:endCxn id="184" idx="1"/>
          </p:cNvCxnSpPr>
          <p:nvPr/>
        </p:nvCxnSpPr>
        <p:spPr>
          <a:xfrm>
            <a:off x="5435021" y="1081370"/>
            <a:ext cx="1893885" cy="2538829"/>
          </a:xfrm>
          <a:prstGeom prst="bentConnector3">
            <a:avLst>
              <a:gd name="adj1" fmla="val 32900"/>
            </a:avLst>
          </a:prstGeom>
          <a:ln w="28575"/>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CD9C6570-CEC1-AA79-F9CE-23F3BA50EDC7}"/>
              </a:ext>
            </a:extLst>
          </p:cNvPr>
          <p:cNvSpPr txBox="1"/>
          <p:nvPr/>
        </p:nvSpPr>
        <p:spPr>
          <a:xfrm>
            <a:off x="1098078" y="1932447"/>
            <a:ext cx="768473" cy="246221"/>
          </a:xfrm>
          <a:prstGeom prst="rect">
            <a:avLst/>
          </a:prstGeom>
          <a:noFill/>
        </p:spPr>
        <p:txBody>
          <a:bodyPr wrap="square" rtlCol="0">
            <a:spAutoFit/>
          </a:bodyPr>
          <a:lstStyle/>
          <a:p>
            <a:pPr algn="ctr"/>
            <a:r>
              <a:rPr lang="it-IT" sz="1000" b="1" dirty="0"/>
              <a:t>(0,n)</a:t>
            </a:r>
          </a:p>
        </p:txBody>
      </p:sp>
      <p:sp>
        <p:nvSpPr>
          <p:cNvPr id="235" name="TextBox 234">
            <a:extLst>
              <a:ext uri="{FF2B5EF4-FFF2-40B4-BE49-F238E27FC236}">
                <a16:creationId xmlns:a16="http://schemas.microsoft.com/office/drawing/2014/main" id="{3C1677E0-3D76-C419-60A5-9295043FBBA7}"/>
              </a:ext>
            </a:extLst>
          </p:cNvPr>
          <p:cNvSpPr txBox="1"/>
          <p:nvPr/>
        </p:nvSpPr>
        <p:spPr>
          <a:xfrm>
            <a:off x="1057113" y="2453867"/>
            <a:ext cx="768473" cy="246221"/>
          </a:xfrm>
          <a:prstGeom prst="rect">
            <a:avLst/>
          </a:prstGeom>
          <a:noFill/>
        </p:spPr>
        <p:txBody>
          <a:bodyPr wrap="square" rtlCol="0">
            <a:spAutoFit/>
          </a:bodyPr>
          <a:lstStyle/>
          <a:p>
            <a:pPr algn="ctr"/>
            <a:r>
              <a:rPr lang="it-IT" sz="1000" b="1" dirty="0"/>
              <a:t>(1,1)</a:t>
            </a:r>
          </a:p>
        </p:txBody>
      </p:sp>
      <p:sp>
        <p:nvSpPr>
          <p:cNvPr id="236" name="TextBox 235">
            <a:extLst>
              <a:ext uri="{FF2B5EF4-FFF2-40B4-BE49-F238E27FC236}">
                <a16:creationId xmlns:a16="http://schemas.microsoft.com/office/drawing/2014/main" id="{51BA3D2C-2AA0-3203-C323-20DBC5AE64C5}"/>
              </a:ext>
            </a:extLst>
          </p:cNvPr>
          <p:cNvSpPr txBox="1"/>
          <p:nvPr/>
        </p:nvSpPr>
        <p:spPr>
          <a:xfrm>
            <a:off x="526994" y="5285634"/>
            <a:ext cx="768473" cy="246221"/>
          </a:xfrm>
          <a:prstGeom prst="rect">
            <a:avLst/>
          </a:prstGeom>
          <a:noFill/>
        </p:spPr>
        <p:txBody>
          <a:bodyPr wrap="square" rtlCol="0">
            <a:spAutoFit/>
          </a:bodyPr>
          <a:lstStyle/>
          <a:p>
            <a:pPr algn="ctr"/>
            <a:r>
              <a:rPr lang="it-IT" sz="1000" b="1" dirty="0"/>
              <a:t>(1,n)</a:t>
            </a:r>
          </a:p>
        </p:txBody>
      </p:sp>
      <p:sp>
        <p:nvSpPr>
          <p:cNvPr id="237" name="TextBox 236">
            <a:extLst>
              <a:ext uri="{FF2B5EF4-FFF2-40B4-BE49-F238E27FC236}">
                <a16:creationId xmlns:a16="http://schemas.microsoft.com/office/drawing/2014/main" id="{98ACC1CE-8F74-0247-68B2-C162833685C0}"/>
              </a:ext>
            </a:extLst>
          </p:cNvPr>
          <p:cNvSpPr txBox="1"/>
          <p:nvPr/>
        </p:nvSpPr>
        <p:spPr>
          <a:xfrm>
            <a:off x="3250144" y="3182817"/>
            <a:ext cx="768473" cy="246221"/>
          </a:xfrm>
          <a:prstGeom prst="rect">
            <a:avLst/>
          </a:prstGeom>
          <a:noFill/>
        </p:spPr>
        <p:txBody>
          <a:bodyPr wrap="square" rtlCol="0">
            <a:spAutoFit/>
          </a:bodyPr>
          <a:lstStyle/>
          <a:p>
            <a:pPr algn="ctr"/>
            <a:r>
              <a:rPr lang="it-IT" sz="1000" b="1" dirty="0"/>
              <a:t>(1,n)</a:t>
            </a:r>
          </a:p>
        </p:txBody>
      </p:sp>
      <p:sp>
        <p:nvSpPr>
          <p:cNvPr id="238" name="TextBox 237">
            <a:extLst>
              <a:ext uri="{FF2B5EF4-FFF2-40B4-BE49-F238E27FC236}">
                <a16:creationId xmlns:a16="http://schemas.microsoft.com/office/drawing/2014/main" id="{C05AF903-92AA-CFB9-6FEB-9A97E09423FA}"/>
              </a:ext>
            </a:extLst>
          </p:cNvPr>
          <p:cNvSpPr txBox="1"/>
          <p:nvPr/>
        </p:nvSpPr>
        <p:spPr>
          <a:xfrm>
            <a:off x="1065480" y="6225471"/>
            <a:ext cx="768473" cy="246221"/>
          </a:xfrm>
          <a:prstGeom prst="rect">
            <a:avLst/>
          </a:prstGeom>
          <a:noFill/>
        </p:spPr>
        <p:txBody>
          <a:bodyPr wrap="square" rtlCol="0">
            <a:spAutoFit/>
          </a:bodyPr>
          <a:lstStyle/>
          <a:p>
            <a:pPr algn="ctr"/>
            <a:r>
              <a:rPr lang="it-IT" sz="1000" b="1" dirty="0"/>
              <a:t>(1,n)</a:t>
            </a:r>
          </a:p>
        </p:txBody>
      </p:sp>
      <p:sp>
        <p:nvSpPr>
          <p:cNvPr id="239" name="TextBox 238">
            <a:extLst>
              <a:ext uri="{FF2B5EF4-FFF2-40B4-BE49-F238E27FC236}">
                <a16:creationId xmlns:a16="http://schemas.microsoft.com/office/drawing/2014/main" id="{12C9956A-0450-7B95-47F8-BE95A503F882}"/>
              </a:ext>
            </a:extLst>
          </p:cNvPr>
          <p:cNvSpPr txBox="1"/>
          <p:nvPr/>
        </p:nvSpPr>
        <p:spPr>
          <a:xfrm>
            <a:off x="2634034" y="3688889"/>
            <a:ext cx="768473" cy="246221"/>
          </a:xfrm>
          <a:prstGeom prst="rect">
            <a:avLst/>
          </a:prstGeom>
          <a:noFill/>
        </p:spPr>
        <p:txBody>
          <a:bodyPr wrap="square" rtlCol="0">
            <a:spAutoFit/>
          </a:bodyPr>
          <a:lstStyle/>
          <a:p>
            <a:pPr algn="ctr"/>
            <a:r>
              <a:rPr lang="it-IT" sz="1000" b="1" dirty="0"/>
              <a:t>(1,n)</a:t>
            </a:r>
          </a:p>
        </p:txBody>
      </p:sp>
      <p:sp>
        <p:nvSpPr>
          <p:cNvPr id="240" name="TextBox 239">
            <a:extLst>
              <a:ext uri="{FF2B5EF4-FFF2-40B4-BE49-F238E27FC236}">
                <a16:creationId xmlns:a16="http://schemas.microsoft.com/office/drawing/2014/main" id="{5CE8BD05-8FFB-C43B-EC5C-82E89AA4C75F}"/>
              </a:ext>
            </a:extLst>
          </p:cNvPr>
          <p:cNvSpPr txBox="1"/>
          <p:nvPr/>
        </p:nvSpPr>
        <p:spPr>
          <a:xfrm>
            <a:off x="5319167" y="3146559"/>
            <a:ext cx="768473" cy="246221"/>
          </a:xfrm>
          <a:prstGeom prst="rect">
            <a:avLst/>
          </a:prstGeom>
          <a:noFill/>
        </p:spPr>
        <p:txBody>
          <a:bodyPr wrap="square" rtlCol="0">
            <a:spAutoFit/>
          </a:bodyPr>
          <a:lstStyle/>
          <a:p>
            <a:pPr algn="ctr"/>
            <a:r>
              <a:rPr lang="it-IT" sz="1000" b="1" dirty="0"/>
              <a:t>(1,n)</a:t>
            </a:r>
          </a:p>
        </p:txBody>
      </p:sp>
      <p:sp>
        <p:nvSpPr>
          <p:cNvPr id="241" name="TextBox 240">
            <a:extLst>
              <a:ext uri="{FF2B5EF4-FFF2-40B4-BE49-F238E27FC236}">
                <a16:creationId xmlns:a16="http://schemas.microsoft.com/office/drawing/2014/main" id="{FCA8C2F0-8E8F-E98E-849B-E32C0C60951C}"/>
              </a:ext>
            </a:extLst>
          </p:cNvPr>
          <p:cNvSpPr txBox="1"/>
          <p:nvPr/>
        </p:nvSpPr>
        <p:spPr>
          <a:xfrm>
            <a:off x="6220455" y="3652456"/>
            <a:ext cx="768473" cy="246221"/>
          </a:xfrm>
          <a:prstGeom prst="rect">
            <a:avLst/>
          </a:prstGeom>
          <a:noFill/>
        </p:spPr>
        <p:txBody>
          <a:bodyPr wrap="square" rtlCol="0">
            <a:spAutoFit/>
          </a:bodyPr>
          <a:lstStyle/>
          <a:p>
            <a:pPr algn="ctr"/>
            <a:r>
              <a:rPr lang="it-IT" sz="1000" b="1" dirty="0"/>
              <a:t>(1,n)</a:t>
            </a:r>
          </a:p>
        </p:txBody>
      </p:sp>
      <p:sp>
        <p:nvSpPr>
          <p:cNvPr id="244" name="TextBox 243">
            <a:extLst>
              <a:ext uri="{FF2B5EF4-FFF2-40B4-BE49-F238E27FC236}">
                <a16:creationId xmlns:a16="http://schemas.microsoft.com/office/drawing/2014/main" id="{94CD5E84-09C3-9287-FE71-998D55242F00}"/>
              </a:ext>
            </a:extLst>
          </p:cNvPr>
          <p:cNvSpPr txBox="1"/>
          <p:nvPr/>
        </p:nvSpPr>
        <p:spPr>
          <a:xfrm>
            <a:off x="8030045" y="2075469"/>
            <a:ext cx="768473" cy="246221"/>
          </a:xfrm>
          <a:prstGeom prst="rect">
            <a:avLst/>
          </a:prstGeom>
          <a:noFill/>
        </p:spPr>
        <p:txBody>
          <a:bodyPr wrap="square" rtlCol="0">
            <a:spAutoFit/>
          </a:bodyPr>
          <a:lstStyle/>
          <a:p>
            <a:pPr algn="ctr"/>
            <a:r>
              <a:rPr lang="it-IT" sz="1000" b="1" dirty="0"/>
              <a:t>(1,n)</a:t>
            </a:r>
          </a:p>
        </p:txBody>
      </p:sp>
      <p:sp>
        <p:nvSpPr>
          <p:cNvPr id="245" name="TextBox 244">
            <a:extLst>
              <a:ext uri="{FF2B5EF4-FFF2-40B4-BE49-F238E27FC236}">
                <a16:creationId xmlns:a16="http://schemas.microsoft.com/office/drawing/2014/main" id="{3FE22885-1B2C-E23F-2B57-4A87102B1D93}"/>
              </a:ext>
            </a:extLst>
          </p:cNvPr>
          <p:cNvSpPr txBox="1"/>
          <p:nvPr/>
        </p:nvSpPr>
        <p:spPr>
          <a:xfrm>
            <a:off x="7919697" y="2405462"/>
            <a:ext cx="768473" cy="246221"/>
          </a:xfrm>
          <a:prstGeom prst="rect">
            <a:avLst/>
          </a:prstGeom>
          <a:noFill/>
        </p:spPr>
        <p:txBody>
          <a:bodyPr wrap="square" rtlCol="0">
            <a:spAutoFit/>
          </a:bodyPr>
          <a:lstStyle/>
          <a:p>
            <a:pPr algn="ctr"/>
            <a:r>
              <a:rPr lang="it-IT" sz="1000" b="1" dirty="0"/>
              <a:t>(1,n)</a:t>
            </a:r>
          </a:p>
        </p:txBody>
      </p:sp>
      <p:grpSp>
        <p:nvGrpSpPr>
          <p:cNvPr id="70" name="Group 69">
            <a:extLst>
              <a:ext uri="{FF2B5EF4-FFF2-40B4-BE49-F238E27FC236}">
                <a16:creationId xmlns:a16="http://schemas.microsoft.com/office/drawing/2014/main" id="{849EC2F4-643F-687C-0516-FDBED3289FB8}"/>
              </a:ext>
            </a:extLst>
          </p:cNvPr>
          <p:cNvGrpSpPr/>
          <p:nvPr/>
        </p:nvGrpSpPr>
        <p:grpSpPr>
          <a:xfrm>
            <a:off x="-59749" y="2818342"/>
            <a:ext cx="2929438" cy="1608110"/>
            <a:chOff x="-59749" y="2818342"/>
            <a:chExt cx="2929438" cy="1608110"/>
          </a:xfrm>
        </p:grpSpPr>
        <p:grpSp>
          <p:nvGrpSpPr>
            <p:cNvPr id="175" name="Group 174">
              <a:extLst>
                <a:ext uri="{FF2B5EF4-FFF2-40B4-BE49-F238E27FC236}">
                  <a16:creationId xmlns:a16="http://schemas.microsoft.com/office/drawing/2014/main" id="{5BC75ED1-83DC-17B8-8052-FA96F8A6D257}"/>
                </a:ext>
              </a:extLst>
            </p:cNvPr>
            <p:cNvGrpSpPr/>
            <p:nvPr/>
          </p:nvGrpSpPr>
          <p:grpSpPr>
            <a:xfrm>
              <a:off x="-21809" y="2818342"/>
              <a:ext cx="2891498" cy="1608110"/>
              <a:chOff x="-57198" y="3182330"/>
              <a:chExt cx="2891498" cy="1608110"/>
            </a:xfrm>
          </p:grpSpPr>
          <p:grpSp>
            <p:nvGrpSpPr>
              <p:cNvPr id="55" name="Group 54">
                <a:extLst>
                  <a:ext uri="{FF2B5EF4-FFF2-40B4-BE49-F238E27FC236}">
                    <a16:creationId xmlns:a16="http://schemas.microsoft.com/office/drawing/2014/main" id="{602E7BE3-D018-6659-7148-A7930EC87756}"/>
                  </a:ext>
                </a:extLst>
              </p:cNvPr>
              <p:cNvGrpSpPr/>
              <p:nvPr/>
            </p:nvGrpSpPr>
            <p:grpSpPr>
              <a:xfrm>
                <a:off x="-57198" y="3182330"/>
                <a:ext cx="2891498" cy="1608110"/>
                <a:chOff x="1980638" y="794122"/>
                <a:chExt cx="2891498" cy="1608110"/>
              </a:xfrm>
            </p:grpSpPr>
            <p:grpSp>
              <p:nvGrpSpPr>
                <p:cNvPr id="40" name="Group 39">
                  <a:extLst>
                    <a:ext uri="{FF2B5EF4-FFF2-40B4-BE49-F238E27FC236}">
                      <a16:creationId xmlns:a16="http://schemas.microsoft.com/office/drawing/2014/main" id="{685778B2-BAF6-6DE5-87B0-9A040DDB9035}"/>
                    </a:ext>
                  </a:extLst>
                </p:cNvPr>
                <p:cNvGrpSpPr/>
                <p:nvPr/>
              </p:nvGrpSpPr>
              <p:grpSpPr>
                <a:xfrm>
                  <a:off x="2293195" y="794122"/>
                  <a:ext cx="2578941" cy="1608110"/>
                  <a:chOff x="2716597" y="1588102"/>
                  <a:chExt cx="2578941" cy="1608110"/>
                </a:xfrm>
              </p:grpSpPr>
              <p:sp>
                <p:nvSpPr>
                  <p:cNvPr id="41" name="Rectangle: Rounded Corners 40">
                    <a:extLst>
                      <a:ext uri="{FF2B5EF4-FFF2-40B4-BE49-F238E27FC236}">
                        <a16:creationId xmlns:a16="http://schemas.microsoft.com/office/drawing/2014/main" id="{95F6CFBF-7D2D-3BC8-2FAD-AACE62D65988}"/>
                      </a:ext>
                    </a:extLst>
                  </p:cNvPr>
                  <p:cNvSpPr/>
                  <p:nvPr/>
                </p:nvSpPr>
                <p:spPr>
                  <a:xfrm>
                    <a:off x="2955265" y="2070831"/>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TRASFERTE</a:t>
                    </a:r>
                  </a:p>
                </p:txBody>
              </p:sp>
              <p:cxnSp>
                <p:nvCxnSpPr>
                  <p:cNvPr id="42" name="Straight Connector 41">
                    <a:extLst>
                      <a:ext uri="{FF2B5EF4-FFF2-40B4-BE49-F238E27FC236}">
                        <a16:creationId xmlns:a16="http://schemas.microsoft.com/office/drawing/2014/main" id="{BF426304-FA60-877C-885B-B9FED98F795A}"/>
                      </a:ext>
                    </a:extLst>
                  </p:cNvPr>
                  <p:cNvCxnSpPr>
                    <a:cxnSpLocks/>
                  </p:cNvCxnSpPr>
                  <p:nvPr/>
                </p:nvCxnSpPr>
                <p:spPr>
                  <a:xfrm>
                    <a:off x="3027149" y="2601355"/>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506D28-FF73-AE95-4BA3-D8D0259D37C4}"/>
                      </a:ext>
                    </a:extLst>
                  </p:cNvPr>
                  <p:cNvCxnSpPr>
                    <a:cxnSpLocks/>
                  </p:cNvCxnSpPr>
                  <p:nvPr/>
                </p:nvCxnSpPr>
                <p:spPr>
                  <a:xfrm>
                    <a:off x="3904169" y="2601355"/>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A3F3172-445B-6273-F24C-CF92E0F05049}"/>
                      </a:ext>
                    </a:extLst>
                  </p:cNvPr>
                  <p:cNvSpPr txBox="1"/>
                  <p:nvPr/>
                </p:nvSpPr>
                <p:spPr>
                  <a:xfrm>
                    <a:off x="2716597" y="2885658"/>
                    <a:ext cx="621103" cy="246221"/>
                  </a:xfrm>
                  <a:prstGeom prst="rect">
                    <a:avLst/>
                  </a:prstGeom>
                  <a:noFill/>
                </p:spPr>
                <p:txBody>
                  <a:bodyPr wrap="square" rtlCol="0">
                    <a:spAutoFit/>
                  </a:bodyPr>
                  <a:lstStyle/>
                  <a:p>
                    <a:pPr algn="ctr"/>
                    <a:r>
                      <a:rPr lang="it-IT" sz="1000" dirty="0"/>
                      <a:t>CF</a:t>
                    </a:r>
                  </a:p>
                </p:txBody>
              </p:sp>
              <p:sp>
                <p:nvSpPr>
                  <p:cNvPr id="45" name="TextBox 44">
                    <a:extLst>
                      <a:ext uri="{FF2B5EF4-FFF2-40B4-BE49-F238E27FC236}">
                        <a16:creationId xmlns:a16="http://schemas.microsoft.com/office/drawing/2014/main" id="{E29D4F5F-3A15-1286-0943-E1E1B63FC729}"/>
                      </a:ext>
                    </a:extLst>
                  </p:cNvPr>
                  <p:cNvSpPr txBox="1"/>
                  <p:nvPr/>
                </p:nvSpPr>
                <p:spPr>
                  <a:xfrm>
                    <a:off x="3546332" y="2949991"/>
                    <a:ext cx="768473" cy="246221"/>
                  </a:xfrm>
                  <a:prstGeom prst="rect">
                    <a:avLst/>
                  </a:prstGeom>
                  <a:noFill/>
                </p:spPr>
                <p:txBody>
                  <a:bodyPr wrap="square" rtlCol="0">
                    <a:spAutoFit/>
                  </a:bodyPr>
                  <a:lstStyle/>
                  <a:p>
                    <a:pPr algn="ctr"/>
                    <a:r>
                      <a:rPr lang="it-IT" sz="1000" dirty="0" err="1"/>
                      <a:t>StoreID</a:t>
                    </a:r>
                    <a:endParaRPr lang="it-IT" sz="1000" dirty="0"/>
                  </a:p>
                </p:txBody>
              </p:sp>
              <p:cxnSp>
                <p:nvCxnSpPr>
                  <p:cNvPr id="46" name="Straight Connector 45">
                    <a:extLst>
                      <a:ext uri="{FF2B5EF4-FFF2-40B4-BE49-F238E27FC236}">
                        <a16:creationId xmlns:a16="http://schemas.microsoft.com/office/drawing/2014/main" id="{31BC7F82-5AAF-08B9-3217-1E042953BEFD}"/>
                      </a:ext>
                    </a:extLst>
                  </p:cNvPr>
                  <p:cNvCxnSpPr>
                    <a:cxnSpLocks/>
                  </p:cNvCxnSpPr>
                  <p:nvPr/>
                </p:nvCxnSpPr>
                <p:spPr>
                  <a:xfrm>
                    <a:off x="3260062" y="1834323"/>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981127-871B-F717-6CDF-D311BB0AE0EF}"/>
                      </a:ext>
                    </a:extLst>
                  </p:cNvPr>
                  <p:cNvCxnSpPr>
                    <a:cxnSpLocks/>
                  </p:cNvCxnSpPr>
                  <p:nvPr/>
                </p:nvCxnSpPr>
                <p:spPr>
                  <a:xfrm>
                    <a:off x="3904168" y="1834323"/>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E66A388-C068-B29A-324E-54E830526321}"/>
                      </a:ext>
                    </a:extLst>
                  </p:cNvPr>
                  <p:cNvSpPr txBox="1"/>
                  <p:nvPr/>
                </p:nvSpPr>
                <p:spPr>
                  <a:xfrm>
                    <a:off x="2937286" y="1588103"/>
                    <a:ext cx="621103" cy="400110"/>
                  </a:xfrm>
                  <a:prstGeom prst="rect">
                    <a:avLst/>
                  </a:prstGeom>
                  <a:noFill/>
                </p:spPr>
                <p:txBody>
                  <a:bodyPr wrap="square" rtlCol="0">
                    <a:spAutoFit/>
                  </a:bodyPr>
                  <a:lstStyle/>
                  <a:p>
                    <a:pPr algn="ctr"/>
                    <a:r>
                      <a:rPr lang="it-IT" sz="1000" dirty="0"/>
                      <a:t>Data</a:t>
                    </a:r>
                  </a:p>
                  <a:p>
                    <a:pPr algn="ctr"/>
                    <a:r>
                      <a:rPr lang="it-IT" sz="1000" dirty="0"/>
                      <a:t>Inizio</a:t>
                    </a:r>
                  </a:p>
                </p:txBody>
              </p:sp>
              <p:sp>
                <p:nvSpPr>
                  <p:cNvPr id="49" name="TextBox 48">
                    <a:extLst>
                      <a:ext uri="{FF2B5EF4-FFF2-40B4-BE49-F238E27FC236}">
                        <a16:creationId xmlns:a16="http://schemas.microsoft.com/office/drawing/2014/main" id="{7CE3C912-161E-BDEE-D89C-DB0EA5B13DDC}"/>
                      </a:ext>
                    </a:extLst>
                  </p:cNvPr>
                  <p:cNvSpPr txBox="1"/>
                  <p:nvPr/>
                </p:nvSpPr>
                <p:spPr>
                  <a:xfrm>
                    <a:off x="3507707" y="1588102"/>
                    <a:ext cx="768473" cy="246221"/>
                  </a:xfrm>
                  <a:prstGeom prst="rect">
                    <a:avLst/>
                  </a:prstGeom>
                  <a:noFill/>
                </p:spPr>
                <p:txBody>
                  <a:bodyPr wrap="square" rtlCol="0">
                    <a:spAutoFit/>
                  </a:bodyPr>
                  <a:lstStyle/>
                  <a:p>
                    <a:pPr algn="ctr"/>
                    <a:r>
                      <a:rPr lang="it-IT" sz="1000" dirty="0" err="1"/>
                      <a:t>DataFIne</a:t>
                    </a:r>
                    <a:endParaRPr lang="it-IT" sz="1000" dirty="0"/>
                  </a:p>
                </p:txBody>
              </p:sp>
              <p:cxnSp>
                <p:nvCxnSpPr>
                  <p:cNvPr id="50" name="Straight Connector 49">
                    <a:extLst>
                      <a:ext uri="{FF2B5EF4-FFF2-40B4-BE49-F238E27FC236}">
                        <a16:creationId xmlns:a16="http://schemas.microsoft.com/office/drawing/2014/main" id="{61A5D420-CD50-7AAE-525D-CDF26BA48A87}"/>
                      </a:ext>
                    </a:extLst>
                  </p:cNvPr>
                  <p:cNvCxnSpPr>
                    <a:cxnSpLocks/>
                  </p:cNvCxnSpPr>
                  <p:nvPr/>
                </p:nvCxnSpPr>
                <p:spPr>
                  <a:xfrm>
                    <a:off x="4101059" y="2158980"/>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51" name="Flowchart: Connector 50">
                    <a:extLst>
                      <a:ext uri="{FF2B5EF4-FFF2-40B4-BE49-F238E27FC236}">
                        <a16:creationId xmlns:a16="http://schemas.microsoft.com/office/drawing/2014/main" id="{CE374F11-13EA-485C-1B12-A567871705E8}"/>
                      </a:ext>
                    </a:extLst>
                  </p:cNvPr>
                  <p:cNvSpPr/>
                  <p:nvPr/>
                </p:nvSpPr>
                <p:spPr>
                  <a:xfrm flipH="1" flipV="1">
                    <a:off x="4443241" y="210498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TextBox 51">
                    <a:extLst>
                      <a:ext uri="{FF2B5EF4-FFF2-40B4-BE49-F238E27FC236}">
                        <a16:creationId xmlns:a16="http://schemas.microsoft.com/office/drawing/2014/main" id="{13C0FD1B-CF9C-378D-7299-4111796D9BF1}"/>
                      </a:ext>
                    </a:extLst>
                  </p:cNvPr>
                  <p:cNvSpPr txBox="1"/>
                  <p:nvPr/>
                </p:nvSpPr>
                <p:spPr>
                  <a:xfrm>
                    <a:off x="4497241" y="2035870"/>
                    <a:ext cx="798297" cy="246221"/>
                  </a:xfrm>
                  <a:prstGeom prst="rect">
                    <a:avLst/>
                  </a:prstGeom>
                  <a:noFill/>
                </p:spPr>
                <p:txBody>
                  <a:bodyPr wrap="square" rtlCol="0">
                    <a:spAutoFit/>
                  </a:bodyPr>
                  <a:lstStyle/>
                  <a:p>
                    <a:r>
                      <a:rPr lang="it-IT" sz="1000" dirty="0" err="1"/>
                      <a:t>TrasfertaID</a:t>
                    </a:r>
                    <a:endParaRPr lang="it-IT" sz="1000" dirty="0"/>
                  </a:p>
                </p:txBody>
              </p:sp>
            </p:grpSp>
            <p:cxnSp>
              <p:nvCxnSpPr>
                <p:cNvPr id="53" name="Straight Connector 52">
                  <a:extLst>
                    <a:ext uri="{FF2B5EF4-FFF2-40B4-BE49-F238E27FC236}">
                      <a16:creationId xmlns:a16="http://schemas.microsoft.com/office/drawing/2014/main" id="{04652BE2-B4AC-A50C-D73F-FC385FEFFC6A}"/>
                    </a:ext>
                  </a:extLst>
                </p:cNvPr>
                <p:cNvCxnSpPr>
                  <a:cxnSpLocks/>
                </p:cNvCxnSpPr>
                <p:nvPr/>
              </p:nvCxnSpPr>
              <p:spPr>
                <a:xfrm>
                  <a:off x="2185247" y="1642954"/>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571EB99-0347-59B1-F790-095CCEE4EFE0}"/>
                    </a:ext>
                  </a:extLst>
                </p:cNvPr>
                <p:cNvSpPr txBox="1"/>
                <p:nvPr/>
              </p:nvSpPr>
              <p:spPr>
                <a:xfrm>
                  <a:off x="1980638" y="1365000"/>
                  <a:ext cx="621103" cy="246221"/>
                </a:xfrm>
                <a:prstGeom prst="rect">
                  <a:avLst/>
                </a:prstGeom>
                <a:noFill/>
              </p:spPr>
              <p:txBody>
                <a:bodyPr wrap="square" rtlCol="0">
                  <a:spAutoFit/>
                </a:bodyPr>
                <a:lstStyle/>
                <a:p>
                  <a:r>
                    <a:rPr lang="it-IT" sz="1000" dirty="0" err="1"/>
                    <a:t>RuoloID</a:t>
                  </a:r>
                  <a:endParaRPr lang="it-IT" sz="1000" dirty="0"/>
                </a:p>
              </p:txBody>
            </p:sp>
          </p:grpSp>
          <p:sp>
            <p:nvSpPr>
              <p:cNvPr id="99" name="Flowchart: Connector 98">
                <a:extLst>
                  <a:ext uri="{FF2B5EF4-FFF2-40B4-BE49-F238E27FC236}">
                    <a16:creationId xmlns:a16="http://schemas.microsoft.com/office/drawing/2014/main" id="{74255189-1511-4BB7-56B0-990384C408B7}"/>
                  </a:ext>
                </a:extLst>
              </p:cNvPr>
              <p:cNvSpPr/>
              <p:nvPr/>
            </p:nvSpPr>
            <p:spPr>
              <a:xfrm flipH="1" flipV="1">
                <a:off x="1388930" y="4410539"/>
                <a:ext cx="108000" cy="108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Flowchart: Connector 99">
                <a:extLst>
                  <a:ext uri="{FF2B5EF4-FFF2-40B4-BE49-F238E27FC236}">
                    <a16:creationId xmlns:a16="http://schemas.microsoft.com/office/drawing/2014/main" id="{A215EEF8-52ED-855B-840C-8C6791369871}"/>
                  </a:ext>
                </a:extLst>
              </p:cNvPr>
              <p:cNvSpPr/>
              <p:nvPr/>
            </p:nvSpPr>
            <p:spPr>
              <a:xfrm flipH="1" flipV="1">
                <a:off x="62690" y="3977162"/>
                <a:ext cx="108000" cy="108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2" name="Flowchart: Connector 101">
                <a:extLst>
                  <a:ext uri="{FF2B5EF4-FFF2-40B4-BE49-F238E27FC236}">
                    <a16:creationId xmlns:a16="http://schemas.microsoft.com/office/drawing/2014/main" id="{B03F6386-5E38-3804-6AA0-590E261319C7}"/>
                  </a:ext>
                </a:extLst>
              </p:cNvPr>
              <p:cNvSpPr/>
              <p:nvPr/>
            </p:nvSpPr>
            <p:spPr>
              <a:xfrm flipH="1" flipV="1">
                <a:off x="511910" y="4425886"/>
                <a:ext cx="108000" cy="108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6" name="Straight Connector 15">
              <a:extLst>
                <a:ext uri="{FF2B5EF4-FFF2-40B4-BE49-F238E27FC236}">
                  <a16:creationId xmlns:a16="http://schemas.microsoft.com/office/drawing/2014/main" id="{C8B83DD8-C739-4DDB-00C8-7C27726BBF93}"/>
                </a:ext>
              </a:extLst>
            </p:cNvPr>
            <p:cNvCxnSpPr>
              <a:cxnSpLocks/>
            </p:cNvCxnSpPr>
            <p:nvPr/>
          </p:nvCxnSpPr>
          <p:spPr>
            <a:xfrm>
              <a:off x="340713" y="3301071"/>
              <a:ext cx="31458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7322A9-C74E-3820-33FF-B7A679B5B863}"/>
                </a:ext>
              </a:extLst>
            </p:cNvPr>
            <p:cNvSpPr txBox="1"/>
            <p:nvPr/>
          </p:nvSpPr>
          <p:spPr>
            <a:xfrm>
              <a:off x="-59749" y="3068342"/>
              <a:ext cx="621103" cy="246221"/>
            </a:xfrm>
            <a:prstGeom prst="rect">
              <a:avLst/>
            </a:prstGeom>
            <a:noFill/>
          </p:spPr>
          <p:txBody>
            <a:bodyPr wrap="square" rtlCol="0">
              <a:spAutoFit/>
            </a:bodyPr>
            <a:lstStyle/>
            <a:p>
              <a:r>
                <a:rPr lang="it-IT" sz="1000" dirty="0" err="1"/>
                <a:t>Current</a:t>
              </a:r>
              <a:endParaRPr lang="it-IT" sz="1000" dirty="0"/>
            </a:p>
          </p:txBody>
        </p:sp>
      </p:grpSp>
      <p:grpSp>
        <p:nvGrpSpPr>
          <p:cNvPr id="67" name="Group 66">
            <a:extLst>
              <a:ext uri="{FF2B5EF4-FFF2-40B4-BE49-F238E27FC236}">
                <a16:creationId xmlns:a16="http://schemas.microsoft.com/office/drawing/2014/main" id="{17BE5D93-12F8-E048-D3F5-7E63E575870D}"/>
              </a:ext>
            </a:extLst>
          </p:cNvPr>
          <p:cNvGrpSpPr/>
          <p:nvPr/>
        </p:nvGrpSpPr>
        <p:grpSpPr>
          <a:xfrm>
            <a:off x="8815157" y="266437"/>
            <a:ext cx="3052326" cy="1562923"/>
            <a:chOff x="8815157" y="266437"/>
            <a:chExt cx="3052326" cy="1562923"/>
          </a:xfrm>
        </p:grpSpPr>
        <p:grpSp>
          <p:nvGrpSpPr>
            <p:cNvPr id="110" name="Group 109">
              <a:extLst>
                <a:ext uri="{FF2B5EF4-FFF2-40B4-BE49-F238E27FC236}">
                  <a16:creationId xmlns:a16="http://schemas.microsoft.com/office/drawing/2014/main" id="{1857FD78-5E88-63BD-F78D-0DE033AD4E90}"/>
                </a:ext>
              </a:extLst>
            </p:cNvPr>
            <p:cNvGrpSpPr/>
            <p:nvPr/>
          </p:nvGrpSpPr>
          <p:grpSpPr>
            <a:xfrm>
              <a:off x="9569805" y="266437"/>
              <a:ext cx="2297678" cy="1562923"/>
              <a:chOff x="2855122" y="1521161"/>
              <a:chExt cx="2297678" cy="1562923"/>
            </a:xfrm>
          </p:grpSpPr>
          <p:sp>
            <p:nvSpPr>
              <p:cNvPr id="111" name="Rectangle: Rounded Corners 110">
                <a:extLst>
                  <a:ext uri="{FF2B5EF4-FFF2-40B4-BE49-F238E27FC236}">
                    <a16:creationId xmlns:a16="http://schemas.microsoft.com/office/drawing/2014/main" id="{1368919C-D272-617E-028C-DFF0A9624AC7}"/>
                  </a:ext>
                </a:extLst>
              </p:cNvPr>
              <p:cNvSpPr/>
              <p:nvPr/>
            </p:nvSpPr>
            <p:spPr>
              <a:xfrm>
                <a:off x="2955265" y="2070831"/>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VIDEOGIOCHI</a:t>
                </a:r>
              </a:p>
            </p:txBody>
          </p:sp>
          <p:cxnSp>
            <p:nvCxnSpPr>
              <p:cNvPr id="112" name="Straight Connector 111">
                <a:extLst>
                  <a:ext uri="{FF2B5EF4-FFF2-40B4-BE49-F238E27FC236}">
                    <a16:creationId xmlns:a16="http://schemas.microsoft.com/office/drawing/2014/main" id="{31CE2DEB-089D-FDE8-52A1-03671B96BF6C}"/>
                  </a:ext>
                </a:extLst>
              </p:cNvPr>
              <p:cNvCxnSpPr>
                <a:cxnSpLocks/>
              </p:cNvCxnSpPr>
              <p:nvPr/>
            </p:nvCxnSpPr>
            <p:spPr>
              <a:xfrm>
                <a:off x="3260063" y="2601355"/>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95D0770-5579-0202-D230-90672A7F37C7}"/>
                  </a:ext>
                </a:extLst>
              </p:cNvPr>
              <p:cNvCxnSpPr>
                <a:cxnSpLocks/>
              </p:cNvCxnSpPr>
              <p:nvPr/>
            </p:nvCxnSpPr>
            <p:spPr>
              <a:xfrm>
                <a:off x="3904169" y="2601355"/>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27F51870-3153-A1BA-2E59-10DBA4193BD2}"/>
                  </a:ext>
                </a:extLst>
              </p:cNvPr>
              <p:cNvSpPr txBox="1"/>
              <p:nvPr/>
            </p:nvSpPr>
            <p:spPr>
              <a:xfrm>
                <a:off x="2949511" y="2837863"/>
                <a:ext cx="621103" cy="246221"/>
              </a:xfrm>
              <a:prstGeom prst="rect">
                <a:avLst/>
              </a:prstGeom>
              <a:noFill/>
            </p:spPr>
            <p:txBody>
              <a:bodyPr wrap="square" rtlCol="0">
                <a:spAutoFit/>
              </a:bodyPr>
              <a:lstStyle/>
              <a:p>
                <a:pPr algn="ctr"/>
                <a:r>
                  <a:rPr lang="it-IT" sz="1000" dirty="0"/>
                  <a:t>Titolo</a:t>
                </a:r>
              </a:p>
            </p:txBody>
          </p:sp>
          <p:sp>
            <p:nvSpPr>
              <p:cNvPr id="115" name="TextBox 114">
                <a:extLst>
                  <a:ext uri="{FF2B5EF4-FFF2-40B4-BE49-F238E27FC236}">
                    <a16:creationId xmlns:a16="http://schemas.microsoft.com/office/drawing/2014/main" id="{D19B780E-3AFF-A3E2-97A6-A11FB7E0B33C}"/>
                  </a:ext>
                </a:extLst>
              </p:cNvPr>
              <p:cNvSpPr txBox="1"/>
              <p:nvPr/>
            </p:nvSpPr>
            <p:spPr>
              <a:xfrm>
                <a:off x="3519932" y="2837862"/>
                <a:ext cx="861288" cy="246221"/>
              </a:xfrm>
              <a:prstGeom prst="rect">
                <a:avLst/>
              </a:prstGeom>
              <a:noFill/>
            </p:spPr>
            <p:txBody>
              <a:bodyPr wrap="square" rtlCol="0">
                <a:spAutoFit/>
              </a:bodyPr>
              <a:lstStyle/>
              <a:p>
                <a:pPr algn="ctr"/>
                <a:r>
                  <a:rPr lang="it-IT" sz="1000" dirty="0"/>
                  <a:t>Sviluppatore</a:t>
                </a:r>
              </a:p>
            </p:txBody>
          </p:sp>
          <p:cxnSp>
            <p:nvCxnSpPr>
              <p:cNvPr id="116" name="Straight Connector 115">
                <a:extLst>
                  <a:ext uri="{FF2B5EF4-FFF2-40B4-BE49-F238E27FC236}">
                    <a16:creationId xmlns:a16="http://schemas.microsoft.com/office/drawing/2014/main" id="{FAF56166-8D89-9903-F460-1E01CBB7DD2A}"/>
                  </a:ext>
                </a:extLst>
              </p:cNvPr>
              <p:cNvCxnSpPr>
                <a:cxnSpLocks/>
              </p:cNvCxnSpPr>
              <p:nvPr/>
            </p:nvCxnSpPr>
            <p:spPr>
              <a:xfrm>
                <a:off x="3260062" y="1834323"/>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052BCE4-F7AE-9AED-139A-AD998C665A8A}"/>
                  </a:ext>
                </a:extLst>
              </p:cNvPr>
              <p:cNvCxnSpPr>
                <a:cxnSpLocks/>
              </p:cNvCxnSpPr>
              <p:nvPr/>
            </p:nvCxnSpPr>
            <p:spPr>
              <a:xfrm>
                <a:off x="3904168" y="1834323"/>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022E6F2-D3C4-B822-AB3F-7868C33A7733}"/>
                  </a:ext>
                </a:extLst>
              </p:cNvPr>
              <p:cNvSpPr txBox="1"/>
              <p:nvPr/>
            </p:nvSpPr>
            <p:spPr>
              <a:xfrm>
                <a:off x="2855122" y="1521161"/>
                <a:ext cx="809880" cy="400110"/>
              </a:xfrm>
              <a:prstGeom prst="rect">
                <a:avLst/>
              </a:prstGeom>
              <a:noFill/>
            </p:spPr>
            <p:txBody>
              <a:bodyPr wrap="square" rtlCol="0">
                <a:spAutoFit/>
              </a:bodyPr>
              <a:lstStyle/>
              <a:p>
                <a:pPr algn="ctr"/>
                <a:r>
                  <a:rPr lang="it-IT" sz="1000" dirty="0"/>
                  <a:t>Standard</a:t>
                </a:r>
              </a:p>
              <a:p>
                <a:pPr algn="ctr"/>
                <a:r>
                  <a:rPr lang="it-IT" sz="1000" dirty="0"/>
                  <a:t>Cost</a:t>
                </a:r>
              </a:p>
            </p:txBody>
          </p:sp>
          <p:sp>
            <p:nvSpPr>
              <p:cNvPr id="119" name="TextBox 118">
                <a:extLst>
                  <a:ext uri="{FF2B5EF4-FFF2-40B4-BE49-F238E27FC236}">
                    <a16:creationId xmlns:a16="http://schemas.microsoft.com/office/drawing/2014/main" id="{52C7A194-82BC-C89E-4FDC-B4DD0E77528B}"/>
                  </a:ext>
                </a:extLst>
              </p:cNvPr>
              <p:cNvSpPr txBox="1"/>
              <p:nvPr/>
            </p:nvSpPr>
            <p:spPr>
              <a:xfrm>
                <a:off x="3507707" y="1588102"/>
                <a:ext cx="922626" cy="246221"/>
              </a:xfrm>
              <a:prstGeom prst="rect">
                <a:avLst/>
              </a:prstGeom>
              <a:noFill/>
            </p:spPr>
            <p:txBody>
              <a:bodyPr wrap="square" rtlCol="0">
                <a:spAutoFit/>
              </a:bodyPr>
              <a:lstStyle/>
              <a:p>
                <a:pPr algn="ctr"/>
                <a:r>
                  <a:rPr lang="it-IT" sz="1000" dirty="0" err="1"/>
                  <a:t>AnnoRelease</a:t>
                </a:r>
                <a:endParaRPr lang="it-IT" sz="1000" dirty="0"/>
              </a:p>
            </p:txBody>
          </p:sp>
          <p:cxnSp>
            <p:nvCxnSpPr>
              <p:cNvPr id="120" name="Straight Connector 119">
                <a:extLst>
                  <a:ext uri="{FF2B5EF4-FFF2-40B4-BE49-F238E27FC236}">
                    <a16:creationId xmlns:a16="http://schemas.microsoft.com/office/drawing/2014/main" id="{39FD2948-17FC-2887-F360-E14A7D168DC1}"/>
                  </a:ext>
                </a:extLst>
              </p:cNvPr>
              <p:cNvCxnSpPr>
                <a:cxnSpLocks/>
              </p:cNvCxnSpPr>
              <p:nvPr/>
            </p:nvCxnSpPr>
            <p:spPr>
              <a:xfrm>
                <a:off x="4093039" y="2165984"/>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121" name="Flowchart: Connector 120">
                <a:extLst>
                  <a:ext uri="{FF2B5EF4-FFF2-40B4-BE49-F238E27FC236}">
                    <a16:creationId xmlns:a16="http://schemas.microsoft.com/office/drawing/2014/main" id="{D4D466EE-2BE4-0930-658D-3A5081E4A603}"/>
                  </a:ext>
                </a:extLst>
              </p:cNvPr>
              <p:cNvSpPr/>
              <p:nvPr/>
            </p:nvSpPr>
            <p:spPr>
              <a:xfrm flipH="1" flipV="1">
                <a:off x="4381221" y="209940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2" name="TextBox 121">
                <a:extLst>
                  <a:ext uri="{FF2B5EF4-FFF2-40B4-BE49-F238E27FC236}">
                    <a16:creationId xmlns:a16="http://schemas.microsoft.com/office/drawing/2014/main" id="{49D9813B-B5CF-4F98-A070-D4AB592CC9FC}"/>
                  </a:ext>
                </a:extLst>
              </p:cNvPr>
              <p:cNvSpPr txBox="1"/>
              <p:nvPr/>
            </p:nvSpPr>
            <p:spPr>
              <a:xfrm>
                <a:off x="4430334" y="2042873"/>
                <a:ext cx="722466" cy="246221"/>
              </a:xfrm>
              <a:prstGeom prst="rect">
                <a:avLst/>
              </a:prstGeom>
              <a:noFill/>
            </p:spPr>
            <p:txBody>
              <a:bodyPr wrap="square" rtlCol="0">
                <a:spAutoFit/>
              </a:bodyPr>
              <a:lstStyle/>
              <a:p>
                <a:r>
                  <a:rPr lang="it-IT" sz="1000" dirty="0" err="1"/>
                  <a:t>ProductID</a:t>
                </a:r>
                <a:endParaRPr lang="it-IT" sz="1000" dirty="0"/>
              </a:p>
            </p:txBody>
          </p:sp>
        </p:grpSp>
        <p:cxnSp>
          <p:nvCxnSpPr>
            <p:cNvPr id="125" name="Straight Connector 124">
              <a:extLst>
                <a:ext uri="{FF2B5EF4-FFF2-40B4-BE49-F238E27FC236}">
                  <a16:creationId xmlns:a16="http://schemas.microsoft.com/office/drawing/2014/main" id="{73933706-C40A-C5A5-9CDE-1AA64DDA5FA1}"/>
                </a:ext>
              </a:extLst>
            </p:cNvPr>
            <p:cNvCxnSpPr>
              <a:cxnSpLocks/>
            </p:cNvCxnSpPr>
            <p:nvPr/>
          </p:nvCxnSpPr>
          <p:spPr>
            <a:xfrm>
              <a:off x="10882714" y="1165748"/>
              <a:ext cx="260994" cy="0"/>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B128DAC7-96BD-EC43-67D4-CCBF5F7BE1E8}"/>
                </a:ext>
              </a:extLst>
            </p:cNvPr>
            <p:cNvSpPr txBox="1"/>
            <p:nvPr/>
          </p:nvSpPr>
          <p:spPr>
            <a:xfrm>
              <a:off x="11013211" y="1024656"/>
              <a:ext cx="621103" cy="246221"/>
            </a:xfrm>
            <a:prstGeom prst="rect">
              <a:avLst/>
            </a:prstGeom>
            <a:noFill/>
          </p:spPr>
          <p:txBody>
            <a:bodyPr wrap="square" rtlCol="0">
              <a:spAutoFit/>
            </a:bodyPr>
            <a:lstStyle/>
            <a:p>
              <a:pPr algn="ctr"/>
              <a:r>
                <a:rPr lang="it-IT" sz="1000" dirty="0"/>
                <a:t>Genere</a:t>
              </a:r>
            </a:p>
          </p:txBody>
        </p:sp>
        <p:cxnSp>
          <p:nvCxnSpPr>
            <p:cNvPr id="35" name="Straight Connector 34">
              <a:extLst>
                <a:ext uri="{FF2B5EF4-FFF2-40B4-BE49-F238E27FC236}">
                  <a16:creationId xmlns:a16="http://schemas.microsoft.com/office/drawing/2014/main" id="{5E4E527F-48B9-3D4F-AC26-102F6D80D083}"/>
                </a:ext>
              </a:extLst>
            </p:cNvPr>
            <p:cNvCxnSpPr>
              <a:cxnSpLocks/>
            </p:cNvCxnSpPr>
            <p:nvPr/>
          </p:nvCxnSpPr>
          <p:spPr>
            <a:xfrm>
              <a:off x="9396859" y="976869"/>
              <a:ext cx="260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EEC95-E67A-2453-9342-D536FDAC06A1}"/>
                </a:ext>
              </a:extLst>
            </p:cNvPr>
            <p:cNvCxnSpPr>
              <a:cxnSpLocks/>
            </p:cNvCxnSpPr>
            <p:nvPr/>
          </p:nvCxnSpPr>
          <p:spPr>
            <a:xfrm>
              <a:off x="9396859" y="1165748"/>
              <a:ext cx="26099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951B9-B08A-6728-FC54-E2D0487BE00F}"/>
                </a:ext>
              </a:extLst>
            </p:cNvPr>
            <p:cNvSpPr txBox="1"/>
            <p:nvPr/>
          </p:nvSpPr>
          <p:spPr>
            <a:xfrm>
              <a:off x="8845301" y="823132"/>
              <a:ext cx="621103" cy="246221"/>
            </a:xfrm>
            <a:prstGeom prst="rect">
              <a:avLst/>
            </a:prstGeom>
            <a:noFill/>
          </p:spPr>
          <p:txBody>
            <a:bodyPr wrap="square" rtlCol="0">
              <a:spAutoFit/>
            </a:bodyPr>
            <a:lstStyle/>
            <a:p>
              <a:pPr algn="ctr"/>
              <a:r>
                <a:rPr lang="it-IT" sz="1000" dirty="0"/>
                <a:t>Console</a:t>
              </a:r>
            </a:p>
          </p:txBody>
        </p:sp>
        <p:sp>
          <p:nvSpPr>
            <p:cNvPr id="56" name="TextBox 55">
              <a:extLst>
                <a:ext uri="{FF2B5EF4-FFF2-40B4-BE49-F238E27FC236}">
                  <a16:creationId xmlns:a16="http://schemas.microsoft.com/office/drawing/2014/main" id="{A8AE6D39-8332-6E86-8C9C-0A8BE8BD281A}"/>
                </a:ext>
              </a:extLst>
            </p:cNvPr>
            <p:cNvSpPr txBox="1"/>
            <p:nvPr/>
          </p:nvSpPr>
          <p:spPr>
            <a:xfrm>
              <a:off x="8815157" y="1027450"/>
              <a:ext cx="621103" cy="246221"/>
            </a:xfrm>
            <a:prstGeom prst="rect">
              <a:avLst/>
            </a:prstGeom>
            <a:noFill/>
          </p:spPr>
          <p:txBody>
            <a:bodyPr wrap="square" rtlCol="0">
              <a:spAutoFit/>
            </a:bodyPr>
            <a:lstStyle/>
            <a:p>
              <a:pPr algn="ctr"/>
              <a:r>
                <a:rPr lang="it-IT" sz="1000" dirty="0"/>
                <a:t>Remake</a:t>
              </a:r>
            </a:p>
          </p:txBody>
        </p:sp>
      </p:grpSp>
      <p:cxnSp>
        <p:nvCxnSpPr>
          <p:cNvPr id="62" name="Connector: Elbow 61">
            <a:extLst>
              <a:ext uri="{FF2B5EF4-FFF2-40B4-BE49-F238E27FC236}">
                <a16:creationId xmlns:a16="http://schemas.microsoft.com/office/drawing/2014/main" id="{42658578-8DB8-ADEA-F5F5-C3B76C22B5E6}"/>
              </a:ext>
            </a:extLst>
          </p:cNvPr>
          <p:cNvCxnSpPr>
            <a:cxnSpLocks/>
            <a:stCxn id="111" idx="2"/>
            <a:endCxn id="184" idx="0"/>
          </p:cNvCxnSpPr>
          <p:nvPr/>
        </p:nvCxnSpPr>
        <p:spPr>
          <a:xfrm rot="5400000">
            <a:off x="8104874" y="1180263"/>
            <a:ext cx="2008306" cy="2341042"/>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58353D1F-9600-F8E1-0986-D814472CB208}"/>
              </a:ext>
            </a:extLst>
          </p:cNvPr>
          <p:cNvGrpSpPr/>
          <p:nvPr/>
        </p:nvGrpSpPr>
        <p:grpSpPr>
          <a:xfrm>
            <a:off x="7118807" y="2855158"/>
            <a:ext cx="2550372" cy="1030303"/>
            <a:chOff x="7118807" y="2855158"/>
            <a:chExt cx="2550372" cy="1030303"/>
          </a:xfrm>
        </p:grpSpPr>
        <p:grpSp>
          <p:nvGrpSpPr>
            <p:cNvPr id="217" name="Group 216">
              <a:extLst>
                <a:ext uri="{FF2B5EF4-FFF2-40B4-BE49-F238E27FC236}">
                  <a16:creationId xmlns:a16="http://schemas.microsoft.com/office/drawing/2014/main" id="{C6C14C88-4FE5-F301-37A8-6EA8F56B7BBF}"/>
                </a:ext>
              </a:extLst>
            </p:cNvPr>
            <p:cNvGrpSpPr/>
            <p:nvPr/>
          </p:nvGrpSpPr>
          <p:grpSpPr>
            <a:xfrm>
              <a:off x="7328906" y="2855158"/>
              <a:ext cx="2340273" cy="1030303"/>
              <a:chOff x="7328906" y="2855158"/>
              <a:chExt cx="2340273" cy="1030303"/>
            </a:xfrm>
          </p:grpSpPr>
          <p:grpSp>
            <p:nvGrpSpPr>
              <p:cNvPr id="176" name="Group 175">
                <a:extLst>
                  <a:ext uri="{FF2B5EF4-FFF2-40B4-BE49-F238E27FC236}">
                    <a16:creationId xmlns:a16="http://schemas.microsoft.com/office/drawing/2014/main" id="{196D6DDB-0979-9C23-BBD0-6CDCEF657D96}"/>
                  </a:ext>
                </a:extLst>
              </p:cNvPr>
              <p:cNvGrpSpPr/>
              <p:nvPr/>
            </p:nvGrpSpPr>
            <p:grpSpPr>
              <a:xfrm>
                <a:off x="7328906" y="2855158"/>
                <a:ext cx="2340273" cy="1030303"/>
                <a:chOff x="494027" y="3165280"/>
                <a:chExt cx="2340273" cy="1030303"/>
              </a:xfrm>
            </p:grpSpPr>
            <p:grpSp>
              <p:nvGrpSpPr>
                <p:cNvPr id="181" name="Group 180">
                  <a:extLst>
                    <a:ext uri="{FF2B5EF4-FFF2-40B4-BE49-F238E27FC236}">
                      <a16:creationId xmlns:a16="http://schemas.microsoft.com/office/drawing/2014/main" id="{418CE5D6-639D-15EA-3C13-72C4FDA80B3F}"/>
                    </a:ext>
                  </a:extLst>
                </p:cNvPr>
                <p:cNvGrpSpPr/>
                <p:nvPr/>
              </p:nvGrpSpPr>
              <p:grpSpPr>
                <a:xfrm>
                  <a:off x="494027" y="3165280"/>
                  <a:ext cx="2340273" cy="1030303"/>
                  <a:chOff x="2955265" y="1571052"/>
                  <a:chExt cx="2340273" cy="1030303"/>
                </a:xfrm>
              </p:grpSpPr>
              <p:sp>
                <p:nvSpPr>
                  <p:cNvPr id="184" name="Rectangle: Rounded Corners 183">
                    <a:extLst>
                      <a:ext uri="{FF2B5EF4-FFF2-40B4-BE49-F238E27FC236}">
                        <a16:creationId xmlns:a16="http://schemas.microsoft.com/office/drawing/2014/main" id="{5F3F16D3-D849-6DE9-CB53-C964A9F51439}"/>
                      </a:ext>
                    </a:extLst>
                  </p:cNvPr>
                  <p:cNvSpPr/>
                  <p:nvPr/>
                </p:nvSpPr>
                <p:spPr>
                  <a:xfrm>
                    <a:off x="2955265" y="2070831"/>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MAGAZZINO</a:t>
                    </a:r>
                  </a:p>
                </p:txBody>
              </p:sp>
              <p:cxnSp>
                <p:nvCxnSpPr>
                  <p:cNvPr id="185" name="Straight Connector 184">
                    <a:extLst>
                      <a:ext uri="{FF2B5EF4-FFF2-40B4-BE49-F238E27FC236}">
                        <a16:creationId xmlns:a16="http://schemas.microsoft.com/office/drawing/2014/main" id="{7245630B-17FF-98B9-ACF6-E2E7618E84F6}"/>
                      </a:ext>
                    </a:extLst>
                  </p:cNvPr>
                  <p:cNvCxnSpPr>
                    <a:cxnSpLocks/>
                  </p:cNvCxnSpPr>
                  <p:nvPr/>
                </p:nvCxnSpPr>
                <p:spPr>
                  <a:xfrm>
                    <a:off x="3901629" y="1898711"/>
                    <a:ext cx="0" cy="236508"/>
                  </a:xfrm>
                  <a:prstGeom prst="line">
                    <a:avLst/>
                  </a:prstGeom>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4BD48506-4664-078C-1C7E-AA657CA4A2E1}"/>
                      </a:ext>
                    </a:extLst>
                  </p:cNvPr>
                  <p:cNvSpPr txBox="1"/>
                  <p:nvPr/>
                </p:nvSpPr>
                <p:spPr>
                  <a:xfrm>
                    <a:off x="3524608" y="1571052"/>
                    <a:ext cx="768473" cy="246221"/>
                  </a:xfrm>
                  <a:prstGeom prst="rect">
                    <a:avLst/>
                  </a:prstGeom>
                  <a:noFill/>
                </p:spPr>
                <p:txBody>
                  <a:bodyPr wrap="square" rtlCol="0">
                    <a:spAutoFit/>
                  </a:bodyPr>
                  <a:lstStyle/>
                  <a:p>
                    <a:pPr algn="ctr"/>
                    <a:r>
                      <a:rPr lang="it-IT" sz="1000" dirty="0" err="1"/>
                      <a:t>ProductID</a:t>
                    </a:r>
                    <a:endParaRPr lang="it-IT" sz="1000" dirty="0"/>
                  </a:p>
                </p:txBody>
              </p:sp>
              <p:cxnSp>
                <p:nvCxnSpPr>
                  <p:cNvPr id="189" name="Straight Connector 188">
                    <a:extLst>
                      <a:ext uri="{FF2B5EF4-FFF2-40B4-BE49-F238E27FC236}">
                        <a16:creationId xmlns:a16="http://schemas.microsoft.com/office/drawing/2014/main" id="{08D05E6D-0C8D-4F63-DB99-A4CE7F9D3B6B}"/>
                      </a:ext>
                    </a:extLst>
                  </p:cNvPr>
                  <p:cNvCxnSpPr>
                    <a:cxnSpLocks/>
                  </p:cNvCxnSpPr>
                  <p:nvPr/>
                </p:nvCxnSpPr>
                <p:spPr>
                  <a:xfrm>
                    <a:off x="3260062" y="1834323"/>
                    <a:ext cx="0" cy="236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D85AF74-5D54-50EC-6302-692219FAC2BA}"/>
                      </a:ext>
                    </a:extLst>
                  </p:cNvPr>
                  <p:cNvCxnSpPr>
                    <a:cxnSpLocks/>
                  </p:cNvCxnSpPr>
                  <p:nvPr/>
                </p:nvCxnSpPr>
                <p:spPr>
                  <a:xfrm>
                    <a:off x="4101059" y="2158980"/>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194" name="Flowchart: Connector 193">
                    <a:extLst>
                      <a:ext uri="{FF2B5EF4-FFF2-40B4-BE49-F238E27FC236}">
                        <a16:creationId xmlns:a16="http://schemas.microsoft.com/office/drawing/2014/main" id="{48434452-8930-507B-5499-5A32AA8D58A9}"/>
                      </a:ext>
                    </a:extLst>
                  </p:cNvPr>
                  <p:cNvSpPr/>
                  <p:nvPr/>
                </p:nvSpPr>
                <p:spPr>
                  <a:xfrm flipH="1" flipV="1">
                    <a:off x="4424693" y="210164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5" name="TextBox 194">
                    <a:extLst>
                      <a:ext uri="{FF2B5EF4-FFF2-40B4-BE49-F238E27FC236}">
                        <a16:creationId xmlns:a16="http://schemas.microsoft.com/office/drawing/2014/main" id="{7E2693FD-E1BD-E2DD-3785-5D02C54B1E19}"/>
                      </a:ext>
                    </a:extLst>
                  </p:cNvPr>
                  <p:cNvSpPr txBox="1"/>
                  <p:nvPr/>
                </p:nvSpPr>
                <p:spPr>
                  <a:xfrm>
                    <a:off x="4497241" y="2035870"/>
                    <a:ext cx="798297" cy="246221"/>
                  </a:xfrm>
                  <a:prstGeom prst="rect">
                    <a:avLst/>
                  </a:prstGeom>
                  <a:noFill/>
                </p:spPr>
                <p:txBody>
                  <a:bodyPr wrap="square" rtlCol="0">
                    <a:spAutoFit/>
                  </a:bodyPr>
                  <a:lstStyle/>
                  <a:p>
                    <a:r>
                      <a:rPr lang="it-IT" sz="1000" dirty="0" err="1"/>
                      <a:t>StoreID</a:t>
                    </a:r>
                    <a:endParaRPr lang="it-IT" sz="1000" dirty="0"/>
                  </a:p>
                </p:txBody>
              </p:sp>
            </p:grpSp>
            <p:sp>
              <p:nvSpPr>
                <p:cNvPr id="180" name="Flowchart: Connector 179">
                  <a:extLst>
                    <a:ext uri="{FF2B5EF4-FFF2-40B4-BE49-F238E27FC236}">
                      <a16:creationId xmlns:a16="http://schemas.microsoft.com/office/drawing/2014/main" id="{19B0AAFA-07C2-73DC-7B06-0283DE3BC70E}"/>
                    </a:ext>
                  </a:extLst>
                </p:cNvPr>
                <p:cNvSpPr/>
                <p:nvPr/>
              </p:nvSpPr>
              <p:spPr>
                <a:xfrm flipH="1" flipV="1">
                  <a:off x="1386391" y="3381307"/>
                  <a:ext cx="108000" cy="1080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96" name="Straight Connector 195">
                <a:extLst>
                  <a:ext uri="{FF2B5EF4-FFF2-40B4-BE49-F238E27FC236}">
                    <a16:creationId xmlns:a16="http://schemas.microsoft.com/office/drawing/2014/main" id="{2B38388C-C6D9-02AD-3059-23257AAB35F3}"/>
                  </a:ext>
                </a:extLst>
              </p:cNvPr>
              <p:cNvCxnSpPr>
                <a:cxnSpLocks/>
              </p:cNvCxnSpPr>
              <p:nvPr/>
            </p:nvCxnSpPr>
            <p:spPr>
              <a:xfrm>
                <a:off x="8385536" y="3662591"/>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79134A31-D143-28FF-9060-6090044B9DF2}"/>
                  </a:ext>
                </a:extLst>
              </p:cNvPr>
              <p:cNvSpPr txBox="1"/>
              <p:nvPr/>
            </p:nvSpPr>
            <p:spPr>
              <a:xfrm>
                <a:off x="8781718" y="3539481"/>
                <a:ext cx="798297" cy="246221"/>
              </a:xfrm>
              <a:prstGeom prst="rect">
                <a:avLst/>
              </a:prstGeom>
              <a:noFill/>
            </p:spPr>
            <p:txBody>
              <a:bodyPr wrap="square" rtlCol="0">
                <a:spAutoFit/>
              </a:bodyPr>
              <a:lstStyle/>
              <a:p>
                <a:r>
                  <a:rPr lang="it-IT" sz="1000" dirty="0" err="1"/>
                  <a:t>SettoreID</a:t>
                </a:r>
                <a:endParaRPr lang="it-IT" sz="1000" dirty="0"/>
              </a:p>
            </p:txBody>
          </p:sp>
          <p:sp>
            <p:nvSpPr>
              <p:cNvPr id="198" name="Flowchart: Connector 197">
                <a:extLst>
                  <a:ext uri="{FF2B5EF4-FFF2-40B4-BE49-F238E27FC236}">
                    <a16:creationId xmlns:a16="http://schemas.microsoft.com/office/drawing/2014/main" id="{E040E862-48CA-E50F-CFFC-B8BF0EBF97CA}"/>
                  </a:ext>
                </a:extLst>
              </p:cNvPr>
              <p:cNvSpPr/>
              <p:nvPr/>
            </p:nvSpPr>
            <p:spPr>
              <a:xfrm flipH="1" flipV="1">
                <a:off x="8713246" y="359845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9" name="Straight Connector 198">
                <a:extLst>
                  <a:ext uri="{FF2B5EF4-FFF2-40B4-BE49-F238E27FC236}">
                    <a16:creationId xmlns:a16="http://schemas.microsoft.com/office/drawing/2014/main" id="{4BE33551-1386-F02E-DD1B-856BABBD42BE}"/>
                  </a:ext>
                </a:extLst>
              </p:cNvPr>
              <p:cNvCxnSpPr>
                <a:cxnSpLocks/>
              </p:cNvCxnSpPr>
              <p:nvPr/>
            </p:nvCxnSpPr>
            <p:spPr>
              <a:xfrm>
                <a:off x="8688170" y="3243530"/>
                <a:ext cx="0" cy="63784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C0775B00-DEBD-6724-4818-B953FD296F4F}"/>
                </a:ext>
              </a:extLst>
            </p:cNvPr>
            <p:cNvSpPr txBox="1"/>
            <p:nvPr/>
          </p:nvSpPr>
          <p:spPr>
            <a:xfrm>
              <a:off x="7118807" y="2924282"/>
              <a:ext cx="895302" cy="246221"/>
            </a:xfrm>
            <a:prstGeom prst="rect">
              <a:avLst/>
            </a:prstGeom>
            <a:noFill/>
          </p:spPr>
          <p:txBody>
            <a:bodyPr wrap="square" rtlCol="0">
              <a:spAutoFit/>
            </a:bodyPr>
            <a:lstStyle/>
            <a:p>
              <a:pPr algn="ctr"/>
              <a:r>
                <a:rPr lang="it-IT" sz="1000" dirty="0" err="1"/>
                <a:t>TotaleCopie</a:t>
              </a:r>
              <a:endParaRPr lang="it-IT" sz="1000" dirty="0"/>
            </a:p>
          </p:txBody>
        </p:sp>
      </p:grpSp>
      <p:grpSp>
        <p:nvGrpSpPr>
          <p:cNvPr id="21" name="Group 20">
            <a:extLst>
              <a:ext uri="{FF2B5EF4-FFF2-40B4-BE49-F238E27FC236}">
                <a16:creationId xmlns:a16="http://schemas.microsoft.com/office/drawing/2014/main" id="{A7EEDBBD-AE55-A0CB-5BBB-7E34CB7528CD}"/>
              </a:ext>
            </a:extLst>
          </p:cNvPr>
          <p:cNvGrpSpPr/>
          <p:nvPr/>
        </p:nvGrpSpPr>
        <p:grpSpPr>
          <a:xfrm>
            <a:off x="7317580" y="5259488"/>
            <a:ext cx="2251109" cy="530524"/>
            <a:chOff x="7328906" y="3354937"/>
            <a:chExt cx="2251109" cy="530524"/>
          </a:xfrm>
        </p:grpSpPr>
        <p:sp>
          <p:nvSpPr>
            <p:cNvPr id="73" name="Rectangle: Rounded Corners 72">
              <a:extLst>
                <a:ext uri="{FF2B5EF4-FFF2-40B4-BE49-F238E27FC236}">
                  <a16:creationId xmlns:a16="http://schemas.microsoft.com/office/drawing/2014/main" id="{7DE5A7FA-1ED6-4EAB-3E67-0DDA48CB4F38}"/>
                </a:ext>
              </a:extLst>
            </p:cNvPr>
            <p:cNvSpPr/>
            <p:nvPr/>
          </p:nvSpPr>
          <p:spPr>
            <a:xfrm>
              <a:off x="7328906" y="3354937"/>
              <a:ext cx="1219200" cy="53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MAGAZZINO</a:t>
              </a:r>
            </a:p>
          </p:txBody>
        </p:sp>
        <p:cxnSp>
          <p:nvCxnSpPr>
            <p:cNvPr id="64" name="Straight Connector 63">
              <a:extLst>
                <a:ext uri="{FF2B5EF4-FFF2-40B4-BE49-F238E27FC236}">
                  <a16:creationId xmlns:a16="http://schemas.microsoft.com/office/drawing/2014/main" id="{84F8D51F-10B9-3C74-B2C5-A58AB271AC08}"/>
                </a:ext>
              </a:extLst>
            </p:cNvPr>
            <p:cNvCxnSpPr>
              <a:cxnSpLocks/>
            </p:cNvCxnSpPr>
            <p:nvPr/>
          </p:nvCxnSpPr>
          <p:spPr>
            <a:xfrm>
              <a:off x="8385536" y="3662591"/>
              <a:ext cx="342182"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B680EE2-7967-6A87-7985-FC3591A9C809}"/>
                </a:ext>
              </a:extLst>
            </p:cNvPr>
            <p:cNvSpPr txBox="1"/>
            <p:nvPr/>
          </p:nvSpPr>
          <p:spPr>
            <a:xfrm>
              <a:off x="8781718" y="3539481"/>
              <a:ext cx="798297" cy="246221"/>
            </a:xfrm>
            <a:prstGeom prst="rect">
              <a:avLst/>
            </a:prstGeom>
            <a:noFill/>
          </p:spPr>
          <p:txBody>
            <a:bodyPr wrap="square" rtlCol="0">
              <a:spAutoFit/>
            </a:bodyPr>
            <a:lstStyle/>
            <a:p>
              <a:r>
                <a:rPr lang="it-IT" sz="1000" dirty="0" err="1"/>
                <a:t>SettoreID</a:t>
              </a:r>
              <a:endParaRPr lang="it-IT" sz="1000" dirty="0"/>
            </a:p>
          </p:txBody>
        </p:sp>
        <p:sp>
          <p:nvSpPr>
            <p:cNvPr id="68" name="Flowchart: Connector 67">
              <a:extLst>
                <a:ext uri="{FF2B5EF4-FFF2-40B4-BE49-F238E27FC236}">
                  <a16:creationId xmlns:a16="http://schemas.microsoft.com/office/drawing/2014/main" id="{813A087D-E5EA-B72C-E87A-505AD2CF2DE5}"/>
                </a:ext>
              </a:extLst>
            </p:cNvPr>
            <p:cNvSpPr/>
            <p:nvPr/>
          </p:nvSpPr>
          <p:spPr>
            <a:xfrm flipH="1" flipV="1">
              <a:off x="8713246" y="359845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80" name="Straight Connector 79">
            <a:extLst>
              <a:ext uri="{FF2B5EF4-FFF2-40B4-BE49-F238E27FC236}">
                <a16:creationId xmlns:a16="http://schemas.microsoft.com/office/drawing/2014/main" id="{F1ED8D06-844D-7593-DEC6-B53D41FED06B}"/>
              </a:ext>
            </a:extLst>
          </p:cNvPr>
          <p:cNvCxnSpPr>
            <a:cxnSpLocks/>
          </p:cNvCxnSpPr>
          <p:nvPr/>
        </p:nvCxnSpPr>
        <p:spPr>
          <a:xfrm>
            <a:off x="8265100" y="5787962"/>
            <a:ext cx="0" cy="310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08DB08-9C5C-0685-5561-1B7860728665}"/>
              </a:ext>
            </a:extLst>
          </p:cNvPr>
          <p:cNvCxnSpPr>
            <a:cxnSpLocks/>
          </p:cNvCxnSpPr>
          <p:nvPr/>
        </p:nvCxnSpPr>
        <p:spPr>
          <a:xfrm>
            <a:off x="7536472" y="5787962"/>
            <a:ext cx="0" cy="310170"/>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74BEACB-BFAE-9BFF-A579-A2B0400CB271}"/>
              </a:ext>
            </a:extLst>
          </p:cNvPr>
          <p:cNvSpPr txBox="1"/>
          <p:nvPr/>
        </p:nvSpPr>
        <p:spPr>
          <a:xfrm>
            <a:off x="7240692" y="6059693"/>
            <a:ext cx="591560" cy="246221"/>
          </a:xfrm>
          <a:prstGeom prst="rect">
            <a:avLst/>
          </a:prstGeom>
          <a:noFill/>
        </p:spPr>
        <p:txBody>
          <a:bodyPr wrap="square" rtlCol="0">
            <a:spAutoFit/>
          </a:bodyPr>
          <a:lstStyle/>
          <a:p>
            <a:r>
              <a:rPr lang="it-IT" sz="1000" dirty="0"/>
              <a:t>Scaffale</a:t>
            </a:r>
          </a:p>
        </p:txBody>
      </p:sp>
      <p:sp>
        <p:nvSpPr>
          <p:cNvPr id="87" name="TextBox 86">
            <a:extLst>
              <a:ext uri="{FF2B5EF4-FFF2-40B4-BE49-F238E27FC236}">
                <a16:creationId xmlns:a16="http://schemas.microsoft.com/office/drawing/2014/main" id="{61F94DD8-D42A-8D26-239C-343B77F51641}"/>
              </a:ext>
            </a:extLst>
          </p:cNvPr>
          <p:cNvSpPr txBox="1"/>
          <p:nvPr/>
        </p:nvSpPr>
        <p:spPr>
          <a:xfrm>
            <a:off x="7969320" y="6054333"/>
            <a:ext cx="591560" cy="246221"/>
          </a:xfrm>
          <a:prstGeom prst="rect">
            <a:avLst/>
          </a:prstGeom>
          <a:noFill/>
        </p:spPr>
        <p:txBody>
          <a:bodyPr wrap="square" rtlCol="0">
            <a:spAutoFit/>
          </a:bodyPr>
          <a:lstStyle/>
          <a:p>
            <a:r>
              <a:rPr lang="it-IT" sz="1000" dirty="0"/>
              <a:t>Ripiano</a:t>
            </a:r>
          </a:p>
        </p:txBody>
      </p:sp>
      <p:cxnSp>
        <p:nvCxnSpPr>
          <p:cNvPr id="89" name="Straight Connector 88">
            <a:extLst>
              <a:ext uri="{FF2B5EF4-FFF2-40B4-BE49-F238E27FC236}">
                <a16:creationId xmlns:a16="http://schemas.microsoft.com/office/drawing/2014/main" id="{D48AB584-A9EC-2146-502C-7275D0E57F5D}"/>
              </a:ext>
            </a:extLst>
          </p:cNvPr>
          <p:cNvCxnSpPr>
            <a:cxnSpLocks/>
            <a:stCxn id="184" idx="2"/>
            <a:endCxn id="73" idx="0"/>
          </p:cNvCxnSpPr>
          <p:nvPr/>
        </p:nvCxnSpPr>
        <p:spPr>
          <a:xfrm flipH="1">
            <a:off x="7927180" y="3885461"/>
            <a:ext cx="11326" cy="13740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07CF0AA-BDD6-0B8B-EFD7-7269D7E088C5}"/>
              </a:ext>
            </a:extLst>
          </p:cNvPr>
          <p:cNvSpPr txBox="1"/>
          <p:nvPr/>
        </p:nvSpPr>
        <p:spPr>
          <a:xfrm>
            <a:off x="7898249" y="4253245"/>
            <a:ext cx="768473" cy="246221"/>
          </a:xfrm>
          <a:prstGeom prst="rect">
            <a:avLst/>
          </a:prstGeom>
          <a:noFill/>
        </p:spPr>
        <p:txBody>
          <a:bodyPr wrap="square" rtlCol="0">
            <a:spAutoFit/>
          </a:bodyPr>
          <a:lstStyle/>
          <a:p>
            <a:pPr algn="ctr"/>
            <a:r>
              <a:rPr lang="it-IT" sz="1000" b="1" dirty="0"/>
              <a:t>(1,n)</a:t>
            </a:r>
          </a:p>
        </p:txBody>
      </p:sp>
      <p:sp>
        <p:nvSpPr>
          <p:cNvPr id="95" name="Flowchart: Decision 94">
            <a:extLst>
              <a:ext uri="{FF2B5EF4-FFF2-40B4-BE49-F238E27FC236}">
                <a16:creationId xmlns:a16="http://schemas.microsoft.com/office/drawing/2014/main" id="{4B2AE6C4-1034-211C-6285-7D9E003E811D}"/>
              </a:ext>
            </a:extLst>
          </p:cNvPr>
          <p:cNvSpPr/>
          <p:nvPr/>
        </p:nvSpPr>
        <p:spPr>
          <a:xfrm>
            <a:off x="7588428" y="4347143"/>
            <a:ext cx="694057" cy="6203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TextBox 95">
            <a:extLst>
              <a:ext uri="{FF2B5EF4-FFF2-40B4-BE49-F238E27FC236}">
                <a16:creationId xmlns:a16="http://schemas.microsoft.com/office/drawing/2014/main" id="{2EF3625F-D67A-DE03-1E52-3C87688A53C3}"/>
              </a:ext>
            </a:extLst>
          </p:cNvPr>
          <p:cNvSpPr txBox="1"/>
          <p:nvPr/>
        </p:nvSpPr>
        <p:spPr>
          <a:xfrm>
            <a:off x="7933447" y="4861943"/>
            <a:ext cx="768473" cy="246221"/>
          </a:xfrm>
          <a:prstGeom prst="rect">
            <a:avLst/>
          </a:prstGeom>
          <a:noFill/>
        </p:spPr>
        <p:txBody>
          <a:bodyPr wrap="square" rtlCol="0">
            <a:spAutoFit/>
          </a:bodyPr>
          <a:lstStyle/>
          <a:p>
            <a:pPr algn="ctr"/>
            <a:r>
              <a:rPr lang="it-IT" sz="1000" b="1" dirty="0"/>
              <a:t>(1,1)</a:t>
            </a:r>
          </a:p>
        </p:txBody>
      </p:sp>
    </p:spTree>
    <p:extLst>
      <p:ext uri="{BB962C8B-B14F-4D97-AF65-F5344CB8AC3E}">
        <p14:creationId xmlns:p14="http://schemas.microsoft.com/office/powerpoint/2010/main" val="217821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441</Words>
  <Application>Microsoft Office PowerPoint</Application>
  <PresentationFormat>Widescreen</PresentationFormat>
  <Paragraphs>69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 Tiddia</dc:creator>
  <cp:lastModifiedBy>Alexa Tiddia</cp:lastModifiedBy>
  <cp:revision>11</cp:revision>
  <dcterms:created xsi:type="dcterms:W3CDTF">2023-06-16T21:59:42Z</dcterms:created>
  <dcterms:modified xsi:type="dcterms:W3CDTF">2023-06-27T15:33:46Z</dcterms:modified>
</cp:coreProperties>
</file>