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61" r:id="rId2"/>
    <p:sldId id="257" r:id="rId3"/>
    <p:sldId id="259" r:id="rId4"/>
    <p:sldId id="262" r:id="rId5"/>
    <p:sldId id="260" r:id="rId6"/>
    <p:sldId id="264"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CBEF"/>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449" autoAdjust="0"/>
  </p:normalViewPr>
  <p:slideViewPr>
    <p:cSldViewPr snapToGrid="0">
      <p:cViewPr varScale="1">
        <p:scale>
          <a:sx n="113" d="100"/>
          <a:sy n="113" d="100"/>
        </p:scale>
        <p:origin x="456"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E5A95E-6082-4C55-BCD4-8CCCDAA18748}" type="doc">
      <dgm:prSet loTypeId="urn:microsoft.com/office/officeart/2008/layout/RadialCluster" loCatId="relationship" qsTypeId="urn:microsoft.com/office/officeart/2005/8/quickstyle/simple5" qsCatId="simple" csTypeId="urn:microsoft.com/office/officeart/2005/8/colors/accent2_2" csCatId="accent2" phldr="1"/>
      <dgm:spPr/>
      <dgm:t>
        <a:bodyPr/>
        <a:lstStyle/>
        <a:p>
          <a:endParaRPr lang="it-IT"/>
        </a:p>
      </dgm:t>
    </dgm:pt>
    <dgm:pt modelId="{1D72EAE9-4E82-42B8-8F47-B9CF5591D16D}">
      <dgm:prSet phldrT="[Testo]" custT="1"/>
      <dgm:spPr/>
      <dgm:t>
        <a:bodyPr/>
        <a:lstStyle/>
        <a:p>
          <a:r>
            <a:rPr lang="it-IT" sz="1400" b="1" dirty="0">
              <a:latin typeface="Calibri" panose="020F0502020204030204" pitchFamily="34" charset="0"/>
              <a:ea typeface="Calibri" panose="020F0502020204030204" pitchFamily="34" charset="0"/>
              <a:cs typeface="Calibri" panose="020F0502020204030204" pitchFamily="34" charset="0"/>
            </a:rPr>
            <a:t>PRESTITI</a:t>
          </a:r>
        </a:p>
        <a:p>
          <a:r>
            <a:rPr lang="it-IT" sz="1400" dirty="0">
              <a:latin typeface="Calibri" panose="020F0502020204030204" pitchFamily="34" charset="0"/>
              <a:ea typeface="Calibri" panose="020F0502020204030204" pitchFamily="34" charset="0"/>
              <a:cs typeface="Calibri" panose="020F0502020204030204" pitchFamily="34" charset="0"/>
            </a:rPr>
            <a:t>ID Prestito (PK)</a:t>
          </a:r>
        </a:p>
        <a:p>
          <a:r>
            <a:rPr lang="it-IT" sz="1400" dirty="0">
              <a:latin typeface="Calibri" panose="020F0502020204030204" pitchFamily="34" charset="0"/>
              <a:ea typeface="Calibri" panose="020F0502020204030204" pitchFamily="34" charset="0"/>
              <a:cs typeface="Calibri" panose="020F0502020204030204" pitchFamily="34" charset="0"/>
            </a:rPr>
            <a:t>ID Libro (FK)</a:t>
          </a:r>
        </a:p>
        <a:p>
          <a:r>
            <a:rPr lang="it-IT" sz="1400" dirty="0">
              <a:latin typeface="Calibri" panose="020F0502020204030204" pitchFamily="34" charset="0"/>
              <a:ea typeface="Calibri" panose="020F0502020204030204" pitchFamily="34" charset="0"/>
              <a:cs typeface="Calibri" panose="020F0502020204030204" pitchFamily="34" charset="0"/>
            </a:rPr>
            <a:t>ID Cliente (FK)</a:t>
          </a:r>
        </a:p>
        <a:p>
          <a:r>
            <a:rPr lang="it-IT" sz="1400" dirty="0">
              <a:latin typeface="Calibri" panose="020F0502020204030204" pitchFamily="34" charset="0"/>
              <a:ea typeface="Calibri" panose="020F0502020204030204" pitchFamily="34" charset="0"/>
              <a:cs typeface="Calibri" panose="020F0502020204030204" pitchFamily="34" charset="0"/>
            </a:rPr>
            <a:t>ID Dipendente (FK)</a:t>
          </a:r>
        </a:p>
      </dgm:t>
    </dgm:pt>
    <dgm:pt modelId="{3A7BD12F-B6A9-4634-9312-F8806249CF1F}" type="parTrans" cxnId="{9FE73CBF-1302-4AC3-9BE0-643439427608}">
      <dgm:prSet/>
      <dgm:spPr/>
      <dgm:t>
        <a:bodyPr/>
        <a:lstStyle/>
        <a:p>
          <a:endParaRPr lang="it-IT" sz="1400">
            <a:latin typeface="Calibri" panose="020F0502020204030204" pitchFamily="34" charset="0"/>
            <a:ea typeface="Calibri" panose="020F0502020204030204" pitchFamily="34" charset="0"/>
            <a:cs typeface="Calibri" panose="020F0502020204030204" pitchFamily="34" charset="0"/>
          </a:endParaRPr>
        </a:p>
      </dgm:t>
    </dgm:pt>
    <dgm:pt modelId="{963E184E-2887-4392-B6E6-8C51EADF69A1}" type="sibTrans" cxnId="{9FE73CBF-1302-4AC3-9BE0-643439427608}">
      <dgm:prSet/>
      <dgm:spPr/>
      <dgm:t>
        <a:bodyPr/>
        <a:lstStyle/>
        <a:p>
          <a:endParaRPr lang="it-IT" sz="1400">
            <a:latin typeface="Calibri" panose="020F0502020204030204" pitchFamily="34" charset="0"/>
            <a:ea typeface="Calibri" panose="020F0502020204030204" pitchFamily="34" charset="0"/>
            <a:cs typeface="Calibri" panose="020F0502020204030204" pitchFamily="34" charset="0"/>
          </a:endParaRPr>
        </a:p>
      </dgm:t>
    </dgm:pt>
    <dgm:pt modelId="{33F6574D-D459-449A-8108-245791234D49}">
      <dgm:prSet phldrT="[Testo]" custT="1"/>
      <dgm:spPr/>
      <dgm:t>
        <a:bodyPr/>
        <a:lstStyle/>
        <a:p>
          <a:r>
            <a:rPr lang="it-IT" sz="1400" b="1" dirty="0">
              <a:latin typeface="Calibri" panose="020F0502020204030204" pitchFamily="34" charset="0"/>
              <a:ea typeface="Calibri" panose="020F0502020204030204" pitchFamily="34" charset="0"/>
              <a:cs typeface="Calibri" panose="020F0502020204030204" pitchFamily="34" charset="0"/>
            </a:rPr>
            <a:t>LIBRI</a:t>
          </a:r>
        </a:p>
        <a:p>
          <a:r>
            <a:rPr lang="it-IT" sz="1400" dirty="0">
              <a:latin typeface="Calibri" panose="020F0502020204030204" pitchFamily="34" charset="0"/>
              <a:ea typeface="Calibri" panose="020F0502020204030204" pitchFamily="34" charset="0"/>
              <a:cs typeface="Calibri" panose="020F0502020204030204" pitchFamily="34" charset="0"/>
            </a:rPr>
            <a:t>ID Libro (PK)</a:t>
          </a:r>
        </a:p>
      </dgm:t>
    </dgm:pt>
    <dgm:pt modelId="{142C582C-30D1-4320-B184-B88F7C601D81}" type="parTrans" cxnId="{6E55527A-584E-4099-9E28-1902C6E16F93}">
      <dgm:prSet/>
      <dgm:spPr/>
      <dgm:t>
        <a:bodyPr/>
        <a:lstStyle/>
        <a:p>
          <a:endParaRPr lang="it-IT" sz="1400">
            <a:latin typeface="Calibri" panose="020F0502020204030204" pitchFamily="34" charset="0"/>
            <a:ea typeface="Calibri" panose="020F0502020204030204" pitchFamily="34" charset="0"/>
            <a:cs typeface="Calibri" panose="020F0502020204030204" pitchFamily="34" charset="0"/>
          </a:endParaRPr>
        </a:p>
      </dgm:t>
    </dgm:pt>
    <dgm:pt modelId="{17AC3DF2-F50E-4A72-AC3E-7E8024943AE2}" type="sibTrans" cxnId="{6E55527A-584E-4099-9E28-1902C6E16F93}">
      <dgm:prSet/>
      <dgm:spPr/>
      <dgm:t>
        <a:bodyPr/>
        <a:lstStyle/>
        <a:p>
          <a:endParaRPr lang="it-IT" sz="1400">
            <a:latin typeface="Calibri" panose="020F0502020204030204" pitchFamily="34" charset="0"/>
            <a:ea typeface="Calibri" panose="020F0502020204030204" pitchFamily="34" charset="0"/>
            <a:cs typeface="Calibri" panose="020F0502020204030204" pitchFamily="34" charset="0"/>
          </a:endParaRPr>
        </a:p>
      </dgm:t>
    </dgm:pt>
    <dgm:pt modelId="{18938970-0861-4997-A2F5-9A409F08576F}">
      <dgm:prSet phldrT="[Testo]" custT="1"/>
      <dgm:spPr/>
      <dgm:t>
        <a:bodyPr/>
        <a:lstStyle/>
        <a:p>
          <a:r>
            <a:rPr lang="it-IT" sz="1400" b="1" dirty="0">
              <a:latin typeface="Calibri" panose="020F0502020204030204" pitchFamily="34" charset="0"/>
              <a:ea typeface="Calibri" panose="020F0502020204030204" pitchFamily="34" charset="0"/>
              <a:cs typeface="Calibri" panose="020F0502020204030204" pitchFamily="34" charset="0"/>
            </a:rPr>
            <a:t>CLIENTI</a:t>
          </a:r>
        </a:p>
        <a:p>
          <a:r>
            <a:rPr lang="it-IT" sz="1400" dirty="0">
              <a:latin typeface="Calibri" panose="020F0502020204030204" pitchFamily="34" charset="0"/>
              <a:ea typeface="Calibri" panose="020F0502020204030204" pitchFamily="34" charset="0"/>
              <a:cs typeface="Calibri" panose="020F0502020204030204" pitchFamily="34" charset="0"/>
            </a:rPr>
            <a:t>ID Cliente (PK)</a:t>
          </a:r>
        </a:p>
      </dgm:t>
    </dgm:pt>
    <dgm:pt modelId="{CD8932C3-8387-4A5D-8F77-12D8311AF14F}" type="parTrans" cxnId="{A22C0AAF-E4C1-40A4-8153-6D1CAF3A32A6}">
      <dgm:prSet/>
      <dgm:spPr/>
      <dgm:t>
        <a:bodyPr/>
        <a:lstStyle/>
        <a:p>
          <a:endParaRPr lang="it-IT" sz="1400">
            <a:latin typeface="Calibri" panose="020F0502020204030204" pitchFamily="34" charset="0"/>
            <a:ea typeface="Calibri" panose="020F0502020204030204" pitchFamily="34" charset="0"/>
            <a:cs typeface="Calibri" panose="020F0502020204030204" pitchFamily="34" charset="0"/>
          </a:endParaRPr>
        </a:p>
      </dgm:t>
    </dgm:pt>
    <dgm:pt modelId="{499AAF93-61BE-47C9-92CA-365F568E820E}" type="sibTrans" cxnId="{A22C0AAF-E4C1-40A4-8153-6D1CAF3A32A6}">
      <dgm:prSet/>
      <dgm:spPr/>
      <dgm:t>
        <a:bodyPr/>
        <a:lstStyle/>
        <a:p>
          <a:endParaRPr lang="it-IT" sz="1400">
            <a:latin typeface="Calibri" panose="020F0502020204030204" pitchFamily="34" charset="0"/>
            <a:ea typeface="Calibri" panose="020F0502020204030204" pitchFamily="34" charset="0"/>
            <a:cs typeface="Calibri" panose="020F0502020204030204" pitchFamily="34" charset="0"/>
          </a:endParaRPr>
        </a:p>
      </dgm:t>
    </dgm:pt>
    <dgm:pt modelId="{BCD7FAD5-9162-440D-BE3A-083BE4487EB8}">
      <dgm:prSet phldrT="[Testo]" custT="1"/>
      <dgm:spPr/>
      <dgm:t>
        <a:bodyPr/>
        <a:lstStyle/>
        <a:p>
          <a:r>
            <a:rPr lang="it-IT" sz="1400" b="1" dirty="0">
              <a:latin typeface="Calibri" panose="020F0502020204030204" pitchFamily="34" charset="0"/>
              <a:ea typeface="Calibri" panose="020F0502020204030204" pitchFamily="34" charset="0"/>
              <a:cs typeface="Calibri" panose="020F0502020204030204" pitchFamily="34" charset="0"/>
            </a:rPr>
            <a:t>DIPENDENTI</a:t>
          </a:r>
        </a:p>
        <a:p>
          <a:r>
            <a:rPr lang="it-IT" sz="1400" dirty="0">
              <a:latin typeface="Calibri" panose="020F0502020204030204" pitchFamily="34" charset="0"/>
              <a:ea typeface="Calibri" panose="020F0502020204030204" pitchFamily="34" charset="0"/>
              <a:cs typeface="Calibri" panose="020F0502020204030204" pitchFamily="34" charset="0"/>
            </a:rPr>
            <a:t>ID Dipendente (PK)</a:t>
          </a:r>
        </a:p>
      </dgm:t>
    </dgm:pt>
    <dgm:pt modelId="{D1512AE2-531A-4624-B60F-66C164CE5583}" type="parTrans" cxnId="{5B42608F-38E5-4F52-8BE5-6F7EF9E28CB1}">
      <dgm:prSet/>
      <dgm:spPr/>
      <dgm:t>
        <a:bodyPr/>
        <a:lstStyle/>
        <a:p>
          <a:endParaRPr lang="it-IT" sz="1400">
            <a:latin typeface="Calibri" panose="020F0502020204030204" pitchFamily="34" charset="0"/>
            <a:ea typeface="Calibri" panose="020F0502020204030204" pitchFamily="34" charset="0"/>
            <a:cs typeface="Calibri" panose="020F0502020204030204" pitchFamily="34" charset="0"/>
          </a:endParaRPr>
        </a:p>
      </dgm:t>
    </dgm:pt>
    <dgm:pt modelId="{476A791F-6F05-44B1-83CA-79E3AFA85DE4}" type="sibTrans" cxnId="{5B42608F-38E5-4F52-8BE5-6F7EF9E28CB1}">
      <dgm:prSet/>
      <dgm:spPr/>
      <dgm:t>
        <a:bodyPr/>
        <a:lstStyle/>
        <a:p>
          <a:endParaRPr lang="it-IT" sz="1400">
            <a:latin typeface="Calibri" panose="020F0502020204030204" pitchFamily="34" charset="0"/>
            <a:ea typeface="Calibri" panose="020F0502020204030204" pitchFamily="34" charset="0"/>
            <a:cs typeface="Calibri" panose="020F0502020204030204" pitchFamily="34" charset="0"/>
          </a:endParaRPr>
        </a:p>
      </dgm:t>
    </dgm:pt>
    <dgm:pt modelId="{BEBB0F66-51BA-4B59-B17D-FE0681937198}" type="pres">
      <dgm:prSet presAssocID="{FAE5A95E-6082-4C55-BCD4-8CCCDAA18748}" presName="Name0" presStyleCnt="0">
        <dgm:presLayoutVars>
          <dgm:chMax val="1"/>
          <dgm:chPref val="1"/>
          <dgm:dir/>
          <dgm:animOne val="branch"/>
          <dgm:animLvl val="lvl"/>
        </dgm:presLayoutVars>
      </dgm:prSet>
      <dgm:spPr/>
    </dgm:pt>
    <dgm:pt modelId="{FD5093E8-BE70-4C2A-8DB5-AB0DC38AEDA9}" type="pres">
      <dgm:prSet presAssocID="{1D72EAE9-4E82-42B8-8F47-B9CF5591D16D}" presName="singleCycle" presStyleCnt="0"/>
      <dgm:spPr/>
    </dgm:pt>
    <dgm:pt modelId="{2E28F722-491E-4404-B1D0-AC26A83905D4}" type="pres">
      <dgm:prSet presAssocID="{1D72EAE9-4E82-42B8-8F47-B9CF5591D16D}" presName="singleCenter" presStyleLbl="node1" presStyleIdx="0" presStyleCnt="4" custScaleX="151755" custScaleY="129929">
        <dgm:presLayoutVars>
          <dgm:chMax val="7"/>
          <dgm:chPref val="7"/>
        </dgm:presLayoutVars>
      </dgm:prSet>
      <dgm:spPr/>
    </dgm:pt>
    <dgm:pt modelId="{E3F3680B-C18E-4D1C-8137-54D4DEA1B756}" type="pres">
      <dgm:prSet presAssocID="{142C582C-30D1-4320-B184-B88F7C601D81}" presName="Name56" presStyleLbl="parChTrans1D2" presStyleIdx="0" presStyleCnt="3"/>
      <dgm:spPr/>
    </dgm:pt>
    <dgm:pt modelId="{B6C9C251-A333-4951-A6D1-1A96C51E6957}" type="pres">
      <dgm:prSet presAssocID="{33F6574D-D459-449A-8108-245791234D49}" presName="text0" presStyleLbl="node1" presStyleIdx="1" presStyleCnt="4" custScaleX="150727" custRadScaleRad="101304">
        <dgm:presLayoutVars>
          <dgm:bulletEnabled val="1"/>
        </dgm:presLayoutVars>
      </dgm:prSet>
      <dgm:spPr/>
    </dgm:pt>
    <dgm:pt modelId="{B3D783E5-97F7-48CE-8FA2-571095CB00FB}" type="pres">
      <dgm:prSet presAssocID="{CD8932C3-8387-4A5D-8F77-12D8311AF14F}" presName="Name56" presStyleLbl="parChTrans1D2" presStyleIdx="1" presStyleCnt="3"/>
      <dgm:spPr/>
    </dgm:pt>
    <dgm:pt modelId="{1BDAC474-93D8-42DE-91FA-7C38F3FCD9DE}" type="pres">
      <dgm:prSet presAssocID="{18938970-0861-4997-A2F5-9A409F08576F}" presName="text0" presStyleLbl="node1" presStyleIdx="2" presStyleCnt="4" custScaleX="210513" custRadScaleRad="155570" custRadScaleInc="250801">
        <dgm:presLayoutVars>
          <dgm:bulletEnabled val="1"/>
        </dgm:presLayoutVars>
      </dgm:prSet>
      <dgm:spPr/>
    </dgm:pt>
    <dgm:pt modelId="{9CDE7120-383F-41F8-8AA7-FE9451316AC1}" type="pres">
      <dgm:prSet presAssocID="{D1512AE2-531A-4624-B60F-66C164CE5583}" presName="Name56" presStyleLbl="parChTrans1D2" presStyleIdx="2" presStyleCnt="3"/>
      <dgm:spPr/>
    </dgm:pt>
    <dgm:pt modelId="{87F29DFD-7630-4AB4-B144-7362D7AA069C}" type="pres">
      <dgm:prSet presAssocID="{BCD7FAD5-9162-440D-BE3A-083BE4487EB8}" presName="text0" presStyleLbl="node1" presStyleIdx="3" presStyleCnt="4" custScaleX="207567" custRadScaleRad="187060" custRadScaleInc="-250656">
        <dgm:presLayoutVars>
          <dgm:bulletEnabled val="1"/>
        </dgm:presLayoutVars>
      </dgm:prSet>
      <dgm:spPr/>
    </dgm:pt>
  </dgm:ptLst>
  <dgm:cxnLst>
    <dgm:cxn modelId="{6000F916-3890-4A21-A41A-6195C0D7C298}" type="presOf" srcId="{CD8932C3-8387-4A5D-8F77-12D8311AF14F}" destId="{B3D783E5-97F7-48CE-8FA2-571095CB00FB}" srcOrd="0" destOrd="0" presId="urn:microsoft.com/office/officeart/2008/layout/RadialCluster"/>
    <dgm:cxn modelId="{04C17E3A-2E25-4CD9-B8B3-E8FE83B7455F}" type="presOf" srcId="{18938970-0861-4997-A2F5-9A409F08576F}" destId="{1BDAC474-93D8-42DE-91FA-7C38F3FCD9DE}" srcOrd="0" destOrd="0" presId="urn:microsoft.com/office/officeart/2008/layout/RadialCluster"/>
    <dgm:cxn modelId="{98443251-5D06-4C94-9036-9EE0062CEBEB}" type="presOf" srcId="{BCD7FAD5-9162-440D-BE3A-083BE4487EB8}" destId="{87F29DFD-7630-4AB4-B144-7362D7AA069C}" srcOrd="0" destOrd="0" presId="urn:microsoft.com/office/officeart/2008/layout/RadialCluster"/>
    <dgm:cxn modelId="{175AE058-9909-4FCC-976B-1445A1CFBB88}" type="presOf" srcId="{D1512AE2-531A-4624-B60F-66C164CE5583}" destId="{9CDE7120-383F-41F8-8AA7-FE9451316AC1}" srcOrd="0" destOrd="0" presId="urn:microsoft.com/office/officeart/2008/layout/RadialCluster"/>
    <dgm:cxn modelId="{6E55527A-584E-4099-9E28-1902C6E16F93}" srcId="{1D72EAE9-4E82-42B8-8F47-B9CF5591D16D}" destId="{33F6574D-D459-449A-8108-245791234D49}" srcOrd="0" destOrd="0" parTransId="{142C582C-30D1-4320-B184-B88F7C601D81}" sibTransId="{17AC3DF2-F50E-4A72-AC3E-7E8024943AE2}"/>
    <dgm:cxn modelId="{7D963A8C-A597-4627-82A5-2B93E38AC5CA}" type="presOf" srcId="{142C582C-30D1-4320-B184-B88F7C601D81}" destId="{E3F3680B-C18E-4D1C-8137-54D4DEA1B756}" srcOrd="0" destOrd="0" presId="urn:microsoft.com/office/officeart/2008/layout/RadialCluster"/>
    <dgm:cxn modelId="{5E21DD8E-2548-4514-ACCB-2AF3247E4ECC}" type="presOf" srcId="{33F6574D-D459-449A-8108-245791234D49}" destId="{B6C9C251-A333-4951-A6D1-1A96C51E6957}" srcOrd="0" destOrd="0" presId="urn:microsoft.com/office/officeart/2008/layout/RadialCluster"/>
    <dgm:cxn modelId="{5B42608F-38E5-4F52-8BE5-6F7EF9E28CB1}" srcId="{1D72EAE9-4E82-42B8-8F47-B9CF5591D16D}" destId="{BCD7FAD5-9162-440D-BE3A-083BE4487EB8}" srcOrd="2" destOrd="0" parTransId="{D1512AE2-531A-4624-B60F-66C164CE5583}" sibTransId="{476A791F-6F05-44B1-83CA-79E3AFA85DE4}"/>
    <dgm:cxn modelId="{81A36694-0C72-433C-ABA4-87F0232EB082}" type="presOf" srcId="{1D72EAE9-4E82-42B8-8F47-B9CF5591D16D}" destId="{2E28F722-491E-4404-B1D0-AC26A83905D4}" srcOrd="0" destOrd="0" presId="urn:microsoft.com/office/officeart/2008/layout/RadialCluster"/>
    <dgm:cxn modelId="{D183BDA6-8F80-4E1F-AF96-42F798AA7C0A}" type="presOf" srcId="{FAE5A95E-6082-4C55-BCD4-8CCCDAA18748}" destId="{BEBB0F66-51BA-4B59-B17D-FE0681937198}" srcOrd="0" destOrd="0" presId="urn:microsoft.com/office/officeart/2008/layout/RadialCluster"/>
    <dgm:cxn modelId="{A22C0AAF-E4C1-40A4-8153-6D1CAF3A32A6}" srcId="{1D72EAE9-4E82-42B8-8F47-B9CF5591D16D}" destId="{18938970-0861-4997-A2F5-9A409F08576F}" srcOrd="1" destOrd="0" parTransId="{CD8932C3-8387-4A5D-8F77-12D8311AF14F}" sibTransId="{499AAF93-61BE-47C9-92CA-365F568E820E}"/>
    <dgm:cxn modelId="{9FE73CBF-1302-4AC3-9BE0-643439427608}" srcId="{FAE5A95E-6082-4C55-BCD4-8CCCDAA18748}" destId="{1D72EAE9-4E82-42B8-8F47-B9CF5591D16D}" srcOrd="0" destOrd="0" parTransId="{3A7BD12F-B6A9-4634-9312-F8806249CF1F}" sibTransId="{963E184E-2887-4392-B6E6-8C51EADF69A1}"/>
    <dgm:cxn modelId="{CB1196D9-F4E2-4992-BB47-D1E86809B7F3}" type="presParOf" srcId="{BEBB0F66-51BA-4B59-B17D-FE0681937198}" destId="{FD5093E8-BE70-4C2A-8DB5-AB0DC38AEDA9}" srcOrd="0" destOrd="0" presId="urn:microsoft.com/office/officeart/2008/layout/RadialCluster"/>
    <dgm:cxn modelId="{01F167E7-5809-4AD1-A8E0-F16CCFE6247B}" type="presParOf" srcId="{FD5093E8-BE70-4C2A-8DB5-AB0DC38AEDA9}" destId="{2E28F722-491E-4404-B1D0-AC26A83905D4}" srcOrd="0" destOrd="0" presId="urn:microsoft.com/office/officeart/2008/layout/RadialCluster"/>
    <dgm:cxn modelId="{32076787-F442-42A4-969A-810EBBD99BEC}" type="presParOf" srcId="{FD5093E8-BE70-4C2A-8DB5-AB0DC38AEDA9}" destId="{E3F3680B-C18E-4D1C-8137-54D4DEA1B756}" srcOrd="1" destOrd="0" presId="urn:microsoft.com/office/officeart/2008/layout/RadialCluster"/>
    <dgm:cxn modelId="{F609556C-2127-4149-8D37-651974F82CE0}" type="presParOf" srcId="{FD5093E8-BE70-4C2A-8DB5-AB0DC38AEDA9}" destId="{B6C9C251-A333-4951-A6D1-1A96C51E6957}" srcOrd="2" destOrd="0" presId="urn:microsoft.com/office/officeart/2008/layout/RadialCluster"/>
    <dgm:cxn modelId="{25AFCC0E-DEE7-4CB5-A021-A5C1DBC62AA5}" type="presParOf" srcId="{FD5093E8-BE70-4C2A-8DB5-AB0DC38AEDA9}" destId="{B3D783E5-97F7-48CE-8FA2-571095CB00FB}" srcOrd="3" destOrd="0" presId="urn:microsoft.com/office/officeart/2008/layout/RadialCluster"/>
    <dgm:cxn modelId="{26FDEEDF-9C97-4770-8DCB-3D9AFCC71494}" type="presParOf" srcId="{FD5093E8-BE70-4C2A-8DB5-AB0DC38AEDA9}" destId="{1BDAC474-93D8-42DE-91FA-7C38F3FCD9DE}" srcOrd="4" destOrd="0" presId="urn:microsoft.com/office/officeart/2008/layout/RadialCluster"/>
    <dgm:cxn modelId="{93D9D9FF-62C3-491B-AB6F-9337E2C93870}" type="presParOf" srcId="{FD5093E8-BE70-4C2A-8DB5-AB0DC38AEDA9}" destId="{9CDE7120-383F-41F8-8AA7-FE9451316AC1}" srcOrd="5" destOrd="0" presId="urn:microsoft.com/office/officeart/2008/layout/RadialCluster"/>
    <dgm:cxn modelId="{07404942-EE06-4386-9CE0-7EE98F662D7A}" type="presParOf" srcId="{FD5093E8-BE70-4C2A-8DB5-AB0DC38AEDA9}" destId="{87F29DFD-7630-4AB4-B144-7362D7AA069C}"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28F722-491E-4404-B1D0-AC26A83905D4}">
      <dsp:nvSpPr>
        <dsp:cNvPr id="0" name=""/>
        <dsp:cNvSpPr/>
      </dsp:nvSpPr>
      <dsp:spPr>
        <a:xfrm>
          <a:off x="3886492" y="1826623"/>
          <a:ext cx="1978389" cy="1693849"/>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it-IT" sz="1400" b="1" kern="1200" dirty="0">
              <a:latin typeface="Calibri" panose="020F0502020204030204" pitchFamily="34" charset="0"/>
              <a:ea typeface="Calibri" panose="020F0502020204030204" pitchFamily="34" charset="0"/>
              <a:cs typeface="Calibri" panose="020F0502020204030204" pitchFamily="34" charset="0"/>
            </a:rPr>
            <a:t>PRESTITI</a:t>
          </a:r>
        </a:p>
        <a:p>
          <a:pPr marL="0" lvl="0" indent="0" algn="ctr" defTabSz="622300">
            <a:lnSpc>
              <a:spcPct val="90000"/>
            </a:lnSpc>
            <a:spcBef>
              <a:spcPct val="0"/>
            </a:spcBef>
            <a:spcAft>
              <a:spcPct val="35000"/>
            </a:spcAft>
            <a:buNone/>
          </a:pPr>
          <a:r>
            <a:rPr lang="it-IT" sz="1400" kern="1200" dirty="0">
              <a:latin typeface="Calibri" panose="020F0502020204030204" pitchFamily="34" charset="0"/>
              <a:ea typeface="Calibri" panose="020F0502020204030204" pitchFamily="34" charset="0"/>
              <a:cs typeface="Calibri" panose="020F0502020204030204" pitchFamily="34" charset="0"/>
            </a:rPr>
            <a:t>ID Prestito (PK)</a:t>
          </a:r>
        </a:p>
        <a:p>
          <a:pPr marL="0" lvl="0" indent="0" algn="ctr" defTabSz="622300">
            <a:lnSpc>
              <a:spcPct val="90000"/>
            </a:lnSpc>
            <a:spcBef>
              <a:spcPct val="0"/>
            </a:spcBef>
            <a:spcAft>
              <a:spcPct val="35000"/>
            </a:spcAft>
            <a:buNone/>
          </a:pPr>
          <a:r>
            <a:rPr lang="it-IT" sz="1400" kern="1200" dirty="0">
              <a:latin typeface="Calibri" panose="020F0502020204030204" pitchFamily="34" charset="0"/>
              <a:ea typeface="Calibri" panose="020F0502020204030204" pitchFamily="34" charset="0"/>
              <a:cs typeface="Calibri" panose="020F0502020204030204" pitchFamily="34" charset="0"/>
            </a:rPr>
            <a:t>ID Libro (FK)</a:t>
          </a:r>
        </a:p>
        <a:p>
          <a:pPr marL="0" lvl="0" indent="0" algn="ctr" defTabSz="622300">
            <a:lnSpc>
              <a:spcPct val="90000"/>
            </a:lnSpc>
            <a:spcBef>
              <a:spcPct val="0"/>
            </a:spcBef>
            <a:spcAft>
              <a:spcPct val="35000"/>
            </a:spcAft>
            <a:buNone/>
          </a:pPr>
          <a:r>
            <a:rPr lang="it-IT" sz="1400" kern="1200" dirty="0">
              <a:latin typeface="Calibri" panose="020F0502020204030204" pitchFamily="34" charset="0"/>
              <a:ea typeface="Calibri" panose="020F0502020204030204" pitchFamily="34" charset="0"/>
              <a:cs typeface="Calibri" panose="020F0502020204030204" pitchFamily="34" charset="0"/>
            </a:rPr>
            <a:t>ID Cliente (FK)</a:t>
          </a:r>
        </a:p>
        <a:p>
          <a:pPr marL="0" lvl="0" indent="0" algn="ctr" defTabSz="622300">
            <a:lnSpc>
              <a:spcPct val="90000"/>
            </a:lnSpc>
            <a:spcBef>
              <a:spcPct val="0"/>
            </a:spcBef>
            <a:spcAft>
              <a:spcPct val="35000"/>
            </a:spcAft>
            <a:buNone/>
          </a:pPr>
          <a:r>
            <a:rPr lang="it-IT" sz="1400" kern="1200" dirty="0">
              <a:latin typeface="Calibri" panose="020F0502020204030204" pitchFamily="34" charset="0"/>
              <a:ea typeface="Calibri" panose="020F0502020204030204" pitchFamily="34" charset="0"/>
              <a:cs typeface="Calibri" panose="020F0502020204030204" pitchFamily="34" charset="0"/>
            </a:rPr>
            <a:t>ID Dipendente (FK)</a:t>
          </a:r>
        </a:p>
      </dsp:txBody>
      <dsp:txXfrm>
        <a:off x="3969179" y="1909310"/>
        <a:ext cx="1813015" cy="1528475"/>
      </dsp:txXfrm>
    </dsp:sp>
    <dsp:sp modelId="{E3F3680B-C18E-4D1C-8137-54D4DEA1B756}">
      <dsp:nvSpPr>
        <dsp:cNvPr id="0" name=""/>
        <dsp:cNvSpPr/>
      </dsp:nvSpPr>
      <dsp:spPr>
        <a:xfrm rot="16200000">
          <a:off x="4502935" y="1453871"/>
          <a:ext cx="745503" cy="0"/>
        </a:xfrm>
        <a:custGeom>
          <a:avLst/>
          <a:gdLst/>
          <a:ahLst/>
          <a:cxnLst/>
          <a:rect l="0" t="0" r="0" b="0"/>
          <a:pathLst>
            <a:path>
              <a:moveTo>
                <a:pt x="0" y="0"/>
              </a:moveTo>
              <a:lnTo>
                <a:pt x="745503" y="0"/>
              </a:lnTo>
            </a:path>
          </a:pathLst>
        </a:custGeom>
        <a:noFill/>
        <a:ln w="19050"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C9C251-A333-4951-A6D1-1A96C51E6957}">
      <dsp:nvSpPr>
        <dsp:cNvPr id="0" name=""/>
        <dsp:cNvSpPr/>
      </dsp:nvSpPr>
      <dsp:spPr>
        <a:xfrm>
          <a:off x="4217416" y="207658"/>
          <a:ext cx="1316541" cy="87346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it-IT" sz="1400" b="1" kern="1200" dirty="0">
              <a:latin typeface="Calibri" panose="020F0502020204030204" pitchFamily="34" charset="0"/>
              <a:ea typeface="Calibri" panose="020F0502020204030204" pitchFamily="34" charset="0"/>
              <a:cs typeface="Calibri" panose="020F0502020204030204" pitchFamily="34" charset="0"/>
            </a:rPr>
            <a:t>LIBRI</a:t>
          </a:r>
        </a:p>
        <a:p>
          <a:pPr marL="0" lvl="0" indent="0" algn="ctr" defTabSz="622300">
            <a:lnSpc>
              <a:spcPct val="90000"/>
            </a:lnSpc>
            <a:spcBef>
              <a:spcPct val="0"/>
            </a:spcBef>
            <a:spcAft>
              <a:spcPct val="35000"/>
            </a:spcAft>
            <a:buNone/>
          </a:pPr>
          <a:r>
            <a:rPr lang="it-IT" sz="1400" kern="1200" dirty="0">
              <a:latin typeface="Calibri" panose="020F0502020204030204" pitchFamily="34" charset="0"/>
              <a:ea typeface="Calibri" panose="020F0502020204030204" pitchFamily="34" charset="0"/>
              <a:cs typeface="Calibri" panose="020F0502020204030204" pitchFamily="34" charset="0"/>
            </a:rPr>
            <a:t>ID Libro (PK)</a:t>
          </a:r>
        </a:p>
      </dsp:txBody>
      <dsp:txXfrm>
        <a:off x="4260055" y="250297"/>
        <a:ext cx="1231263" cy="788182"/>
      </dsp:txXfrm>
    </dsp:sp>
    <dsp:sp modelId="{B3D783E5-97F7-48CE-8FA2-571095CB00FB}">
      <dsp:nvSpPr>
        <dsp:cNvPr id="0" name=""/>
        <dsp:cNvSpPr/>
      </dsp:nvSpPr>
      <dsp:spPr>
        <a:xfrm rot="10828836">
          <a:off x="2679021" y="2660186"/>
          <a:ext cx="1207492" cy="0"/>
        </a:xfrm>
        <a:custGeom>
          <a:avLst/>
          <a:gdLst/>
          <a:ahLst/>
          <a:cxnLst/>
          <a:rect l="0" t="0" r="0" b="0"/>
          <a:pathLst>
            <a:path>
              <a:moveTo>
                <a:pt x="0" y="0"/>
              </a:moveTo>
              <a:lnTo>
                <a:pt x="1207492" y="0"/>
              </a:lnTo>
            </a:path>
          </a:pathLst>
        </a:custGeom>
        <a:noFill/>
        <a:ln w="19050"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DAC474-93D8-42DE-91FA-7C38F3FCD9DE}">
      <dsp:nvSpPr>
        <dsp:cNvPr id="0" name=""/>
        <dsp:cNvSpPr/>
      </dsp:nvSpPr>
      <dsp:spPr>
        <a:xfrm>
          <a:off x="840294" y="2210679"/>
          <a:ext cx="1838748" cy="87346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it-IT" sz="1400" b="1" kern="1200" dirty="0">
              <a:latin typeface="Calibri" panose="020F0502020204030204" pitchFamily="34" charset="0"/>
              <a:ea typeface="Calibri" panose="020F0502020204030204" pitchFamily="34" charset="0"/>
              <a:cs typeface="Calibri" panose="020F0502020204030204" pitchFamily="34" charset="0"/>
            </a:rPr>
            <a:t>CLIENTI</a:t>
          </a:r>
        </a:p>
        <a:p>
          <a:pPr marL="0" lvl="0" indent="0" algn="ctr" defTabSz="622300">
            <a:lnSpc>
              <a:spcPct val="90000"/>
            </a:lnSpc>
            <a:spcBef>
              <a:spcPct val="0"/>
            </a:spcBef>
            <a:spcAft>
              <a:spcPct val="35000"/>
            </a:spcAft>
            <a:buNone/>
          </a:pPr>
          <a:r>
            <a:rPr lang="it-IT" sz="1400" kern="1200" dirty="0">
              <a:latin typeface="Calibri" panose="020F0502020204030204" pitchFamily="34" charset="0"/>
              <a:ea typeface="Calibri" panose="020F0502020204030204" pitchFamily="34" charset="0"/>
              <a:cs typeface="Calibri" panose="020F0502020204030204" pitchFamily="34" charset="0"/>
            </a:rPr>
            <a:t>ID Cliente (PK)</a:t>
          </a:r>
        </a:p>
      </dsp:txBody>
      <dsp:txXfrm>
        <a:off x="882933" y="2253318"/>
        <a:ext cx="1753470" cy="788182"/>
      </dsp:txXfrm>
    </dsp:sp>
    <dsp:sp modelId="{9CDE7120-383F-41F8-8AA7-FE9451316AC1}">
      <dsp:nvSpPr>
        <dsp:cNvPr id="0" name=""/>
        <dsp:cNvSpPr/>
      </dsp:nvSpPr>
      <dsp:spPr>
        <a:xfrm rot="21576384">
          <a:off x="5864860" y="2660394"/>
          <a:ext cx="1851137" cy="0"/>
        </a:xfrm>
        <a:custGeom>
          <a:avLst/>
          <a:gdLst/>
          <a:ahLst/>
          <a:cxnLst/>
          <a:rect l="0" t="0" r="0" b="0"/>
          <a:pathLst>
            <a:path>
              <a:moveTo>
                <a:pt x="0" y="0"/>
              </a:moveTo>
              <a:lnTo>
                <a:pt x="1851137" y="0"/>
              </a:lnTo>
            </a:path>
          </a:pathLst>
        </a:custGeom>
        <a:noFill/>
        <a:ln w="19050"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F29DFD-7630-4AB4-B144-7362D7AA069C}">
      <dsp:nvSpPr>
        <dsp:cNvPr id="0" name=""/>
        <dsp:cNvSpPr/>
      </dsp:nvSpPr>
      <dsp:spPr>
        <a:xfrm>
          <a:off x="7715976" y="2211078"/>
          <a:ext cx="1813016" cy="87346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it-IT" sz="1400" b="1" kern="1200" dirty="0">
              <a:latin typeface="Calibri" panose="020F0502020204030204" pitchFamily="34" charset="0"/>
              <a:ea typeface="Calibri" panose="020F0502020204030204" pitchFamily="34" charset="0"/>
              <a:cs typeface="Calibri" panose="020F0502020204030204" pitchFamily="34" charset="0"/>
            </a:rPr>
            <a:t>DIPENDENTI</a:t>
          </a:r>
        </a:p>
        <a:p>
          <a:pPr marL="0" lvl="0" indent="0" algn="ctr" defTabSz="622300">
            <a:lnSpc>
              <a:spcPct val="90000"/>
            </a:lnSpc>
            <a:spcBef>
              <a:spcPct val="0"/>
            </a:spcBef>
            <a:spcAft>
              <a:spcPct val="35000"/>
            </a:spcAft>
            <a:buNone/>
          </a:pPr>
          <a:r>
            <a:rPr lang="it-IT" sz="1400" kern="1200" dirty="0">
              <a:latin typeface="Calibri" panose="020F0502020204030204" pitchFamily="34" charset="0"/>
              <a:ea typeface="Calibri" panose="020F0502020204030204" pitchFamily="34" charset="0"/>
              <a:cs typeface="Calibri" panose="020F0502020204030204" pitchFamily="34" charset="0"/>
            </a:rPr>
            <a:t>ID Dipendente (PK)</a:t>
          </a:r>
        </a:p>
      </dsp:txBody>
      <dsp:txXfrm>
        <a:off x="7758615" y="2253717"/>
        <a:ext cx="1727738" cy="788182"/>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8D44AE58-754F-41B5-A130-91A914EC36FD}" type="datetimeFigureOut">
              <a:rPr lang="it-IT" smtClean="0"/>
              <a:t>21/04/2023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73CAFD8-E348-4E7A-8273-ABE9804426D5}" type="slidenum">
              <a:rPr lang="it-IT" smtClean="0"/>
              <a:t>‹N›</a:t>
            </a:fld>
            <a:endParaRPr lang="it-IT"/>
          </a:p>
        </p:txBody>
      </p:sp>
    </p:spTree>
    <p:extLst>
      <p:ext uri="{BB962C8B-B14F-4D97-AF65-F5344CB8AC3E}">
        <p14:creationId xmlns:p14="http://schemas.microsoft.com/office/powerpoint/2010/main" val="730336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D44AE58-754F-41B5-A130-91A914EC36FD}" type="datetimeFigureOut">
              <a:rPr lang="it-IT" smtClean="0"/>
              <a:t>21/04/2023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73CAFD8-E348-4E7A-8273-ABE9804426D5}" type="slidenum">
              <a:rPr lang="it-IT" smtClean="0"/>
              <a:t>‹N›</a:t>
            </a:fld>
            <a:endParaRPr lang="it-IT"/>
          </a:p>
        </p:txBody>
      </p:sp>
    </p:spTree>
    <p:extLst>
      <p:ext uri="{BB962C8B-B14F-4D97-AF65-F5344CB8AC3E}">
        <p14:creationId xmlns:p14="http://schemas.microsoft.com/office/powerpoint/2010/main" val="268323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D44AE58-754F-41B5-A130-91A914EC36FD}" type="datetimeFigureOut">
              <a:rPr lang="it-IT" smtClean="0"/>
              <a:t>21/04/2023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73CAFD8-E348-4E7A-8273-ABE9804426D5}" type="slidenum">
              <a:rPr lang="it-IT" smtClean="0"/>
              <a:t>‹N›</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99827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D44AE58-754F-41B5-A130-91A914EC36FD}" type="datetimeFigureOut">
              <a:rPr lang="it-IT" smtClean="0"/>
              <a:t>21/04/2023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73CAFD8-E348-4E7A-8273-ABE9804426D5}" type="slidenum">
              <a:rPr lang="it-IT" smtClean="0"/>
              <a:t>‹N›</a:t>
            </a:fld>
            <a:endParaRPr lang="it-IT"/>
          </a:p>
        </p:txBody>
      </p:sp>
    </p:spTree>
    <p:extLst>
      <p:ext uri="{BB962C8B-B14F-4D97-AF65-F5344CB8AC3E}">
        <p14:creationId xmlns:p14="http://schemas.microsoft.com/office/powerpoint/2010/main" val="36790418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D44AE58-754F-41B5-A130-91A914EC36FD}" type="datetimeFigureOut">
              <a:rPr lang="it-IT" smtClean="0"/>
              <a:t>21/04/2023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73CAFD8-E348-4E7A-8273-ABE9804426D5}" type="slidenum">
              <a:rPr lang="it-IT" smtClean="0"/>
              <a:t>‹N›</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53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D44AE58-754F-41B5-A130-91A914EC36FD}" type="datetimeFigureOut">
              <a:rPr lang="it-IT" smtClean="0"/>
              <a:t>21/04/2023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73CAFD8-E348-4E7A-8273-ABE9804426D5}" type="slidenum">
              <a:rPr lang="it-IT" smtClean="0"/>
              <a:t>‹N›</a:t>
            </a:fld>
            <a:endParaRPr lang="it-IT"/>
          </a:p>
        </p:txBody>
      </p:sp>
    </p:spTree>
    <p:extLst>
      <p:ext uri="{BB962C8B-B14F-4D97-AF65-F5344CB8AC3E}">
        <p14:creationId xmlns:p14="http://schemas.microsoft.com/office/powerpoint/2010/main" val="1414203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D44AE58-754F-41B5-A130-91A914EC36FD}" type="datetimeFigureOut">
              <a:rPr lang="it-IT" smtClean="0"/>
              <a:t>21/04/2023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73CAFD8-E348-4E7A-8273-ABE9804426D5}" type="slidenum">
              <a:rPr lang="it-IT" smtClean="0"/>
              <a:t>‹N›</a:t>
            </a:fld>
            <a:endParaRPr lang="it-IT"/>
          </a:p>
        </p:txBody>
      </p:sp>
    </p:spTree>
    <p:extLst>
      <p:ext uri="{BB962C8B-B14F-4D97-AF65-F5344CB8AC3E}">
        <p14:creationId xmlns:p14="http://schemas.microsoft.com/office/powerpoint/2010/main" val="3030975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D44AE58-754F-41B5-A130-91A914EC36FD}" type="datetimeFigureOut">
              <a:rPr lang="it-IT" smtClean="0"/>
              <a:t>21/04/2023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73CAFD8-E348-4E7A-8273-ABE9804426D5}" type="slidenum">
              <a:rPr lang="it-IT" smtClean="0"/>
              <a:t>‹N›</a:t>
            </a:fld>
            <a:endParaRPr lang="it-IT"/>
          </a:p>
        </p:txBody>
      </p:sp>
    </p:spTree>
    <p:extLst>
      <p:ext uri="{BB962C8B-B14F-4D97-AF65-F5344CB8AC3E}">
        <p14:creationId xmlns:p14="http://schemas.microsoft.com/office/powerpoint/2010/main" val="3421198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D44AE58-754F-41B5-A130-91A914EC36FD}" type="datetimeFigureOut">
              <a:rPr lang="it-IT" smtClean="0"/>
              <a:t>21/04/2023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73CAFD8-E348-4E7A-8273-ABE9804426D5}" type="slidenum">
              <a:rPr lang="it-IT" smtClean="0"/>
              <a:t>‹N›</a:t>
            </a:fld>
            <a:endParaRPr lang="it-IT"/>
          </a:p>
        </p:txBody>
      </p:sp>
    </p:spTree>
    <p:extLst>
      <p:ext uri="{BB962C8B-B14F-4D97-AF65-F5344CB8AC3E}">
        <p14:creationId xmlns:p14="http://schemas.microsoft.com/office/powerpoint/2010/main" val="3389215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D44AE58-754F-41B5-A130-91A914EC36FD}" type="datetimeFigureOut">
              <a:rPr lang="it-IT" smtClean="0"/>
              <a:t>21/04/2023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73CAFD8-E348-4E7A-8273-ABE9804426D5}" type="slidenum">
              <a:rPr lang="it-IT" smtClean="0"/>
              <a:t>‹N›</a:t>
            </a:fld>
            <a:endParaRPr lang="it-IT"/>
          </a:p>
        </p:txBody>
      </p:sp>
    </p:spTree>
    <p:extLst>
      <p:ext uri="{BB962C8B-B14F-4D97-AF65-F5344CB8AC3E}">
        <p14:creationId xmlns:p14="http://schemas.microsoft.com/office/powerpoint/2010/main" val="2291462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8D44AE58-754F-41B5-A130-91A914EC36FD}" type="datetimeFigureOut">
              <a:rPr lang="it-IT" smtClean="0"/>
              <a:t>21/04/2023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73CAFD8-E348-4E7A-8273-ABE9804426D5}" type="slidenum">
              <a:rPr lang="it-IT" smtClean="0"/>
              <a:t>‹N›</a:t>
            </a:fld>
            <a:endParaRPr lang="it-IT"/>
          </a:p>
        </p:txBody>
      </p:sp>
    </p:spTree>
    <p:extLst>
      <p:ext uri="{BB962C8B-B14F-4D97-AF65-F5344CB8AC3E}">
        <p14:creationId xmlns:p14="http://schemas.microsoft.com/office/powerpoint/2010/main" val="2989765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8D44AE58-754F-41B5-A130-91A914EC36FD}" type="datetimeFigureOut">
              <a:rPr lang="it-IT" smtClean="0"/>
              <a:t>21/04/2023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773CAFD8-E348-4E7A-8273-ABE9804426D5}" type="slidenum">
              <a:rPr lang="it-IT" smtClean="0"/>
              <a:t>‹N›</a:t>
            </a:fld>
            <a:endParaRPr lang="it-IT"/>
          </a:p>
        </p:txBody>
      </p:sp>
    </p:spTree>
    <p:extLst>
      <p:ext uri="{BB962C8B-B14F-4D97-AF65-F5344CB8AC3E}">
        <p14:creationId xmlns:p14="http://schemas.microsoft.com/office/powerpoint/2010/main" val="2712731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8D44AE58-754F-41B5-A130-91A914EC36FD}" type="datetimeFigureOut">
              <a:rPr lang="it-IT" smtClean="0"/>
              <a:t>21/04/2023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773CAFD8-E348-4E7A-8273-ABE9804426D5}" type="slidenum">
              <a:rPr lang="it-IT" smtClean="0"/>
              <a:t>‹N›</a:t>
            </a:fld>
            <a:endParaRPr lang="it-IT"/>
          </a:p>
        </p:txBody>
      </p:sp>
    </p:spTree>
    <p:extLst>
      <p:ext uri="{BB962C8B-B14F-4D97-AF65-F5344CB8AC3E}">
        <p14:creationId xmlns:p14="http://schemas.microsoft.com/office/powerpoint/2010/main" val="3692406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44AE58-754F-41B5-A130-91A914EC36FD}" type="datetimeFigureOut">
              <a:rPr lang="it-IT" smtClean="0"/>
              <a:t>21/04/2023</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773CAFD8-E348-4E7A-8273-ABE9804426D5}" type="slidenum">
              <a:rPr lang="it-IT" smtClean="0"/>
              <a:t>‹N›</a:t>
            </a:fld>
            <a:endParaRPr lang="it-IT"/>
          </a:p>
        </p:txBody>
      </p:sp>
    </p:spTree>
    <p:extLst>
      <p:ext uri="{BB962C8B-B14F-4D97-AF65-F5344CB8AC3E}">
        <p14:creationId xmlns:p14="http://schemas.microsoft.com/office/powerpoint/2010/main" val="2032746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D44AE58-754F-41B5-A130-91A914EC36FD}" type="datetimeFigureOut">
              <a:rPr lang="it-IT" smtClean="0"/>
              <a:t>21/04/2023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73CAFD8-E348-4E7A-8273-ABE9804426D5}" type="slidenum">
              <a:rPr lang="it-IT" smtClean="0"/>
              <a:t>‹N›</a:t>
            </a:fld>
            <a:endParaRPr lang="it-IT"/>
          </a:p>
        </p:txBody>
      </p:sp>
    </p:spTree>
    <p:extLst>
      <p:ext uri="{BB962C8B-B14F-4D97-AF65-F5344CB8AC3E}">
        <p14:creationId xmlns:p14="http://schemas.microsoft.com/office/powerpoint/2010/main" val="3453649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73CAFD8-E348-4E7A-8273-ABE9804426D5}" type="slidenum">
              <a:rPr lang="it-IT" smtClean="0"/>
              <a:t>‹N›</a:t>
            </a:fld>
            <a:endParaRPr lang="it-IT"/>
          </a:p>
        </p:txBody>
      </p:sp>
      <p:sp>
        <p:nvSpPr>
          <p:cNvPr id="5" name="Date Placeholder 4"/>
          <p:cNvSpPr>
            <a:spLocks noGrp="1"/>
          </p:cNvSpPr>
          <p:nvPr>
            <p:ph type="dt" sz="half" idx="10"/>
          </p:nvPr>
        </p:nvSpPr>
        <p:spPr/>
        <p:txBody>
          <a:bodyPr/>
          <a:lstStyle/>
          <a:p>
            <a:fld id="{8D44AE58-754F-41B5-A130-91A914EC36FD}" type="datetimeFigureOut">
              <a:rPr lang="it-IT" smtClean="0"/>
              <a:t>21/04/2023</a:t>
            </a:fld>
            <a:endParaRPr lang="it-IT"/>
          </a:p>
        </p:txBody>
      </p:sp>
    </p:spTree>
    <p:extLst>
      <p:ext uri="{BB962C8B-B14F-4D97-AF65-F5344CB8AC3E}">
        <p14:creationId xmlns:p14="http://schemas.microsoft.com/office/powerpoint/2010/main" val="94011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177973" y="-2400469"/>
            <a:ext cx="15678150" cy="9258469"/>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D44AE58-754F-41B5-A130-91A914EC36FD}" type="datetimeFigureOut">
              <a:rPr lang="it-IT" smtClean="0"/>
              <a:t>21/04/2023</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73CAFD8-E348-4E7A-8273-ABE9804426D5}" type="slidenum">
              <a:rPr lang="it-IT" smtClean="0"/>
              <a:t>‹N›</a:t>
            </a:fld>
            <a:endParaRPr lang="it-IT"/>
          </a:p>
        </p:txBody>
      </p:sp>
    </p:spTree>
    <p:extLst>
      <p:ext uri="{BB962C8B-B14F-4D97-AF65-F5344CB8AC3E}">
        <p14:creationId xmlns:p14="http://schemas.microsoft.com/office/powerpoint/2010/main" val="2884356517"/>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4C86C94-45A5-FDE1-2EAF-34974FD809D1}"/>
              </a:ext>
            </a:extLst>
          </p:cNvPr>
          <p:cNvSpPr txBox="1"/>
          <p:nvPr/>
        </p:nvSpPr>
        <p:spPr>
          <a:xfrm>
            <a:off x="1039284" y="1911350"/>
            <a:ext cx="9323916" cy="3416320"/>
          </a:xfrm>
          <a:prstGeom prst="rect">
            <a:avLst/>
          </a:prstGeom>
          <a:noFill/>
        </p:spPr>
        <p:txBody>
          <a:bodyPr wrap="square" rtlCol="0">
            <a:spAutoFit/>
          </a:bodyPr>
          <a:lstStyle/>
          <a:p>
            <a:r>
              <a:rPr lang="it-IT" b="1" dirty="0">
                <a:solidFill>
                  <a:srgbClr val="5FCBEF"/>
                </a:solidFill>
                <a:latin typeface="Calibri" panose="020F0502020204030204" pitchFamily="34" charset="0"/>
                <a:ea typeface="Calibri" panose="020F0502020204030204" pitchFamily="34" charset="0"/>
                <a:cs typeface="Calibri" panose="020F0502020204030204" pitchFamily="34" charset="0"/>
              </a:rPr>
              <a:t>OBIETTIVO</a:t>
            </a:r>
            <a:r>
              <a:rPr lang="it-IT" dirty="0">
                <a:latin typeface="Calibri" panose="020F0502020204030204" pitchFamily="34" charset="0"/>
                <a:ea typeface="Calibri" panose="020F0502020204030204" pitchFamily="34" charset="0"/>
                <a:cs typeface="Calibri" panose="020F0502020204030204" pitchFamily="34" charset="0"/>
              </a:rPr>
              <a:t>: Sviluppare un sistema in grado di gestire le problematiche interne</a:t>
            </a:r>
          </a:p>
          <a:p>
            <a:endParaRPr lang="it-IT" dirty="0">
              <a:latin typeface="Calibri" panose="020F0502020204030204" pitchFamily="34" charset="0"/>
              <a:ea typeface="Calibri" panose="020F0502020204030204" pitchFamily="34" charset="0"/>
              <a:cs typeface="Calibri" panose="020F0502020204030204" pitchFamily="34" charset="0"/>
            </a:endParaRPr>
          </a:p>
          <a:p>
            <a:endParaRPr lang="it-IT" dirty="0">
              <a:latin typeface="Calibri" panose="020F0502020204030204" pitchFamily="34" charset="0"/>
              <a:ea typeface="Calibri" panose="020F0502020204030204" pitchFamily="34" charset="0"/>
              <a:cs typeface="Calibri" panose="020F0502020204030204" pitchFamily="34" charset="0"/>
            </a:endParaRPr>
          </a:p>
          <a:p>
            <a:endParaRPr lang="it-IT" dirty="0">
              <a:latin typeface="Calibri" panose="020F0502020204030204" pitchFamily="34" charset="0"/>
              <a:ea typeface="Calibri" panose="020F0502020204030204" pitchFamily="34" charset="0"/>
              <a:cs typeface="Calibri" panose="020F0502020204030204" pitchFamily="34" charset="0"/>
            </a:endParaRPr>
          </a:p>
          <a:p>
            <a:endParaRPr lang="it-IT" dirty="0">
              <a:latin typeface="Calibri" panose="020F0502020204030204" pitchFamily="34" charset="0"/>
              <a:ea typeface="Calibri" panose="020F0502020204030204" pitchFamily="34" charset="0"/>
              <a:cs typeface="Calibri" panose="020F0502020204030204" pitchFamily="34" charset="0"/>
            </a:endParaRPr>
          </a:p>
          <a:p>
            <a:r>
              <a:rPr lang="it-IT" b="1" dirty="0">
                <a:solidFill>
                  <a:srgbClr val="5FCBEF"/>
                </a:solidFill>
                <a:latin typeface="Calibri" panose="020F0502020204030204" pitchFamily="34" charset="0"/>
                <a:ea typeface="Calibri" panose="020F0502020204030204" pitchFamily="34" charset="0"/>
                <a:cs typeface="Calibri" panose="020F0502020204030204" pitchFamily="34" charset="0"/>
              </a:rPr>
              <a:t>REQUISITI</a:t>
            </a:r>
          </a:p>
          <a:p>
            <a:endParaRPr lang="it-IT"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it-IT" b="1" dirty="0">
                <a:solidFill>
                  <a:srgbClr val="5FCBEF"/>
                </a:solidFill>
                <a:latin typeface="Calibri" panose="020F0502020204030204" pitchFamily="34" charset="0"/>
                <a:ea typeface="Calibri" panose="020F0502020204030204" pitchFamily="34" charset="0"/>
                <a:cs typeface="Calibri" panose="020F0502020204030204" pitchFamily="34" charset="0"/>
              </a:rPr>
              <a:t>PARTE 1</a:t>
            </a:r>
            <a:r>
              <a:rPr lang="it-IT" b="1" dirty="0">
                <a:latin typeface="Calibri" panose="020F0502020204030204" pitchFamily="34" charset="0"/>
                <a:ea typeface="Calibri" panose="020F0502020204030204" pitchFamily="34" charset="0"/>
                <a:cs typeface="Calibri" panose="020F0502020204030204" pitchFamily="34" charset="0"/>
              </a:rPr>
              <a:t>: </a:t>
            </a:r>
            <a:r>
              <a:rPr lang="it-IT" dirty="0">
                <a:latin typeface="Calibri" panose="020F0502020204030204" pitchFamily="34" charset="0"/>
                <a:ea typeface="Calibri" panose="020F0502020204030204" pitchFamily="34" charset="0"/>
                <a:cs typeface="Calibri" panose="020F0502020204030204" pitchFamily="34" charset="0"/>
              </a:rPr>
              <a:t>Fase di analisi e raccolta requisiti </a:t>
            </a:r>
            <a:r>
              <a:rPr lang="it-IT"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Questionario</a:t>
            </a:r>
          </a:p>
          <a:p>
            <a:pPr marL="285750" indent="-285750">
              <a:buFont typeface="Wingdings" panose="05000000000000000000" pitchFamily="2" charset="2"/>
              <a:buChar char="§"/>
            </a:pPr>
            <a:endParaRPr lang="it-IT"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endParaRPr>
          </a:p>
          <a:p>
            <a:pPr marL="285750" indent="-285750">
              <a:buFont typeface="Wingdings" panose="05000000000000000000" pitchFamily="2" charset="2"/>
              <a:buChar char="§"/>
            </a:pPr>
            <a:r>
              <a:rPr lang="it-IT" b="1" dirty="0">
                <a:solidFill>
                  <a:srgbClr val="5FCBEF"/>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PARTE 2</a:t>
            </a:r>
            <a:r>
              <a:rPr lang="it-IT"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Individuare le esigenze dei clienti e dei dipendenti/direttore</a:t>
            </a:r>
          </a:p>
          <a:p>
            <a:pPr marL="285750" indent="-285750">
              <a:buFont typeface="Wingdings" panose="05000000000000000000" pitchFamily="2" charset="2"/>
              <a:buChar char="§"/>
            </a:pPr>
            <a:endParaRPr lang="it-IT"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endParaRPr>
          </a:p>
          <a:p>
            <a:pPr marL="285750" indent="-285750">
              <a:buFont typeface="Wingdings" panose="05000000000000000000" pitchFamily="2" charset="2"/>
              <a:buChar char="§"/>
            </a:pPr>
            <a:r>
              <a:rPr lang="it-IT" b="1" dirty="0">
                <a:solidFill>
                  <a:srgbClr val="5FCBEF"/>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PARTE 3</a:t>
            </a:r>
            <a:r>
              <a:rPr lang="it-IT"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Individuare i dati e le operazioni necessarie per gestire il problema  Excel</a:t>
            </a:r>
            <a:endParaRPr lang="it-IT" dirty="0">
              <a:latin typeface="Calibri" panose="020F0502020204030204" pitchFamily="34" charset="0"/>
              <a:ea typeface="Calibri" panose="020F0502020204030204" pitchFamily="34" charset="0"/>
              <a:cs typeface="Calibri" panose="020F0502020204030204" pitchFamily="34" charset="0"/>
            </a:endParaRPr>
          </a:p>
        </p:txBody>
      </p:sp>
      <p:sp>
        <p:nvSpPr>
          <p:cNvPr id="5" name="Titolo 1">
            <a:extLst>
              <a:ext uri="{FF2B5EF4-FFF2-40B4-BE49-F238E27FC236}">
                <a16:creationId xmlns:a16="http://schemas.microsoft.com/office/drawing/2014/main" id="{7B97E76A-F2CC-2392-F6AB-2CB82C407321}"/>
              </a:ext>
            </a:extLst>
          </p:cNvPr>
          <p:cNvSpPr txBox="1">
            <a:spLocks/>
          </p:cNvSpPr>
          <p:nvPr/>
        </p:nvSpPr>
        <p:spPr>
          <a:xfrm>
            <a:off x="1039284" y="654030"/>
            <a:ext cx="8596668" cy="781050"/>
          </a:xfrm>
          <a:prstGeom prst="rect">
            <a:avLst/>
          </a:prstGeom>
        </p:spPr>
        <p:txBody>
          <a:bodyPr vert="horz" lIns="91440" tIns="45720" rIns="91440" bIns="45720" rtlCol="0" anchor="ctr">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it-IT" sz="2800" b="1" dirty="0">
                <a:solidFill>
                  <a:schemeClr val="tx1"/>
                </a:solidFill>
                <a:latin typeface="Calibri" panose="020F0502020204030204" pitchFamily="34" charset="0"/>
                <a:ea typeface="Calibri" panose="020F0502020204030204" pitchFamily="34" charset="0"/>
                <a:cs typeface="Calibri" panose="020F0502020204030204" pitchFamily="34" charset="0"/>
              </a:rPr>
              <a:t>ESERCITAZIONE BIBLIOTECA LETTURAOK</a:t>
            </a:r>
          </a:p>
        </p:txBody>
      </p:sp>
    </p:spTree>
    <p:extLst>
      <p:ext uri="{BB962C8B-B14F-4D97-AF65-F5344CB8AC3E}">
        <p14:creationId xmlns:p14="http://schemas.microsoft.com/office/powerpoint/2010/main" val="1070967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47C7D6-B89C-1F00-83CC-BC42858F0B2B}"/>
              </a:ext>
            </a:extLst>
          </p:cNvPr>
          <p:cNvSpPr>
            <a:spLocks noGrp="1"/>
          </p:cNvSpPr>
          <p:nvPr>
            <p:ph type="title"/>
          </p:nvPr>
        </p:nvSpPr>
        <p:spPr>
          <a:xfrm>
            <a:off x="677334" y="609600"/>
            <a:ext cx="8596668" cy="539931"/>
          </a:xfrm>
        </p:spPr>
        <p:txBody>
          <a:bodyPr>
            <a:normAutofit/>
          </a:bodyPr>
          <a:lstStyle/>
          <a:p>
            <a:r>
              <a:rPr lang="it-IT" sz="2800" b="1" dirty="0">
                <a:solidFill>
                  <a:schemeClr val="tx1"/>
                </a:solidFill>
                <a:latin typeface="Calibri" panose="020F0502020204030204" pitchFamily="34" charset="0"/>
                <a:ea typeface="Calibri" panose="020F0502020204030204" pitchFamily="34" charset="0"/>
                <a:cs typeface="Calibri" panose="020F0502020204030204" pitchFamily="34" charset="0"/>
              </a:rPr>
              <a:t>PARTE 1: QUESTIONARIO</a:t>
            </a:r>
          </a:p>
        </p:txBody>
      </p:sp>
      <p:sp>
        <p:nvSpPr>
          <p:cNvPr id="3" name="Segnaposto contenuto 2">
            <a:extLst>
              <a:ext uri="{FF2B5EF4-FFF2-40B4-BE49-F238E27FC236}">
                <a16:creationId xmlns:a16="http://schemas.microsoft.com/office/drawing/2014/main" id="{169E161D-DBAF-91C5-DA16-13C9F55AA1BC}"/>
              </a:ext>
            </a:extLst>
          </p:cNvPr>
          <p:cNvSpPr>
            <a:spLocks noGrp="1"/>
          </p:cNvSpPr>
          <p:nvPr>
            <p:ph idx="1"/>
          </p:nvPr>
        </p:nvSpPr>
        <p:spPr>
          <a:xfrm>
            <a:off x="677334" y="1514476"/>
            <a:ext cx="10457391" cy="4733924"/>
          </a:xfrm>
        </p:spPr>
        <p:txBody>
          <a:bodyPr numCol="2">
            <a:noAutofit/>
          </a:bodyPr>
          <a:lstStyle/>
          <a:p>
            <a:pPr>
              <a:spcBef>
                <a:spcPts val="600"/>
              </a:spcBef>
              <a:buFont typeface="+mj-lt"/>
              <a:buAutoNum type="arabicPeriod"/>
            </a:pPr>
            <a:r>
              <a:rPr lang="it-IT" sz="1400" dirty="0">
                <a:latin typeface="Calibri Light" panose="020F0302020204030204" pitchFamily="34" charset="0"/>
                <a:ea typeface="Calibri Light" panose="020F0302020204030204" pitchFamily="34" charset="0"/>
                <a:cs typeface="Calibri Light" panose="020F0302020204030204" pitchFamily="34" charset="0"/>
              </a:rPr>
              <a:t>Indichi quanti dipendenti lavorano presso LETTURAOK:</a:t>
            </a:r>
          </a:p>
          <a:p>
            <a:pPr lvl="1">
              <a:spcBef>
                <a:spcPts val="600"/>
              </a:spcBef>
              <a:buFont typeface="Wingdings" panose="05000000000000000000" pitchFamily="2" charset="2"/>
              <a:buChar char="q"/>
            </a:pPr>
            <a:r>
              <a:rPr lang="it-IT" sz="1400" dirty="0">
                <a:latin typeface="Calibri Light" panose="020F0302020204030204" pitchFamily="34" charset="0"/>
                <a:ea typeface="Calibri Light" panose="020F0302020204030204" pitchFamily="34" charset="0"/>
                <a:cs typeface="Calibri Light" panose="020F0302020204030204" pitchFamily="34" charset="0"/>
              </a:rPr>
              <a:t>&lt; a 5 dipendenti</a:t>
            </a:r>
          </a:p>
          <a:p>
            <a:pPr lvl="1">
              <a:spcBef>
                <a:spcPts val="600"/>
              </a:spcBef>
              <a:buFont typeface="Wingdings" panose="05000000000000000000" pitchFamily="2" charset="2"/>
              <a:buChar char="q"/>
            </a:pPr>
            <a:r>
              <a:rPr lang="it-IT" sz="1400" dirty="0">
                <a:latin typeface="Calibri Light" panose="020F0302020204030204" pitchFamily="34" charset="0"/>
                <a:ea typeface="Calibri Light" panose="020F0302020204030204" pitchFamily="34" charset="0"/>
                <a:cs typeface="Calibri Light" panose="020F0302020204030204" pitchFamily="34" charset="0"/>
              </a:rPr>
              <a:t>Da 5 a 10 dipendenti</a:t>
            </a:r>
          </a:p>
          <a:p>
            <a:pPr lvl="1">
              <a:spcBef>
                <a:spcPts val="600"/>
              </a:spcBef>
              <a:buFont typeface="Wingdings" panose="05000000000000000000" pitchFamily="2" charset="2"/>
              <a:buChar char="q"/>
            </a:pPr>
            <a:r>
              <a:rPr lang="it-IT" sz="1400" dirty="0">
                <a:latin typeface="Calibri Light" panose="020F0302020204030204" pitchFamily="34" charset="0"/>
                <a:ea typeface="Calibri Light" panose="020F0302020204030204" pitchFamily="34" charset="0"/>
                <a:cs typeface="Calibri Light" panose="020F0302020204030204" pitchFamily="34" charset="0"/>
              </a:rPr>
              <a:t>&gt; 10 dipendenti</a:t>
            </a:r>
          </a:p>
          <a:p>
            <a:pPr marL="457200" lvl="1" indent="0">
              <a:spcBef>
                <a:spcPts val="600"/>
              </a:spcBef>
              <a:buNone/>
            </a:pPr>
            <a:endParaRPr lang="it-IT" sz="1400" dirty="0">
              <a:latin typeface="Calibri Light" panose="020F0302020204030204" pitchFamily="34" charset="0"/>
              <a:ea typeface="Calibri Light" panose="020F0302020204030204" pitchFamily="34" charset="0"/>
              <a:cs typeface="Calibri Light" panose="020F0302020204030204" pitchFamily="34" charset="0"/>
            </a:endParaRPr>
          </a:p>
          <a:p>
            <a:pPr>
              <a:spcBef>
                <a:spcPts val="600"/>
              </a:spcBef>
              <a:buFont typeface="+mj-lt"/>
              <a:buAutoNum type="arabicPeriod"/>
            </a:pPr>
            <a:r>
              <a:rPr lang="it-IT" sz="1400" dirty="0">
                <a:latin typeface="Calibri Light" panose="020F0302020204030204" pitchFamily="34" charset="0"/>
                <a:ea typeface="Calibri Light" panose="020F0302020204030204" pitchFamily="34" charset="0"/>
                <a:cs typeface="Calibri Light" panose="020F0302020204030204" pitchFamily="34" charset="0"/>
              </a:rPr>
              <a:t>Indichi la modalità di lavoro contrattuale:</a:t>
            </a:r>
          </a:p>
          <a:p>
            <a:pPr lvl="1">
              <a:spcBef>
                <a:spcPts val="600"/>
              </a:spcBef>
              <a:buFont typeface="Wingdings" panose="05000000000000000000" pitchFamily="2" charset="2"/>
              <a:buChar char="q"/>
            </a:pPr>
            <a:r>
              <a:rPr lang="it-IT" sz="1400" dirty="0">
                <a:latin typeface="Calibri Light" panose="020F0302020204030204" pitchFamily="34" charset="0"/>
                <a:ea typeface="Calibri Light" panose="020F0302020204030204" pitchFamily="34" charset="0"/>
                <a:cs typeface="Calibri Light" panose="020F0302020204030204" pitchFamily="34" charset="0"/>
              </a:rPr>
              <a:t>Lavoro a tempo determinato/indeterminato su turni</a:t>
            </a:r>
          </a:p>
          <a:p>
            <a:pPr lvl="1">
              <a:spcBef>
                <a:spcPts val="600"/>
              </a:spcBef>
              <a:buFont typeface="Wingdings" panose="05000000000000000000" pitchFamily="2" charset="2"/>
              <a:buChar char="q"/>
            </a:pPr>
            <a:r>
              <a:rPr lang="it-IT" sz="1400" dirty="0">
                <a:latin typeface="Calibri Light" panose="020F0302020204030204" pitchFamily="34" charset="0"/>
                <a:ea typeface="Calibri Light" panose="020F0302020204030204" pitchFamily="34" charset="0"/>
                <a:cs typeface="Calibri Light" panose="020F0302020204030204" pitchFamily="34" charset="0"/>
              </a:rPr>
              <a:t>Lavoro a tempo determinato/indeterminato (8/9h consuete)</a:t>
            </a:r>
          </a:p>
          <a:p>
            <a:pPr lvl="1">
              <a:spcBef>
                <a:spcPts val="600"/>
              </a:spcBef>
              <a:buFont typeface="Wingdings" panose="05000000000000000000" pitchFamily="2" charset="2"/>
              <a:buChar char="q"/>
            </a:pPr>
            <a:r>
              <a:rPr lang="it-IT" sz="1400" dirty="0">
                <a:latin typeface="Calibri Light" panose="020F0302020204030204" pitchFamily="34" charset="0"/>
                <a:ea typeface="Calibri Light" panose="020F0302020204030204" pitchFamily="34" charset="0"/>
                <a:cs typeface="Calibri Light" panose="020F0302020204030204" pitchFamily="34" charset="0"/>
              </a:rPr>
              <a:t>Lavoro a tempo part-time</a:t>
            </a:r>
          </a:p>
          <a:p>
            <a:pPr lvl="1">
              <a:spcBef>
                <a:spcPts val="600"/>
              </a:spcBef>
              <a:buFont typeface="Wingdings" panose="05000000000000000000" pitchFamily="2" charset="2"/>
              <a:buChar char="q"/>
            </a:pPr>
            <a:endParaRPr lang="it-IT" sz="1400" dirty="0">
              <a:latin typeface="Calibri Light" panose="020F0302020204030204" pitchFamily="34" charset="0"/>
              <a:ea typeface="Calibri Light" panose="020F0302020204030204" pitchFamily="34" charset="0"/>
              <a:cs typeface="Calibri Light" panose="020F0302020204030204" pitchFamily="34" charset="0"/>
            </a:endParaRPr>
          </a:p>
          <a:p>
            <a:pPr marL="400050">
              <a:spcBef>
                <a:spcPts val="600"/>
              </a:spcBef>
              <a:buFont typeface="+mj-lt"/>
              <a:buAutoNum type="arabicPeriod"/>
            </a:pPr>
            <a:r>
              <a:rPr lang="it-IT" sz="1400" dirty="0">
                <a:latin typeface="Calibri Light" panose="020F0302020204030204" pitchFamily="34" charset="0"/>
                <a:ea typeface="Calibri Light" panose="020F0302020204030204" pitchFamily="34" charset="0"/>
                <a:cs typeface="Calibri Light" panose="020F0302020204030204" pitchFamily="34" charset="0"/>
              </a:rPr>
              <a:t>Il direttore è sempre presente in biblioteca?</a:t>
            </a:r>
          </a:p>
          <a:p>
            <a:pPr lvl="1">
              <a:spcBef>
                <a:spcPts val="600"/>
              </a:spcBef>
              <a:buFont typeface="Wingdings" panose="05000000000000000000" pitchFamily="2" charset="2"/>
              <a:buChar char="q"/>
            </a:pPr>
            <a:r>
              <a:rPr lang="it-IT" sz="1400" dirty="0">
                <a:latin typeface="Calibri Light" panose="020F0302020204030204" pitchFamily="34" charset="0"/>
                <a:ea typeface="Calibri Light" panose="020F0302020204030204" pitchFamily="34" charset="0"/>
                <a:cs typeface="Calibri Light" panose="020F0302020204030204" pitchFamily="34" charset="0"/>
              </a:rPr>
              <a:t>Sì</a:t>
            </a:r>
          </a:p>
          <a:p>
            <a:pPr lvl="1">
              <a:spcBef>
                <a:spcPts val="600"/>
              </a:spcBef>
              <a:buFont typeface="Wingdings" panose="05000000000000000000" pitchFamily="2" charset="2"/>
              <a:buChar char="q"/>
            </a:pPr>
            <a:r>
              <a:rPr lang="it-IT" sz="1400" dirty="0">
                <a:latin typeface="Calibri Light" panose="020F0302020204030204" pitchFamily="34" charset="0"/>
                <a:ea typeface="Calibri Light" panose="020F0302020204030204" pitchFamily="34" charset="0"/>
                <a:cs typeface="Calibri Light" panose="020F0302020204030204" pitchFamily="34" charset="0"/>
              </a:rPr>
              <a:t>No</a:t>
            </a:r>
          </a:p>
          <a:p>
            <a:pPr lvl="1">
              <a:spcBef>
                <a:spcPts val="600"/>
              </a:spcBef>
              <a:buFont typeface="Wingdings" panose="05000000000000000000" pitchFamily="2" charset="2"/>
              <a:buChar char="q"/>
            </a:pPr>
            <a:endParaRPr lang="it-IT" sz="1400" dirty="0">
              <a:latin typeface="Calibri Light" panose="020F0302020204030204" pitchFamily="34" charset="0"/>
              <a:ea typeface="Calibri Light" panose="020F0302020204030204" pitchFamily="34" charset="0"/>
              <a:cs typeface="Calibri Light" panose="020F0302020204030204" pitchFamily="34" charset="0"/>
            </a:endParaRPr>
          </a:p>
          <a:p>
            <a:pPr lvl="1">
              <a:spcBef>
                <a:spcPts val="600"/>
              </a:spcBef>
              <a:buFont typeface="Wingdings" panose="05000000000000000000" pitchFamily="2" charset="2"/>
              <a:buChar char="q"/>
            </a:pPr>
            <a:endParaRPr lang="it-IT" sz="1400" dirty="0">
              <a:latin typeface="Calibri Light" panose="020F0302020204030204" pitchFamily="34" charset="0"/>
              <a:ea typeface="Calibri Light" panose="020F0302020204030204" pitchFamily="34" charset="0"/>
              <a:cs typeface="Calibri Light" panose="020F0302020204030204" pitchFamily="34" charset="0"/>
            </a:endParaRPr>
          </a:p>
          <a:p>
            <a:pPr lvl="1">
              <a:spcBef>
                <a:spcPts val="600"/>
              </a:spcBef>
              <a:buFont typeface="Wingdings" panose="05000000000000000000" pitchFamily="2" charset="2"/>
              <a:buChar char="q"/>
            </a:pPr>
            <a:endParaRPr lang="it-IT" sz="1400" dirty="0">
              <a:latin typeface="Calibri Light" panose="020F0302020204030204" pitchFamily="34" charset="0"/>
              <a:ea typeface="Calibri Light" panose="020F0302020204030204" pitchFamily="34" charset="0"/>
              <a:cs typeface="Calibri Light" panose="020F0302020204030204" pitchFamily="34" charset="0"/>
            </a:endParaRPr>
          </a:p>
          <a:p>
            <a:pPr lvl="1">
              <a:spcBef>
                <a:spcPts val="600"/>
              </a:spcBef>
              <a:buFont typeface="Wingdings" panose="05000000000000000000" pitchFamily="2" charset="2"/>
              <a:buChar char="q"/>
            </a:pPr>
            <a:endParaRPr lang="it-IT" sz="1400" dirty="0">
              <a:latin typeface="Calibri Light" panose="020F0302020204030204" pitchFamily="34" charset="0"/>
              <a:ea typeface="Calibri Light" panose="020F0302020204030204" pitchFamily="34" charset="0"/>
              <a:cs typeface="Calibri Light" panose="020F0302020204030204" pitchFamily="34" charset="0"/>
            </a:endParaRPr>
          </a:p>
          <a:p>
            <a:pPr lvl="1">
              <a:spcBef>
                <a:spcPts val="600"/>
              </a:spcBef>
              <a:buFont typeface="Wingdings" panose="05000000000000000000" pitchFamily="2" charset="2"/>
              <a:buChar char="q"/>
            </a:pPr>
            <a:endParaRPr lang="it-IT" sz="1400" dirty="0">
              <a:latin typeface="Calibri Light" panose="020F0302020204030204" pitchFamily="34" charset="0"/>
              <a:ea typeface="Calibri Light" panose="020F0302020204030204" pitchFamily="34" charset="0"/>
              <a:cs typeface="Calibri Light" panose="020F0302020204030204" pitchFamily="34" charset="0"/>
            </a:endParaRPr>
          </a:p>
          <a:p>
            <a:pPr lvl="1">
              <a:spcBef>
                <a:spcPts val="600"/>
              </a:spcBef>
              <a:buFont typeface="Wingdings" panose="05000000000000000000" pitchFamily="2" charset="2"/>
              <a:buChar char="q"/>
            </a:pPr>
            <a:endParaRPr lang="it-IT" sz="1400" dirty="0">
              <a:latin typeface="Calibri Light" panose="020F0302020204030204" pitchFamily="34" charset="0"/>
              <a:ea typeface="Calibri Light" panose="020F0302020204030204" pitchFamily="34" charset="0"/>
              <a:cs typeface="Calibri Light" panose="020F0302020204030204" pitchFamily="34" charset="0"/>
            </a:endParaRPr>
          </a:p>
          <a:p>
            <a:pPr marL="400050">
              <a:spcBef>
                <a:spcPts val="600"/>
              </a:spcBef>
              <a:buFont typeface="+mj-lt"/>
              <a:buAutoNum type="arabicPeriod"/>
            </a:pPr>
            <a:r>
              <a:rPr lang="it-IT" sz="1400" dirty="0">
                <a:latin typeface="Calibri Light" panose="020F0302020204030204" pitchFamily="34" charset="0"/>
                <a:ea typeface="Calibri Light" panose="020F0302020204030204" pitchFamily="34" charset="0"/>
                <a:cs typeface="Calibri Light" panose="020F0302020204030204" pitchFamily="34" charset="0"/>
              </a:rPr>
              <a:t>Quanti pc sono presenti in biblioteca?</a:t>
            </a:r>
          </a:p>
          <a:p>
            <a:pPr lvl="1">
              <a:spcBef>
                <a:spcPts val="600"/>
              </a:spcBef>
              <a:buFont typeface="Wingdings" panose="05000000000000000000" pitchFamily="2" charset="2"/>
              <a:buChar char="q"/>
            </a:pPr>
            <a:r>
              <a:rPr lang="it-IT" sz="1400" dirty="0">
                <a:latin typeface="Calibri Light" panose="020F0302020204030204" pitchFamily="34" charset="0"/>
                <a:ea typeface="Calibri Light" panose="020F0302020204030204" pitchFamily="34" charset="0"/>
                <a:cs typeface="Calibri Light" panose="020F0302020204030204" pitchFamily="34" charset="0"/>
              </a:rPr>
              <a:t>Tendina con selezione del numero</a:t>
            </a:r>
          </a:p>
          <a:p>
            <a:pPr lvl="1">
              <a:spcBef>
                <a:spcPts val="600"/>
              </a:spcBef>
              <a:buFont typeface="Wingdings" panose="05000000000000000000" pitchFamily="2" charset="2"/>
              <a:buChar char="q"/>
            </a:pPr>
            <a:endParaRPr lang="it-IT" sz="1400" dirty="0">
              <a:latin typeface="Calibri Light" panose="020F0302020204030204" pitchFamily="34" charset="0"/>
              <a:ea typeface="Calibri Light" panose="020F0302020204030204" pitchFamily="34" charset="0"/>
              <a:cs typeface="Calibri Light" panose="020F0302020204030204" pitchFamily="34" charset="0"/>
            </a:endParaRPr>
          </a:p>
          <a:p>
            <a:pPr marL="400050">
              <a:spcBef>
                <a:spcPts val="600"/>
              </a:spcBef>
              <a:buFont typeface="+mj-lt"/>
              <a:buAutoNum type="arabicPeriod"/>
            </a:pPr>
            <a:r>
              <a:rPr lang="it-IT" sz="1400" dirty="0">
                <a:latin typeface="Calibri Light" panose="020F0302020204030204" pitchFamily="34" charset="0"/>
                <a:ea typeface="Calibri Light" panose="020F0302020204030204" pitchFamily="34" charset="0"/>
                <a:cs typeface="Calibri Light" panose="020F0302020204030204" pitchFamily="34" charset="0"/>
              </a:rPr>
              <a:t>Indichi come viene gestito l’utilizzo dei pc:</a:t>
            </a:r>
          </a:p>
          <a:p>
            <a:pPr marL="800100" lvl="1">
              <a:spcBef>
                <a:spcPts val="600"/>
              </a:spcBef>
              <a:buFont typeface="Wingdings" panose="05000000000000000000" pitchFamily="2" charset="2"/>
              <a:buChar char="q"/>
            </a:pPr>
            <a:r>
              <a:rPr lang="it-IT" sz="1400" dirty="0">
                <a:latin typeface="Calibri Light" panose="020F0302020204030204" pitchFamily="34" charset="0"/>
                <a:ea typeface="Calibri Light" panose="020F0302020204030204" pitchFamily="34" charset="0"/>
                <a:cs typeface="Calibri Light" panose="020F0302020204030204" pitchFamily="34" charset="0"/>
              </a:rPr>
              <a:t>I pc possono essere utilizzati solo dai dipendenti</a:t>
            </a:r>
          </a:p>
          <a:p>
            <a:pPr marL="800100" lvl="1">
              <a:spcBef>
                <a:spcPts val="600"/>
              </a:spcBef>
              <a:buFont typeface="Wingdings" panose="05000000000000000000" pitchFamily="2" charset="2"/>
              <a:buChar char="q"/>
            </a:pPr>
            <a:r>
              <a:rPr lang="it-IT" sz="1400" dirty="0">
                <a:latin typeface="Calibri Light" panose="020F0302020204030204" pitchFamily="34" charset="0"/>
                <a:ea typeface="Calibri Light" panose="020F0302020204030204" pitchFamily="34" charset="0"/>
                <a:cs typeface="Calibri Light" panose="020F0302020204030204" pitchFamily="34" charset="0"/>
              </a:rPr>
              <a:t>I pc possono essere utilizzati anche dagli utenti per la consultazione autonomia</a:t>
            </a:r>
          </a:p>
          <a:p>
            <a:pPr marL="800100" lvl="1">
              <a:spcBef>
                <a:spcPts val="600"/>
              </a:spcBef>
              <a:buFont typeface="Wingdings" panose="05000000000000000000" pitchFamily="2" charset="2"/>
              <a:buChar char="q"/>
            </a:pPr>
            <a:endParaRPr lang="it-IT" sz="1400" dirty="0">
              <a:latin typeface="Calibri Light" panose="020F0302020204030204" pitchFamily="34" charset="0"/>
              <a:ea typeface="Calibri Light" panose="020F0302020204030204" pitchFamily="34" charset="0"/>
              <a:cs typeface="Calibri Light" panose="020F0302020204030204" pitchFamily="34" charset="0"/>
            </a:endParaRPr>
          </a:p>
          <a:p>
            <a:pPr marL="400050">
              <a:spcBef>
                <a:spcPts val="600"/>
              </a:spcBef>
              <a:buFont typeface="+mj-lt"/>
              <a:buAutoNum type="arabicPeriod"/>
            </a:pPr>
            <a:r>
              <a:rPr lang="it-IT" sz="1400" dirty="0">
                <a:latin typeface="Calibri Light" panose="020F0302020204030204" pitchFamily="34" charset="0"/>
                <a:ea typeface="Calibri Light" panose="020F0302020204030204" pitchFamily="34" charset="0"/>
                <a:cs typeface="Calibri Light" panose="020F0302020204030204" pitchFamily="34" charset="0"/>
              </a:rPr>
              <a:t>In quanti piani è divisa la biblioteca?</a:t>
            </a:r>
          </a:p>
          <a:p>
            <a:pPr marL="800100" lvl="1">
              <a:spcBef>
                <a:spcPts val="600"/>
              </a:spcBef>
              <a:buFont typeface="Wingdings" panose="05000000000000000000" pitchFamily="2" charset="2"/>
              <a:buChar char="q"/>
            </a:pPr>
            <a:r>
              <a:rPr lang="it-IT" sz="1400" dirty="0">
                <a:latin typeface="Calibri Light" panose="020F0302020204030204" pitchFamily="34" charset="0"/>
                <a:ea typeface="Calibri Light" panose="020F0302020204030204" pitchFamily="34" charset="0"/>
                <a:cs typeface="Calibri Light" panose="020F0302020204030204" pitchFamily="34" charset="0"/>
              </a:rPr>
              <a:t>Tendina con selezione del numero</a:t>
            </a:r>
          </a:p>
          <a:p>
            <a:pPr marL="400050">
              <a:spcBef>
                <a:spcPts val="600"/>
              </a:spcBef>
              <a:buFont typeface="+mj-lt"/>
              <a:buAutoNum type="arabicPeriod"/>
            </a:pPr>
            <a:endParaRPr lang="it-IT" sz="1400" dirty="0">
              <a:latin typeface="Calibri Light" panose="020F0302020204030204" pitchFamily="34" charset="0"/>
              <a:ea typeface="Calibri Light" panose="020F0302020204030204" pitchFamily="34" charset="0"/>
              <a:cs typeface="Calibri Light" panose="020F0302020204030204" pitchFamily="34" charset="0"/>
            </a:endParaRPr>
          </a:p>
          <a:p>
            <a:pPr marL="400050">
              <a:spcBef>
                <a:spcPts val="600"/>
              </a:spcBef>
              <a:buFont typeface="+mj-lt"/>
              <a:buAutoNum type="arabicPeriod"/>
            </a:pPr>
            <a:r>
              <a:rPr lang="it-IT" sz="1400" dirty="0">
                <a:latin typeface="Calibri Light" panose="020F0302020204030204" pitchFamily="34" charset="0"/>
                <a:ea typeface="Calibri Light" panose="020F0302020204030204" pitchFamily="34" charset="0"/>
                <a:cs typeface="Calibri Light" panose="020F0302020204030204" pitchFamily="34" charset="0"/>
              </a:rPr>
              <a:t>Indichi come vengono disposti/esposti i volumi:</a:t>
            </a:r>
          </a:p>
          <a:p>
            <a:pPr marL="800100" lvl="1">
              <a:spcBef>
                <a:spcPts val="600"/>
              </a:spcBef>
              <a:buFont typeface="Wingdings" panose="05000000000000000000" pitchFamily="2" charset="2"/>
              <a:buChar char="q"/>
            </a:pPr>
            <a:r>
              <a:rPr lang="it-IT" sz="1400" dirty="0">
                <a:latin typeface="Calibri Light" panose="020F0302020204030204" pitchFamily="34" charset="0"/>
                <a:ea typeface="Calibri Light" panose="020F0302020204030204" pitchFamily="34" charset="0"/>
                <a:cs typeface="Calibri Light" panose="020F0302020204030204" pitchFamily="34" charset="0"/>
              </a:rPr>
              <a:t>Disposizione a scaffali</a:t>
            </a:r>
          </a:p>
          <a:p>
            <a:pPr marL="800100" lvl="1">
              <a:spcBef>
                <a:spcPts val="600"/>
              </a:spcBef>
              <a:buFont typeface="Wingdings" panose="05000000000000000000" pitchFamily="2" charset="2"/>
              <a:buChar char="q"/>
            </a:pPr>
            <a:r>
              <a:rPr lang="it-IT" sz="1400" dirty="0">
                <a:latin typeface="Calibri Light" panose="020F0302020204030204" pitchFamily="34" charset="0"/>
                <a:ea typeface="Calibri Light" panose="020F0302020204030204" pitchFamily="34" charset="0"/>
                <a:cs typeface="Calibri Light" panose="020F0302020204030204" pitchFamily="34" charset="0"/>
              </a:rPr>
              <a:t>Disposizione a scaffali + armadi</a:t>
            </a:r>
          </a:p>
          <a:p>
            <a:pPr marL="800100" lvl="1">
              <a:spcBef>
                <a:spcPts val="600"/>
              </a:spcBef>
              <a:buFont typeface="Wingdings" panose="05000000000000000000" pitchFamily="2" charset="2"/>
              <a:buChar char="q"/>
            </a:pPr>
            <a:r>
              <a:rPr lang="it-IT" sz="1400" dirty="0">
                <a:latin typeface="Calibri Light" panose="020F0302020204030204" pitchFamily="34" charset="0"/>
                <a:ea typeface="Calibri Light" panose="020F0302020204030204" pitchFamily="34" charset="0"/>
                <a:cs typeface="Calibri Light" panose="020F0302020204030204" pitchFamily="34" charset="0"/>
              </a:rPr>
              <a:t>Esposizione con vetrine + archivi </a:t>
            </a:r>
          </a:p>
          <a:p>
            <a:pPr marL="400050">
              <a:spcBef>
                <a:spcPts val="600"/>
              </a:spcBef>
              <a:buFont typeface="+mj-lt"/>
              <a:buAutoNum type="arabicPeriod"/>
            </a:pPr>
            <a:endParaRPr lang="it-IT" sz="1400" dirty="0">
              <a:latin typeface="Calibri Light" panose="020F0302020204030204" pitchFamily="34" charset="0"/>
              <a:ea typeface="Calibri Light" panose="020F0302020204030204" pitchFamily="34" charset="0"/>
              <a:cs typeface="Calibri Light" panose="020F0302020204030204" pitchFamily="34" charset="0"/>
            </a:endParaRPr>
          </a:p>
          <a:p>
            <a:pPr lvl="1">
              <a:spcBef>
                <a:spcPts val="600"/>
              </a:spcBef>
              <a:buFont typeface="Wingdings" panose="05000000000000000000" pitchFamily="2" charset="2"/>
              <a:buChar char="q"/>
            </a:pPr>
            <a:endParaRPr lang="it-IT" sz="1400" dirty="0">
              <a:latin typeface="Calibri Light" panose="020F0302020204030204" pitchFamily="34" charset="0"/>
              <a:ea typeface="Calibri Light" panose="020F0302020204030204" pitchFamily="34" charset="0"/>
              <a:cs typeface="Calibri Light" panose="020F0302020204030204" pitchFamily="34" charset="0"/>
            </a:endParaRPr>
          </a:p>
          <a:p>
            <a:pPr>
              <a:spcBef>
                <a:spcPts val="600"/>
              </a:spcBef>
              <a:buFont typeface="+mj-lt"/>
              <a:buAutoNum type="arabicPeriod"/>
            </a:pPr>
            <a:endParaRPr lang="it-IT" sz="1400" dirty="0">
              <a:latin typeface="Calibri Light" panose="020F0302020204030204" pitchFamily="34" charset="0"/>
              <a:ea typeface="Calibri Light" panose="020F0302020204030204" pitchFamily="34" charset="0"/>
              <a:cs typeface="Calibri Light" panose="020F0302020204030204" pitchFamily="34" charset="0"/>
            </a:endParaRPr>
          </a:p>
          <a:p>
            <a:pPr marL="400050">
              <a:buFont typeface="+mj-lt"/>
              <a:buAutoNum type="arabicPeriod"/>
            </a:pPr>
            <a:endParaRPr lang="it-IT" sz="1400"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788401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47C7D6-B89C-1F00-83CC-BC42858F0B2B}"/>
              </a:ext>
            </a:extLst>
          </p:cNvPr>
          <p:cNvSpPr>
            <a:spLocks noGrp="1"/>
          </p:cNvSpPr>
          <p:nvPr>
            <p:ph type="title"/>
          </p:nvPr>
        </p:nvSpPr>
        <p:spPr>
          <a:xfrm>
            <a:off x="677334" y="609600"/>
            <a:ext cx="8596668" cy="539931"/>
          </a:xfrm>
        </p:spPr>
        <p:txBody>
          <a:bodyPr>
            <a:normAutofit/>
          </a:bodyPr>
          <a:lstStyle/>
          <a:p>
            <a:r>
              <a:rPr lang="it-IT" sz="2800" b="1" dirty="0">
                <a:solidFill>
                  <a:schemeClr val="tx1"/>
                </a:solidFill>
                <a:latin typeface="Calibri" panose="020F0502020204030204" pitchFamily="34" charset="0"/>
                <a:ea typeface="Calibri" panose="020F0502020204030204" pitchFamily="34" charset="0"/>
                <a:cs typeface="Calibri" panose="020F0502020204030204" pitchFamily="34" charset="0"/>
              </a:rPr>
              <a:t>PARTE 1: QUESTIONARIO</a:t>
            </a:r>
          </a:p>
        </p:txBody>
      </p:sp>
      <p:sp>
        <p:nvSpPr>
          <p:cNvPr id="3" name="Segnaposto contenuto 2">
            <a:extLst>
              <a:ext uri="{FF2B5EF4-FFF2-40B4-BE49-F238E27FC236}">
                <a16:creationId xmlns:a16="http://schemas.microsoft.com/office/drawing/2014/main" id="{169E161D-DBAF-91C5-DA16-13C9F55AA1BC}"/>
              </a:ext>
            </a:extLst>
          </p:cNvPr>
          <p:cNvSpPr>
            <a:spLocks noGrp="1"/>
          </p:cNvSpPr>
          <p:nvPr>
            <p:ph idx="1"/>
          </p:nvPr>
        </p:nvSpPr>
        <p:spPr>
          <a:xfrm>
            <a:off x="677334" y="1514476"/>
            <a:ext cx="10457391" cy="4733924"/>
          </a:xfrm>
        </p:spPr>
        <p:txBody>
          <a:bodyPr numCol="2">
            <a:noAutofit/>
          </a:bodyPr>
          <a:lstStyle/>
          <a:p>
            <a:pPr>
              <a:spcBef>
                <a:spcPts val="600"/>
              </a:spcBef>
              <a:buFont typeface="+mj-lt"/>
              <a:buAutoNum type="arabicPeriod" startAt="8"/>
            </a:pPr>
            <a:r>
              <a:rPr lang="it-IT" sz="1400" dirty="0">
                <a:latin typeface="Calibri Light" panose="020F0302020204030204" pitchFamily="34" charset="0"/>
                <a:ea typeface="Calibri Light" panose="020F0302020204030204" pitchFamily="34" charset="0"/>
                <a:cs typeface="Calibri Light" panose="020F0302020204030204" pitchFamily="34" charset="0"/>
              </a:rPr>
              <a:t>Indichi quante copie esistono di ciascun libro:</a:t>
            </a:r>
          </a:p>
          <a:p>
            <a:pPr lvl="1">
              <a:spcBef>
                <a:spcPts val="600"/>
              </a:spcBef>
              <a:buFont typeface="Wingdings" panose="05000000000000000000" pitchFamily="2" charset="2"/>
              <a:buChar char="q"/>
            </a:pPr>
            <a:r>
              <a:rPr lang="it-IT" sz="1400" dirty="0">
                <a:latin typeface="Calibri Light" panose="020F0302020204030204" pitchFamily="34" charset="0"/>
                <a:ea typeface="Calibri Light" panose="020F0302020204030204" pitchFamily="34" charset="0"/>
                <a:cs typeface="Calibri Light" panose="020F0302020204030204" pitchFamily="34" charset="0"/>
              </a:rPr>
              <a:t>Tendina con selezione del numero</a:t>
            </a:r>
          </a:p>
          <a:p>
            <a:pPr lvl="1">
              <a:spcBef>
                <a:spcPts val="600"/>
              </a:spcBef>
              <a:buFont typeface="Wingdings" panose="05000000000000000000" pitchFamily="2" charset="2"/>
              <a:buChar char="q"/>
            </a:pPr>
            <a:endParaRPr lang="it-IT" sz="1400" dirty="0">
              <a:latin typeface="Calibri Light" panose="020F0302020204030204" pitchFamily="34" charset="0"/>
              <a:ea typeface="Calibri Light" panose="020F0302020204030204" pitchFamily="34" charset="0"/>
              <a:cs typeface="Calibri Light" panose="020F0302020204030204" pitchFamily="34" charset="0"/>
            </a:endParaRPr>
          </a:p>
          <a:p>
            <a:pPr>
              <a:spcBef>
                <a:spcPts val="600"/>
              </a:spcBef>
              <a:buFont typeface="+mj-lt"/>
              <a:buAutoNum type="arabicPeriod" startAt="8"/>
            </a:pPr>
            <a:r>
              <a:rPr lang="it-IT" sz="1400" dirty="0">
                <a:latin typeface="Calibri Light" panose="020F0302020204030204" pitchFamily="34" charset="0"/>
                <a:ea typeface="Calibri Light" panose="020F0302020204030204" pitchFamily="34" charset="0"/>
                <a:cs typeface="Calibri Light" panose="020F0302020204030204" pitchFamily="34" charset="0"/>
              </a:rPr>
              <a:t>È possibile consultare i libri all’esterno della biblioteca?</a:t>
            </a:r>
          </a:p>
          <a:p>
            <a:pPr lvl="1">
              <a:spcBef>
                <a:spcPts val="600"/>
              </a:spcBef>
              <a:buFont typeface="Wingdings" panose="05000000000000000000" pitchFamily="2" charset="2"/>
              <a:buChar char="q"/>
            </a:pPr>
            <a:r>
              <a:rPr lang="it-IT" sz="1400" dirty="0">
                <a:latin typeface="Calibri Light" panose="020F0302020204030204" pitchFamily="34" charset="0"/>
                <a:ea typeface="Calibri Light" panose="020F0302020204030204" pitchFamily="34" charset="0"/>
                <a:cs typeface="Calibri Light" panose="020F0302020204030204" pitchFamily="34" charset="0"/>
              </a:rPr>
              <a:t>Sì</a:t>
            </a:r>
          </a:p>
          <a:p>
            <a:pPr lvl="1">
              <a:spcBef>
                <a:spcPts val="600"/>
              </a:spcBef>
              <a:buFont typeface="Wingdings" panose="05000000000000000000" pitchFamily="2" charset="2"/>
              <a:buChar char="q"/>
            </a:pPr>
            <a:r>
              <a:rPr lang="it-IT" sz="1400" dirty="0">
                <a:latin typeface="Calibri Light" panose="020F0302020204030204" pitchFamily="34" charset="0"/>
                <a:ea typeface="Calibri Light" panose="020F0302020204030204" pitchFamily="34" charset="0"/>
                <a:cs typeface="Calibri Light" panose="020F0302020204030204" pitchFamily="34" charset="0"/>
              </a:rPr>
              <a:t>No</a:t>
            </a:r>
          </a:p>
          <a:p>
            <a:pPr lvl="1">
              <a:spcBef>
                <a:spcPts val="600"/>
              </a:spcBef>
              <a:buFont typeface="Wingdings" panose="05000000000000000000" pitchFamily="2" charset="2"/>
              <a:buChar char="q"/>
            </a:pPr>
            <a:endParaRPr lang="it-IT" sz="1400" dirty="0">
              <a:latin typeface="Calibri Light" panose="020F0302020204030204" pitchFamily="34" charset="0"/>
              <a:ea typeface="Calibri Light" panose="020F0302020204030204" pitchFamily="34" charset="0"/>
              <a:cs typeface="Calibri Light" panose="020F0302020204030204" pitchFamily="34" charset="0"/>
            </a:endParaRPr>
          </a:p>
          <a:p>
            <a:pPr marL="400050">
              <a:spcBef>
                <a:spcPts val="600"/>
              </a:spcBef>
              <a:buFont typeface="+mj-lt"/>
              <a:buAutoNum type="arabicPeriod" startAt="8"/>
            </a:pPr>
            <a:r>
              <a:rPr lang="it-IT" sz="1400" dirty="0">
                <a:latin typeface="Calibri Light" panose="020F0302020204030204" pitchFamily="34" charset="0"/>
                <a:ea typeface="Calibri Light" panose="020F0302020204030204" pitchFamily="34" charset="0"/>
                <a:cs typeface="Calibri Light" panose="020F0302020204030204" pitchFamily="34" charset="0"/>
              </a:rPr>
              <a:t>Esiste uno spazio all’interno della biblioteca per la consultazione dei libri?</a:t>
            </a:r>
          </a:p>
          <a:p>
            <a:pPr lvl="1">
              <a:spcBef>
                <a:spcPts val="600"/>
              </a:spcBef>
              <a:buFont typeface="Wingdings" panose="05000000000000000000" pitchFamily="2" charset="2"/>
              <a:buChar char="q"/>
            </a:pPr>
            <a:r>
              <a:rPr lang="it-IT" sz="1400" dirty="0">
                <a:latin typeface="Calibri Light" panose="020F0302020204030204" pitchFamily="34" charset="0"/>
                <a:ea typeface="Calibri Light" panose="020F0302020204030204" pitchFamily="34" charset="0"/>
                <a:cs typeface="Calibri Light" panose="020F0302020204030204" pitchFamily="34" charset="0"/>
              </a:rPr>
              <a:t>Sì</a:t>
            </a:r>
          </a:p>
          <a:p>
            <a:pPr lvl="1">
              <a:spcBef>
                <a:spcPts val="600"/>
              </a:spcBef>
              <a:buFont typeface="Wingdings" panose="05000000000000000000" pitchFamily="2" charset="2"/>
              <a:buChar char="q"/>
            </a:pPr>
            <a:r>
              <a:rPr lang="it-IT" sz="1400" dirty="0">
                <a:latin typeface="Calibri Light" panose="020F0302020204030204" pitchFamily="34" charset="0"/>
                <a:ea typeface="Calibri Light" panose="020F0302020204030204" pitchFamily="34" charset="0"/>
                <a:cs typeface="Calibri Light" panose="020F0302020204030204" pitchFamily="34" charset="0"/>
              </a:rPr>
              <a:t>No</a:t>
            </a:r>
          </a:p>
          <a:p>
            <a:pPr lvl="1">
              <a:spcBef>
                <a:spcPts val="600"/>
              </a:spcBef>
              <a:buFont typeface="Wingdings" panose="05000000000000000000" pitchFamily="2" charset="2"/>
              <a:buChar char="q"/>
            </a:pPr>
            <a:endParaRPr lang="it-IT" sz="1400" dirty="0">
              <a:latin typeface="Calibri Light" panose="020F0302020204030204" pitchFamily="34" charset="0"/>
              <a:ea typeface="Calibri Light" panose="020F0302020204030204" pitchFamily="34" charset="0"/>
              <a:cs typeface="Calibri Light" panose="020F0302020204030204" pitchFamily="34" charset="0"/>
            </a:endParaRPr>
          </a:p>
          <a:p>
            <a:pPr marL="400050">
              <a:spcBef>
                <a:spcPts val="600"/>
              </a:spcBef>
              <a:buFont typeface="+mj-lt"/>
              <a:buAutoNum type="arabicPeriod" startAt="8"/>
            </a:pPr>
            <a:r>
              <a:rPr lang="it-IT" sz="1400" dirty="0">
                <a:latin typeface="Calibri Light" panose="020F0302020204030204" pitchFamily="34" charset="0"/>
                <a:ea typeface="Calibri Light" panose="020F0302020204030204" pitchFamily="34" charset="0"/>
                <a:cs typeface="Calibri Light" panose="020F0302020204030204" pitchFamily="34" charset="0"/>
              </a:rPr>
              <a:t>È necessario registrarsi per poter prendere in prestito un libro?</a:t>
            </a:r>
          </a:p>
          <a:p>
            <a:pPr lvl="1">
              <a:spcBef>
                <a:spcPts val="600"/>
              </a:spcBef>
              <a:buFont typeface="Wingdings" panose="05000000000000000000" pitchFamily="2" charset="2"/>
              <a:buChar char="q"/>
            </a:pPr>
            <a:r>
              <a:rPr lang="it-IT" sz="1400" dirty="0">
                <a:latin typeface="Calibri Light" panose="020F0302020204030204" pitchFamily="34" charset="0"/>
                <a:ea typeface="Calibri Light" panose="020F0302020204030204" pitchFamily="34" charset="0"/>
                <a:cs typeface="Calibri Light" panose="020F0302020204030204" pitchFamily="34" charset="0"/>
              </a:rPr>
              <a:t>Sì, con rilascio di tessera associativa del cliente</a:t>
            </a:r>
          </a:p>
          <a:p>
            <a:pPr lvl="1">
              <a:spcBef>
                <a:spcPts val="600"/>
              </a:spcBef>
              <a:buFont typeface="Wingdings" panose="05000000000000000000" pitchFamily="2" charset="2"/>
              <a:buChar char="q"/>
            </a:pPr>
            <a:r>
              <a:rPr lang="it-IT" sz="1400" dirty="0">
                <a:latin typeface="Calibri Light" panose="020F0302020204030204" pitchFamily="34" charset="0"/>
                <a:ea typeface="Calibri Light" panose="020F0302020204030204" pitchFamily="34" charset="0"/>
                <a:cs typeface="Calibri Light" panose="020F0302020204030204" pitchFamily="34" charset="0"/>
              </a:rPr>
              <a:t>No (consultazione solo all’interno della biblioteca)</a:t>
            </a:r>
          </a:p>
          <a:p>
            <a:pPr lvl="1">
              <a:spcBef>
                <a:spcPts val="600"/>
              </a:spcBef>
              <a:buFont typeface="Wingdings" panose="05000000000000000000" pitchFamily="2" charset="2"/>
              <a:buChar char="q"/>
            </a:pPr>
            <a:endParaRPr lang="it-IT" sz="1400" dirty="0">
              <a:latin typeface="Calibri Light" panose="020F0302020204030204" pitchFamily="34" charset="0"/>
              <a:ea typeface="Calibri Light" panose="020F0302020204030204" pitchFamily="34" charset="0"/>
              <a:cs typeface="Calibri Light" panose="020F0302020204030204" pitchFamily="34" charset="0"/>
            </a:endParaRPr>
          </a:p>
          <a:p>
            <a:pPr marL="400050">
              <a:spcBef>
                <a:spcPts val="600"/>
              </a:spcBef>
              <a:buFont typeface="+mj-lt"/>
              <a:buAutoNum type="arabicPeriod" startAt="8"/>
            </a:pPr>
            <a:r>
              <a:rPr lang="it-IT" sz="1400" dirty="0">
                <a:latin typeface="Calibri Light" panose="020F0302020204030204" pitchFamily="34" charset="0"/>
                <a:ea typeface="Calibri Light" panose="020F0302020204030204" pitchFamily="34" charset="0"/>
                <a:cs typeface="Calibri Light" panose="020F0302020204030204" pitchFamily="34" charset="0"/>
              </a:rPr>
              <a:t>Quanti libri possono essere presi in prestito dalla stessa persona?</a:t>
            </a:r>
          </a:p>
          <a:p>
            <a:pPr marL="800100" lvl="1">
              <a:spcBef>
                <a:spcPts val="600"/>
              </a:spcBef>
              <a:buFont typeface="Wingdings" panose="05000000000000000000" pitchFamily="2" charset="2"/>
              <a:buChar char="q"/>
            </a:pPr>
            <a:r>
              <a:rPr lang="it-IT" sz="1400" dirty="0">
                <a:latin typeface="Calibri Light" panose="020F0302020204030204" pitchFamily="34" charset="0"/>
                <a:ea typeface="Calibri Light" panose="020F0302020204030204" pitchFamily="34" charset="0"/>
                <a:cs typeface="Calibri Light" panose="020F0302020204030204" pitchFamily="34" charset="0"/>
              </a:rPr>
              <a:t>Tendina con selezione del numero</a:t>
            </a:r>
          </a:p>
          <a:p>
            <a:pPr marL="400050">
              <a:spcBef>
                <a:spcPts val="600"/>
              </a:spcBef>
              <a:buFont typeface="+mj-lt"/>
              <a:buAutoNum type="arabicPeriod" startAt="8"/>
            </a:pPr>
            <a:endParaRPr lang="it-IT" sz="1400" dirty="0">
              <a:latin typeface="Calibri Light" panose="020F0302020204030204" pitchFamily="34" charset="0"/>
              <a:ea typeface="Calibri Light" panose="020F0302020204030204" pitchFamily="34" charset="0"/>
              <a:cs typeface="Calibri Light" panose="020F0302020204030204" pitchFamily="34" charset="0"/>
            </a:endParaRPr>
          </a:p>
          <a:p>
            <a:pPr marL="400050">
              <a:spcBef>
                <a:spcPts val="600"/>
              </a:spcBef>
              <a:buFont typeface="+mj-lt"/>
              <a:buAutoNum type="arabicPeriod" startAt="8"/>
            </a:pPr>
            <a:r>
              <a:rPr lang="it-IT" sz="1400" dirty="0">
                <a:latin typeface="Calibri Light" panose="020F0302020204030204" pitchFamily="34" charset="0"/>
                <a:ea typeface="Calibri Light" panose="020F0302020204030204" pitchFamily="34" charset="0"/>
                <a:cs typeface="Calibri Light" panose="020F0302020204030204" pitchFamily="34" charset="0"/>
              </a:rPr>
              <a:t>Per quanti giorni è possibile prendere in prestito il libro?</a:t>
            </a:r>
          </a:p>
          <a:p>
            <a:pPr marL="800100" lvl="1">
              <a:spcBef>
                <a:spcPts val="600"/>
              </a:spcBef>
              <a:buFont typeface="Wingdings" panose="05000000000000000000" pitchFamily="2" charset="2"/>
              <a:buChar char="q"/>
            </a:pPr>
            <a:r>
              <a:rPr lang="it-IT" sz="1400" dirty="0">
                <a:latin typeface="Calibri Light" panose="020F0302020204030204" pitchFamily="34" charset="0"/>
                <a:ea typeface="Calibri Light" panose="020F0302020204030204" pitchFamily="34" charset="0"/>
                <a:cs typeface="Calibri Light" panose="020F0302020204030204" pitchFamily="34" charset="0"/>
              </a:rPr>
              <a:t>&lt;  5 giorni</a:t>
            </a:r>
          </a:p>
          <a:p>
            <a:pPr marL="800100" lvl="1">
              <a:spcBef>
                <a:spcPts val="600"/>
              </a:spcBef>
              <a:buFont typeface="Wingdings" panose="05000000000000000000" pitchFamily="2" charset="2"/>
              <a:buChar char="q"/>
            </a:pPr>
            <a:r>
              <a:rPr lang="it-IT" sz="1400" dirty="0">
                <a:latin typeface="Calibri Light" panose="020F0302020204030204" pitchFamily="34" charset="0"/>
                <a:ea typeface="Calibri Light" panose="020F0302020204030204" pitchFamily="34" charset="0"/>
                <a:cs typeface="Calibri Light" panose="020F0302020204030204" pitchFamily="34" charset="0"/>
              </a:rPr>
              <a:t>Da 5 a 10 giorni</a:t>
            </a:r>
          </a:p>
          <a:p>
            <a:pPr marL="800100" lvl="1">
              <a:spcBef>
                <a:spcPts val="600"/>
              </a:spcBef>
              <a:buFont typeface="Wingdings" panose="05000000000000000000" pitchFamily="2" charset="2"/>
              <a:buChar char="q"/>
            </a:pPr>
            <a:r>
              <a:rPr lang="it-IT" sz="1400" dirty="0">
                <a:latin typeface="Calibri Light" panose="020F0302020204030204" pitchFamily="34" charset="0"/>
                <a:ea typeface="Calibri Light" panose="020F0302020204030204" pitchFamily="34" charset="0"/>
                <a:cs typeface="Calibri Light" panose="020F0302020204030204" pitchFamily="34" charset="0"/>
              </a:rPr>
              <a:t>&gt;  10 giorni</a:t>
            </a:r>
          </a:p>
          <a:p>
            <a:pPr marL="400050">
              <a:spcBef>
                <a:spcPts val="600"/>
              </a:spcBef>
              <a:buFont typeface="+mj-lt"/>
              <a:buAutoNum type="arabicPeriod" startAt="8"/>
            </a:pPr>
            <a:endParaRPr lang="it-IT" sz="1400" dirty="0">
              <a:latin typeface="Calibri Light" panose="020F0302020204030204" pitchFamily="34" charset="0"/>
              <a:ea typeface="Calibri Light" panose="020F0302020204030204" pitchFamily="34" charset="0"/>
              <a:cs typeface="Calibri Light" panose="020F0302020204030204" pitchFamily="34" charset="0"/>
            </a:endParaRPr>
          </a:p>
          <a:p>
            <a:pPr lvl="1">
              <a:spcBef>
                <a:spcPts val="600"/>
              </a:spcBef>
              <a:buFont typeface="Wingdings" panose="05000000000000000000" pitchFamily="2" charset="2"/>
              <a:buChar char="q"/>
            </a:pPr>
            <a:endParaRPr lang="it-IT" sz="1400" dirty="0">
              <a:latin typeface="Calibri Light" panose="020F0302020204030204" pitchFamily="34" charset="0"/>
              <a:ea typeface="Calibri Light" panose="020F0302020204030204" pitchFamily="34" charset="0"/>
              <a:cs typeface="Calibri Light" panose="020F0302020204030204" pitchFamily="34" charset="0"/>
            </a:endParaRPr>
          </a:p>
          <a:p>
            <a:pPr>
              <a:spcBef>
                <a:spcPts val="600"/>
              </a:spcBef>
              <a:buFont typeface="+mj-lt"/>
              <a:buAutoNum type="arabicPeriod" startAt="8"/>
            </a:pPr>
            <a:endParaRPr lang="it-IT" sz="1400" dirty="0">
              <a:latin typeface="Calibri Light" panose="020F0302020204030204" pitchFamily="34" charset="0"/>
              <a:ea typeface="Calibri Light" panose="020F0302020204030204" pitchFamily="34" charset="0"/>
              <a:cs typeface="Calibri Light" panose="020F0302020204030204" pitchFamily="34" charset="0"/>
            </a:endParaRPr>
          </a:p>
          <a:p>
            <a:pPr marL="400050">
              <a:buFont typeface="+mj-lt"/>
              <a:buAutoNum type="arabicPeriod" startAt="8"/>
            </a:pPr>
            <a:endParaRPr lang="it-IT" sz="1400"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64740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5053C9-A971-62EB-29D7-B4967B43ED7D}"/>
              </a:ext>
            </a:extLst>
          </p:cNvPr>
          <p:cNvSpPr>
            <a:spLocks noGrp="1"/>
          </p:cNvSpPr>
          <p:nvPr>
            <p:ph type="title"/>
          </p:nvPr>
        </p:nvSpPr>
        <p:spPr>
          <a:xfrm>
            <a:off x="677333" y="609600"/>
            <a:ext cx="9764241" cy="661851"/>
          </a:xfrm>
        </p:spPr>
        <p:txBody>
          <a:bodyPr>
            <a:normAutofit fontScale="90000"/>
          </a:bodyPr>
          <a:lstStyle/>
          <a:p>
            <a:r>
              <a:rPr lang="it-IT"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PARTE 2</a:t>
            </a:r>
            <a:r>
              <a:rPr lang="it-IT"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Individuare le esigenze dei dipendenti/direttore</a:t>
            </a:r>
            <a:br>
              <a:rPr lang="it-IT" sz="28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br>
            <a:endParaRPr lang="it-IT" sz="2800" dirty="0"/>
          </a:p>
        </p:txBody>
      </p:sp>
      <p:sp>
        <p:nvSpPr>
          <p:cNvPr id="3" name="Segnaposto contenuto 2">
            <a:extLst>
              <a:ext uri="{FF2B5EF4-FFF2-40B4-BE49-F238E27FC236}">
                <a16:creationId xmlns:a16="http://schemas.microsoft.com/office/drawing/2014/main" id="{044E78E7-2C15-7097-1EBD-6DFDC9BC14B0}"/>
              </a:ext>
            </a:extLst>
          </p:cNvPr>
          <p:cNvSpPr>
            <a:spLocks noGrp="1"/>
          </p:cNvSpPr>
          <p:nvPr>
            <p:ph idx="1"/>
          </p:nvPr>
        </p:nvSpPr>
        <p:spPr>
          <a:xfrm>
            <a:off x="677329" y="1480457"/>
            <a:ext cx="10330305" cy="2530929"/>
          </a:xfrm>
        </p:spPr>
        <p:txBody>
          <a:bodyPr numCol="2">
            <a:noAutofit/>
          </a:bodyPr>
          <a:lstStyle/>
          <a:p>
            <a:pPr>
              <a:spcBef>
                <a:spcPts val="0"/>
              </a:spcBef>
              <a:spcAft>
                <a:spcPts val="600"/>
              </a:spcAft>
            </a:pPr>
            <a:r>
              <a:rPr lang="it-IT" sz="1400" dirty="0"/>
              <a:t>Esigenze funzionali:</a:t>
            </a:r>
          </a:p>
          <a:p>
            <a:pPr lvl="1">
              <a:spcBef>
                <a:spcPts val="600"/>
              </a:spcBef>
              <a:buFont typeface="Wingdings" panose="05000000000000000000" pitchFamily="2" charset="2"/>
              <a:buChar char="§"/>
            </a:pPr>
            <a:r>
              <a:rPr lang="it-IT" sz="1400" dirty="0"/>
              <a:t>Registrare il dipendente che ha gestito la ricerca/noleggio;</a:t>
            </a:r>
          </a:p>
          <a:p>
            <a:pPr lvl="1">
              <a:spcBef>
                <a:spcPts val="600"/>
              </a:spcBef>
              <a:buFont typeface="Wingdings" panose="05000000000000000000" pitchFamily="2" charset="2"/>
              <a:buChar char="§"/>
            </a:pPr>
            <a:r>
              <a:rPr lang="it-IT" sz="1400" dirty="0"/>
              <a:t>Avere e ricercare le informazioni anagrafiche dei dipendenti;</a:t>
            </a:r>
          </a:p>
          <a:p>
            <a:pPr lvl="1">
              <a:spcBef>
                <a:spcPts val="600"/>
              </a:spcBef>
              <a:buFont typeface="Wingdings" panose="05000000000000000000" pitchFamily="2" charset="2"/>
              <a:buChar char="§"/>
            </a:pPr>
            <a:r>
              <a:rPr lang="it-IT" sz="1400" dirty="0"/>
              <a:t>Ricerca del libro e la sua posizione;</a:t>
            </a:r>
          </a:p>
          <a:p>
            <a:pPr lvl="1">
              <a:spcBef>
                <a:spcPts val="600"/>
              </a:spcBef>
              <a:buFont typeface="Wingdings" panose="05000000000000000000" pitchFamily="2" charset="2"/>
              <a:buChar char="§"/>
            </a:pPr>
            <a:r>
              <a:rPr lang="it-IT" sz="1400" dirty="0"/>
              <a:t>Sistema lettura tessera cliente;</a:t>
            </a:r>
          </a:p>
          <a:p>
            <a:pPr lvl="1">
              <a:spcBef>
                <a:spcPts val="600"/>
              </a:spcBef>
              <a:buFont typeface="Wingdings" panose="05000000000000000000" pitchFamily="2" charset="2"/>
              <a:buChar char="§"/>
            </a:pPr>
            <a:r>
              <a:rPr lang="it-IT" sz="1400" dirty="0"/>
              <a:t>Registrare il noleggio collegato al cliente;</a:t>
            </a:r>
          </a:p>
          <a:p>
            <a:pPr lvl="1">
              <a:spcBef>
                <a:spcPts val="600"/>
              </a:spcBef>
              <a:buFont typeface="Wingdings" panose="05000000000000000000" pitchFamily="2" charset="2"/>
              <a:buChar char="§"/>
            </a:pPr>
            <a:endParaRPr lang="it-IT" sz="1400" dirty="0"/>
          </a:p>
          <a:p>
            <a:pPr lvl="1">
              <a:spcBef>
                <a:spcPts val="600"/>
              </a:spcBef>
              <a:buFont typeface="Wingdings" panose="05000000000000000000" pitchFamily="2" charset="2"/>
              <a:buChar char="§"/>
            </a:pPr>
            <a:endParaRPr lang="it-IT" sz="1400" dirty="0"/>
          </a:p>
          <a:p>
            <a:pPr lvl="1">
              <a:spcBef>
                <a:spcPts val="600"/>
              </a:spcBef>
              <a:buFont typeface="Wingdings" panose="05000000000000000000" pitchFamily="2" charset="2"/>
              <a:buChar char="§"/>
            </a:pPr>
            <a:endParaRPr lang="it-IT" sz="1400" dirty="0"/>
          </a:p>
          <a:p>
            <a:pPr lvl="1">
              <a:spcBef>
                <a:spcPts val="600"/>
              </a:spcBef>
              <a:buFont typeface="Wingdings" panose="05000000000000000000" pitchFamily="2" charset="2"/>
              <a:buChar char="§"/>
            </a:pPr>
            <a:endParaRPr lang="it-IT" sz="1400" dirty="0"/>
          </a:p>
          <a:p>
            <a:pPr lvl="1">
              <a:spcBef>
                <a:spcPts val="600"/>
              </a:spcBef>
              <a:buFont typeface="Wingdings" panose="05000000000000000000" pitchFamily="2" charset="2"/>
              <a:buChar char="§"/>
            </a:pPr>
            <a:endParaRPr lang="it-IT" sz="1400" dirty="0"/>
          </a:p>
          <a:p>
            <a:pPr lvl="1">
              <a:spcBef>
                <a:spcPts val="600"/>
              </a:spcBef>
              <a:buFont typeface="Wingdings" panose="05000000000000000000" pitchFamily="2" charset="2"/>
              <a:buChar char="§"/>
            </a:pPr>
            <a:endParaRPr lang="it-IT" sz="1400" dirty="0"/>
          </a:p>
          <a:p>
            <a:pPr lvl="1">
              <a:spcBef>
                <a:spcPts val="600"/>
              </a:spcBef>
              <a:buFont typeface="Wingdings" panose="05000000000000000000" pitchFamily="2" charset="2"/>
              <a:buChar char="§"/>
            </a:pPr>
            <a:r>
              <a:rPr lang="it-IT" sz="1400" dirty="0"/>
              <a:t>Individuare i libri che non sono stati riconsegnati alla scadenza</a:t>
            </a:r>
          </a:p>
          <a:p>
            <a:pPr lvl="1">
              <a:spcBef>
                <a:spcPts val="600"/>
              </a:spcBef>
              <a:buFont typeface="Wingdings" panose="05000000000000000000" pitchFamily="2" charset="2"/>
              <a:buChar char="§"/>
            </a:pPr>
            <a:r>
              <a:rPr lang="it-IT" sz="1400" dirty="0"/>
              <a:t>Sistema timbrature dipendenti</a:t>
            </a:r>
          </a:p>
          <a:p>
            <a:pPr lvl="1">
              <a:spcBef>
                <a:spcPts val="600"/>
              </a:spcBef>
              <a:buFont typeface="Wingdings" panose="05000000000000000000" pitchFamily="2" charset="2"/>
              <a:buChar char="§"/>
            </a:pPr>
            <a:r>
              <a:rPr lang="it-IT" sz="1400" dirty="0"/>
              <a:t>Sistema di ticketing di Help Desk per problematiche (ritardi nelle restituzioni)</a:t>
            </a:r>
          </a:p>
          <a:p>
            <a:pPr lvl="1">
              <a:spcBef>
                <a:spcPts val="600"/>
              </a:spcBef>
              <a:buFont typeface="Wingdings" panose="05000000000000000000" pitchFamily="2" charset="2"/>
              <a:buChar char="§"/>
            </a:pPr>
            <a:r>
              <a:rPr lang="it-IT" sz="1400" dirty="0"/>
              <a:t>Software Gestionale per registrare il prestito (cassa)</a:t>
            </a:r>
          </a:p>
          <a:p>
            <a:pPr lvl="1">
              <a:spcBef>
                <a:spcPts val="600"/>
              </a:spcBef>
              <a:buFont typeface="Wingdings" panose="05000000000000000000" pitchFamily="2" charset="2"/>
              <a:buChar char="§"/>
            </a:pPr>
            <a:endParaRPr lang="it-IT" sz="1400" dirty="0"/>
          </a:p>
          <a:p>
            <a:pPr marL="457200" lvl="1" indent="0">
              <a:spcBef>
                <a:spcPts val="600"/>
              </a:spcBef>
              <a:buNone/>
            </a:pPr>
            <a:endParaRPr lang="it-IT" sz="1400" dirty="0"/>
          </a:p>
          <a:p>
            <a:pPr lvl="1">
              <a:spcBef>
                <a:spcPts val="600"/>
              </a:spcBef>
              <a:buFont typeface="Wingdings" panose="05000000000000000000" pitchFamily="2" charset="2"/>
              <a:buChar char="§"/>
            </a:pPr>
            <a:endParaRPr lang="it-IT" sz="1400" dirty="0"/>
          </a:p>
          <a:p>
            <a:pPr lvl="1">
              <a:buFont typeface="Wingdings" panose="05000000000000000000" pitchFamily="2" charset="2"/>
              <a:buChar char="§"/>
            </a:pPr>
            <a:endParaRPr lang="it-IT" sz="1400" dirty="0"/>
          </a:p>
          <a:p>
            <a:pPr lvl="1">
              <a:buFont typeface="Wingdings" panose="05000000000000000000" pitchFamily="2" charset="2"/>
              <a:buChar char="§"/>
            </a:pPr>
            <a:endParaRPr lang="it-IT" sz="1400" dirty="0"/>
          </a:p>
        </p:txBody>
      </p:sp>
      <p:sp>
        <p:nvSpPr>
          <p:cNvPr id="4" name="Segnaposto contenuto 2">
            <a:extLst>
              <a:ext uri="{FF2B5EF4-FFF2-40B4-BE49-F238E27FC236}">
                <a16:creationId xmlns:a16="http://schemas.microsoft.com/office/drawing/2014/main" id="{F5799741-6CDF-96B2-68ED-7D6390B00AF9}"/>
              </a:ext>
            </a:extLst>
          </p:cNvPr>
          <p:cNvSpPr txBox="1">
            <a:spLocks/>
          </p:cNvSpPr>
          <p:nvPr/>
        </p:nvSpPr>
        <p:spPr>
          <a:xfrm>
            <a:off x="677328" y="4153987"/>
            <a:ext cx="9764243" cy="222612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spcBef>
                <a:spcPts val="0"/>
              </a:spcBef>
              <a:spcAft>
                <a:spcPts val="600"/>
              </a:spcAft>
            </a:pPr>
            <a:r>
              <a:rPr lang="it-IT" sz="1400" dirty="0"/>
              <a:t>Esigenze non funzionali:</a:t>
            </a:r>
          </a:p>
          <a:p>
            <a:pPr lvl="1">
              <a:spcBef>
                <a:spcPts val="0"/>
              </a:spcBef>
              <a:spcAft>
                <a:spcPts val="600"/>
              </a:spcAft>
              <a:buFont typeface="Wingdings" panose="05000000000000000000" pitchFamily="2" charset="2"/>
              <a:buChar char="§"/>
            </a:pPr>
            <a:r>
              <a:rPr lang="it-IT" sz="1400" dirty="0"/>
              <a:t>Sicurezza e Gestione accessi in base ad utente</a:t>
            </a:r>
          </a:p>
          <a:p>
            <a:pPr lvl="1">
              <a:spcBef>
                <a:spcPts val="0"/>
              </a:spcBef>
              <a:spcAft>
                <a:spcPts val="600"/>
              </a:spcAft>
              <a:buFont typeface="Wingdings" panose="05000000000000000000" pitchFamily="2" charset="2"/>
              <a:buChar char="§"/>
            </a:pPr>
            <a:r>
              <a:rPr lang="it-IT" sz="1400" dirty="0"/>
              <a:t>Connessione internet</a:t>
            </a:r>
          </a:p>
          <a:p>
            <a:pPr lvl="1">
              <a:spcBef>
                <a:spcPts val="0"/>
              </a:spcBef>
              <a:spcAft>
                <a:spcPts val="600"/>
              </a:spcAft>
              <a:buFont typeface="Wingdings" panose="05000000000000000000" pitchFamily="2" charset="2"/>
              <a:buChar char="§"/>
            </a:pPr>
            <a:r>
              <a:rPr lang="it-IT" sz="1400" dirty="0"/>
              <a:t>Responsive</a:t>
            </a:r>
          </a:p>
          <a:p>
            <a:pPr lvl="1">
              <a:spcBef>
                <a:spcPts val="0"/>
              </a:spcBef>
              <a:spcAft>
                <a:spcPts val="600"/>
              </a:spcAft>
              <a:buFont typeface="Wingdings" panose="05000000000000000000" pitchFamily="2" charset="2"/>
              <a:buChar char="§"/>
            </a:pPr>
            <a:r>
              <a:rPr lang="it-IT" sz="1400" dirty="0"/>
              <a:t>Prestazioni</a:t>
            </a:r>
          </a:p>
          <a:p>
            <a:pPr lvl="1">
              <a:spcBef>
                <a:spcPts val="0"/>
              </a:spcBef>
              <a:spcAft>
                <a:spcPts val="600"/>
              </a:spcAft>
              <a:buFont typeface="Wingdings" panose="05000000000000000000" pitchFamily="2" charset="2"/>
              <a:buChar char="§"/>
            </a:pPr>
            <a:r>
              <a:rPr lang="it-IT" sz="1400" dirty="0"/>
              <a:t>Personalizzazione</a:t>
            </a:r>
          </a:p>
        </p:txBody>
      </p:sp>
    </p:spTree>
    <p:extLst>
      <p:ext uri="{BB962C8B-B14F-4D97-AF65-F5344CB8AC3E}">
        <p14:creationId xmlns:p14="http://schemas.microsoft.com/office/powerpoint/2010/main" val="1891505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5053C9-A971-62EB-29D7-B4967B43ED7D}"/>
              </a:ext>
            </a:extLst>
          </p:cNvPr>
          <p:cNvSpPr>
            <a:spLocks noGrp="1"/>
          </p:cNvSpPr>
          <p:nvPr>
            <p:ph type="title"/>
          </p:nvPr>
        </p:nvSpPr>
        <p:spPr>
          <a:xfrm>
            <a:off x="677333" y="609600"/>
            <a:ext cx="9764241" cy="661851"/>
          </a:xfrm>
        </p:spPr>
        <p:txBody>
          <a:bodyPr>
            <a:normAutofit fontScale="90000"/>
          </a:bodyPr>
          <a:lstStyle/>
          <a:p>
            <a:r>
              <a:rPr lang="it-IT"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PARTE 2</a:t>
            </a:r>
            <a:r>
              <a:rPr lang="it-IT"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Individuare le esigenze dei clienti</a:t>
            </a:r>
            <a:br>
              <a:rPr lang="it-IT" sz="28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br>
            <a:endParaRPr lang="it-IT" sz="2800" dirty="0"/>
          </a:p>
        </p:txBody>
      </p:sp>
      <p:sp>
        <p:nvSpPr>
          <p:cNvPr id="3" name="Segnaposto contenuto 2">
            <a:extLst>
              <a:ext uri="{FF2B5EF4-FFF2-40B4-BE49-F238E27FC236}">
                <a16:creationId xmlns:a16="http://schemas.microsoft.com/office/drawing/2014/main" id="{044E78E7-2C15-7097-1EBD-6DFDC9BC14B0}"/>
              </a:ext>
            </a:extLst>
          </p:cNvPr>
          <p:cNvSpPr>
            <a:spLocks noGrp="1"/>
          </p:cNvSpPr>
          <p:nvPr>
            <p:ph idx="1"/>
          </p:nvPr>
        </p:nvSpPr>
        <p:spPr>
          <a:xfrm>
            <a:off x="677329" y="1527266"/>
            <a:ext cx="9764243" cy="2484120"/>
          </a:xfrm>
        </p:spPr>
        <p:txBody>
          <a:bodyPr>
            <a:noAutofit/>
          </a:bodyPr>
          <a:lstStyle/>
          <a:p>
            <a:pPr>
              <a:spcBef>
                <a:spcPts val="0"/>
              </a:spcBef>
              <a:spcAft>
                <a:spcPts val="600"/>
              </a:spcAft>
            </a:pPr>
            <a:r>
              <a:rPr lang="it-IT" sz="1400" dirty="0"/>
              <a:t>Esigenze funzionali:</a:t>
            </a:r>
          </a:p>
          <a:p>
            <a:pPr lvl="1">
              <a:spcBef>
                <a:spcPts val="600"/>
              </a:spcBef>
              <a:buFont typeface="Wingdings" panose="05000000000000000000" pitchFamily="2" charset="2"/>
              <a:buChar char="§"/>
            </a:pPr>
            <a:r>
              <a:rPr lang="it-IT" sz="1400" dirty="0"/>
              <a:t>Conoscere esistenza/disponibilità di un libro;</a:t>
            </a:r>
          </a:p>
          <a:p>
            <a:pPr lvl="1">
              <a:spcBef>
                <a:spcPts val="600"/>
              </a:spcBef>
              <a:buFont typeface="Wingdings" panose="05000000000000000000" pitchFamily="2" charset="2"/>
              <a:buChar char="§"/>
            </a:pPr>
            <a:r>
              <a:rPr lang="it-IT" sz="1400" dirty="0"/>
              <a:t>Sapere tempistiche noleggio di un libro;</a:t>
            </a:r>
          </a:p>
          <a:p>
            <a:pPr lvl="1">
              <a:spcBef>
                <a:spcPts val="600"/>
              </a:spcBef>
              <a:buFont typeface="Wingdings" panose="05000000000000000000" pitchFamily="2" charset="2"/>
              <a:buChar char="§"/>
            </a:pPr>
            <a:r>
              <a:rPr lang="it-IT" sz="1400" dirty="0"/>
              <a:t>Conoscere gli autori dei libri;</a:t>
            </a:r>
          </a:p>
          <a:p>
            <a:pPr lvl="1">
              <a:spcBef>
                <a:spcPts val="600"/>
              </a:spcBef>
              <a:buFont typeface="Wingdings" panose="05000000000000000000" pitchFamily="2" charset="2"/>
              <a:buChar char="§"/>
            </a:pPr>
            <a:r>
              <a:rPr lang="it-IT" sz="1400" dirty="0"/>
              <a:t>Scoprire quali libri esistono di un determinato autore;</a:t>
            </a:r>
          </a:p>
          <a:p>
            <a:pPr lvl="1">
              <a:spcBef>
                <a:spcPts val="600"/>
              </a:spcBef>
              <a:buFont typeface="Wingdings" panose="05000000000000000000" pitchFamily="2" charset="2"/>
              <a:buChar char="§"/>
            </a:pPr>
            <a:r>
              <a:rPr lang="it-IT" sz="1400" dirty="0"/>
              <a:t>Scoprire che libri esistono di un determinato genere;</a:t>
            </a:r>
          </a:p>
          <a:p>
            <a:pPr lvl="1">
              <a:spcBef>
                <a:spcPts val="600"/>
              </a:spcBef>
              <a:buFont typeface="Wingdings" panose="05000000000000000000" pitchFamily="2" charset="2"/>
              <a:buChar char="§"/>
            </a:pPr>
            <a:r>
              <a:rPr lang="it-IT" sz="1400" dirty="0"/>
              <a:t>Poter scegliere un libro in base al numero di pagine da leggere;</a:t>
            </a:r>
          </a:p>
          <a:p>
            <a:pPr lvl="1">
              <a:spcBef>
                <a:spcPts val="600"/>
              </a:spcBef>
              <a:buFont typeface="Wingdings" panose="05000000000000000000" pitchFamily="2" charset="2"/>
              <a:buChar char="§"/>
            </a:pPr>
            <a:r>
              <a:rPr lang="it-IT" sz="1400" dirty="0"/>
              <a:t>Sapere dove si trova un libro.</a:t>
            </a:r>
          </a:p>
          <a:p>
            <a:pPr lvl="1">
              <a:buFont typeface="Wingdings" panose="05000000000000000000" pitchFamily="2" charset="2"/>
              <a:buChar char="§"/>
            </a:pPr>
            <a:endParaRPr lang="it-IT" sz="1400" dirty="0"/>
          </a:p>
          <a:p>
            <a:pPr lvl="1">
              <a:buFont typeface="Wingdings" panose="05000000000000000000" pitchFamily="2" charset="2"/>
              <a:buChar char="§"/>
            </a:pPr>
            <a:endParaRPr lang="it-IT" sz="1400" dirty="0"/>
          </a:p>
          <a:p>
            <a:pPr lvl="1">
              <a:buFont typeface="Wingdings" panose="05000000000000000000" pitchFamily="2" charset="2"/>
              <a:buChar char="§"/>
            </a:pPr>
            <a:endParaRPr lang="it-IT" sz="1400" dirty="0"/>
          </a:p>
        </p:txBody>
      </p:sp>
      <p:sp>
        <p:nvSpPr>
          <p:cNvPr id="5" name="Segnaposto contenuto 2">
            <a:extLst>
              <a:ext uri="{FF2B5EF4-FFF2-40B4-BE49-F238E27FC236}">
                <a16:creationId xmlns:a16="http://schemas.microsoft.com/office/drawing/2014/main" id="{23E24533-9F17-0361-9E2F-8C062E50EAB1}"/>
              </a:ext>
            </a:extLst>
          </p:cNvPr>
          <p:cNvSpPr txBox="1">
            <a:spLocks/>
          </p:cNvSpPr>
          <p:nvPr/>
        </p:nvSpPr>
        <p:spPr>
          <a:xfrm>
            <a:off x="677328" y="4159431"/>
            <a:ext cx="9764243" cy="234260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spcBef>
                <a:spcPts val="0"/>
              </a:spcBef>
              <a:spcAft>
                <a:spcPts val="600"/>
              </a:spcAft>
            </a:pPr>
            <a:r>
              <a:rPr lang="it-IT" sz="1400" dirty="0"/>
              <a:t>Esigenze non funzionali:</a:t>
            </a:r>
          </a:p>
          <a:p>
            <a:pPr lvl="1">
              <a:spcBef>
                <a:spcPts val="0"/>
              </a:spcBef>
              <a:spcAft>
                <a:spcPts val="600"/>
              </a:spcAft>
              <a:buFont typeface="Wingdings" panose="05000000000000000000" pitchFamily="2" charset="2"/>
              <a:buChar char="§"/>
            </a:pPr>
            <a:r>
              <a:rPr lang="it-IT" sz="1400" dirty="0"/>
              <a:t>Sicurezza</a:t>
            </a:r>
          </a:p>
          <a:p>
            <a:pPr lvl="1">
              <a:spcBef>
                <a:spcPts val="0"/>
              </a:spcBef>
              <a:spcAft>
                <a:spcPts val="600"/>
              </a:spcAft>
              <a:buFont typeface="Wingdings" panose="05000000000000000000" pitchFamily="2" charset="2"/>
              <a:buChar char="§"/>
            </a:pPr>
            <a:r>
              <a:rPr lang="it-IT" sz="1400" dirty="0"/>
              <a:t>Connessione internet</a:t>
            </a:r>
          </a:p>
          <a:p>
            <a:pPr lvl="1">
              <a:spcBef>
                <a:spcPts val="0"/>
              </a:spcBef>
              <a:spcAft>
                <a:spcPts val="600"/>
              </a:spcAft>
              <a:buFont typeface="Wingdings" panose="05000000000000000000" pitchFamily="2" charset="2"/>
              <a:buChar char="§"/>
            </a:pPr>
            <a:r>
              <a:rPr lang="it-IT" sz="1400" dirty="0"/>
              <a:t>Prestazioni</a:t>
            </a:r>
          </a:p>
          <a:p>
            <a:pPr lvl="1">
              <a:spcBef>
                <a:spcPts val="0"/>
              </a:spcBef>
              <a:spcAft>
                <a:spcPts val="600"/>
              </a:spcAft>
              <a:buFont typeface="Wingdings" panose="05000000000000000000" pitchFamily="2" charset="2"/>
              <a:buChar char="§"/>
            </a:pPr>
            <a:r>
              <a:rPr lang="it-IT" sz="1400" dirty="0"/>
              <a:t>Offline</a:t>
            </a:r>
          </a:p>
          <a:p>
            <a:pPr lvl="1">
              <a:spcBef>
                <a:spcPts val="0"/>
              </a:spcBef>
              <a:buFont typeface="Wingdings" panose="05000000000000000000" pitchFamily="2" charset="2"/>
              <a:buChar char="§"/>
            </a:pPr>
            <a:endParaRPr lang="it-IT" sz="1400" dirty="0"/>
          </a:p>
          <a:p>
            <a:pPr lvl="1">
              <a:buFont typeface="Wingdings" panose="05000000000000000000" pitchFamily="2" charset="2"/>
              <a:buChar char="§"/>
            </a:pPr>
            <a:endParaRPr lang="it-IT" sz="1400" dirty="0"/>
          </a:p>
          <a:p>
            <a:pPr lvl="1">
              <a:buFont typeface="Wingdings" panose="05000000000000000000" pitchFamily="2" charset="2"/>
              <a:buChar char="§"/>
            </a:pPr>
            <a:endParaRPr lang="it-IT" sz="1400" dirty="0"/>
          </a:p>
        </p:txBody>
      </p:sp>
    </p:spTree>
    <p:extLst>
      <p:ext uri="{BB962C8B-B14F-4D97-AF65-F5344CB8AC3E}">
        <p14:creationId xmlns:p14="http://schemas.microsoft.com/office/powerpoint/2010/main" val="4059859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5053C9-A971-62EB-29D7-B4967B43ED7D}"/>
              </a:ext>
            </a:extLst>
          </p:cNvPr>
          <p:cNvSpPr>
            <a:spLocks noGrp="1"/>
          </p:cNvSpPr>
          <p:nvPr>
            <p:ph type="title"/>
          </p:nvPr>
        </p:nvSpPr>
        <p:spPr>
          <a:xfrm>
            <a:off x="677333" y="609600"/>
            <a:ext cx="9764241" cy="661851"/>
          </a:xfrm>
        </p:spPr>
        <p:txBody>
          <a:bodyPr>
            <a:normAutofit fontScale="90000"/>
          </a:bodyPr>
          <a:lstStyle/>
          <a:p>
            <a:r>
              <a:rPr lang="it-IT"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PARTE 3</a:t>
            </a:r>
            <a:r>
              <a:rPr lang="it-IT"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Individuare dati e operazioni necessarie per gestire il problema </a:t>
            </a:r>
            <a:br>
              <a:rPr lang="it-IT" sz="28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br>
            <a:endParaRPr lang="it-IT" sz="2800" dirty="0"/>
          </a:p>
        </p:txBody>
      </p:sp>
      <p:graphicFrame>
        <p:nvGraphicFramePr>
          <p:cNvPr id="3" name="Diagramma 2">
            <a:extLst>
              <a:ext uri="{FF2B5EF4-FFF2-40B4-BE49-F238E27FC236}">
                <a16:creationId xmlns:a16="http://schemas.microsoft.com/office/drawing/2014/main" id="{D6529980-A45E-59F1-733B-B5288AFC097B}"/>
              </a:ext>
            </a:extLst>
          </p:cNvPr>
          <p:cNvGraphicFramePr/>
          <p:nvPr>
            <p:extLst>
              <p:ext uri="{D42A27DB-BD31-4B8C-83A1-F6EECF244321}">
                <p14:modId xmlns:p14="http://schemas.microsoft.com/office/powerpoint/2010/main" val="1566065968"/>
              </p:ext>
            </p:extLst>
          </p:nvPr>
        </p:nvGraphicFramePr>
        <p:xfrm>
          <a:off x="677332" y="1654628"/>
          <a:ext cx="9764241" cy="43455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asellaDiTesto 3">
            <a:extLst>
              <a:ext uri="{FF2B5EF4-FFF2-40B4-BE49-F238E27FC236}">
                <a16:creationId xmlns:a16="http://schemas.microsoft.com/office/drawing/2014/main" id="{0A667CAE-479A-9B38-D559-479BAA251188}"/>
              </a:ext>
            </a:extLst>
          </p:cNvPr>
          <p:cNvSpPr txBox="1"/>
          <p:nvPr/>
        </p:nvSpPr>
        <p:spPr>
          <a:xfrm>
            <a:off x="3300548" y="4014651"/>
            <a:ext cx="287383" cy="307777"/>
          </a:xfrm>
          <a:prstGeom prst="rect">
            <a:avLst/>
          </a:prstGeom>
          <a:noFill/>
        </p:spPr>
        <p:txBody>
          <a:bodyPr wrap="square" rtlCol="0">
            <a:spAutoFit/>
          </a:bodyPr>
          <a:lstStyle/>
          <a:p>
            <a:r>
              <a:rPr lang="it-IT" sz="1400" dirty="0">
                <a:latin typeface="Calibri" panose="020F0502020204030204" pitchFamily="34" charset="0"/>
                <a:ea typeface="Calibri" panose="020F0502020204030204" pitchFamily="34" charset="0"/>
                <a:cs typeface="Calibri" panose="020F0502020204030204" pitchFamily="34" charset="0"/>
              </a:rPr>
              <a:t>1</a:t>
            </a:r>
          </a:p>
        </p:txBody>
      </p:sp>
      <p:sp>
        <p:nvSpPr>
          <p:cNvPr id="5" name="CasellaDiTesto 4">
            <a:extLst>
              <a:ext uri="{FF2B5EF4-FFF2-40B4-BE49-F238E27FC236}">
                <a16:creationId xmlns:a16="http://schemas.microsoft.com/office/drawing/2014/main" id="{3EF9D338-C70D-B89B-8EDB-17505A022F7B}"/>
              </a:ext>
            </a:extLst>
          </p:cNvPr>
          <p:cNvSpPr txBox="1"/>
          <p:nvPr/>
        </p:nvSpPr>
        <p:spPr>
          <a:xfrm>
            <a:off x="5559452" y="2686594"/>
            <a:ext cx="287383" cy="307777"/>
          </a:xfrm>
          <a:prstGeom prst="rect">
            <a:avLst/>
          </a:prstGeom>
          <a:noFill/>
        </p:spPr>
        <p:txBody>
          <a:bodyPr wrap="square" rtlCol="0">
            <a:spAutoFit/>
          </a:bodyPr>
          <a:lstStyle/>
          <a:p>
            <a:r>
              <a:rPr lang="it-IT" sz="1400" dirty="0">
                <a:latin typeface="Calibri" panose="020F0502020204030204" pitchFamily="34" charset="0"/>
                <a:ea typeface="Calibri" panose="020F0502020204030204" pitchFamily="34" charset="0"/>
                <a:cs typeface="Calibri" panose="020F0502020204030204" pitchFamily="34" charset="0"/>
              </a:rPr>
              <a:t>1</a:t>
            </a:r>
          </a:p>
        </p:txBody>
      </p:sp>
      <p:sp>
        <p:nvSpPr>
          <p:cNvPr id="6" name="CasellaDiTesto 5">
            <a:extLst>
              <a:ext uri="{FF2B5EF4-FFF2-40B4-BE49-F238E27FC236}">
                <a16:creationId xmlns:a16="http://schemas.microsoft.com/office/drawing/2014/main" id="{90FCADBE-C872-AE55-F9A1-6B4CCB45CE37}"/>
              </a:ext>
            </a:extLst>
          </p:cNvPr>
          <p:cNvSpPr txBox="1"/>
          <p:nvPr/>
        </p:nvSpPr>
        <p:spPr>
          <a:xfrm>
            <a:off x="8112033" y="4014651"/>
            <a:ext cx="287383" cy="307777"/>
          </a:xfrm>
          <a:prstGeom prst="rect">
            <a:avLst/>
          </a:prstGeom>
          <a:noFill/>
        </p:spPr>
        <p:txBody>
          <a:bodyPr wrap="square" rtlCol="0">
            <a:spAutoFit/>
          </a:bodyPr>
          <a:lstStyle/>
          <a:p>
            <a:r>
              <a:rPr lang="it-IT" sz="1400" dirty="0">
                <a:latin typeface="Calibri" panose="020F0502020204030204" pitchFamily="34" charset="0"/>
                <a:ea typeface="Calibri" panose="020F0502020204030204" pitchFamily="34" charset="0"/>
                <a:cs typeface="Calibri" panose="020F0502020204030204" pitchFamily="34" charset="0"/>
              </a:rPr>
              <a:t>1</a:t>
            </a:r>
          </a:p>
        </p:txBody>
      </p:sp>
      <p:sp>
        <p:nvSpPr>
          <p:cNvPr id="7" name="CasellaDiTesto 6">
            <a:extLst>
              <a:ext uri="{FF2B5EF4-FFF2-40B4-BE49-F238E27FC236}">
                <a16:creationId xmlns:a16="http://schemas.microsoft.com/office/drawing/2014/main" id="{15FD3903-DE9E-CD49-09FB-0F3A71C7606A}"/>
              </a:ext>
            </a:extLst>
          </p:cNvPr>
          <p:cNvSpPr txBox="1"/>
          <p:nvPr/>
        </p:nvSpPr>
        <p:spPr>
          <a:xfrm>
            <a:off x="4210590" y="4014650"/>
            <a:ext cx="287383" cy="307777"/>
          </a:xfrm>
          <a:prstGeom prst="rect">
            <a:avLst/>
          </a:prstGeom>
          <a:noFill/>
        </p:spPr>
        <p:txBody>
          <a:bodyPr wrap="square" rtlCol="0">
            <a:spAutoFit/>
          </a:bodyPr>
          <a:lstStyle/>
          <a:p>
            <a:r>
              <a:rPr lang="it-IT" sz="1400" dirty="0">
                <a:latin typeface="Calibri" panose="020F0502020204030204" pitchFamily="34" charset="0"/>
                <a:ea typeface="Calibri" panose="020F0502020204030204" pitchFamily="34" charset="0"/>
                <a:cs typeface="Calibri" panose="020F0502020204030204" pitchFamily="34" charset="0"/>
              </a:rPr>
              <a:t>n</a:t>
            </a:r>
          </a:p>
        </p:txBody>
      </p:sp>
      <p:sp>
        <p:nvSpPr>
          <p:cNvPr id="8" name="CasellaDiTesto 7">
            <a:extLst>
              <a:ext uri="{FF2B5EF4-FFF2-40B4-BE49-F238E27FC236}">
                <a16:creationId xmlns:a16="http://schemas.microsoft.com/office/drawing/2014/main" id="{B06950A0-09BD-CC2F-DC1B-5D626B2D2312}"/>
              </a:ext>
            </a:extLst>
          </p:cNvPr>
          <p:cNvSpPr txBox="1"/>
          <p:nvPr/>
        </p:nvSpPr>
        <p:spPr>
          <a:xfrm>
            <a:off x="5565981" y="3121223"/>
            <a:ext cx="287383" cy="307777"/>
          </a:xfrm>
          <a:prstGeom prst="rect">
            <a:avLst/>
          </a:prstGeom>
          <a:noFill/>
        </p:spPr>
        <p:txBody>
          <a:bodyPr wrap="square" rtlCol="0">
            <a:spAutoFit/>
          </a:bodyPr>
          <a:lstStyle/>
          <a:p>
            <a:r>
              <a:rPr lang="it-IT" sz="1400" dirty="0">
                <a:latin typeface="Calibri" panose="020F0502020204030204" pitchFamily="34" charset="0"/>
                <a:ea typeface="Calibri" panose="020F0502020204030204" pitchFamily="34" charset="0"/>
                <a:cs typeface="Calibri" panose="020F0502020204030204" pitchFamily="34" charset="0"/>
              </a:rPr>
              <a:t>n</a:t>
            </a:r>
          </a:p>
        </p:txBody>
      </p:sp>
      <p:sp>
        <p:nvSpPr>
          <p:cNvPr id="9" name="CasellaDiTesto 8">
            <a:extLst>
              <a:ext uri="{FF2B5EF4-FFF2-40B4-BE49-F238E27FC236}">
                <a16:creationId xmlns:a16="http://schemas.microsoft.com/office/drawing/2014/main" id="{56910EFF-889B-F0AB-267B-9031D51F8598}"/>
              </a:ext>
            </a:extLst>
          </p:cNvPr>
          <p:cNvSpPr txBox="1"/>
          <p:nvPr/>
        </p:nvSpPr>
        <p:spPr>
          <a:xfrm>
            <a:off x="6583676" y="4014650"/>
            <a:ext cx="287383" cy="307777"/>
          </a:xfrm>
          <a:prstGeom prst="rect">
            <a:avLst/>
          </a:prstGeom>
          <a:noFill/>
        </p:spPr>
        <p:txBody>
          <a:bodyPr wrap="square" rtlCol="0">
            <a:spAutoFit/>
          </a:bodyPr>
          <a:lstStyle/>
          <a:p>
            <a:r>
              <a:rPr lang="it-IT" sz="1400" dirty="0">
                <a:latin typeface="Calibri" panose="020F0502020204030204" pitchFamily="34" charset="0"/>
                <a:ea typeface="Calibri" panose="020F0502020204030204" pitchFamily="34" charset="0"/>
                <a:cs typeface="Calibri" panose="020F0502020204030204" pitchFamily="34" charset="0"/>
              </a:rPr>
              <a:t>n</a:t>
            </a:r>
          </a:p>
        </p:txBody>
      </p:sp>
    </p:spTree>
    <p:extLst>
      <p:ext uri="{BB962C8B-B14F-4D97-AF65-F5344CB8AC3E}">
        <p14:creationId xmlns:p14="http://schemas.microsoft.com/office/powerpoint/2010/main" val="305459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5053C9-A971-62EB-29D7-B4967B43ED7D}"/>
              </a:ext>
            </a:extLst>
          </p:cNvPr>
          <p:cNvSpPr>
            <a:spLocks noGrp="1"/>
          </p:cNvSpPr>
          <p:nvPr>
            <p:ph type="title"/>
          </p:nvPr>
        </p:nvSpPr>
        <p:spPr>
          <a:xfrm>
            <a:off x="677333" y="609600"/>
            <a:ext cx="9764241" cy="661851"/>
          </a:xfrm>
        </p:spPr>
        <p:txBody>
          <a:bodyPr>
            <a:normAutofit fontScale="90000"/>
          </a:bodyPr>
          <a:lstStyle/>
          <a:p>
            <a:r>
              <a:rPr lang="it-IT"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PARTE 3</a:t>
            </a:r>
            <a:r>
              <a:rPr lang="it-IT"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Individuare dati e operazioni necessarie per gestire il problema </a:t>
            </a:r>
            <a:br>
              <a:rPr lang="it-IT" sz="28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br>
            <a:endParaRPr lang="it-IT" sz="2800" dirty="0"/>
          </a:p>
        </p:txBody>
      </p:sp>
      <p:sp>
        <p:nvSpPr>
          <p:cNvPr id="10" name="Segnaposto contenuto 2">
            <a:extLst>
              <a:ext uri="{FF2B5EF4-FFF2-40B4-BE49-F238E27FC236}">
                <a16:creationId xmlns:a16="http://schemas.microsoft.com/office/drawing/2014/main" id="{567EDDE9-D974-C3A9-DADD-D6E8C16D21D3}"/>
              </a:ext>
            </a:extLst>
          </p:cNvPr>
          <p:cNvSpPr>
            <a:spLocks noGrp="1"/>
          </p:cNvSpPr>
          <p:nvPr>
            <p:ph idx="1"/>
          </p:nvPr>
        </p:nvSpPr>
        <p:spPr>
          <a:xfrm>
            <a:off x="677329" y="1527265"/>
            <a:ext cx="9764243" cy="4316185"/>
          </a:xfrm>
        </p:spPr>
        <p:txBody>
          <a:bodyPr>
            <a:noAutofit/>
          </a:bodyPr>
          <a:lstStyle/>
          <a:p>
            <a:pPr>
              <a:spcBef>
                <a:spcPts val="0"/>
              </a:spcBef>
              <a:spcAft>
                <a:spcPts val="600"/>
              </a:spcAft>
            </a:pPr>
            <a:r>
              <a:rPr lang="it-IT" sz="1400" dirty="0"/>
              <a:t>Operazioni che è possibile eseguire grazie al nuovo sistema:</a:t>
            </a:r>
          </a:p>
          <a:p>
            <a:pPr lvl="1">
              <a:spcBef>
                <a:spcPts val="600"/>
              </a:spcBef>
              <a:buFont typeface="Wingdings" panose="05000000000000000000" pitchFamily="2" charset="2"/>
              <a:buChar char="§"/>
            </a:pPr>
            <a:r>
              <a:rPr lang="it-IT" sz="1400" dirty="0"/>
              <a:t>Il cliente, chiedendo ai dipendenti, avrà la possibilità di sapere se un libro è disponibile in biblioteca, se può noleggiarlo e a quali condizioni, se ha dei libri in scadenza da riportare, scegliere un libro in base al numero di pagine, in base all’autore, in base al genere o all’anno di pubblicazione. Avrà la possibilità di cercarlo da solo sapendo la posizione e in caso di controllare i libri vicini per vedere se cambia idea;</a:t>
            </a:r>
          </a:p>
          <a:p>
            <a:pPr lvl="1">
              <a:spcBef>
                <a:spcPts val="600"/>
              </a:spcBef>
              <a:buFont typeface="Wingdings" panose="05000000000000000000" pitchFamily="2" charset="2"/>
              <a:buChar char="§"/>
            </a:pPr>
            <a:r>
              <a:rPr lang="it-IT" sz="1400" dirty="0"/>
              <a:t>I dipendenti avranno la possibilità di ricercare la disponibilità di un libro, la sua posizione e di registrare il noleggio con la data e il codice cliente. Accedendo alle anagrafiche clienti potranno scoprire quanti libri sono ancora in prestito e stanno per scadere o son scaduti per effettuare dei reclami. Avranno la possibilità di sapere i libri che sono stati presi in prestito più volte e magari quel genere è di maggior interesse per un gruppo di utenti </a:t>
            </a:r>
            <a:r>
              <a:rPr lang="it-IT" sz="1400" dirty="0" err="1"/>
              <a:t>ecc</a:t>
            </a:r>
            <a:r>
              <a:rPr lang="it-IT" sz="1400" dirty="0"/>
              <a:t>;</a:t>
            </a:r>
          </a:p>
          <a:p>
            <a:pPr lvl="1">
              <a:spcBef>
                <a:spcPts val="600"/>
              </a:spcBef>
              <a:buFont typeface="Wingdings" panose="05000000000000000000" pitchFamily="2" charset="2"/>
              <a:buChar char="§"/>
            </a:pPr>
            <a:r>
              <a:rPr lang="it-IT" sz="1400" dirty="0"/>
              <a:t>Il direttore avrà la possibilità di sapere quali dipendenti registrano maggiori o minori noleggi e magari indagare i motivi dei tassi minori, di conoscere la quantità di libri che sono stati noleggiati ogni giorno-settimana-mese-anno per capire l’andamento del servizio, di sapere quanti libri non sono stati resi entro la scadenza per poter inviare le segnalazioni da parte dei dipendenti, fare dei ragionamenti in prospettiva futura per capire quali libri acquistare e dotarsi per i suoi utenti.</a:t>
            </a:r>
          </a:p>
          <a:p>
            <a:pPr lvl="1">
              <a:buFont typeface="Wingdings" panose="05000000000000000000" pitchFamily="2" charset="2"/>
              <a:buChar char="§"/>
            </a:pPr>
            <a:endParaRPr lang="it-IT" sz="1400" dirty="0"/>
          </a:p>
          <a:p>
            <a:pPr lvl="1">
              <a:buFont typeface="Wingdings" panose="05000000000000000000" pitchFamily="2" charset="2"/>
              <a:buChar char="§"/>
            </a:pPr>
            <a:endParaRPr lang="it-IT" sz="1400" dirty="0"/>
          </a:p>
        </p:txBody>
      </p:sp>
    </p:spTree>
    <p:extLst>
      <p:ext uri="{BB962C8B-B14F-4D97-AF65-F5344CB8AC3E}">
        <p14:creationId xmlns:p14="http://schemas.microsoft.com/office/powerpoint/2010/main" val="1354258632"/>
      </p:ext>
    </p:extLst>
  </p:cSld>
  <p:clrMapOvr>
    <a:masterClrMapping/>
  </p:clrMapOvr>
</p:sld>
</file>

<file path=ppt/theme/theme1.xml><?xml version="1.0" encoding="utf-8"?>
<a:theme xmlns:a="http://schemas.openxmlformats.org/drawingml/2006/main" name="Sfaccettatura">
  <a:themeElements>
    <a:clrScheme name="Sfaccettatur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2594</TotalTime>
  <Words>815</Words>
  <Application>Microsoft Office PowerPoint</Application>
  <PresentationFormat>Widescreen</PresentationFormat>
  <Paragraphs>139</Paragraphs>
  <Slides>7</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7</vt:i4>
      </vt:variant>
    </vt:vector>
  </HeadingPairs>
  <TitlesOfParts>
    <vt:vector size="14" baseType="lpstr">
      <vt:lpstr>Arial</vt:lpstr>
      <vt:lpstr>Calibri</vt:lpstr>
      <vt:lpstr>Calibri Light</vt:lpstr>
      <vt:lpstr>Trebuchet MS</vt:lpstr>
      <vt:lpstr>Wingdings</vt:lpstr>
      <vt:lpstr>Wingdings 3</vt:lpstr>
      <vt:lpstr>Sfaccettatura</vt:lpstr>
      <vt:lpstr>Presentazione standard di PowerPoint</vt:lpstr>
      <vt:lpstr>PARTE 1: QUESTIONARIO</vt:lpstr>
      <vt:lpstr>PARTE 1: QUESTIONARIO</vt:lpstr>
      <vt:lpstr>PARTE 2: Individuare le esigenze dei dipendenti/direttore </vt:lpstr>
      <vt:lpstr>PARTE 2: Individuare le esigenze dei clienti </vt:lpstr>
      <vt:lpstr>PARTE 3: Individuare dati e operazioni necessarie per gestire il problema  </vt:lpstr>
      <vt:lpstr>PARTE 3: Individuare dati e operazioni necessarie per gestire il problema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ESERCITAZIONE BIBLIOTECA LETTURAOK</dc:title>
  <dc:creator>Alexa Tiddia</dc:creator>
  <cp:lastModifiedBy>Alexa Tiddia</cp:lastModifiedBy>
  <cp:revision>11</cp:revision>
  <dcterms:created xsi:type="dcterms:W3CDTF">2023-04-19T18:23:24Z</dcterms:created>
  <dcterms:modified xsi:type="dcterms:W3CDTF">2023-04-21T13:42:27Z</dcterms:modified>
</cp:coreProperties>
</file>