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6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4" r:id="rId61"/>
    <p:sldId id="313" r:id="rId62"/>
    <p:sldId id="315" r:id="rId63"/>
    <p:sldId id="316" r:id="rId64"/>
    <p:sldId id="317" r:id="rId6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Raleway" panose="020B0604020202020204" charset="0"/>
      <p:regular r:id="rId75"/>
      <p:bold r:id="rId76"/>
      <p:italic r:id="rId77"/>
      <p:boldItalic r:id="rId78"/>
    </p:embeddedFont>
    <p:embeddedFont>
      <p:font typeface="Verdana" panose="020B0604030504040204" pitchFamily="3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25F9FE-2AC2-4850-B52C-47F6442B3F0C}">
  <a:tblStyle styleId="{DF25F9FE-2AC2-4850-B52C-47F6442B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font" Target="fonts/font2.fntdata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font" Target="fonts/font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10.fntdata"/><Relationship Id="rId7" Type="http://schemas.openxmlformats.org/officeDocument/2006/relationships/slide" Target="slides/slide4.xml"/><Relationship Id="rId71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notesMaster" Target="notesMasters/notesMaster1.xml"/><Relationship Id="rId61" Type="http://schemas.openxmlformats.org/officeDocument/2006/relationships/slide" Target="slides/slide58.xml"/><Relationship Id="rId8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c60e6e5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4c60e6e5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55e542f7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8" name="Google Shape;288;g655e542f7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55e542f7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4" name="Google Shape;294;g655e542f7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55e542f7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0" name="Google Shape;300;g655e542f7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ffe948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5" name="Google Shape;305;g7ffe948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ffe948b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0" name="Google Shape;310;g7ffe948b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ffe948b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5" name="Google Shape;315;g7ffe948b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ffe948b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0" name="Google Shape;320;g7ffe948b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ffe948b2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6" name="Google Shape;326;g7ffe948b2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55e542f7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2" name="Google Shape;332;g655e542f7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55e542f7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7" name="Google Shape;337;g655e542f7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d109d6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1" name="Google Shape;241;g62d109d6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55e542f7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3" name="Google Shape;343;g655e542f7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55e542f7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9" name="Google Shape;349;g655e542f7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55e542f7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5" name="Google Shape;355;g655e542f7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55e542f7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1" name="Google Shape;361;g655e542f7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55e542f7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8" name="Google Shape;368;g655e542f7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55e542f7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3" name="Google Shape;373;g655e542f7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55e542f7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0" name="Google Shape;380;g655e542f7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55e542f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5" name="Google Shape;385;g655e542f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55e542f7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1" name="Google Shape;391;g655e542f7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5e542f7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7" name="Google Shape;397;g655e542f7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fe1eb2d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7" name="Google Shape;247;g63fe1eb2d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55e542f7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3" name="Google Shape;403;g655e542f7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55e542f7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9" name="Google Shape;409;g655e542f7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55e542f7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4" name="Google Shape;414;g655e542f7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55e542f7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9" name="Google Shape;419;g655e542f7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55e542f7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4" name="Google Shape;424;g655e542f7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55e542f7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9" name="Google Shape;429;g655e542f7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55e542f7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4" name="Google Shape;434;g655e542f7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55e542f7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9" name="Google Shape;439;g655e542f7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5e542f7b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44" name="Google Shape;444;g655e542f7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55e542f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49" name="Google Shape;449;g655e542f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301582143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6301582143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55e542f7b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4" name="Google Shape;454;g655e542f7b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55e542f7b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9" name="Google Shape;459;g655e542f7b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55e542f7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4" name="Google Shape;464;g655e542f7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5e542f7b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9" name="Google Shape;469;g655e542f7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55e542f7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4" name="Google Shape;474;g655e542f7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55e542f7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9" name="Google Shape;479;g655e542f7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55e542f7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85" name="Google Shape;485;g655e542f7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55e542f7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91" name="Google Shape;491;g655e542f7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55e542f7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97" name="Google Shape;497;g655e542f7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55e542f7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2" name="Google Shape;502;g655e542f7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55e542f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655e542f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55e542f7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7" name="Google Shape;507;g655e542f7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55e542f7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12" name="Google Shape;512;g655e542f7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5e542f7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17" name="Google Shape;517;g655e542f7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e72df2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22" name="Google Shape;522;g7fe72df2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55e542f7b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27" name="Google Shape;527;g655e542f7b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5680420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32" name="Google Shape;532;g65680420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56804208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37" name="Google Shape;537;g656804208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31e8487c5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631e8487c5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55e542f7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655e542f7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31e8487c5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631e8487c5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55e542f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4" name="Google Shape;264;g655e542f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56804208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656804208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5680420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656804208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59b2cdb3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359b2cdb3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55e542f7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0" name="Google Shape;270;g655e542f7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55e542f7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6" name="Google Shape;276;g655e542f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5e542f7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2" name="Google Shape;282;g655e542f7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0" y="-3991"/>
            <a:ext cx="9144000" cy="26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7"/>
          <p:cNvCxnSpPr/>
          <p:nvPr/>
        </p:nvCxnSpPr>
        <p:spPr>
          <a:xfrm>
            <a:off x="467544" y="1124744"/>
            <a:ext cx="82194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800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410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800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23528" y="3573016"/>
            <a:ext cx="8568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Introdução à arquitetura e projeto de sistemas</a:t>
            </a:r>
            <a:br>
              <a:rPr lang="pt-BR" cap="none">
                <a:latin typeface="Calibri"/>
                <a:ea typeface="Calibri"/>
                <a:cs typeface="Calibri"/>
                <a:sym typeface="Calibri"/>
              </a:rPr>
            </a:br>
            <a:endParaRPr sz="3200" b="0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755576" y="5013176"/>
            <a:ext cx="7772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 b="1" dirty="0">
                <a:solidFill>
                  <a:schemeClr val="dk1"/>
                </a:solidFill>
              </a:rPr>
              <a:t>Antonio de Oliveira Dias</a:t>
            </a:r>
            <a:endParaRPr lang="pt-BR" sz="2400" dirty="0"/>
          </a:p>
          <a:p>
            <a:pPr marL="0" lvl="0" indent="0" algn="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 b="1" dirty="0">
                <a:solidFill>
                  <a:schemeClr val="dk1"/>
                </a:solidFill>
              </a:rPr>
              <a:t>antonio.dias@faculdadeimpacta.com.br</a:t>
            </a:r>
            <a:endParaRPr lang="pt-BR" sz="2220" dirty="0">
              <a:solidFill>
                <a:schemeClr val="dk1"/>
              </a:solidFill>
            </a:endParaRPr>
          </a:p>
        </p:txBody>
      </p:sp>
      <p:cxnSp>
        <p:nvCxnSpPr>
          <p:cNvPr id="237" name="Google Shape;237;p37"/>
          <p:cNvCxnSpPr/>
          <p:nvPr/>
        </p:nvCxnSpPr>
        <p:spPr>
          <a:xfrm>
            <a:off x="467544" y="5013176"/>
            <a:ext cx="79929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700" y="1116450"/>
            <a:ext cx="4572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Escalabilidade horizontal (scale out)</a:t>
            </a: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a capacidade de um sistema de processar crescentes cargas de trabalho aumentando, ou mantendo, seu desempenho, através da adição de mais instância do sistema.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Conceito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/>
        </p:nvSpPr>
        <p:spPr>
          <a:xfrm>
            <a:off x="1057375" y="1646950"/>
            <a:ext cx="76632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o sistema é uma aplicação web, utilizando determinado hardware, é capaz de processar 100 requisições/segundo, e se for necessário processar 1000 requisições/segundo, então utiliza-se 10 instâncias do sistema para alcançar a vazão desejada.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Escalabilidade horizontal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Cenários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/>
        </p:nvSpPr>
        <p:spPr>
          <a:xfrm>
            <a:off x="611560" y="1556792"/>
            <a:ext cx="800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sistema emite 120 relatórios por minuto (vazão)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Carrega dados do banco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Faz cálculos e efetua uma série de algoritmos sobre os dados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Exibe os dados de resultado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Cada relatório demora 2 segundos para ser gerado (latência)</a:t>
            </a:r>
            <a:endParaRPr/>
          </a:p>
          <a:p>
            <a:pPr marL="914400" marR="0" lvl="1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São necessárias melhorias nesse desempenho!!!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/>
        </p:nvSpPr>
        <p:spPr>
          <a:xfrm>
            <a:off x="611560" y="1916832"/>
            <a:ext cx="800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Vamos dobrar a memória RAM do servidor (verticalização do recurso)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Passamos a gerar 180 relatórios por minuto com a mesma latência de 2 segundos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Vamos dobrar a quantidade de servidores no backend com mesma memória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Passamos a gerar 350 relatórios por minuto (progressão quase linear)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/>
        </p:nvSpPr>
        <p:spPr>
          <a:xfrm>
            <a:off x="601216" y="2625276"/>
            <a:ext cx="800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Percebemos que podemos melhorar a reescrita do código adicionando concorrência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Geramos o relatório agora em 1 segundo (redução da latência)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vazão aumenta para 450 relatórios por minuto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23" name="Google Shape;323;p52"/>
          <p:cNvSpPr txBox="1"/>
          <p:nvPr/>
        </p:nvSpPr>
        <p:spPr>
          <a:xfrm>
            <a:off x="601216" y="2481260"/>
            <a:ext cx="8003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Melhoramos a vazão aumentamos a escalabilidade vertical e horizontal</a:t>
            </a:r>
            <a:endParaRPr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Melhoramos a latência e vazão ao colocar concorrência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Melhoramos o desempenho de um componente melhoramos o desempenho total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Melhor aproveitamento da escalabilidade</a:t>
            </a:r>
            <a:endParaRPr/>
          </a:p>
        </p:txBody>
      </p:sp>
      <p:sp>
        <p:nvSpPr>
          <p:cNvPr id="329" name="Google Shape;329;p53"/>
          <p:cNvSpPr txBox="1"/>
          <p:nvPr/>
        </p:nvSpPr>
        <p:spPr>
          <a:xfrm>
            <a:off x="467544" y="1401140"/>
            <a:ext cx="8496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pt-BR" sz="31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Vertical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Adicionar mais recursos no servidor</a:t>
            </a:r>
            <a:endParaRPr sz="25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Fazer melhor uso dos recursos locais (concorrência)</a:t>
            </a:r>
            <a:endParaRPr sz="31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pt-BR" sz="31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Horizontal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Redundância ativa (load balance)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Ativo-passivo (hot standby)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Replicas para leitura (cache ou ativo-passivo)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Implantações azul-verde (hot deploy)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Monitoramento de falhas (heartbeat, restart)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Cache (redis, CDN, geografia)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Desacoplamento (Aumento da escalabilidade)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pt-BR" sz="2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Degradação (modo leitura apenas)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63825" y="2170575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Relação entre 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escalabilidade, desempenho, concorrência e latência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340" name="Google Shape;340;p55"/>
          <p:cNvSpPr txBox="1"/>
          <p:nvPr/>
        </p:nvSpPr>
        <p:spPr>
          <a:xfrm>
            <a:off x="1057375" y="1646950"/>
            <a:ext cx="76632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Quando o desempenho de um componente melhora, o sistema como um todo melhora;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40768"/>
            <a:ext cx="8839200" cy="520258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ISO/IEC 25010 (Quality Model)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346" name="Google Shape;346;p56"/>
          <p:cNvSpPr txBox="1"/>
          <p:nvPr/>
        </p:nvSpPr>
        <p:spPr>
          <a:xfrm>
            <a:off x="1057375" y="1646950"/>
            <a:ext cx="76632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Quando uma aplicação escala em uma única máquina para aumentar a concorrência, ele tem potencial para melhorar o desempenho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352" name="Google Shape;352;p57"/>
          <p:cNvSpPr txBox="1"/>
          <p:nvPr/>
        </p:nvSpPr>
        <p:spPr>
          <a:xfrm>
            <a:off x="1057375" y="1646950"/>
            <a:ext cx="76632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Quando o sistema reduz o tempo de execução, ou sua latência, no servidor, ele contribui positivamente para a escalabilidade.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Análise</a:t>
            </a:r>
            <a:endParaRPr/>
          </a:p>
        </p:txBody>
      </p:sp>
      <p:graphicFrame>
        <p:nvGraphicFramePr>
          <p:cNvPr id="358" name="Google Shape;358;p58"/>
          <p:cNvGraphicFramePr/>
          <p:nvPr/>
        </p:nvGraphicFramePr>
        <p:xfrm>
          <a:off x="677800" y="1710450"/>
          <a:ext cx="7788400" cy="1950600"/>
        </p:xfrm>
        <a:graphic>
          <a:graphicData uri="http://schemas.openxmlformats.org/drawingml/2006/table">
            <a:tbl>
              <a:tblPr>
                <a:noFill/>
                <a:tableStyleId>{DF25F9FE-2AC2-4850-B52C-47F6442B3F0C}</a:tableStyleId>
              </a:tblPr>
              <a:tblGrid>
                <a:gridCol w="194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Concorrência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Latência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Desempenho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Escalabilidade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Baixa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Variável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Variável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Baixa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Pobre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Pobre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364" name="Google Shape;364;p59"/>
          <p:cNvSpPr txBox="1"/>
          <p:nvPr/>
        </p:nvSpPr>
        <p:spPr>
          <a:xfrm>
            <a:off x="837875" y="5345925"/>
            <a:ext cx="76632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-"/>
            </a:pP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sistema ideal é aquele que tem boa concorrência e baixa latência; Esse sistema tem alto desempenho, e pode responder melhor a escala vertical e horizontal.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365" name="Google Shape;365;p59"/>
          <p:cNvGraphicFramePr/>
          <p:nvPr/>
        </p:nvGraphicFramePr>
        <p:xfrm>
          <a:off x="677800" y="1710450"/>
          <a:ext cx="7788400" cy="1950600"/>
        </p:xfrm>
        <a:graphic>
          <a:graphicData uri="http://schemas.openxmlformats.org/drawingml/2006/table">
            <a:tbl>
              <a:tblPr>
                <a:noFill/>
                <a:tableStyleId>{DF25F9FE-2AC2-4850-B52C-47F6442B3F0C}</a:tableStyleId>
              </a:tblPr>
              <a:tblGrid>
                <a:gridCol w="194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Concorrência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Latência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Desempenho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Escalabilidade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Baixa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Variável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Variável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Baixa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Pobre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Pobre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Teorema CAP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/>
        </p:nvSpPr>
        <p:spPr>
          <a:xfrm>
            <a:off x="4410250" y="2671350"/>
            <a:ext cx="44706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Dadas as propriedades de consistência, disponibilidade e tolerância a particionamento, um serviço web pode ter no máximo duas dessas propriedades.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25" y="1561550"/>
            <a:ext cx="3884750" cy="3734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1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Teorema CAP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Concorrência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Concorrência pode ser alcançada usando três diferentes técnicas.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Multithreading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Multiprocessing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Asynchronous Processing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8" name="Google Shape;388;p6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concorrência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Forma mais simples de concorrência. 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thread é uma linha de execução.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programa pode iniciar um conjunto de threads e distribuir tarefas para cada uma, executando mais trabalho simultâneo.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Todas as threads executam dentro de um mesmo processo.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4" name="Google Shape;394;p64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Multithreading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Outra maneira de concorrentemente escalar verticalmente o programa é executar múltiplos processos ao invés de um único processo.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Programas que requer uso intensivo da CPU pode obter maior benefício com múltiplos processos do que com múltiplas threads.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0" name="Google Shape;400;p6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Multiprocessing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Escalabilidade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6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Nesta técnica, operações são executadas assincronamente sem ordem de tarefas específicas com relação ao tempo.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Processamento assíncrono usualmente obtém a tarefa da fila de tarefas, e escalonam para executar no futuro.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Geralmente executa em uma única thread.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6" name="Google Shape;406;p66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Asynchronous Processing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Threads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threading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MinhaThread (threading.Thread):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__init__(self, threadID, nome, contador):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threading.Thread.__init__(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.threadID = threadID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.nome = nome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.contador = contador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run(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tarefa(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.nome,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.contador)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 ("Finalizando %s" % (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.nome))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tarefa(nome, contador):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contador: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 ("Thread %s executando tarefa %d" % (nome,contador))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contador -= 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"/>
          <p:cNvSpPr txBox="1"/>
          <p:nvPr/>
        </p:nvSpPr>
        <p:spPr>
          <a:xfrm>
            <a:off x="119825" y="337125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Criando as threads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thread1 = MinhaThread(1, </a:t>
            </a: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"thread 01"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8)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thread2 = MinhaThread(2, </a:t>
            </a: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"thread 02"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8)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Executando as Threads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thread1.start()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thread2.start()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threads = []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threads.append(thread1)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threads.append(thread2)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threads: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t.join()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5105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0"/>
          <p:cNvSpPr txBox="1"/>
          <p:nvPr/>
        </p:nvSpPr>
        <p:spPr>
          <a:xfrm>
            <a:off x="119825" y="337125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ex_thread01.py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01 executando tarefa 8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01 executando tarefa 7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01 executando tarefa 6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02 executando tarefa 8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02 executando tarefa 7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01 executando tarefa 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02 executando tarefa 6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02 executando tarefa 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02 executando tarefa 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01 executando tarefa 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02 executando tarefa 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01 executando tarefa 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02 executando tarefa 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01 executando tarefa 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02 executando tarefa 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thread 01 executando tarefa 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/>
        </p:nvSpPr>
        <p:spPr>
          <a:xfrm>
            <a:off x="150300" y="19644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problema do produtor-consumidor</a:t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2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sincronização de threads</a:t>
            </a:r>
            <a:endParaRPr sz="20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2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threading import Thread, Condition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random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 = []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 = Condition()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ProducerThread(Thread):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run(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nums = range(5)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global queue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num = random.choice(nums)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condition.acquire()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queue.append(num)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print("Produzido", num)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condition.notify()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condition.release()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time.sleep(random.random())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3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ConsumerThread(Thread):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run(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global queue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condition.acquire()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print "Fila vazia, consumidor aguardando ..."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condition.wait()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print "Produtor incluiu algum elemento na fila.."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num = queue.pop(0)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print("Consumido", num)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condition.release()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time.sleep(random.random())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ProducerThread().start()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ConsumerThread().start()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5105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produtor_consumidor.py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('Produzido', 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('Consumido', 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Fila vazia, consumidor aguardando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('Produzido', 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Produtor incluiu algum elemento na fila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('Consumido', 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('Produzido', 4)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('Produzido', 3)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('Consumido', 4)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('Produzido', 2)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('Consumido', 3)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('Produzido', 2)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('Produzido', 4)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('Consumido', 2)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('Consumido', 2)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('Produzido', 4)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('Produzido', 4)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5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Multiprocessos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sistema é dito escalável se ele pode acomodar cargas de trabalho variantes, enquanto continua a satisfazer todos os seus outros requisitos: funcionais e não funcionais.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Conceito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6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multiprocessing import Pool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f(n):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n*n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__name__ == "__main__":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array = [1,2, 3, 4, 5]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 = Pool()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result = p.map(f, array)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print(result)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5105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$python multiprocessing_pool_ex01.py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4, 9, 16, 25]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 de primalidade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8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multiprocessing import Pool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eh_primo(n):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range(3, int(n**0.5+1), 2):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% i == 0: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print(n, ' nao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print(n,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 = [1297337, 1116281, 104395303, 472882027, 533000389,\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817504243, 982451653, 112272535095293, 115280095190773,\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1099726899285419] * 100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pool = Pool()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pool.map(eh_primo, numeros)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9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multiprocessing_pool_ex02.py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(1297337,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(1116281,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(104395303,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(472882027,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(982451653,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(472882027,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(533000389,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(533000389,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(817504243,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(817504243,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(982451653,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(982451653,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(1099726899285419L, ' nao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(1297337,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(1116281,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(104395303,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(472882027,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(533000389,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(817504243, ' eh primo')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Programação assíncrona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1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um módulo projetado para usar coroutines e futures para simplificar a programação assíncrona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2" name="Google Shape;482;p81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AsyncIO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2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Event loop: gerencia e distribui a execução de diferentes tarefas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Coroutines: são geradores python (generators), que quando há a ocorrência do yield libera o controle do fluxo de volta ao event loop.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8" name="Google Shape;488;p82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AsyncIO - conceitos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coroutine precisa estar programada para ser executada, para isso criamos uma tarefa do tipo future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Future: representa o resultado de uma tarefa que pode, ou não, ter sido executada.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4" name="Google Shape;494;p8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AsyncIO - conceitos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asyncio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@asyncio.coroutine</a:t>
            </a:r>
            <a:endParaRPr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hello():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print('hello')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from asyncio.sleep(1)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print('world!')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event_loop = asyncio.get_event_loop()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event_loop.run_until_complete(hello())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event_loop.close()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5054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$ python3 asyncio_ex01.py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hello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world!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5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Future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Escalabilidade de desempenho</a:t>
            </a: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a capacidade de um sistema de processar crescentes cargas de trabalho aumentando, ou mantendo, seu desempenho.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Conceito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6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asyncio_ex02.py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asyncio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gerador_de_numeros(inicio, fim):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“”” Uma coroutine para gerar números no intervalo (inicio, fim + 1) 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 from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range(inicio, fim+1)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7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@asyncio.coroutine</a:t>
            </a:r>
            <a:endParaRPr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filtrar_primos(inicio, fim):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primos = []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gerador_de_numeros(inicio, fim):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i % 2 == 0: continue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eh_primo = </a:t>
            </a:r>
            <a:r>
              <a:rPr lang="pt-BR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range(3, int(i**0.5 + 1), 2):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% j == 0: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eh_primo = </a:t>
            </a:r>
            <a:r>
              <a:rPr lang="pt-BR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eh_primo: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print('Primo =&gt; ', 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primos.append(i)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yield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asyncio.sleep(1)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tuple(primos)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5054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8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@asyncio.coroutine</a:t>
            </a:r>
            <a:endParaRPr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mapear_quadrados(inicio, fim):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quadrados = []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gerador_de_numeros(inicio, fim):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print('Quadrado =&gt; ', i*i)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quadrados.append(i*i)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 from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asyncio.sleep(1)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quadrados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mostrar_resultados(future):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print('Result =&gt; ', future.result())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22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5054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22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 = asyncio.get_event_loop()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future = asyncio.gather(filtrar_primos(10, 50),/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mapear_quadrados(10, 50))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future.add_done_callback(mostrar_resultados)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loop.run_until_complete(future)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loop.close()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5054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python3 asynchio_ex2.py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11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13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17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19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23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29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31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37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41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43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Primo =&gt;  47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Quadrado =&gt;  100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Quadrado =&gt;  121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Quadrado =&gt;  144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Quadrado =&gt;  169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Quadrado =&gt;  196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Quadrado =&gt;  225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Quadrado =&gt;  256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5054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1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leway"/>
              <a:buNone/>
            </a:pPr>
            <a:r>
              <a:rPr lang="pt-B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aiohttp</a:t>
            </a:r>
            <a:endParaRPr sz="3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2"/>
          <p:cNvSpPr txBox="1"/>
          <p:nvPr/>
        </p:nvSpPr>
        <p:spPr>
          <a:xfrm>
            <a:off x="119825" y="37800"/>
            <a:ext cx="94059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asyncio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aiohttp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ClientSession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hello(url):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async with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ClientSession()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session: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async with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session.get(url)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response: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response = await response.read()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print(response[:100])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 = asyncio.get_event_loop()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loop.run_until_complete(hello(</a:t>
            </a: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http://www.google.com</a:t>
            </a:r>
            <a:r>
              <a:rPr lang="pt-BR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loop.close()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5054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3"/>
          <p:cNvSpPr txBox="1"/>
          <p:nvPr/>
        </p:nvSpPr>
        <p:spPr>
          <a:xfrm>
            <a:off x="117575" y="2928900"/>
            <a:ext cx="8843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latin typeface="Raleway"/>
                <a:ea typeface="Raleway"/>
                <a:cs typeface="Raleway"/>
                <a:sym typeface="Raleway"/>
              </a:rPr>
              <a:t>ac04</a:t>
            </a:r>
            <a:endParaRPr sz="3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5"/>
          <p:cNvSpPr txBox="1"/>
          <p:nvPr/>
        </p:nvSpPr>
        <p:spPr>
          <a:xfrm>
            <a:off x="685800" y="1921775"/>
            <a:ext cx="7772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" lvl="0" algn="l" rtl="0">
              <a:spcBef>
                <a:spcPts val="0"/>
              </a:spcBef>
              <a:spcAft>
                <a:spcPts val="0"/>
              </a:spcAft>
              <a:buSzPts val="3100"/>
            </a:pPr>
            <a:r>
              <a:rPr lang="pt-BR" sz="3100" dirty="0">
                <a:latin typeface="Raleway"/>
                <a:ea typeface="Raleway"/>
                <a:cs typeface="Raleway"/>
                <a:sym typeface="Raleway"/>
              </a:rPr>
              <a:t>Escolha uma das atividades para entregar para AC04</a:t>
            </a:r>
          </a:p>
          <a:p>
            <a:pPr marL="31750" lvl="0" algn="l" rtl="0">
              <a:spcBef>
                <a:spcPts val="0"/>
              </a:spcBef>
              <a:spcAft>
                <a:spcPts val="0"/>
              </a:spcAft>
              <a:buSzPts val="3100"/>
            </a:pPr>
            <a:endParaRPr lang="pt-BR" sz="3100" dirty="0">
              <a:latin typeface="Raleway"/>
              <a:ea typeface="Raleway"/>
              <a:cs typeface="Raleway"/>
              <a:sym typeface="Raleway"/>
            </a:endParaRPr>
          </a:p>
          <a:p>
            <a:pPr marL="31750" lvl="0" algn="l" rtl="0">
              <a:spcBef>
                <a:spcPts val="0"/>
              </a:spcBef>
              <a:spcAft>
                <a:spcPts val="0"/>
              </a:spcAft>
              <a:buSzPts val="3100"/>
            </a:pPr>
            <a:r>
              <a:rPr lang="pt-BR" sz="3100" dirty="0">
                <a:latin typeface="Raleway"/>
                <a:ea typeface="Raleway"/>
                <a:cs typeface="Raleway"/>
                <a:sym typeface="Raleway"/>
              </a:rPr>
              <a:t>1) Escreva uma versão produtor consumidor </a:t>
            </a:r>
            <a:r>
              <a:rPr lang="pt-BR" sz="3100" dirty="0" err="1">
                <a:latin typeface="Raleway"/>
                <a:ea typeface="Raleway"/>
                <a:cs typeface="Raleway"/>
                <a:sym typeface="Raleway"/>
              </a:rPr>
              <a:t>multiprocessos</a:t>
            </a:r>
            <a:r>
              <a:rPr lang="pt-BR" sz="3100" dirty="0"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marL="31750" lvl="0" algn="l" rtl="0">
              <a:spcBef>
                <a:spcPts val="0"/>
              </a:spcBef>
              <a:spcAft>
                <a:spcPts val="0"/>
              </a:spcAft>
              <a:buSzPts val="3100"/>
            </a:pPr>
            <a:endParaRPr lang="pt-BR" sz="31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Raleway"/>
              <a:buAutoNum type="arabicParenR" startAt="2"/>
            </a:pPr>
            <a:endParaRPr lang="pt-BR" sz="3100" dirty="0">
              <a:latin typeface="Raleway"/>
              <a:ea typeface="Raleway"/>
              <a:cs typeface="Raleway"/>
              <a:sym typeface="Raleway"/>
            </a:endParaRPr>
          </a:p>
          <a:p>
            <a:pPr marL="31750" lvl="0" algn="l" rtl="0">
              <a:spcBef>
                <a:spcPts val="0"/>
              </a:spcBef>
              <a:spcAft>
                <a:spcPts val="0"/>
              </a:spcAft>
              <a:buSzPts val="3100"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6" name="Google Shape;556;p95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o tempo de execução</a:t>
            </a:r>
            <a:endParaRPr sz="30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B60D08-46C7-4451-91C4-981206BB7F01}"/>
              </a:ext>
            </a:extLst>
          </p:cNvPr>
          <p:cNvSpPr txBox="1"/>
          <p:nvPr/>
        </p:nvSpPr>
        <p:spPr>
          <a:xfrm>
            <a:off x="2278966" y="3285663"/>
            <a:ext cx="4586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4"/>
          <p:cNvSpPr txBox="1"/>
          <p:nvPr/>
        </p:nvSpPr>
        <p:spPr>
          <a:xfrm>
            <a:off x="685800" y="1921775"/>
            <a:ext cx="7772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" lvl="0" algn="l" rtl="0">
              <a:spcBef>
                <a:spcPts val="0"/>
              </a:spcBef>
              <a:spcAft>
                <a:spcPts val="0"/>
              </a:spcAft>
              <a:buSzPts val="3100"/>
            </a:pPr>
            <a:r>
              <a:rPr lang="pt-BR" sz="3100" dirty="0">
                <a:latin typeface="Raleway"/>
                <a:ea typeface="Raleway"/>
                <a:cs typeface="Raleway"/>
                <a:sym typeface="Raleway"/>
              </a:rPr>
              <a:t>2) Escreva uma versão </a:t>
            </a:r>
            <a:r>
              <a:rPr lang="pt-BR" sz="3100" dirty="0" err="1">
                <a:latin typeface="Raleway"/>
                <a:ea typeface="Raleway"/>
                <a:cs typeface="Raleway"/>
                <a:sym typeface="Raleway"/>
              </a:rPr>
              <a:t>multithreads</a:t>
            </a:r>
            <a:r>
              <a:rPr lang="pt-BR" sz="3100" dirty="0">
                <a:latin typeface="Raleway"/>
                <a:ea typeface="Raleway"/>
                <a:cs typeface="Raleway"/>
                <a:sym typeface="Raleway"/>
              </a:rPr>
              <a:t> para calcular a </a:t>
            </a:r>
            <a:r>
              <a:rPr lang="pt-BR" sz="3100" dirty="0" err="1">
                <a:latin typeface="Raleway"/>
                <a:ea typeface="Raleway"/>
                <a:cs typeface="Raleway"/>
                <a:sym typeface="Raleway"/>
              </a:rPr>
              <a:t>primalidade</a:t>
            </a:r>
            <a:r>
              <a:rPr lang="pt-BR" sz="3100" dirty="0">
                <a:latin typeface="Raleway"/>
                <a:ea typeface="Raleway"/>
                <a:cs typeface="Raleway"/>
                <a:sym typeface="Raleway"/>
              </a:rPr>
              <a:t> de vários números. Após isso, compare o tempo de execução da sua solução com a solução </a:t>
            </a:r>
            <a:r>
              <a:rPr lang="pt-BR" sz="3100" dirty="0" err="1">
                <a:latin typeface="Raleway"/>
                <a:ea typeface="Raleway"/>
                <a:cs typeface="Raleway"/>
                <a:sym typeface="Raleway"/>
              </a:rPr>
              <a:t>multiprocessos</a:t>
            </a:r>
            <a:r>
              <a:rPr lang="pt-BR" sz="3100" dirty="0">
                <a:latin typeface="Raleway"/>
                <a:ea typeface="Raleway"/>
                <a:cs typeface="Raleway"/>
                <a:sym typeface="Raleway"/>
              </a:rPr>
              <a:t> apresentada na sala de aula.</a:t>
            </a: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0" name="Google Shape;550;p94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o tempo de execução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/>
        </p:nvSpPr>
        <p:spPr>
          <a:xfrm>
            <a:off x="1057375" y="25183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sistema deve ser capaz de responder a todas as requisições com uma carga de 100 requisições por segundo e quando aumentar a carga, até o limite de 300 requisições por segundo.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62294" y="76274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Requisitos de desempenho e escalabilidade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6"/>
          <p:cNvSpPr txBox="1"/>
          <p:nvPr/>
        </p:nvSpPr>
        <p:spPr>
          <a:xfrm>
            <a:off x="685800" y="1363025"/>
            <a:ext cx="8373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Raleway"/>
              <a:buAutoNum type="arabicParenR" startAt="3"/>
            </a:pPr>
            <a:r>
              <a:rPr lang="pt-BR" sz="3100" dirty="0">
                <a:latin typeface="Raleway"/>
                <a:ea typeface="Raleway"/>
                <a:cs typeface="Raleway"/>
                <a:sym typeface="Raleway"/>
              </a:rPr>
              <a:t>Pesquise sobre middleware de comunicação orientada a mensageria, também conhecido como Broker. Descreva o funcionamento do broker </a:t>
            </a:r>
            <a:r>
              <a:rPr lang="pt-BR" sz="3100" dirty="0" err="1">
                <a:latin typeface="Raleway"/>
                <a:ea typeface="Raleway"/>
                <a:cs typeface="Raleway"/>
                <a:sym typeface="Raleway"/>
              </a:rPr>
              <a:t>RabbitMQ</a:t>
            </a:r>
            <a:r>
              <a:rPr lang="pt-BR" sz="3100" dirty="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2" name="Google Shape;562;p96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o tempo de execução</a:t>
            </a:r>
            <a:endParaRPr sz="3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7"/>
          <p:cNvSpPr txBox="1"/>
          <p:nvPr/>
        </p:nvSpPr>
        <p:spPr>
          <a:xfrm>
            <a:off x="685800" y="1363025"/>
            <a:ext cx="8373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AutoNum type="arabicParenR" startAt="4"/>
            </a:pPr>
            <a:r>
              <a:rPr lang="pt-BR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Criar uma aplicação que publica uma mensagem no broker </a:t>
            </a:r>
            <a:r>
              <a:rPr lang="pt-BR" sz="28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RabbitMQ</a:t>
            </a:r>
            <a:r>
              <a:rPr lang="pt-BR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 outra que consome a mensagem.</a:t>
            </a:r>
            <a:endParaRPr sz="2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AutoNum type="alphaLcParenR"/>
            </a:pPr>
            <a:r>
              <a:rPr lang="pt-BR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Acessar </a:t>
            </a:r>
            <a:r>
              <a:rPr lang="pt-BR" sz="2800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https://www.cloudamqp.com/</a:t>
            </a:r>
            <a:endParaRPr sz="2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AutoNum type="alphaLcParenR"/>
            </a:pPr>
            <a:r>
              <a:rPr lang="pt-BR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criar sua fila;</a:t>
            </a:r>
            <a:endParaRPr sz="2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AutoNum type="alphaLcParenR"/>
            </a:pPr>
            <a:r>
              <a:rPr lang="pt-BR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Construir dois scripts </a:t>
            </a:r>
            <a:r>
              <a:rPr lang="pt-BR" sz="28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</a:t>
            </a:r>
            <a:r>
              <a:rPr lang="pt-BR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para enviar e receber mensagens da fila.</a:t>
            </a:r>
          </a:p>
          <a:p>
            <a:pPr marL="48895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 em </a:t>
            </a:r>
            <a:r>
              <a:rPr lang="pt-BR" sz="2800" dirty="0">
                <a:latin typeface="Raleway"/>
                <a:ea typeface="Raleway"/>
                <a:cs typeface="Raleway"/>
                <a:sym typeface="Raleway"/>
              </a:rPr>
              <a:t>https://www.rabbitmq.com/tutorials/tutorial-three-python.html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8" name="Google Shape;568;p97"/>
          <p:cNvSpPr txBox="1">
            <a:spLocks noGrp="1"/>
          </p:cNvSpPr>
          <p:nvPr>
            <p:ph type="ctrTitle"/>
          </p:nvPr>
        </p:nvSpPr>
        <p:spPr>
          <a:xfrm>
            <a:off x="840500" y="266650"/>
            <a:ext cx="7772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lang="pt-BR" sz="3000"/>
              <a:t>Medindo o tempo de execução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8"/>
          <p:cNvSpPr txBox="1"/>
          <p:nvPr/>
        </p:nvSpPr>
        <p:spPr>
          <a:xfrm>
            <a:off x="457200" y="1719263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</a:t>
            </a: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Escalabilidade vertical (scale up)</a:t>
            </a: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a capacidade de um sistema de processar crescentes cargas de trabalho aumentando, ou mantendo, seu desempenho, através da adição de mais recursos de hardware e/ou software em cada nó de processamento.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Conceito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Adicionar processador mais rápido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Adicionar discos rígidos mais rápido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Adicionar memória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Aumentar processos do sistema operacional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Aumentar a quantidade de file descriptors abertos simultaneamente para cada processo.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Escalabilidade vertical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/>
        </p:nvSpPr>
        <p:spPr>
          <a:xfrm>
            <a:off x="1057375" y="1646950"/>
            <a:ext cx="74703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Características: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escalabilidade vertical é simples de implementar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Mas é limitada pelo hardware e SO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-"/>
            </a:pPr>
            <a:r>
              <a:rPr lang="pt-B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 financeiramente cara.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4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Escalabilidade vertical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2500</Words>
  <Application>Microsoft Office PowerPoint</Application>
  <PresentationFormat>Apresentação na tela (4:3)</PresentationFormat>
  <Paragraphs>472</Paragraphs>
  <Slides>62</Slides>
  <Notes>62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62</vt:i4>
      </vt:variant>
    </vt:vector>
  </HeadingPairs>
  <TitlesOfParts>
    <vt:vector size="71" baseType="lpstr">
      <vt:lpstr>Calibri</vt:lpstr>
      <vt:lpstr>Noto Sans Symbols</vt:lpstr>
      <vt:lpstr>Consolas</vt:lpstr>
      <vt:lpstr>Raleway</vt:lpstr>
      <vt:lpstr>Verdana</vt:lpstr>
      <vt:lpstr>Arial</vt:lpstr>
      <vt:lpstr>Tema do Office</vt:lpstr>
      <vt:lpstr>Tema do Office</vt:lpstr>
      <vt:lpstr>Tema do Office</vt:lpstr>
      <vt:lpstr>Introdução à arquitetura e projeto de sistemas </vt:lpstr>
      <vt:lpstr>ISO/IEC 25010 (Quality Model)</vt:lpstr>
      <vt:lpstr>Apresentação do PowerPoint</vt:lpstr>
      <vt:lpstr>Conceito</vt:lpstr>
      <vt:lpstr>Conceito</vt:lpstr>
      <vt:lpstr>Requisitos de desempenho e escalabilidade</vt:lpstr>
      <vt:lpstr>Conceito</vt:lpstr>
      <vt:lpstr>Escalabilidade vertical</vt:lpstr>
      <vt:lpstr>Escalabilidade vertical</vt:lpstr>
      <vt:lpstr>Conceito</vt:lpstr>
      <vt:lpstr>Escalabilidade horizontal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Melhor aproveitamento da escalabilidade</vt:lpstr>
      <vt:lpstr>Apresentação do PowerPoint</vt:lpstr>
      <vt:lpstr>Análise</vt:lpstr>
      <vt:lpstr>Análise</vt:lpstr>
      <vt:lpstr>Análise</vt:lpstr>
      <vt:lpstr>Análise</vt:lpstr>
      <vt:lpstr>Análise</vt:lpstr>
      <vt:lpstr>Apresentação do PowerPoint</vt:lpstr>
      <vt:lpstr>Teorema CAP</vt:lpstr>
      <vt:lpstr>Apresentação do PowerPoint</vt:lpstr>
      <vt:lpstr>concorrência</vt:lpstr>
      <vt:lpstr>Multithreading</vt:lpstr>
      <vt:lpstr>Multiprocessing</vt:lpstr>
      <vt:lpstr>Asynchronous Processing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AsyncIO</vt:lpstr>
      <vt:lpstr>AsyncIO - conceitos</vt:lpstr>
      <vt:lpstr>AsyncIO - conceitos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Medindo o tempo de execução</vt:lpstr>
      <vt:lpstr>Medindo o tempo de execução</vt:lpstr>
      <vt:lpstr>Medindo o tempo de execução</vt:lpstr>
      <vt:lpstr>Medindo o tempo de execução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arquitetura e projeto de sistemas </dc:title>
  <cp:lastModifiedBy>Antonio de Oliveira Dias</cp:lastModifiedBy>
  <cp:revision>4</cp:revision>
  <dcterms:modified xsi:type="dcterms:W3CDTF">2021-04-16T13:29:11Z</dcterms:modified>
</cp:coreProperties>
</file>