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2" r:id="rId1"/>
    <p:sldMasterId id="2147483683" r:id="rId2"/>
    <p:sldMasterId id="2147483684" r:id="rId3"/>
    <p:sldMasterId id="2147483685" r:id="rId4"/>
  </p:sldMasterIdLst>
  <p:notesMasterIdLst>
    <p:notesMasterId r:id="rId110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  <p:sldId id="320" r:id="rId69"/>
    <p:sldId id="321" r:id="rId70"/>
    <p:sldId id="322" r:id="rId71"/>
    <p:sldId id="323" r:id="rId72"/>
    <p:sldId id="324" r:id="rId73"/>
    <p:sldId id="325" r:id="rId74"/>
    <p:sldId id="326" r:id="rId75"/>
    <p:sldId id="327" r:id="rId76"/>
    <p:sldId id="328" r:id="rId77"/>
    <p:sldId id="329" r:id="rId78"/>
    <p:sldId id="330" r:id="rId79"/>
    <p:sldId id="331" r:id="rId80"/>
    <p:sldId id="332" r:id="rId81"/>
    <p:sldId id="333" r:id="rId82"/>
    <p:sldId id="334" r:id="rId83"/>
    <p:sldId id="335" r:id="rId84"/>
    <p:sldId id="336" r:id="rId85"/>
    <p:sldId id="337" r:id="rId86"/>
    <p:sldId id="338" r:id="rId87"/>
    <p:sldId id="339" r:id="rId88"/>
    <p:sldId id="340" r:id="rId89"/>
    <p:sldId id="341" r:id="rId90"/>
    <p:sldId id="342" r:id="rId91"/>
    <p:sldId id="343" r:id="rId92"/>
    <p:sldId id="344" r:id="rId93"/>
    <p:sldId id="345" r:id="rId94"/>
    <p:sldId id="346" r:id="rId95"/>
    <p:sldId id="347" r:id="rId96"/>
    <p:sldId id="348" r:id="rId97"/>
    <p:sldId id="349" r:id="rId98"/>
    <p:sldId id="350" r:id="rId99"/>
    <p:sldId id="351" r:id="rId100"/>
    <p:sldId id="352" r:id="rId101"/>
    <p:sldId id="353" r:id="rId102"/>
    <p:sldId id="354" r:id="rId103"/>
    <p:sldId id="355" r:id="rId104"/>
    <p:sldId id="356" r:id="rId105"/>
    <p:sldId id="357" r:id="rId106"/>
    <p:sldId id="362" r:id="rId107"/>
    <p:sldId id="361" r:id="rId108"/>
    <p:sldId id="360" r:id="rId109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11"/>
      <p:bold r:id="rId112"/>
      <p:italic r:id="rId113"/>
      <p:boldItalic r:id="rId114"/>
    </p:embeddedFont>
    <p:embeddedFont>
      <p:font typeface="Consolas" panose="020B0609020204030204" pitchFamily="49" charset="0"/>
      <p:regular r:id="rId115"/>
      <p:bold r:id="rId116"/>
      <p:italic r:id="rId117"/>
      <p:boldItalic r:id="rId118"/>
    </p:embeddedFont>
    <p:embeddedFont>
      <p:font typeface="Impact" panose="020B0806030902050204" pitchFamily="34" charset="0"/>
      <p:regular r:id="rId119"/>
    </p:embeddedFont>
    <p:embeddedFont>
      <p:font typeface="Raleway" panose="020B0604020202020204" charset="0"/>
      <p:regular r:id="rId120"/>
      <p:bold r:id="rId121"/>
      <p:italic r:id="rId122"/>
      <p:boldItalic r:id="rId123"/>
    </p:embeddedFont>
    <p:embeddedFont>
      <p:font typeface="Verdana" panose="020B0604030504040204" pitchFamily="34" charset="0"/>
      <p:regular r:id="rId124"/>
      <p:bold r:id="rId125"/>
      <p:italic r:id="rId126"/>
      <p:boldItalic r:id="rId1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144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font" Target="fonts/font7.fntdata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slide" Target="slides/slide80.xml"/><Relationship Id="rId89" Type="http://schemas.openxmlformats.org/officeDocument/2006/relationships/slide" Target="slides/slide85.xml"/><Relationship Id="rId112" Type="http://schemas.openxmlformats.org/officeDocument/2006/relationships/font" Target="fonts/font2.fntdata"/><Relationship Id="rId16" Type="http://schemas.openxmlformats.org/officeDocument/2006/relationships/slide" Target="slides/slide12.xml"/><Relationship Id="rId107" Type="http://schemas.openxmlformats.org/officeDocument/2006/relationships/slide" Target="slides/slide103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102" Type="http://schemas.openxmlformats.org/officeDocument/2006/relationships/slide" Target="slides/slide98.xml"/><Relationship Id="rId123" Type="http://schemas.openxmlformats.org/officeDocument/2006/relationships/font" Target="fonts/font13.fntdata"/><Relationship Id="rId128" Type="http://schemas.openxmlformats.org/officeDocument/2006/relationships/presProps" Target="presProps.xml"/><Relationship Id="rId5" Type="http://schemas.openxmlformats.org/officeDocument/2006/relationships/slide" Target="slides/slide1.xml"/><Relationship Id="rId90" Type="http://schemas.openxmlformats.org/officeDocument/2006/relationships/slide" Target="slides/slide86.xml"/><Relationship Id="rId95" Type="http://schemas.openxmlformats.org/officeDocument/2006/relationships/slide" Target="slides/slide91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113" Type="http://schemas.openxmlformats.org/officeDocument/2006/relationships/font" Target="fonts/font3.fntdata"/><Relationship Id="rId118" Type="http://schemas.openxmlformats.org/officeDocument/2006/relationships/font" Target="fonts/font8.fntdata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59" Type="http://schemas.openxmlformats.org/officeDocument/2006/relationships/slide" Target="slides/slide55.xml"/><Relationship Id="rId103" Type="http://schemas.openxmlformats.org/officeDocument/2006/relationships/slide" Target="slides/slide99.xml"/><Relationship Id="rId108" Type="http://schemas.openxmlformats.org/officeDocument/2006/relationships/slide" Target="slides/slide104.xml"/><Relationship Id="rId124" Type="http://schemas.openxmlformats.org/officeDocument/2006/relationships/font" Target="fonts/font14.fntdata"/><Relationship Id="rId129" Type="http://schemas.openxmlformats.org/officeDocument/2006/relationships/viewProps" Target="viewProps.xml"/><Relationship Id="rId54" Type="http://schemas.openxmlformats.org/officeDocument/2006/relationships/slide" Target="slides/slide50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91" Type="http://schemas.openxmlformats.org/officeDocument/2006/relationships/slide" Target="slides/slide87.xml"/><Relationship Id="rId96" Type="http://schemas.openxmlformats.org/officeDocument/2006/relationships/slide" Target="slides/slide9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49" Type="http://schemas.openxmlformats.org/officeDocument/2006/relationships/slide" Target="slides/slide45.xml"/><Relationship Id="rId114" Type="http://schemas.openxmlformats.org/officeDocument/2006/relationships/font" Target="fonts/font4.fntdata"/><Relationship Id="rId119" Type="http://schemas.openxmlformats.org/officeDocument/2006/relationships/font" Target="fonts/font9.fntdata"/><Relationship Id="rId44" Type="http://schemas.openxmlformats.org/officeDocument/2006/relationships/slide" Target="slides/slide40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130" Type="http://schemas.openxmlformats.org/officeDocument/2006/relationships/theme" Target="theme/theme1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109" Type="http://schemas.openxmlformats.org/officeDocument/2006/relationships/slide" Target="slides/slide10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slide" Target="slides/slide93.xml"/><Relationship Id="rId104" Type="http://schemas.openxmlformats.org/officeDocument/2006/relationships/slide" Target="slides/slide100.xml"/><Relationship Id="rId120" Type="http://schemas.openxmlformats.org/officeDocument/2006/relationships/font" Target="fonts/font10.fntdata"/><Relationship Id="rId125" Type="http://schemas.openxmlformats.org/officeDocument/2006/relationships/font" Target="fonts/font15.fntdata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110" Type="http://schemas.openxmlformats.org/officeDocument/2006/relationships/notesMaster" Target="notesMasters/notesMaster1.xml"/><Relationship Id="rId115" Type="http://schemas.openxmlformats.org/officeDocument/2006/relationships/font" Target="fonts/font5.fntdata"/><Relationship Id="rId131" Type="http://schemas.openxmlformats.org/officeDocument/2006/relationships/tableStyles" Target="tableStyles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Relationship Id="rId100" Type="http://schemas.openxmlformats.org/officeDocument/2006/relationships/slide" Target="slides/slide96.xml"/><Relationship Id="rId105" Type="http://schemas.openxmlformats.org/officeDocument/2006/relationships/slide" Target="slides/slide101.xml"/><Relationship Id="rId126" Type="http://schemas.openxmlformats.org/officeDocument/2006/relationships/font" Target="fonts/font16.fntdata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93" Type="http://schemas.openxmlformats.org/officeDocument/2006/relationships/slide" Target="slides/slide89.xml"/><Relationship Id="rId98" Type="http://schemas.openxmlformats.org/officeDocument/2006/relationships/slide" Target="slides/slide94.xml"/><Relationship Id="rId121" Type="http://schemas.openxmlformats.org/officeDocument/2006/relationships/font" Target="fonts/font11.fntdata"/><Relationship Id="rId3" Type="http://schemas.openxmlformats.org/officeDocument/2006/relationships/slideMaster" Target="slideMasters/slideMaster3.xml"/><Relationship Id="rId25" Type="http://schemas.openxmlformats.org/officeDocument/2006/relationships/slide" Target="slides/slide21.xml"/><Relationship Id="rId46" Type="http://schemas.openxmlformats.org/officeDocument/2006/relationships/slide" Target="slides/slide42.xml"/><Relationship Id="rId67" Type="http://schemas.openxmlformats.org/officeDocument/2006/relationships/slide" Target="slides/slide63.xml"/><Relationship Id="rId116" Type="http://schemas.openxmlformats.org/officeDocument/2006/relationships/font" Target="fonts/font6.fntdata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62" Type="http://schemas.openxmlformats.org/officeDocument/2006/relationships/slide" Target="slides/slide58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111" Type="http://schemas.openxmlformats.org/officeDocument/2006/relationships/font" Target="fonts/font1.fntdata"/><Relationship Id="rId15" Type="http://schemas.openxmlformats.org/officeDocument/2006/relationships/slide" Target="slides/slide11.xml"/><Relationship Id="rId36" Type="http://schemas.openxmlformats.org/officeDocument/2006/relationships/slide" Target="slides/slide32.xml"/><Relationship Id="rId57" Type="http://schemas.openxmlformats.org/officeDocument/2006/relationships/slide" Target="slides/slide53.xml"/><Relationship Id="rId106" Type="http://schemas.openxmlformats.org/officeDocument/2006/relationships/slide" Target="slides/slide102.xml"/><Relationship Id="rId127" Type="http://schemas.openxmlformats.org/officeDocument/2006/relationships/font" Target="fonts/font17.fntdata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52" Type="http://schemas.openxmlformats.org/officeDocument/2006/relationships/slide" Target="slides/slide48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94" Type="http://schemas.openxmlformats.org/officeDocument/2006/relationships/slide" Target="slides/slide90.xml"/><Relationship Id="rId99" Type="http://schemas.openxmlformats.org/officeDocument/2006/relationships/slide" Target="slides/slide95.xml"/><Relationship Id="rId101" Type="http://schemas.openxmlformats.org/officeDocument/2006/relationships/slide" Target="slides/slide97.xml"/><Relationship Id="rId122" Type="http://schemas.openxmlformats.org/officeDocument/2006/relationships/font" Target="fonts/font12.fntdata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26" Type="http://schemas.openxmlformats.org/officeDocument/2006/relationships/slide" Target="slides/slide2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54c60e6e53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g54c60e6e53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6401506ec5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92" name="Google Shape;292;g6401506ec5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g631e8487c5_0_7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2" name="Google Shape;842;g631e8487c5_0_7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g631e8487c5_0_7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9" name="Google Shape;849;g631e8487c5_0_7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g631e8487c5_0_6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6" name="Google Shape;856;g631e8487c5_0_6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61cc0a029a_4_3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51" name="Google Shape;451;g61cc0a029a_4_3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61cc0a029a_4_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56" name="Google Shape;456;g61cc0a029a_4_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g359b2cdb35_0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3" name="Google Shape;873;g359b2cdb35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6401506ec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98" name="Google Shape;298;g6401506ec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6401506ec5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304" name="Google Shape;304;g6401506ec5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6401506ec5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310" name="Google Shape;310;g6401506ec5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63fe1eb2d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316" name="Google Shape;316;g63fe1eb2d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6401506ec5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327" name="Google Shape;327;g6401506ec5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6401506ec5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332" name="Google Shape;332;g6401506ec5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63fe1eb2d1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338" name="Google Shape;338;g63fe1eb2d1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6301582143_0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344" name="Google Shape;344;g6301582143_0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6301582143_0_3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350" name="Google Shape;350;g6301582143_0_3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62d109d6b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43" name="Google Shape;243;g62d109d6b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6401506ec5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356" name="Google Shape;356;g6401506ec5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6401506ec5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362" name="Google Shape;362;g6401506ec5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6401506ec5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368" name="Google Shape;368;g6401506ec5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6401506ec5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383" name="Google Shape;383;g6401506ec5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6401506ec5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389" name="Google Shape;389;g6401506ec5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6401506ec5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395" name="Google Shape;395;g6401506ec5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6401506ec5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401" name="Google Shape;401;g6401506ec5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6401506ec5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407" name="Google Shape;407;g6401506ec5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6401506ec5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413" name="Google Shape;413;g6401506ec5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63fe1eb2d1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418" name="Google Shape;418;g63fe1eb2d1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6401506ec5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49" name="Google Shape;249;g6401506ec5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63fe1eb2d1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428" name="Google Shape;428;g63fe1eb2d1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63fe1eb2d1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434" name="Google Shape;434;g63fe1eb2d1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63fe1eb2d1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440" name="Google Shape;440;g63fe1eb2d1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63fe1eb2d1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446" name="Google Shape;446;g63fe1eb2d1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63fe1eb2d1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451" name="Google Shape;451;g63fe1eb2d1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63fe1eb2d1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457" name="Google Shape;457;g63fe1eb2d1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3fe1eb2d1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463" name="Google Shape;463;g63fe1eb2d1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63fe1eb2d1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469" name="Google Shape;469;g63fe1eb2d1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63fe1eb2d1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474" name="Google Shape;474;g63fe1eb2d1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63fe1eb2d1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480" name="Google Shape;480;g63fe1eb2d1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63fe1eb2d1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54" name="Google Shape;254;g63fe1eb2d1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63fe1eb2d1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486" name="Google Shape;486;g63fe1eb2d1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63fe1eb2d1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492" name="Google Shape;492;g63fe1eb2d1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63fe1eb2d1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498" name="Google Shape;498;g63fe1eb2d1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63fe1eb2d1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503" name="Google Shape;503;g63fe1eb2d1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63fe1eb2d1_0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509" name="Google Shape;509;g63fe1eb2d1_0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6301582143_0_3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514" name="Google Shape;514;g6301582143_0_3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631e8487c5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g631e8487c5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631e8487c5_0_1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g631e8487c5_0_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631e8487c5_0_1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Google Shape;533;g631e8487c5_0_1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631e8487c5_0_1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g631e8487c5_0_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6301582143_0_4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59" name="Google Shape;259;g6301582143_0_4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6301582143_0_3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545" name="Google Shape;545;g6301582143_0_3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63fe1eb2d1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557" name="Google Shape;557;g63fe1eb2d1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631e8487c5_0_3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" name="Google Shape;562;g631e8487c5_0_3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6301582143_0_3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569" name="Google Shape;569;g6301582143_0_3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6301582143_0_3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576" name="Google Shape;576;g6301582143_0_3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6301582143_0_3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583" name="Google Shape;583;g6301582143_0_3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6301582143_0_4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590" name="Google Shape;590;g6301582143_0_4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6301582143_0_4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595" name="Google Shape;595;g6301582143_0_4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g6301582143_0_6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602" name="Google Shape;602;g6301582143_0_6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g6301582143_0_5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608" name="Google Shape;608;g6301582143_0_5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63fe1eb2d1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65" name="Google Shape;265;g63fe1eb2d1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g6301582143_0_5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614" name="Google Shape;614;g6301582143_0_5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g631e8487c5_0_4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0" name="Google Shape;620;g631e8487c5_0_4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g631e8487c5_0_4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7" name="Google Shape;627;g631e8487c5_0_4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g631e8487c5_0_7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4" name="Google Shape;634;g631e8487c5_0_7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g62d109d6b5_1_2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1" name="Google Shape;641;g62d109d6b5_1_2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g62d109d6b5_1_2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7" name="Google Shape;647;g62d109d6b5_1_2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g62d516c77c_0_2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3" name="Google Shape;653;g62d516c77c_0_2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g62d516c77c_0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9" name="Google Shape;659;g62d516c77c_0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6301582143_0_7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4" name="Google Shape;664;g6301582143_0_7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g6301582143_0_7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9" name="Google Shape;669;g6301582143_0_7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63fe1eb2d1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71" name="Google Shape;271;g63fe1eb2d1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g6301582143_0_7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5" name="Google Shape;675;g6301582143_0_7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g6301582143_0_7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1" name="Google Shape;681;g6301582143_0_7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g6301582143_0_7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7" name="Google Shape;687;g6301582143_0_7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g6301582143_0_7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3" name="Google Shape;693;g6301582143_0_7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g6301582143_0_7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9" name="Google Shape;699;g6301582143_0_7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g6301582143_0_7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5" name="Google Shape;705;g6301582143_0_7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g6301582143_0_7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1" name="Google Shape;711;g6301582143_0_7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g6301582143_0_7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7" name="Google Shape;717;g6301582143_0_7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g6301582143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3" name="Google Shape;723;g6301582143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g62d516c77c_0_2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728" name="Google Shape;728;g62d516c77c_0_2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6301582143_0_3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81" name="Google Shape;281;g6301582143_0_3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g63fe1eb2d1_0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734" name="Google Shape;734;g63fe1eb2d1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g63fe1eb2d1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0" name="Google Shape;740;g63fe1eb2d1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g63fe1eb2d1_0_2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745" name="Google Shape;745;g63fe1eb2d1_0_2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g62d516c77c_0_2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1" name="Google Shape;751;g62d516c77c_0_2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g62d516c77c_0_2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6" name="Google Shape;756;g62d516c77c_0_2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g62d516c77c_0_2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1" name="Google Shape;761;g62d516c77c_0_2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g63fe1eb2d1_0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7" name="Google Shape;767;g63fe1eb2d1_0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63fe1eb2d1_0_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2" name="Google Shape;772;g63fe1eb2d1_0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g63fe1eb2d1_0_1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7" name="Google Shape;777;g63fe1eb2d1_0_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g63fe1eb2d1_0_1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2" name="Google Shape;782;g63fe1eb2d1_0_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63fe1eb2d1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86" name="Google Shape;286;g63fe1eb2d1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g63fe1eb2d1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7" name="Google Shape;787;g63fe1eb2d1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g63fe1eb2d1_0_1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2" name="Google Shape;792;g63fe1eb2d1_0_1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g63fe1eb2d1_0_1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7" name="Google Shape;797;g63fe1eb2d1_0_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g63fe1eb2d1_0_1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2" name="Google Shape;802;g63fe1eb2d1_0_1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g63fe1eb2d1_0_2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7" name="Google Shape;807;g63fe1eb2d1_0_2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g63fe1eb2d1_0_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812" name="Google Shape;812;g63fe1eb2d1_0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g63fe1eb2d1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8" name="Google Shape;818;g63fe1eb2d1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g63fe1eb2d1_0_2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823" name="Google Shape;823;g63fe1eb2d1_0_2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g631e8487c5_0_6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0" name="Google Shape;830;g631e8487c5_0_6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g631e8487c5_0_6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5" name="Google Shape;835;g631e8487c5_0_6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title"/>
          </p:nvPr>
        </p:nvSpPr>
        <p:spPr>
          <a:xfrm>
            <a:off x="735028" y="2924944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body" idx="1"/>
          </p:nvPr>
        </p:nvSpPr>
        <p:spPr>
          <a:xfrm>
            <a:off x="742861" y="4377085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is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6902896" y="657171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Slide de título" type="title">
  <p:cSld name="TITLE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Verdana"/>
              <a:buNone/>
              <a:defRPr sz="4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>
            <a:spLocks noGrp="1"/>
          </p:cNvSpPr>
          <p:nvPr>
            <p:ph type="title"/>
          </p:nvPr>
        </p:nvSpPr>
        <p:spPr>
          <a:xfrm>
            <a:off x="735028" y="2924944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body" idx="1"/>
          </p:nvPr>
        </p:nvSpPr>
        <p:spPr>
          <a:xfrm>
            <a:off x="742861" y="4377085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>
            <a:spLocks noGrp="1"/>
          </p:cNvSpPr>
          <p:nvPr>
            <p:ph type="title"/>
          </p:nvPr>
        </p:nvSpPr>
        <p:spPr>
          <a:xfrm>
            <a:off x="467544" y="545196"/>
            <a:ext cx="8219400" cy="6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sz="3600" b="1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5"/>
          <p:cNvSpPr txBox="1">
            <a:spLocks noGrp="1"/>
          </p:cNvSpPr>
          <p:nvPr>
            <p:ph type="body" idx="1"/>
          </p:nvPr>
        </p:nvSpPr>
        <p:spPr>
          <a:xfrm>
            <a:off x="457200" y="1340768"/>
            <a:ext cx="8229600" cy="48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7" name="Google Shape;97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12"/>
          </p:nvPr>
        </p:nvSpPr>
        <p:spPr>
          <a:xfrm>
            <a:off x="6997906" y="6564337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100" name="Google Shape;100;p15"/>
          <p:cNvSpPr/>
          <p:nvPr/>
        </p:nvSpPr>
        <p:spPr>
          <a:xfrm>
            <a:off x="0" y="-3991"/>
            <a:ext cx="9144000" cy="265800"/>
          </a:xfrm>
          <a:prstGeom prst="rect">
            <a:avLst/>
          </a:prstGeom>
          <a:solidFill>
            <a:srgbClr val="17365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1" name="Google Shape;101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257754" y="-4223"/>
            <a:ext cx="850750" cy="2648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2" name="Google Shape;102;p15"/>
          <p:cNvCxnSpPr/>
          <p:nvPr/>
        </p:nvCxnSpPr>
        <p:spPr>
          <a:xfrm>
            <a:off x="467544" y="1124744"/>
            <a:ext cx="8219400" cy="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Slide de título" type="title">
  <p:cSld name="TITLE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sz="4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5" name="Google Shape;105;p16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>
            <a:spLocks noGrp="1"/>
          </p:cNvSpPr>
          <p:nvPr>
            <p:ph type="title"/>
          </p:nvPr>
        </p:nvSpPr>
        <p:spPr>
          <a:xfrm>
            <a:off x="457200" y="26064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109" name="Google Shape;109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110" name="Google Shape;110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6902896" y="657171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>
            <a:spLocks noGrp="1"/>
          </p:cNvSpPr>
          <p:nvPr>
            <p:ph type="title"/>
          </p:nvPr>
        </p:nvSpPr>
        <p:spPr>
          <a:xfrm>
            <a:off x="457200" y="18864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16" name="Google Shape;116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117" name="Google Shape;117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18" name="Google Shape;118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119" name="Google Shape;119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18"/>
          <p:cNvSpPr txBox="1">
            <a:spLocks noGrp="1"/>
          </p:cNvSpPr>
          <p:nvPr>
            <p:ph type="sldNum" idx="12"/>
          </p:nvPr>
        </p:nvSpPr>
        <p:spPr>
          <a:xfrm>
            <a:off x="6902896" y="657171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>
            <a:spLocks noGrp="1"/>
          </p:cNvSpPr>
          <p:nvPr>
            <p:ph type="title"/>
          </p:nvPr>
        </p:nvSpPr>
        <p:spPr>
          <a:xfrm>
            <a:off x="457200" y="64291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19"/>
          <p:cNvSpPr txBox="1">
            <a:spLocks noGrp="1"/>
          </p:cNvSpPr>
          <p:nvPr>
            <p:ph type="sldNum" idx="12"/>
          </p:nvPr>
        </p:nvSpPr>
        <p:spPr>
          <a:xfrm>
            <a:off x="6902896" y="657171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20"/>
          <p:cNvSpPr txBox="1">
            <a:spLocks noGrp="1"/>
          </p:cNvSpPr>
          <p:nvPr>
            <p:ph type="sldNum" idx="12"/>
          </p:nvPr>
        </p:nvSpPr>
        <p:spPr>
          <a:xfrm>
            <a:off x="6902896" y="657171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34" name="Google Shape;134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35" name="Google Shape;135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21"/>
          <p:cNvSpPr txBox="1">
            <a:spLocks noGrp="1"/>
          </p:cNvSpPr>
          <p:nvPr>
            <p:ph type="sldNum" idx="12"/>
          </p:nvPr>
        </p:nvSpPr>
        <p:spPr>
          <a:xfrm>
            <a:off x="6902896" y="657171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467544" y="545196"/>
            <a:ext cx="8219400" cy="6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sz="36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body" idx="1"/>
          </p:nvPr>
        </p:nvSpPr>
        <p:spPr>
          <a:xfrm>
            <a:off x="457200" y="1340768"/>
            <a:ext cx="8229600" cy="48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sldNum" idx="12"/>
          </p:nvPr>
        </p:nvSpPr>
        <p:spPr>
          <a:xfrm>
            <a:off x="6997906" y="6564337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26" name="Google Shape;26;p3"/>
          <p:cNvSpPr/>
          <p:nvPr/>
        </p:nvSpPr>
        <p:spPr>
          <a:xfrm>
            <a:off x="0" y="-3991"/>
            <a:ext cx="9144000" cy="265800"/>
          </a:xfrm>
          <a:prstGeom prst="rect">
            <a:avLst/>
          </a:prstGeom>
          <a:solidFill>
            <a:srgbClr val="17365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" name="Google Shape;27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257754" y="-4223"/>
            <a:ext cx="850750" cy="2648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" name="Google Shape;28;p3"/>
          <p:cNvCxnSpPr/>
          <p:nvPr/>
        </p:nvCxnSpPr>
        <p:spPr>
          <a:xfrm>
            <a:off x="467544" y="1124744"/>
            <a:ext cx="8219400" cy="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1" name="Google Shape;141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42" name="Google Shape;142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22"/>
          <p:cNvSpPr txBox="1">
            <a:spLocks noGrp="1"/>
          </p:cNvSpPr>
          <p:nvPr>
            <p:ph type="sldNum" idx="12"/>
          </p:nvPr>
        </p:nvSpPr>
        <p:spPr>
          <a:xfrm>
            <a:off x="6902896" y="657171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>
            <a:spLocks noGrp="1"/>
          </p:cNvSpPr>
          <p:nvPr>
            <p:ph type="title"/>
          </p:nvPr>
        </p:nvSpPr>
        <p:spPr>
          <a:xfrm>
            <a:off x="457200" y="64291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23"/>
          <p:cNvSpPr txBox="1">
            <a:spLocks noGrp="1"/>
          </p:cNvSpPr>
          <p:nvPr>
            <p:ph type="body" idx="1"/>
          </p:nvPr>
        </p:nvSpPr>
        <p:spPr>
          <a:xfrm rot="5400000">
            <a:off x="2357400" y="-42836"/>
            <a:ext cx="44292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8" name="Google Shape;148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23"/>
          <p:cNvSpPr txBox="1">
            <a:spLocks noGrp="1"/>
          </p:cNvSpPr>
          <p:nvPr>
            <p:ph type="sldNum" idx="12"/>
          </p:nvPr>
        </p:nvSpPr>
        <p:spPr>
          <a:xfrm>
            <a:off x="6902896" y="657171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is" type="vertTitleAndTx">
  <p:cSld name="VERTICAL_TITLE_AND_VERTICAL_TEXT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>
            <a:spLocks noGrp="1"/>
          </p:cNvSpPr>
          <p:nvPr>
            <p:ph type="title"/>
          </p:nvPr>
        </p:nvSpPr>
        <p:spPr>
          <a:xfrm rot="5400000">
            <a:off x="4732349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4" name="Google Shape;154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24"/>
          <p:cNvSpPr txBox="1">
            <a:spLocks noGrp="1"/>
          </p:cNvSpPr>
          <p:nvPr>
            <p:ph type="sldNum" idx="12"/>
          </p:nvPr>
        </p:nvSpPr>
        <p:spPr>
          <a:xfrm>
            <a:off x="6902896" y="657171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6"/>
          <p:cNvSpPr txBox="1">
            <a:spLocks noGrp="1"/>
          </p:cNvSpPr>
          <p:nvPr>
            <p:ph type="title"/>
          </p:nvPr>
        </p:nvSpPr>
        <p:spPr>
          <a:xfrm>
            <a:off x="735028" y="2924944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26"/>
          <p:cNvSpPr txBox="1">
            <a:spLocks noGrp="1"/>
          </p:cNvSpPr>
          <p:nvPr>
            <p:ph type="body" idx="1"/>
          </p:nvPr>
        </p:nvSpPr>
        <p:spPr>
          <a:xfrm>
            <a:off x="742861" y="4377085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66" name="Google Shape;166;p2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2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7"/>
          <p:cNvSpPr txBox="1">
            <a:spLocks noGrp="1"/>
          </p:cNvSpPr>
          <p:nvPr>
            <p:ph type="title"/>
          </p:nvPr>
        </p:nvSpPr>
        <p:spPr>
          <a:xfrm>
            <a:off x="467544" y="545196"/>
            <a:ext cx="8219400" cy="6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sz="36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27"/>
          <p:cNvSpPr txBox="1">
            <a:spLocks noGrp="1"/>
          </p:cNvSpPr>
          <p:nvPr>
            <p:ph type="body" idx="1"/>
          </p:nvPr>
        </p:nvSpPr>
        <p:spPr>
          <a:xfrm>
            <a:off x="457200" y="1340768"/>
            <a:ext cx="8229600" cy="48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1" name="Google Shape;171;p2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2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27"/>
          <p:cNvSpPr txBox="1">
            <a:spLocks noGrp="1"/>
          </p:cNvSpPr>
          <p:nvPr>
            <p:ph type="sldNum" idx="12"/>
          </p:nvPr>
        </p:nvSpPr>
        <p:spPr>
          <a:xfrm>
            <a:off x="6997906" y="6564337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174" name="Google Shape;174;p27"/>
          <p:cNvSpPr/>
          <p:nvPr/>
        </p:nvSpPr>
        <p:spPr>
          <a:xfrm>
            <a:off x="0" y="-3991"/>
            <a:ext cx="9144000" cy="265800"/>
          </a:xfrm>
          <a:prstGeom prst="rect">
            <a:avLst/>
          </a:prstGeom>
          <a:solidFill>
            <a:srgbClr val="17365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5" name="Google Shape;175;p2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257754" y="-4223"/>
            <a:ext cx="850750" cy="2648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6" name="Google Shape;176;p27"/>
          <p:cNvCxnSpPr/>
          <p:nvPr/>
        </p:nvCxnSpPr>
        <p:spPr>
          <a:xfrm>
            <a:off x="467544" y="1124744"/>
            <a:ext cx="8219400" cy="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Slide de título" type="title">
  <p:cSld name="TITLE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8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sz="4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79" name="Google Shape;179;p28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9"/>
          <p:cNvSpPr txBox="1">
            <a:spLocks noGrp="1"/>
          </p:cNvSpPr>
          <p:nvPr>
            <p:ph type="title"/>
          </p:nvPr>
        </p:nvSpPr>
        <p:spPr>
          <a:xfrm>
            <a:off x="457200" y="26064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2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183" name="Google Shape;183;p29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184" name="Google Shape;184;p2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2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29"/>
          <p:cNvSpPr txBox="1">
            <a:spLocks noGrp="1"/>
          </p:cNvSpPr>
          <p:nvPr>
            <p:ph type="sldNum" idx="12"/>
          </p:nvPr>
        </p:nvSpPr>
        <p:spPr>
          <a:xfrm>
            <a:off x="6902896" y="657171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0"/>
          <p:cNvSpPr txBox="1">
            <a:spLocks noGrp="1"/>
          </p:cNvSpPr>
          <p:nvPr>
            <p:ph type="title"/>
          </p:nvPr>
        </p:nvSpPr>
        <p:spPr>
          <a:xfrm>
            <a:off x="457200" y="18864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30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90" name="Google Shape;190;p30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191" name="Google Shape;191;p30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92" name="Google Shape;192;p30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193" name="Google Shape;193;p3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3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30"/>
          <p:cNvSpPr txBox="1">
            <a:spLocks noGrp="1"/>
          </p:cNvSpPr>
          <p:nvPr>
            <p:ph type="sldNum" idx="12"/>
          </p:nvPr>
        </p:nvSpPr>
        <p:spPr>
          <a:xfrm>
            <a:off x="6902896" y="657171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1"/>
          <p:cNvSpPr txBox="1">
            <a:spLocks noGrp="1"/>
          </p:cNvSpPr>
          <p:nvPr>
            <p:ph type="title"/>
          </p:nvPr>
        </p:nvSpPr>
        <p:spPr>
          <a:xfrm>
            <a:off x="457200" y="64291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3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3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31"/>
          <p:cNvSpPr txBox="1">
            <a:spLocks noGrp="1"/>
          </p:cNvSpPr>
          <p:nvPr>
            <p:ph type="sldNum" idx="12"/>
          </p:nvPr>
        </p:nvSpPr>
        <p:spPr>
          <a:xfrm>
            <a:off x="6902896" y="657171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3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32"/>
          <p:cNvSpPr txBox="1">
            <a:spLocks noGrp="1"/>
          </p:cNvSpPr>
          <p:nvPr>
            <p:ph type="sldNum" idx="12"/>
          </p:nvPr>
        </p:nvSpPr>
        <p:spPr>
          <a:xfrm>
            <a:off x="6902896" y="657171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>
            <a:spLocks noGrp="1"/>
          </p:cNvSpPr>
          <p:nvPr>
            <p:ph type="title"/>
          </p:nvPr>
        </p:nvSpPr>
        <p:spPr>
          <a:xfrm>
            <a:off x="457200" y="26064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sldNum" idx="12"/>
          </p:nvPr>
        </p:nvSpPr>
        <p:spPr>
          <a:xfrm>
            <a:off x="6902896" y="657171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3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33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208" name="Google Shape;208;p33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209" name="Google Shape;209;p3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0" name="Google Shape;210;p3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33"/>
          <p:cNvSpPr txBox="1">
            <a:spLocks noGrp="1"/>
          </p:cNvSpPr>
          <p:nvPr>
            <p:ph type="sldNum" idx="12"/>
          </p:nvPr>
        </p:nvSpPr>
        <p:spPr>
          <a:xfrm>
            <a:off x="6902896" y="657171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4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p34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5" name="Google Shape;215;p34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216" name="Google Shape;216;p3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3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34"/>
          <p:cNvSpPr txBox="1">
            <a:spLocks noGrp="1"/>
          </p:cNvSpPr>
          <p:nvPr>
            <p:ph type="sldNum" idx="12"/>
          </p:nvPr>
        </p:nvSpPr>
        <p:spPr>
          <a:xfrm>
            <a:off x="6902896" y="657171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5"/>
          <p:cNvSpPr txBox="1">
            <a:spLocks noGrp="1"/>
          </p:cNvSpPr>
          <p:nvPr>
            <p:ph type="title"/>
          </p:nvPr>
        </p:nvSpPr>
        <p:spPr>
          <a:xfrm>
            <a:off x="457200" y="64291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35"/>
          <p:cNvSpPr txBox="1">
            <a:spLocks noGrp="1"/>
          </p:cNvSpPr>
          <p:nvPr>
            <p:ph type="body" idx="1"/>
          </p:nvPr>
        </p:nvSpPr>
        <p:spPr>
          <a:xfrm rot="5400000">
            <a:off x="2357400" y="-42836"/>
            <a:ext cx="44292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2" name="Google Shape;222;p3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3" name="Google Shape;223;p3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4" name="Google Shape;224;p35"/>
          <p:cNvSpPr txBox="1">
            <a:spLocks noGrp="1"/>
          </p:cNvSpPr>
          <p:nvPr>
            <p:ph type="sldNum" idx="12"/>
          </p:nvPr>
        </p:nvSpPr>
        <p:spPr>
          <a:xfrm>
            <a:off x="6902896" y="657171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is" type="vertTitleAndTx">
  <p:cSld name="VERTICAL_TITLE_AND_VERTICAL_TEXT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6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7" name="Google Shape;227;p36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8" name="Google Shape;228;p3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9" name="Google Shape;229;p3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0" name="Google Shape;230;p36"/>
          <p:cNvSpPr txBox="1">
            <a:spLocks noGrp="1"/>
          </p:cNvSpPr>
          <p:nvPr>
            <p:ph type="sldNum" idx="12"/>
          </p:nvPr>
        </p:nvSpPr>
        <p:spPr>
          <a:xfrm>
            <a:off x="6902896" y="657171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 txBox="1">
            <a:spLocks noGrp="1"/>
          </p:cNvSpPr>
          <p:nvPr>
            <p:ph type="title"/>
          </p:nvPr>
        </p:nvSpPr>
        <p:spPr>
          <a:xfrm>
            <a:off x="457200" y="18864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sldNum" idx="12"/>
          </p:nvPr>
        </p:nvSpPr>
        <p:spPr>
          <a:xfrm>
            <a:off x="6902896" y="657171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"/>
          <p:cNvSpPr txBox="1">
            <a:spLocks noGrp="1"/>
          </p:cNvSpPr>
          <p:nvPr>
            <p:ph type="title"/>
          </p:nvPr>
        </p:nvSpPr>
        <p:spPr>
          <a:xfrm>
            <a:off x="457200" y="64291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sldNum" idx="12"/>
          </p:nvPr>
        </p:nvSpPr>
        <p:spPr>
          <a:xfrm>
            <a:off x="6902896" y="657171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6902896" y="657171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6902896" y="657171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ldNum" idx="12"/>
          </p:nvPr>
        </p:nvSpPr>
        <p:spPr>
          <a:xfrm>
            <a:off x="6902896" y="657171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"/>
          <p:cNvSpPr txBox="1">
            <a:spLocks noGrp="1"/>
          </p:cNvSpPr>
          <p:nvPr>
            <p:ph type="title"/>
          </p:nvPr>
        </p:nvSpPr>
        <p:spPr>
          <a:xfrm>
            <a:off x="457200" y="64291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body" idx="1"/>
          </p:nvPr>
        </p:nvSpPr>
        <p:spPr>
          <a:xfrm rot="5400000">
            <a:off x="2357400" y="-42836"/>
            <a:ext cx="44292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0"/>
          <p:cNvSpPr txBox="1">
            <a:spLocks noGrp="1"/>
          </p:cNvSpPr>
          <p:nvPr>
            <p:ph type="sldNum" idx="12"/>
          </p:nvPr>
        </p:nvSpPr>
        <p:spPr>
          <a:xfrm>
            <a:off x="6902896" y="657171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64291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857364"/>
            <a:ext cx="8229600" cy="44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/>
          <p:nvPr/>
        </p:nvSpPr>
        <p:spPr>
          <a:xfrm>
            <a:off x="0" y="6669360"/>
            <a:ext cx="9144000" cy="196800"/>
          </a:xfrm>
          <a:prstGeom prst="rect">
            <a:avLst/>
          </a:prstGeom>
          <a:solidFill>
            <a:srgbClr val="17365D">
              <a:alpha val="89800"/>
            </a:srgbClr>
          </a:solidFill>
          <a:ln w="25400" cap="flat" cmpd="sng">
            <a:solidFill>
              <a:srgbClr val="17365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>
            <a:spLocks noGrp="1"/>
          </p:cNvSpPr>
          <p:nvPr>
            <p:ph type="title"/>
          </p:nvPr>
        </p:nvSpPr>
        <p:spPr>
          <a:xfrm>
            <a:off x="457200" y="64291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body" idx="1"/>
          </p:nvPr>
        </p:nvSpPr>
        <p:spPr>
          <a:xfrm>
            <a:off x="457200" y="1857364"/>
            <a:ext cx="8229600" cy="44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Google Shape;88;p13"/>
          <p:cNvSpPr/>
          <p:nvPr/>
        </p:nvSpPr>
        <p:spPr>
          <a:xfrm>
            <a:off x="0" y="6669360"/>
            <a:ext cx="9144000" cy="196800"/>
          </a:xfrm>
          <a:prstGeom prst="rect">
            <a:avLst/>
          </a:prstGeom>
          <a:solidFill>
            <a:srgbClr val="17365D">
              <a:alpha val="89410"/>
            </a:srgbClr>
          </a:solidFill>
          <a:ln w="25400" cap="flat" cmpd="sng">
            <a:solidFill>
              <a:srgbClr val="17365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5"/>
          <p:cNvSpPr txBox="1">
            <a:spLocks noGrp="1"/>
          </p:cNvSpPr>
          <p:nvPr>
            <p:ph type="title"/>
          </p:nvPr>
        </p:nvSpPr>
        <p:spPr>
          <a:xfrm>
            <a:off x="457200" y="64291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59" name="Google Shape;159;p25"/>
          <p:cNvSpPr txBox="1">
            <a:spLocks noGrp="1"/>
          </p:cNvSpPr>
          <p:nvPr>
            <p:ph type="body" idx="1"/>
          </p:nvPr>
        </p:nvSpPr>
        <p:spPr>
          <a:xfrm>
            <a:off x="457200" y="1857364"/>
            <a:ext cx="8229600" cy="44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0" name="Google Shape;160;p2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1" name="Google Shape;161;p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2" name="Google Shape;162;p25"/>
          <p:cNvSpPr/>
          <p:nvPr/>
        </p:nvSpPr>
        <p:spPr>
          <a:xfrm>
            <a:off x="0" y="6669360"/>
            <a:ext cx="9144000" cy="196800"/>
          </a:xfrm>
          <a:prstGeom prst="rect">
            <a:avLst/>
          </a:prstGeom>
          <a:solidFill>
            <a:srgbClr val="17365D">
              <a:alpha val="89800"/>
            </a:srgbClr>
          </a:solidFill>
          <a:ln w="25400" cap="flat" cmpd="sng">
            <a:solidFill>
              <a:srgbClr val="17365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81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11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11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11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locust.io/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20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1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hyperlink" Target="https://realpython.com/python-time-module/#the-epoch" TargetMode="External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1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1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1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1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1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1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4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1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4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1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1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11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11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11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11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11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11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11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11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11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4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11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4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11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9"/>
          <p:cNvSpPr txBox="1">
            <a:spLocks noGrp="1"/>
          </p:cNvSpPr>
          <p:nvPr>
            <p:ph type="title"/>
          </p:nvPr>
        </p:nvSpPr>
        <p:spPr>
          <a:xfrm>
            <a:off x="323528" y="3573016"/>
            <a:ext cx="85689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pt-BR" dirty="0"/>
              <a:t>Introdução à arquitetura e projeto de sistemas</a:t>
            </a:r>
            <a:br>
              <a:rPr lang="pt-BR" cap="none" dirty="0">
                <a:latin typeface="Calibri"/>
                <a:ea typeface="Calibri"/>
                <a:cs typeface="Calibri"/>
                <a:sym typeface="Calibri"/>
              </a:rPr>
            </a:br>
            <a:endParaRPr sz="3200" b="0" cap="none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39"/>
          <p:cNvSpPr txBox="1">
            <a:spLocks noGrp="1"/>
          </p:cNvSpPr>
          <p:nvPr>
            <p:ph type="body" idx="1"/>
          </p:nvPr>
        </p:nvSpPr>
        <p:spPr>
          <a:xfrm>
            <a:off x="755576" y="5013176"/>
            <a:ext cx="77724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lang="pt-BR" sz="2220" b="1" dirty="0">
                <a:solidFill>
                  <a:schemeClr val="dk1"/>
                </a:solidFill>
              </a:rPr>
              <a:t>Antonio de Oliveira Dias</a:t>
            </a:r>
            <a:endParaRPr lang="pt-BR" sz="2400" dirty="0"/>
          </a:p>
          <a:p>
            <a:pPr marL="0" lvl="0" indent="0" algn="r" rtl="0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lang="pt-BR" sz="2220" b="1" dirty="0">
                <a:solidFill>
                  <a:schemeClr val="dk1"/>
                </a:solidFill>
              </a:rPr>
              <a:t>antonio.dias@faculdadeimpacta.com.br</a:t>
            </a:r>
            <a:endParaRPr lang="pt-BR" sz="2220" dirty="0">
              <a:solidFill>
                <a:schemeClr val="dk1"/>
              </a:solidFill>
            </a:endParaRPr>
          </a:p>
        </p:txBody>
      </p:sp>
      <p:cxnSp>
        <p:nvCxnSpPr>
          <p:cNvPr id="239" name="Google Shape;239;p39"/>
          <p:cNvCxnSpPr/>
          <p:nvPr/>
        </p:nvCxnSpPr>
        <p:spPr>
          <a:xfrm>
            <a:off x="467544" y="5013176"/>
            <a:ext cx="7992900" cy="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40" name="Google Shape;240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6700" y="1116450"/>
            <a:ext cx="4572000" cy="142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8"/>
          <p:cNvSpPr txBox="1"/>
          <p:nvPr/>
        </p:nvSpPr>
        <p:spPr>
          <a:xfrm>
            <a:off x="150300" y="2263075"/>
            <a:ext cx="8843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aleway"/>
              <a:buNone/>
            </a:pPr>
            <a:r>
              <a:rPr lang="pt-BR" sz="4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Você como usuário saberia responder a essas perguntas?</a:t>
            </a:r>
            <a:endParaRPr sz="40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aleway"/>
              <a:buNone/>
            </a:pPr>
            <a:endParaRPr sz="3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95" name="Google Shape;295;p48"/>
          <p:cNvSpPr txBox="1"/>
          <p:nvPr/>
        </p:nvSpPr>
        <p:spPr>
          <a:xfrm>
            <a:off x="262925" y="527450"/>
            <a:ext cx="75510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aleway"/>
              <a:buNone/>
            </a:pPr>
            <a:r>
              <a:rPr lang="pt-BR" sz="34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Em uma entrevista ...</a:t>
            </a:r>
            <a:endParaRPr sz="34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p138"/>
          <p:cNvSpPr txBox="1"/>
          <p:nvPr/>
        </p:nvSpPr>
        <p:spPr>
          <a:xfrm>
            <a:off x="403700" y="1860525"/>
            <a:ext cx="82092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400" dirty="0">
                <a:latin typeface="Raleway"/>
                <a:ea typeface="Raleway"/>
                <a:cs typeface="Raleway"/>
                <a:sym typeface="Raleway"/>
              </a:rPr>
              <a:t>c</a:t>
            </a:r>
            <a:r>
              <a:rPr lang="pt-BR" sz="5400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ontrole de frequência de amostras</a:t>
            </a:r>
            <a:endParaRPr sz="5400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0" dirty="0"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500" dirty="0"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500" dirty="0"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500"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45" name="Google Shape;845;p138"/>
          <p:cNvSpPr txBox="1"/>
          <p:nvPr/>
        </p:nvSpPr>
        <p:spPr>
          <a:xfrm>
            <a:off x="7145375" y="2840600"/>
            <a:ext cx="1319100" cy="34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400">
                <a:solidFill>
                  <a:srgbClr val="1C4587"/>
                </a:solidFill>
                <a:latin typeface="Impact"/>
                <a:ea typeface="Impact"/>
                <a:cs typeface="Impact"/>
                <a:sym typeface="Impact"/>
              </a:rPr>
              <a:t>2</a:t>
            </a:r>
            <a:endParaRPr sz="3000">
              <a:solidFill>
                <a:srgbClr val="1C4587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46" name="Google Shape;846;p138"/>
          <p:cNvSpPr txBox="1"/>
          <p:nvPr/>
        </p:nvSpPr>
        <p:spPr>
          <a:xfrm>
            <a:off x="664025" y="4139325"/>
            <a:ext cx="61329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100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Se não há controle sobre os eventos gerados, então as requisições podem ser geradas em frequências menores (perda de requisição)</a:t>
            </a:r>
            <a:endParaRPr sz="3100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100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100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100" dirty="0"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500" dirty="0"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500" dirty="0"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500" dirty="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p139"/>
          <p:cNvSpPr txBox="1"/>
          <p:nvPr/>
        </p:nvSpPr>
        <p:spPr>
          <a:xfrm>
            <a:off x="674000" y="1892188"/>
            <a:ext cx="8105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6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limitar o tempo de execução</a:t>
            </a:r>
            <a:endParaRPr sz="6000"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0"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0"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0"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0"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52" name="Google Shape;852;p139"/>
          <p:cNvSpPr txBox="1"/>
          <p:nvPr/>
        </p:nvSpPr>
        <p:spPr>
          <a:xfrm>
            <a:off x="7145375" y="2840600"/>
            <a:ext cx="1319100" cy="34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400">
                <a:solidFill>
                  <a:srgbClr val="1C4587"/>
                </a:solidFill>
                <a:latin typeface="Impact"/>
                <a:ea typeface="Impact"/>
                <a:cs typeface="Impact"/>
                <a:sym typeface="Impact"/>
              </a:rPr>
              <a:t>3</a:t>
            </a:r>
            <a:endParaRPr sz="25400">
              <a:solidFill>
                <a:srgbClr val="1C4587"/>
              </a:solidFill>
              <a:latin typeface="Impact"/>
              <a:ea typeface="Impact"/>
              <a:cs typeface="Impact"/>
              <a:sym typeface="Impac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1C4587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53" name="Google Shape;853;p139"/>
          <p:cNvSpPr txBox="1"/>
          <p:nvPr/>
        </p:nvSpPr>
        <p:spPr>
          <a:xfrm>
            <a:off x="1121150" y="4005125"/>
            <a:ext cx="52143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100">
                <a:latin typeface="Raleway"/>
                <a:ea typeface="Raleway"/>
                <a:cs typeface="Raleway"/>
                <a:sym typeface="Raleway"/>
              </a:rPr>
              <a:t>Definir o limite sobre quanto tempo de execução usar para um evento</a:t>
            </a:r>
            <a:endParaRPr sz="3100"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100"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500"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500"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500"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5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p140"/>
          <p:cNvSpPr txBox="1"/>
          <p:nvPr/>
        </p:nvSpPr>
        <p:spPr>
          <a:xfrm>
            <a:off x="117575" y="2928900"/>
            <a:ext cx="8843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400" b="1" dirty="0">
                <a:latin typeface="Raleway"/>
                <a:ea typeface="Raleway"/>
                <a:cs typeface="Raleway"/>
                <a:sym typeface="Raleway"/>
              </a:rPr>
              <a:t>Atividade</a:t>
            </a:r>
            <a:endParaRPr sz="3400" dirty="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77"/>
          <p:cNvSpPr txBox="1"/>
          <p:nvPr/>
        </p:nvSpPr>
        <p:spPr>
          <a:xfrm>
            <a:off x="290700" y="1539100"/>
            <a:ext cx="8853300" cy="38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50" dirty="0">
                <a:latin typeface="Raleway"/>
                <a:ea typeface="Raleway"/>
                <a:cs typeface="Raleway"/>
                <a:sym typeface="Raleway"/>
              </a:rPr>
              <a:t>1 - Faça um programa </a:t>
            </a:r>
            <a:r>
              <a:rPr lang="pt-BR" sz="2550" dirty="0" err="1">
                <a:latin typeface="Raleway"/>
                <a:ea typeface="Raleway"/>
                <a:cs typeface="Raleway"/>
                <a:sym typeface="Raleway"/>
              </a:rPr>
              <a:t>python</a:t>
            </a:r>
            <a:r>
              <a:rPr lang="pt-BR" sz="2550" dirty="0">
                <a:latin typeface="Raleway"/>
                <a:ea typeface="Raleway"/>
                <a:cs typeface="Raleway"/>
                <a:sym typeface="Raleway"/>
              </a:rPr>
              <a:t> que para obter arquivos JSON da internet e salve este arquivo localmente.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50" dirty="0">
                <a:latin typeface="Raleway"/>
                <a:ea typeface="Raleway"/>
                <a:cs typeface="Raleway"/>
                <a:sym typeface="Raleway"/>
              </a:rPr>
              <a:t> - O programa deve ter testes unitários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50" dirty="0">
                <a:latin typeface="Raleway"/>
                <a:ea typeface="Raleway"/>
                <a:cs typeface="Raleway"/>
                <a:sym typeface="Raleway"/>
              </a:rPr>
              <a:t> - O programa deve medir o tempo que realiza a tarefa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sz="2550" dirty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sz="2550" dirty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50" dirty="0">
                <a:latin typeface="Raleway"/>
                <a:ea typeface="Raleway"/>
                <a:cs typeface="Raleway"/>
                <a:sym typeface="Raleway"/>
              </a:rPr>
              <a:t>Neste exemplo, usaremos </a:t>
            </a:r>
            <a:r>
              <a:rPr lang="pt-BR" sz="2550" dirty="0" err="1">
                <a:latin typeface="Raleway"/>
                <a:ea typeface="Raleway"/>
                <a:cs typeface="Raleway"/>
                <a:sym typeface="Raleway"/>
              </a:rPr>
              <a:t>requests</a:t>
            </a:r>
            <a:r>
              <a:rPr lang="pt-BR" sz="2550" dirty="0">
                <a:latin typeface="Raleway"/>
                <a:ea typeface="Raleway"/>
                <a:cs typeface="Raleway"/>
                <a:sym typeface="Raleway"/>
              </a:rPr>
              <a:t> para fazer chamadas a APIs.</a:t>
            </a:r>
            <a:endParaRPr sz="2550" dirty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pt-BR" sz="2000" dirty="0" err="1">
                <a:latin typeface="Consolas"/>
                <a:ea typeface="Consolas"/>
                <a:cs typeface="Consolas"/>
                <a:sym typeface="Consolas"/>
              </a:rPr>
              <a:t>pip</a:t>
            </a:r>
            <a:r>
              <a:rPr lang="pt-BR" sz="20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2000" dirty="0" err="1">
                <a:latin typeface="Consolas"/>
                <a:ea typeface="Consolas"/>
                <a:cs typeface="Consolas"/>
                <a:sym typeface="Consolas"/>
              </a:rPr>
              <a:t>install</a:t>
            </a:r>
            <a:r>
              <a:rPr lang="pt-BR" sz="20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2000" dirty="0" err="1">
                <a:latin typeface="Consolas"/>
                <a:ea typeface="Consolas"/>
                <a:cs typeface="Consolas"/>
                <a:sym typeface="Consolas"/>
              </a:rPr>
              <a:t>requests</a:t>
            </a:r>
            <a:endParaRPr sz="20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endParaRPr sz="20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78"/>
          <p:cNvSpPr txBox="1"/>
          <p:nvPr/>
        </p:nvSpPr>
        <p:spPr>
          <a:xfrm>
            <a:off x="-14100" y="1158100"/>
            <a:ext cx="9328500" cy="38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# main.py</a:t>
            </a:r>
            <a:endParaRPr sz="2000" dirty="0"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 err="1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pt-BR" sz="20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2000" dirty="0" err="1">
                <a:latin typeface="Consolas"/>
                <a:ea typeface="Consolas"/>
                <a:cs typeface="Consolas"/>
                <a:sym typeface="Consolas"/>
              </a:rPr>
              <a:t>requests</a:t>
            </a:r>
            <a:endParaRPr sz="20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 err="1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pt-BR" sz="2000" dirty="0">
                <a:latin typeface="Consolas"/>
                <a:ea typeface="Consolas"/>
                <a:cs typeface="Consolas"/>
                <a:sym typeface="Consolas"/>
              </a:rPr>
              <a:t> Blog:</a:t>
            </a:r>
            <a:endParaRPr sz="20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pt-BR" sz="2000" dirty="0" err="1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pt-BR" sz="2000" dirty="0">
                <a:latin typeface="Consolas"/>
                <a:ea typeface="Consolas"/>
                <a:cs typeface="Consolas"/>
                <a:sym typeface="Consolas"/>
              </a:rPr>
              <a:t> __</a:t>
            </a:r>
            <a:r>
              <a:rPr lang="pt-BR" sz="2000" dirty="0" err="1">
                <a:latin typeface="Consolas"/>
                <a:ea typeface="Consolas"/>
                <a:cs typeface="Consolas"/>
                <a:sym typeface="Consolas"/>
              </a:rPr>
              <a:t>init</a:t>
            </a:r>
            <a:r>
              <a:rPr lang="pt-BR" sz="2000" dirty="0">
                <a:latin typeface="Consolas"/>
                <a:ea typeface="Consolas"/>
                <a:cs typeface="Consolas"/>
                <a:sym typeface="Consolas"/>
              </a:rPr>
              <a:t>__(</a:t>
            </a:r>
            <a:r>
              <a:rPr lang="pt-BR" sz="20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pt-BR" sz="2000" dirty="0">
                <a:latin typeface="Consolas"/>
                <a:ea typeface="Consolas"/>
                <a:cs typeface="Consolas"/>
                <a:sym typeface="Consolas"/>
              </a:rPr>
              <a:t>, nome):</a:t>
            </a:r>
            <a:endParaRPr sz="20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pt-BR" sz="2000" dirty="0" err="1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pt-BR" sz="2000" dirty="0" err="1">
                <a:latin typeface="Consolas"/>
                <a:ea typeface="Consolas"/>
                <a:cs typeface="Consolas"/>
                <a:sym typeface="Consolas"/>
              </a:rPr>
              <a:t>.nome</a:t>
            </a:r>
            <a:r>
              <a:rPr lang="pt-BR" sz="2000" dirty="0">
                <a:latin typeface="Consolas"/>
                <a:ea typeface="Consolas"/>
                <a:cs typeface="Consolas"/>
                <a:sym typeface="Consolas"/>
              </a:rPr>
              <a:t> = nome</a:t>
            </a:r>
            <a:endParaRPr sz="20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pt-BR" sz="2000" dirty="0" err="1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pt-BR" sz="2000" dirty="0">
                <a:latin typeface="Consolas"/>
                <a:ea typeface="Consolas"/>
                <a:cs typeface="Consolas"/>
                <a:sym typeface="Consolas"/>
              </a:rPr>
              <a:t> posts(</a:t>
            </a:r>
            <a:r>
              <a:rPr lang="pt-BR" sz="20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pt-BR" sz="2000" dirty="0"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20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pt-BR" sz="2000" dirty="0" err="1">
                <a:latin typeface="Consolas"/>
                <a:ea typeface="Consolas"/>
                <a:cs typeface="Consolas"/>
                <a:sym typeface="Consolas"/>
              </a:rPr>
              <a:t>endereco</a:t>
            </a:r>
            <a:r>
              <a:rPr lang="pt-BR" sz="2000" dirty="0"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pt-BR" sz="2000" dirty="0">
                <a:solidFill>
                  <a:srgbClr val="38761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“https://jsonplaceholder.typicode.com/posts”</a:t>
            </a:r>
            <a:endParaRPr sz="20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>
                <a:latin typeface="Consolas"/>
                <a:ea typeface="Consolas"/>
                <a:cs typeface="Consolas"/>
                <a:sym typeface="Consolas"/>
              </a:rPr>
              <a:t>		response = </a:t>
            </a:r>
            <a:r>
              <a:rPr lang="pt-BR" sz="2000" dirty="0" err="1">
                <a:latin typeface="Consolas"/>
                <a:ea typeface="Consolas"/>
                <a:cs typeface="Consolas"/>
                <a:sym typeface="Consolas"/>
              </a:rPr>
              <a:t>requests.get</a:t>
            </a:r>
            <a:r>
              <a:rPr lang="pt-BR" sz="2000" dirty="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t-BR" sz="20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endereco</a:t>
            </a:r>
            <a:r>
              <a:rPr lang="pt-BR" sz="2000" dirty="0"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0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pt-BR" sz="2000" dirty="0" err="1">
                <a:solidFill>
                  <a:srgbClr val="9900FF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pt-BR" sz="20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2000" dirty="0" err="1">
                <a:latin typeface="Consolas"/>
                <a:ea typeface="Consolas"/>
                <a:cs typeface="Consolas"/>
                <a:sym typeface="Consolas"/>
              </a:rPr>
              <a:t>response.json</a:t>
            </a:r>
            <a:r>
              <a:rPr lang="pt-BR" sz="2000" dirty="0"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20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pt-BR" sz="2000" dirty="0" err="1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pt-BR" sz="2000" dirty="0">
                <a:latin typeface="Consolas"/>
                <a:ea typeface="Consolas"/>
                <a:cs typeface="Consolas"/>
                <a:sym typeface="Consolas"/>
              </a:rPr>
              <a:t> __</a:t>
            </a:r>
            <a:r>
              <a:rPr lang="pt-BR" sz="2000" dirty="0" err="1">
                <a:latin typeface="Consolas"/>
                <a:ea typeface="Consolas"/>
                <a:cs typeface="Consolas"/>
                <a:sym typeface="Consolas"/>
              </a:rPr>
              <a:t>repr</a:t>
            </a:r>
            <a:r>
              <a:rPr lang="pt-BR" sz="2000" dirty="0">
                <a:latin typeface="Consolas"/>
                <a:ea typeface="Consolas"/>
                <a:cs typeface="Consolas"/>
                <a:sym typeface="Consolas"/>
              </a:rPr>
              <a:t>__(</a:t>
            </a:r>
            <a:r>
              <a:rPr lang="pt-BR" sz="20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pt-BR" sz="2000" dirty="0"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20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pt-BR" sz="2000" dirty="0" err="1">
                <a:solidFill>
                  <a:srgbClr val="9900FF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pt-BR" sz="2000" dirty="0">
                <a:latin typeface="Consolas"/>
                <a:ea typeface="Consolas"/>
                <a:cs typeface="Consolas"/>
                <a:sym typeface="Consolas"/>
              </a:rPr>
              <a:t> ‘&lt;Blog: {}&gt;’.</a:t>
            </a:r>
            <a:r>
              <a:rPr lang="pt-BR" sz="2000" dirty="0" err="1">
                <a:latin typeface="Consolas"/>
                <a:ea typeface="Consolas"/>
                <a:cs typeface="Consolas"/>
                <a:sym typeface="Consolas"/>
              </a:rPr>
              <a:t>format</a:t>
            </a:r>
            <a:r>
              <a:rPr lang="pt-BR" sz="2000" dirty="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t-BR" sz="2000" dirty="0" err="1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pt-BR" sz="2000" dirty="0" err="1">
                <a:latin typeface="Consolas"/>
                <a:ea typeface="Consolas"/>
                <a:cs typeface="Consolas"/>
                <a:sym typeface="Consolas"/>
              </a:rPr>
              <a:t>.nome</a:t>
            </a:r>
            <a:r>
              <a:rPr lang="pt-BR" sz="2000" dirty="0"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0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2000" dirty="0">
              <a:solidFill>
                <a:srgbClr val="98C379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sz="20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endParaRPr sz="20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p143"/>
          <p:cNvSpPr txBox="1"/>
          <p:nvPr/>
        </p:nvSpPr>
        <p:spPr>
          <a:xfrm>
            <a:off x="457200" y="1719263"/>
            <a:ext cx="8229600" cy="441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</a:pPr>
            <a:endParaRPr sz="6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ctr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</a:pPr>
            <a:r>
              <a:rPr lang="pt-BR" sz="6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Obrigado</a:t>
            </a:r>
            <a:endParaRPr/>
          </a:p>
          <a:p>
            <a:pPr marL="342900" marR="0" lvl="0" indent="-342900" algn="ctr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</a:pPr>
            <a:endParaRPr sz="6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</a:pPr>
            <a:r>
              <a:rPr lang="pt-BR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9"/>
          <p:cNvSpPr txBox="1"/>
          <p:nvPr/>
        </p:nvSpPr>
        <p:spPr>
          <a:xfrm>
            <a:off x="723925" y="2062875"/>
            <a:ext cx="7089900" cy="20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Qual é a expectativa de acessos concorrentes a esta funcionalidade?</a:t>
            </a:r>
            <a:endParaRPr sz="2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Qual é o tempo tolerado para esta consulta?</a:t>
            </a:r>
            <a:endParaRPr sz="2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01" name="Google Shape;301;p49"/>
          <p:cNvSpPr txBox="1"/>
          <p:nvPr/>
        </p:nvSpPr>
        <p:spPr>
          <a:xfrm>
            <a:off x="262925" y="527450"/>
            <a:ext cx="75510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aleway"/>
              <a:buNone/>
            </a:pPr>
            <a:r>
              <a:rPr lang="pt-BR" sz="34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Entrevista</a:t>
            </a:r>
            <a:endParaRPr sz="34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50"/>
          <p:cNvSpPr txBox="1"/>
          <p:nvPr/>
        </p:nvSpPr>
        <p:spPr>
          <a:xfrm>
            <a:off x="150300" y="2263075"/>
            <a:ext cx="8843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aleway"/>
              <a:buNone/>
            </a:pPr>
            <a:r>
              <a:rPr lang="pt-BR" sz="4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E se você fosse membro da equipe técnica do projeto?</a:t>
            </a:r>
            <a:endParaRPr sz="40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aleway"/>
              <a:buNone/>
            </a:pPr>
            <a:endParaRPr sz="3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07" name="Google Shape;307;p50"/>
          <p:cNvSpPr txBox="1"/>
          <p:nvPr/>
        </p:nvSpPr>
        <p:spPr>
          <a:xfrm>
            <a:off x="262925" y="527450"/>
            <a:ext cx="75510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aleway"/>
              <a:buNone/>
            </a:pPr>
            <a:r>
              <a:rPr lang="pt-BR" sz="34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Em uma entrevista ...</a:t>
            </a:r>
            <a:endParaRPr sz="34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51"/>
          <p:cNvSpPr txBox="1"/>
          <p:nvPr/>
        </p:nvSpPr>
        <p:spPr>
          <a:xfrm>
            <a:off x="643175" y="2484550"/>
            <a:ext cx="6790500" cy="20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064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"/>
              <a:buChar char="-"/>
            </a:pPr>
            <a:r>
              <a:rPr lang="pt-BR" sz="2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entrevistas e brainstorming com stakeholders</a:t>
            </a:r>
            <a:endParaRPr sz="2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marR="0" lvl="0" indent="-4064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"/>
              <a:buChar char="-"/>
            </a:pPr>
            <a:r>
              <a:rPr lang="pt-BR" sz="2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analogias com sistemas existentes</a:t>
            </a:r>
            <a:endParaRPr sz="2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914400" marR="0" lvl="1" indent="-4064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"/>
              <a:buChar char="-"/>
            </a:pPr>
            <a:r>
              <a:rPr lang="pt-BR" sz="2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ex.: uso de logs</a:t>
            </a:r>
            <a:endParaRPr sz="2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marR="0" lvl="0" indent="-4064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"/>
              <a:buChar char="-"/>
            </a:pPr>
            <a:r>
              <a:rPr lang="pt-BR" sz="2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teste de desempenho exploratório, submetendo a testes de cargas.</a:t>
            </a:r>
            <a:endParaRPr sz="2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13" name="Google Shape;313;p51"/>
          <p:cNvSpPr txBox="1"/>
          <p:nvPr/>
        </p:nvSpPr>
        <p:spPr>
          <a:xfrm>
            <a:off x="262925" y="527450"/>
            <a:ext cx="8372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aleway"/>
              <a:buNone/>
            </a:pPr>
            <a:r>
              <a:rPr lang="pt-BR" sz="34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Para levantar requisitos de desempenho, sugere-se usar ...</a:t>
            </a:r>
            <a:endParaRPr sz="34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52"/>
          <p:cNvSpPr txBox="1"/>
          <p:nvPr/>
        </p:nvSpPr>
        <p:spPr>
          <a:xfrm>
            <a:off x="196325" y="2769050"/>
            <a:ext cx="33093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aleway"/>
              <a:buNone/>
            </a:pPr>
            <a:r>
              <a:rPr lang="pt-BR" sz="34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desempenho</a:t>
            </a:r>
            <a:endParaRPr sz="34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4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4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319" name="Google Shape;319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6943481" flipH="1">
            <a:off x="3126238" y="1571801"/>
            <a:ext cx="969225" cy="775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8962373" flipH="1">
            <a:off x="3334113" y="2867201"/>
            <a:ext cx="969225" cy="775398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3856519">
            <a:off x="2731913" y="4162601"/>
            <a:ext cx="969225" cy="775399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52"/>
          <p:cNvSpPr txBox="1"/>
          <p:nvPr/>
        </p:nvSpPr>
        <p:spPr>
          <a:xfrm>
            <a:off x="4632200" y="655975"/>
            <a:ext cx="3883800" cy="12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aleway"/>
              <a:buNone/>
            </a:pPr>
            <a:r>
              <a:rPr lang="pt-BR" sz="34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comportamento de tempo</a:t>
            </a:r>
            <a:endParaRPr sz="34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4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4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23" name="Google Shape;323;p52"/>
          <p:cNvSpPr txBox="1"/>
          <p:nvPr/>
        </p:nvSpPr>
        <p:spPr>
          <a:xfrm>
            <a:off x="5084225" y="2839150"/>
            <a:ext cx="2760300" cy="12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aleway"/>
              <a:buNone/>
            </a:pPr>
            <a:r>
              <a:rPr lang="pt-BR" sz="34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utilização de recursos</a:t>
            </a:r>
            <a:endParaRPr sz="34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4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4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24" name="Google Shape;324;p52"/>
          <p:cNvSpPr txBox="1"/>
          <p:nvPr/>
        </p:nvSpPr>
        <p:spPr>
          <a:xfrm>
            <a:off x="4293375" y="4889150"/>
            <a:ext cx="2760300" cy="12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aleway"/>
              <a:buNone/>
            </a:pPr>
            <a:r>
              <a:rPr lang="pt-BR" sz="34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capacidade do sistema</a:t>
            </a:r>
            <a:endParaRPr sz="34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4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4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53"/>
          <p:cNvSpPr txBox="1"/>
          <p:nvPr/>
        </p:nvSpPr>
        <p:spPr>
          <a:xfrm>
            <a:off x="117575" y="2928900"/>
            <a:ext cx="8843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aleway"/>
              <a:buNone/>
            </a:pPr>
            <a:r>
              <a:rPr lang="pt-BR" sz="4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testes de desempenho</a:t>
            </a:r>
            <a:endParaRPr sz="4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aleway"/>
              <a:buNone/>
            </a:pPr>
            <a:endParaRPr sz="3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54"/>
          <p:cNvSpPr txBox="1"/>
          <p:nvPr/>
        </p:nvSpPr>
        <p:spPr>
          <a:xfrm>
            <a:off x="723925" y="2062875"/>
            <a:ext cx="7389600" cy="20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Raleway"/>
              <a:buNone/>
            </a:pPr>
            <a:r>
              <a:rPr lang="pt-BR" sz="31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Mede e avalia o grau em que um item de teste desempenha suas funções dentro de limites de tempo, de uso de recursos (CPU, memória, rede) e de capacidade</a:t>
            </a:r>
            <a:endParaRPr sz="2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35" name="Google Shape;335;p54"/>
          <p:cNvSpPr txBox="1"/>
          <p:nvPr/>
        </p:nvSpPr>
        <p:spPr>
          <a:xfrm>
            <a:off x="262925" y="527450"/>
            <a:ext cx="75510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aleway"/>
              <a:buNone/>
            </a:pPr>
            <a:r>
              <a:rPr lang="pt-BR" sz="34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teste de desempenho</a:t>
            </a:r>
            <a:endParaRPr sz="34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55"/>
          <p:cNvSpPr txBox="1"/>
          <p:nvPr/>
        </p:nvSpPr>
        <p:spPr>
          <a:xfrm>
            <a:off x="735550" y="2774850"/>
            <a:ext cx="50559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Raleway"/>
              <a:buNone/>
            </a:pPr>
            <a:r>
              <a:rPr lang="pt-BR" sz="31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</a:t>
            </a:r>
            <a:r>
              <a:rPr lang="pt-BR" sz="31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empo </a:t>
            </a:r>
            <a:r>
              <a:rPr lang="pt-BR" sz="31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de resposta,</a:t>
            </a:r>
            <a:endParaRPr sz="31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Raleway"/>
              <a:buNone/>
            </a:pPr>
            <a:r>
              <a:rPr lang="pt-BR" sz="31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latência e vazão</a:t>
            </a:r>
            <a:endParaRPr sz="31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None/>
            </a:pPr>
            <a:endParaRPr sz="2500" b="0" i="0" u="none" strike="noStrike" cap="non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None/>
            </a:pPr>
            <a:endParaRPr sz="2500" b="0" i="0" u="none" strike="noStrike" cap="non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41" name="Google Shape;341;p55"/>
          <p:cNvSpPr txBox="1"/>
          <p:nvPr/>
        </p:nvSpPr>
        <p:spPr>
          <a:xfrm>
            <a:off x="449100" y="1618625"/>
            <a:ext cx="4459800" cy="89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6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medidas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56"/>
          <p:cNvSpPr txBox="1"/>
          <p:nvPr/>
        </p:nvSpPr>
        <p:spPr>
          <a:xfrm>
            <a:off x="735550" y="2774850"/>
            <a:ext cx="50559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Raleway"/>
              <a:buNone/>
            </a:pPr>
            <a:r>
              <a:rPr lang="pt-BR" sz="31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Tempo entre a chegada de um evento e a geração de uma resposta</a:t>
            </a:r>
            <a:endParaRPr sz="3100" b="0" i="0" u="none" strike="noStrike" cap="non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Calibri"/>
              <a:buNone/>
            </a:pPr>
            <a:endParaRPr sz="3100" b="0" i="0" u="none" strike="noStrike" cap="non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None/>
            </a:pPr>
            <a:endParaRPr sz="2500" b="0" i="0" u="none" strike="noStrike" cap="non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None/>
            </a:pPr>
            <a:endParaRPr sz="2500" b="0" i="0" u="none" strike="noStrike" cap="non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None/>
            </a:pPr>
            <a:endParaRPr sz="2500" b="0" i="0" u="none" strike="noStrike" cap="non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None/>
            </a:pPr>
            <a:endParaRPr sz="2500" b="0" i="0" u="none" strike="noStrike" cap="non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47" name="Google Shape;347;p56"/>
          <p:cNvSpPr txBox="1"/>
          <p:nvPr/>
        </p:nvSpPr>
        <p:spPr>
          <a:xfrm>
            <a:off x="449100" y="1618625"/>
            <a:ext cx="4459800" cy="89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6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latência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57"/>
          <p:cNvSpPr txBox="1"/>
          <p:nvPr/>
        </p:nvSpPr>
        <p:spPr>
          <a:xfrm>
            <a:off x="735550" y="2774850"/>
            <a:ext cx="50559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Raleway"/>
              <a:buNone/>
            </a:pPr>
            <a:r>
              <a:rPr lang="pt-BR" sz="31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Quantidade de eventos processados dentro de um período de tempo</a:t>
            </a:r>
            <a:endParaRPr sz="3100" b="0" i="0" u="none" strike="noStrike" cap="non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Calibri"/>
              <a:buNone/>
            </a:pPr>
            <a:endParaRPr sz="3100" b="0" i="0" u="none" strike="noStrike" cap="non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None/>
            </a:pPr>
            <a:endParaRPr sz="2500" b="0" i="0" u="none" strike="noStrike" cap="non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None/>
            </a:pPr>
            <a:endParaRPr sz="2500" b="0" i="0" u="none" strike="noStrike" cap="non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None/>
            </a:pPr>
            <a:endParaRPr sz="2500" b="0" i="0" u="none" strike="noStrike" cap="non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None/>
            </a:pPr>
            <a:endParaRPr sz="2500" b="0" i="0" u="none" strike="noStrike" cap="non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53" name="Google Shape;353;p57"/>
          <p:cNvSpPr txBox="1"/>
          <p:nvPr/>
        </p:nvSpPr>
        <p:spPr>
          <a:xfrm>
            <a:off x="449100" y="1618625"/>
            <a:ext cx="6931200" cy="89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pt-BR" sz="6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vazão (throughput)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" name="Google Shape;245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1340768"/>
            <a:ext cx="8839200" cy="5202585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40"/>
          <p:cNvSpPr txBox="1">
            <a:spLocks noGrp="1"/>
          </p:cNvSpPr>
          <p:nvPr>
            <p:ph type="title"/>
          </p:nvPr>
        </p:nvSpPr>
        <p:spPr>
          <a:xfrm>
            <a:off x="467544" y="545196"/>
            <a:ext cx="8219400" cy="6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pt-BR"/>
              <a:t>ISO/IEC 25010 (Quality Model)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58"/>
          <p:cNvSpPr txBox="1"/>
          <p:nvPr/>
        </p:nvSpPr>
        <p:spPr>
          <a:xfrm>
            <a:off x="723925" y="2062875"/>
            <a:ext cx="7389600" cy="20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1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Serve para identificar gargalos.</a:t>
            </a:r>
            <a:endParaRPr sz="2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59" name="Google Shape;359;p58"/>
          <p:cNvSpPr txBox="1"/>
          <p:nvPr/>
        </p:nvSpPr>
        <p:spPr>
          <a:xfrm>
            <a:off x="262925" y="527450"/>
            <a:ext cx="75510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aleway"/>
              <a:buNone/>
            </a:pPr>
            <a:r>
              <a:rPr lang="pt-BR" sz="34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teste de desempenho</a:t>
            </a:r>
            <a:endParaRPr sz="34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59"/>
          <p:cNvSpPr txBox="1"/>
          <p:nvPr/>
        </p:nvSpPr>
        <p:spPr>
          <a:xfrm>
            <a:off x="723925" y="2062875"/>
            <a:ext cx="7389600" cy="20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1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Um gargalo é parte do sistema que limita o desempenho ou a capacidade de todo o sistema, afetando o tempo de resposta e o throughput.</a:t>
            </a:r>
            <a:endParaRPr sz="2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65" name="Google Shape;365;p59"/>
          <p:cNvSpPr txBox="1"/>
          <p:nvPr/>
        </p:nvSpPr>
        <p:spPr>
          <a:xfrm>
            <a:off x="262925" y="527450"/>
            <a:ext cx="75510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aleway"/>
              <a:buNone/>
            </a:pPr>
            <a:r>
              <a:rPr lang="pt-BR" sz="34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teste de desempenho</a:t>
            </a:r>
            <a:endParaRPr sz="34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60"/>
          <p:cNvSpPr txBox="1"/>
          <p:nvPr/>
        </p:nvSpPr>
        <p:spPr>
          <a:xfrm>
            <a:off x="196325" y="2769050"/>
            <a:ext cx="33492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aleway"/>
              <a:buNone/>
            </a:pPr>
            <a:r>
              <a:rPr lang="pt-BR" sz="34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teste de desempenho</a:t>
            </a:r>
            <a:endParaRPr sz="34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4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4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371" name="Google Shape;371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6943481" flipH="1">
            <a:off x="2227363" y="945026"/>
            <a:ext cx="969225" cy="775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Google Shape;372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8962373" flipH="1">
            <a:off x="3334113" y="2867201"/>
            <a:ext cx="969225" cy="775398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Google Shape;373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3856519">
            <a:off x="2731913" y="4162601"/>
            <a:ext cx="969225" cy="775399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Google Shape;374;p60"/>
          <p:cNvSpPr txBox="1"/>
          <p:nvPr/>
        </p:nvSpPr>
        <p:spPr>
          <a:xfrm>
            <a:off x="3422625" y="339050"/>
            <a:ext cx="3548100" cy="12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aleway"/>
              <a:buNone/>
            </a:pPr>
            <a:r>
              <a:rPr lang="pt-BR" sz="3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teste de carga</a:t>
            </a:r>
            <a:endParaRPr sz="3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4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4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75" name="Google Shape;375;p60"/>
          <p:cNvSpPr txBox="1"/>
          <p:nvPr/>
        </p:nvSpPr>
        <p:spPr>
          <a:xfrm>
            <a:off x="4539825" y="2920413"/>
            <a:ext cx="4623600" cy="8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aleway"/>
              <a:buNone/>
            </a:pPr>
            <a:r>
              <a:rPr lang="pt-BR" sz="3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teste de capacidade</a:t>
            </a:r>
            <a:endParaRPr sz="3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4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4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76" name="Google Shape;376;p60"/>
          <p:cNvSpPr txBox="1"/>
          <p:nvPr/>
        </p:nvSpPr>
        <p:spPr>
          <a:xfrm>
            <a:off x="3895625" y="4515675"/>
            <a:ext cx="5401500" cy="7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aleway"/>
              <a:buNone/>
            </a:pPr>
            <a:r>
              <a:rPr lang="pt-BR" sz="3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teste de resistência</a:t>
            </a:r>
            <a:endParaRPr sz="3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4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4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377" name="Google Shape;377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8359072" flipH="1">
            <a:off x="2957413" y="1571800"/>
            <a:ext cx="969225" cy="775399"/>
          </a:xfrm>
          <a:prstGeom prst="rect">
            <a:avLst/>
          </a:prstGeom>
          <a:noFill/>
          <a:ln>
            <a:noFill/>
          </a:ln>
        </p:spPr>
      </p:pic>
      <p:sp>
        <p:nvSpPr>
          <p:cNvPr id="378" name="Google Shape;378;p60"/>
          <p:cNvSpPr txBox="1"/>
          <p:nvPr/>
        </p:nvSpPr>
        <p:spPr>
          <a:xfrm>
            <a:off x="4433250" y="1427025"/>
            <a:ext cx="4161300" cy="9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aleway"/>
              <a:buNone/>
            </a:pPr>
            <a:r>
              <a:rPr lang="pt-BR" sz="3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teste de estresse</a:t>
            </a:r>
            <a:endParaRPr sz="3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4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4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79" name="Google Shape;379;p60"/>
          <p:cNvSpPr txBox="1"/>
          <p:nvPr/>
        </p:nvSpPr>
        <p:spPr>
          <a:xfrm>
            <a:off x="2224775" y="5743850"/>
            <a:ext cx="45240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aleway"/>
              <a:buNone/>
            </a:pPr>
            <a:r>
              <a:rPr lang="pt-BR" sz="3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teste de volume</a:t>
            </a:r>
            <a:endParaRPr sz="3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4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4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380" name="Google Shape;380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3856519">
            <a:off x="1180538" y="5248726"/>
            <a:ext cx="969225" cy="775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61"/>
          <p:cNvSpPr txBox="1"/>
          <p:nvPr/>
        </p:nvSpPr>
        <p:spPr>
          <a:xfrm>
            <a:off x="723925" y="2062875"/>
            <a:ext cx="7389600" cy="20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1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Avaliar o comportamento de um item de teste em condições esperadas de carga variável (uso baixo, típico e pico)</a:t>
            </a:r>
            <a:endParaRPr sz="2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86" name="Google Shape;386;p61"/>
          <p:cNvSpPr txBox="1"/>
          <p:nvPr/>
        </p:nvSpPr>
        <p:spPr>
          <a:xfrm>
            <a:off x="262925" y="527450"/>
            <a:ext cx="75510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aleway"/>
              <a:buNone/>
            </a:pPr>
            <a:r>
              <a:rPr lang="pt-BR" sz="34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teste de carga </a:t>
            </a:r>
            <a:endParaRPr sz="34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aleway"/>
              <a:buNone/>
            </a:pPr>
            <a:r>
              <a:rPr lang="pt-BR" sz="2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load test</a:t>
            </a:r>
            <a:endParaRPr sz="2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62"/>
          <p:cNvSpPr txBox="1"/>
          <p:nvPr/>
        </p:nvSpPr>
        <p:spPr>
          <a:xfrm>
            <a:off x="723925" y="2062875"/>
            <a:ext cx="7389600" cy="20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1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Avaliar o comportamento de um item de teste em condições de carga acima dos requisitos de capacidade especificados.</a:t>
            </a:r>
            <a:endParaRPr sz="2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92" name="Google Shape;392;p62"/>
          <p:cNvSpPr txBox="1"/>
          <p:nvPr/>
        </p:nvSpPr>
        <p:spPr>
          <a:xfrm>
            <a:off x="262925" y="527450"/>
            <a:ext cx="75510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aleway"/>
              <a:buNone/>
            </a:pPr>
            <a:r>
              <a:rPr lang="pt-BR" sz="34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teste de estresse</a:t>
            </a:r>
            <a:endParaRPr sz="34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aleway"/>
              <a:buNone/>
            </a:pPr>
            <a:r>
              <a:rPr lang="pt-BR" sz="2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stress/spike test</a:t>
            </a:r>
            <a:endParaRPr sz="2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63"/>
          <p:cNvSpPr txBox="1"/>
          <p:nvPr/>
        </p:nvSpPr>
        <p:spPr>
          <a:xfrm>
            <a:off x="723925" y="2062875"/>
            <a:ext cx="7389600" cy="20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1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Avaliar o nível no qual o aumento de carga (de usuários, transações, armazenamento de dados, etc) compromete a capacidade de um item de teste para sustentar o desempenho requerido.</a:t>
            </a:r>
            <a:endParaRPr sz="2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98" name="Google Shape;398;p63"/>
          <p:cNvSpPr txBox="1"/>
          <p:nvPr/>
        </p:nvSpPr>
        <p:spPr>
          <a:xfrm>
            <a:off x="262925" y="527450"/>
            <a:ext cx="75510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aleway"/>
              <a:buNone/>
            </a:pPr>
            <a:r>
              <a:rPr lang="pt-BR" sz="34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teste de capacidade</a:t>
            </a:r>
            <a:endParaRPr sz="34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aleway"/>
              <a:buNone/>
            </a:pPr>
            <a:r>
              <a:rPr lang="pt-BR" sz="2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capacity test</a:t>
            </a:r>
            <a:endParaRPr sz="2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64"/>
          <p:cNvSpPr txBox="1"/>
          <p:nvPr/>
        </p:nvSpPr>
        <p:spPr>
          <a:xfrm>
            <a:off x="723925" y="2062875"/>
            <a:ext cx="7389600" cy="20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1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Avaliar se o item pode sustentar uma carga necessária continuamente por um período de tempo determinado.</a:t>
            </a:r>
            <a:endParaRPr sz="2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04" name="Google Shape;404;p64"/>
          <p:cNvSpPr txBox="1"/>
          <p:nvPr/>
        </p:nvSpPr>
        <p:spPr>
          <a:xfrm>
            <a:off x="262925" y="527450"/>
            <a:ext cx="75510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aleway"/>
              <a:buNone/>
            </a:pPr>
            <a:r>
              <a:rPr lang="pt-BR" sz="34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teste de resistência</a:t>
            </a:r>
            <a:endParaRPr sz="34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aleway"/>
              <a:buNone/>
            </a:pPr>
            <a:r>
              <a:rPr lang="pt-BR" sz="2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endurance/soak test</a:t>
            </a:r>
            <a:endParaRPr sz="2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65"/>
          <p:cNvSpPr txBox="1"/>
          <p:nvPr/>
        </p:nvSpPr>
        <p:spPr>
          <a:xfrm>
            <a:off x="723925" y="2062875"/>
            <a:ext cx="7389600" cy="20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1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Avaliar a capacidade do item de teste processar volumes de dados especificados (próximo do limite de capacidade) em termos de vazão, capacidade de armazenamento ou ambos.</a:t>
            </a:r>
            <a:endParaRPr sz="2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10" name="Google Shape;410;p65"/>
          <p:cNvSpPr txBox="1"/>
          <p:nvPr/>
        </p:nvSpPr>
        <p:spPr>
          <a:xfrm>
            <a:off x="262925" y="527450"/>
            <a:ext cx="75510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aleway"/>
              <a:buNone/>
            </a:pPr>
            <a:r>
              <a:rPr lang="pt-BR" sz="34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teste de volume</a:t>
            </a:r>
            <a:endParaRPr sz="34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aleway"/>
              <a:buNone/>
            </a:pPr>
            <a:r>
              <a:rPr lang="pt-BR" sz="2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volume test</a:t>
            </a:r>
            <a:endParaRPr sz="2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66"/>
          <p:cNvSpPr txBox="1"/>
          <p:nvPr/>
        </p:nvSpPr>
        <p:spPr>
          <a:xfrm>
            <a:off x="117575" y="2928900"/>
            <a:ext cx="8843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aleway"/>
              <a:buNone/>
            </a:pPr>
            <a:r>
              <a:rPr lang="pt-BR" sz="4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Teste de desempenho</a:t>
            </a:r>
            <a:endParaRPr sz="40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aleway"/>
              <a:buNone/>
            </a:pPr>
            <a:endParaRPr sz="1900">
              <a:solidFill>
                <a:srgbClr val="999999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aleway"/>
              <a:buNone/>
            </a:pPr>
            <a:endParaRPr sz="3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67"/>
          <p:cNvSpPr txBox="1"/>
          <p:nvPr/>
        </p:nvSpPr>
        <p:spPr>
          <a:xfrm>
            <a:off x="349650" y="237100"/>
            <a:ext cx="70341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Raleway"/>
              <a:buNone/>
            </a:pPr>
            <a:r>
              <a:rPr lang="pt-BR" sz="31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Qual ferramenta usar?</a:t>
            </a:r>
            <a:endParaRPr sz="2500" b="0" i="0" u="none" strike="noStrike" cap="non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421" name="Google Shape;421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7525" y="1840425"/>
            <a:ext cx="2375802" cy="1336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22" name="Google Shape;422;p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09950" y="2145250"/>
            <a:ext cx="2721575" cy="109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3" name="Google Shape;423;p6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02750" y="5179075"/>
            <a:ext cx="3434276" cy="109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4" name="Google Shape;424;p6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41700" y="4693500"/>
            <a:ext cx="3750125" cy="74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5" name="Google Shape;425;p6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84550" y="3595375"/>
            <a:ext cx="3711972" cy="109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1"/>
          <p:cNvSpPr txBox="1"/>
          <p:nvPr/>
        </p:nvSpPr>
        <p:spPr>
          <a:xfrm>
            <a:off x="1622775" y="2983950"/>
            <a:ext cx="5394000" cy="20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De nada adianta ter um sistema seguro, interativo e confiável se ele é um sistema lento.</a:t>
            </a:r>
            <a:endParaRPr sz="2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68"/>
          <p:cNvSpPr txBox="1"/>
          <p:nvPr/>
        </p:nvSpPr>
        <p:spPr>
          <a:xfrm>
            <a:off x="117575" y="2928900"/>
            <a:ext cx="8843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000" u="sng">
                <a:solidFill>
                  <a:schemeClr val="hlink"/>
                </a:solidFill>
                <a:hlinkClick r:id="rId3"/>
              </a:rPr>
              <a:t>https://locust.io/</a:t>
            </a:r>
            <a:endParaRPr sz="40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4000">
              <a:solidFill>
                <a:schemeClr val="dk1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aleway"/>
              <a:buNone/>
            </a:pPr>
            <a:endParaRPr sz="40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aleway"/>
              <a:buNone/>
            </a:pPr>
            <a:endParaRPr sz="1900">
              <a:solidFill>
                <a:srgbClr val="999999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aleway"/>
              <a:buNone/>
            </a:pPr>
            <a:endParaRPr sz="3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431" name="Google Shape;431;p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28125" y="4806000"/>
            <a:ext cx="2721575" cy="109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6" name="Google Shape;436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4875" y="5238350"/>
            <a:ext cx="2721575" cy="109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7" name="Google Shape;437;p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5650" y="156850"/>
            <a:ext cx="8282201" cy="465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70"/>
          <p:cNvSpPr txBox="1"/>
          <p:nvPr/>
        </p:nvSpPr>
        <p:spPr>
          <a:xfrm>
            <a:off x="117575" y="2928900"/>
            <a:ext cx="8843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aleway"/>
              <a:buNone/>
            </a:pPr>
            <a:r>
              <a:rPr lang="pt-BR" sz="4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pip install locustio</a:t>
            </a:r>
            <a:endParaRPr sz="40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aleway"/>
              <a:buNone/>
            </a:pPr>
            <a:endParaRPr sz="1900">
              <a:solidFill>
                <a:srgbClr val="999999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aleway"/>
              <a:buNone/>
            </a:pPr>
            <a:endParaRPr sz="3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443" name="Google Shape;443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8125" y="4806000"/>
            <a:ext cx="2721575" cy="109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71"/>
          <p:cNvSpPr txBox="1"/>
          <p:nvPr/>
        </p:nvSpPr>
        <p:spPr>
          <a:xfrm>
            <a:off x="117575" y="2928900"/>
            <a:ext cx="8843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aleway"/>
              <a:buNone/>
            </a:pPr>
            <a:r>
              <a:rPr lang="pt-BR" sz="4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Exemplos</a:t>
            </a:r>
            <a:endParaRPr sz="40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aleway"/>
              <a:buNone/>
            </a:pPr>
            <a:endParaRPr sz="1900">
              <a:solidFill>
                <a:srgbClr val="999999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aleway"/>
              <a:buNone/>
            </a:pPr>
            <a:endParaRPr sz="3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72"/>
          <p:cNvSpPr txBox="1"/>
          <p:nvPr/>
        </p:nvSpPr>
        <p:spPr>
          <a:xfrm>
            <a:off x="150300" y="367975"/>
            <a:ext cx="8843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aleway"/>
              <a:buNone/>
            </a:pPr>
            <a:r>
              <a:rPr lang="pt-BR" sz="4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Exemplo simples</a:t>
            </a:r>
            <a:endParaRPr sz="40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aleway"/>
              <a:buNone/>
            </a:pPr>
            <a:endParaRPr sz="1900">
              <a:solidFill>
                <a:srgbClr val="999999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aleway"/>
              <a:buNone/>
            </a:pPr>
            <a:endParaRPr sz="3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454" name="Google Shape;454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0625" y="1666825"/>
            <a:ext cx="6915150" cy="367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73"/>
          <p:cNvSpPr txBox="1"/>
          <p:nvPr/>
        </p:nvSpPr>
        <p:spPr>
          <a:xfrm>
            <a:off x="150300" y="367975"/>
            <a:ext cx="8843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aleway"/>
              <a:buNone/>
            </a:pPr>
            <a:r>
              <a:rPr lang="pt-BR" sz="4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Exemplo com pesos</a:t>
            </a:r>
            <a:endParaRPr sz="40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aleway"/>
              <a:buNone/>
            </a:pPr>
            <a:endParaRPr sz="1900">
              <a:solidFill>
                <a:srgbClr val="999999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aleway"/>
              <a:buNone/>
            </a:pPr>
            <a:endParaRPr sz="3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460" name="Google Shape;460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0625" y="1666825"/>
            <a:ext cx="6915150" cy="377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74"/>
          <p:cNvSpPr txBox="1"/>
          <p:nvPr/>
        </p:nvSpPr>
        <p:spPr>
          <a:xfrm>
            <a:off x="150300" y="367975"/>
            <a:ext cx="8843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aleway"/>
              <a:buNone/>
            </a:pPr>
            <a:r>
              <a:rPr lang="pt-BR" sz="4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on_start()</a:t>
            </a:r>
            <a:endParaRPr sz="40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aleway"/>
              <a:buNone/>
            </a:pPr>
            <a:endParaRPr sz="1900">
              <a:solidFill>
                <a:srgbClr val="999999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aleway"/>
              <a:buNone/>
            </a:pPr>
            <a:endParaRPr sz="3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466" name="Google Shape;466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0625" y="1666825"/>
            <a:ext cx="6934200" cy="440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75"/>
          <p:cNvSpPr txBox="1"/>
          <p:nvPr/>
        </p:nvSpPr>
        <p:spPr>
          <a:xfrm>
            <a:off x="117575" y="2928900"/>
            <a:ext cx="8843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aleway"/>
              <a:buNone/>
            </a:pPr>
            <a:r>
              <a:rPr lang="pt-BR" sz="4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Rodando um exemplo simples</a:t>
            </a:r>
            <a:endParaRPr sz="40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aleway"/>
              <a:buNone/>
            </a:pPr>
            <a:endParaRPr sz="1900">
              <a:solidFill>
                <a:srgbClr val="999999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aleway"/>
              <a:buNone/>
            </a:pPr>
            <a:endParaRPr sz="3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76"/>
          <p:cNvSpPr txBox="1"/>
          <p:nvPr/>
        </p:nvSpPr>
        <p:spPr>
          <a:xfrm>
            <a:off x="150300" y="367975"/>
            <a:ext cx="8843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aleway"/>
              <a:buNone/>
            </a:pPr>
            <a:r>
              <a:rPr lang="pt-BR" sz="4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Exemplo simples</a:t>
            </a:r>
            <a:endParaRPr sz="40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aleway"/>
              <a:buNone/>
            </a:pPr>
            <a:r>
              <a:rPr lang="pt-BR" sz="2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todo_test.py</a:t>
            </a:r>
            <a:endParaRPr sz="2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aleway"/>
              <a:buNone/>
            </a:pPr>
            <a:endParaRPr sz="1900">
              <a:solidFill>
                <a:srgbClr val="999999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aleway"/>
              <a:buNone/>
            </a:pPr>
            <a:endParaRPr sz="3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477" name="Google Shape;477;p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0625" y="1666825"/>
            <a:ext cx="6915150" cy="367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77"/>
          <p:cNvSpPr txBox="1"/>
          <p:nvPr/>
        </p:nvSpPr>
        <p:spPr>
          <a:xfrm>
            <a:off x="150300" y="367975"/>
            <a:ext cx="8843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aleway"/>
              <a:buNone/>
            </a:pPr>
            <a:r>
              <a:rPr lang="pt-BR" sz="4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Exemplo simples</a:t>
            </a:r>
            <a:endParaRPr sz="40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aleway"/>
              <a:buNone/>
            </a:pPr>
            <a:endParaRPr sz="1900">
              <a:solidFill>
                <a:srgbClr val="999999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aleway"/>
              <a:buNone/>
            </a:pPr>
            <a:endParaRPr sz="3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483" name="Google Shape;483;p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0125" y="1720025"/>
            <a:ext cx="6943725" cy="310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2"/>
          <p:cNvSpPr txBox="1"/>
          <p:nvPr/>
        </p:nvSpPr>
        <p:spPr>
          <a:xfrm>
            <a:off x="117575" y="2928900"/>
            <a:ext cx="8843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aleway"/>
              <a:buNone/>
            </a:pPr>
            <a:r>
              <a:rPr lang="pt-BR" sz="4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Software Performance Engineering</a:t>
            </a:r>
            <a:endParaRPr sz="40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aleway"/>
              <a:buNone/>
            </a:pPr>
            <a:r>
              <a:rPr lang="pt-BR" sz="1900">
                <a:solidFill>
                  <a:srgbClr val="999999"/>
                </a:solidFill>
                <a:latin typeface="Raleway"/>
                <a:ea typeface="Raleway"/>
                <a:cs typeface="Raleway"/>
                <a:sym typeface="Raleway"/>
              </a:rPr>
              <a:t>Engenharia de desempenho de software</a:t>
            </a:r>
            <a:endParaRPr sz="1900">
              <a:solidFill>
                <a:srgbClr val="999999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aleway"/>
              <a:buNone/>
            </a:pPr>
            <a:endParaRPr sz="3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78"/>
          <p:cNvSpPr txBox="1"/>
          <p:nvPr/>
        </p:nvSpPr>
        <p:spPr>
          <a:xfrm>
            <a:off x="150300" y="367975"/>
            <a:ext cx="8843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aleway"/>
              <a:buNone/>
            </a:pPr>
            <a:r>
              <a:rPr lang="pt-BR" sz="4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Para executar...</a:t>
            </a:r>
            <a:endParaRPr sz="40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aleway"/>
              <a:buNone/>
            </a:pPr>
            <a:endParaRPr sz="1900">
              <a:solidFill>
                <a:srgbClr val="999999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aleway"/>
              <a:buNone/>
            </a:pPr>
            <a:endParaRPr sz="3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89" name="Google Shape;489;p78"/>
          <p:cNvSpPr txBox="1"/>
          <p:nvPr/>
        </p:nvSpPr>
        <p:spPr>
          <a:xfrm>
            <a:off x="117575" y="2928900"/>
            <a:ext cx="8843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aleway"/>
              <a:buNone/>
            </a:pPr>
            <a:r>
              <a:rPr lang="pt-BR" sz="4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locust -f todo_test.py</a:t>
            </a:r>
            <a:endParaRPr sz="40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aleway"/>
              <a:buNone/>
            </a:pPr>
            <a:endParaRPr sz="1900">
              <a:solidFill>
                <a:srgbClr val="999999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aleway"/>
              <a:buNone/>
            </a:pPr>
            <a:endParaRPr sz="3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79"/>
          <p:cNvSpPr txBox="1"/>
          <p:nvPr/>
        </p:nvSpPr>
        <p:spPr>
          <a:xfrm>
            <a:off x="150300" y="367975"/>
            <a:ext cx="8843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aleway"/>
              <a:buNone/>
            </a:pPr>
            <a:r>
              <a:rPr lang="pt-BR" sz="4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na porta 8089</a:t>
            </a:r>
            <a:endParaRPr sz="40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aleway"/>
              <a:buNone/>
            </a:pPr>
            <a:endParaRPr sz="1900">
              <a:solidFill>
                <a:srgbClr val="999999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aleway"/>
              <a:buNone/>
            </a:pPr>
            <a:endParaRPr sz="3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495" name="Google Shape;495;p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08075"/>
            <a:ext cx="8499099" cy="559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0" name="Google Shape;500;p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825" y="651300"/>
            <a:ext cx="8839199" cy="58211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5" name="Google Shape;505;p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300" y="1841975"/>
            <a:ext cx="9375176" cy="2482325"/>
          </a:xfrm>
          <a:prstGeom prst="rect">
            <a:avLst/>
          </a:prstGeom>
          <a:noFill/>
          <a:ln>
            <a:noFill/>
          </a:ln>
        </p:spPr>
      </p:pic>
      <p:sp>
        <p:nvSpPr>
          <p:cNvPr id="506" name="Google Shape;506;p81"/>
          <p:cNvSpPr txBox="1"/>
          <p:nvPr/>
        </p:nvSpPr>
        <p:spPr>
          <a:xfrm>
            <a:off x="150300" y="308075"/>
            <a:ext cx="8843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aleway"/>
              <a:buNone/>
            </a:pPr>
            <a:r>
              <a:rPr lang="pt-BR" sz="4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Relatório do teste</a:t>
            </a:r>
            <a:endParaRPr sz="40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aleway"/>
              <a:buNone/>
            </a:pPr>
            <a:endParaRPr sz="1900">
              <a:solidFill>
                <a:srgbClr val="999999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aleway"/>
              <a:buNone/>
            </a:pPr>
            <a:endParaRPr sz="3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82"/>
          <p:cNvSpPr txBox="1"/>
          <p:nvPr/>
        </p:nvSpPr>
        <p:spPr>
          <a:xfrm>
            <a:off x="117575" y="2928900"/>
            <a:ext cx="8843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aleway"/>
              <a:buNone/>
            </a:pPr>
            <a:r>
              <a:rPr lang="pt-BR" sz="4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estratégias arquiteturais para tratar desempenho</a:t>
            </a:r>
            <a:endParaRPr sz="4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aleway"/>
              <a:buNone/>
            </a:pPr>
            <a:endParaRPr sz="3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6" name="Google Shape;516;p8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2880275" cy="1998975"/>
          </a:xfrm>
          <a:prstGeom prst="rect">
            <a:avLst/>
          </a:prstGeom>
          <a:noFill/>
          <a:ln>
            <a:noFill/>
          </a:ln>
        </p:spPr>
      </p:pic>
      <p:sp>
        <p:nvSpPr>
          <p:cNvPr id="517" name="Google Shape;517;p83"/>
          <p:cNvSpPr txBox="1"/>
          <p:nvPr/>
        </p:nvSpPr>
        <p:spPr>
          <a:xfrm>
            <a:off x="1502075" y="4191750"/>
            <a:ext cx="70062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Raleway"/>
              <a:buNone/>
            </a:pPr>
            <a:r>
              <a:rPr lang="pt-BR" sz="31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Objetivo: gerar resposta para um evento chegando no sistema dentro da restrição de tempo.</a:t>
            </a:r>
            <a:endParaRPr sz="3100" b="1" i="0" u="none" strike="noStrike" cap="non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None/>
            </a:pPr>
            <a:endParaRPr sz="2500" b="0" i="0" u="none" strike="noStrike" cap="non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None/>
            </a:pPr>
            <a:endParaRPr sz="2500" b="0" i="0" u="none" strike="noStrike" cap="non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None/>
            </a:pPr>
            <a:endParaRPr sz="2500" b="0" i="0" u="none" strike="noStrike" cap="non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None/>
            </a:pPr>
            <a:endParaRPr sz="2500" b="0" i="0" u="none" strike="noStrike" cap="non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518" name="Google Shape;518;p8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9700" y="188640"/>
            <a:ext cx="6840572" cy="35284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84"/>
          <p:cNvSpPr txBox="1"/>
          <p:nvPr/>
        </p:nvSpPr>
        <p:spPr>
          <a:xfrm>
            <a:off x="962775" y="3602725"/>
            <a:ext cx="61827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100">
                <a:latin typeface="Raleway"/>
                <a:ea typeface="Raleway"/>
                <a:cs typeface="Raleway"/>
                <a:sym typeface="Raleway"/>
              </a:rPr>
              <a:t>CPU, armazenamento de dados, largura de banda de rede e memória.</a:t>
            </a:r>
            <a:endParaRPr sz="25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24" name="Google Shape;524;p84"/>
          <p:cNvSpPr txBox="1"/>
          <p:nvPr/>
        </p:nvSpPr>
        <p:spPr>
          <a:xfrm>
            <a:off x="750000" y="1578800"/>
            <a:ext cx="76440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6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consumo de recursos</a:t>
            </a:r>
            <a:endParaRPr sz="6000"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500"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500"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500"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5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85"/>
          <p:cNvSpPr txBox="1"/>
          <p:nvPr/>
        </p:nvSpPr>
        <p:spPr>
          <a:xfrm>
            <a:off x="420600" y="1908038"/>
            <a:ext cx="8105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0">
                <a:latin typeface="Raleway"/>
                <a:ea typeface="Raleway"/>
                <a:cs typeface="Raleway"/>
                <a:sym typeface="Raleway"/>
              </a:rPr>
              <a:t>tempo bloqueado</a:t>
            </a:r>
            <a:endParaRPr sz="25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30" name="Google Shape;530;p85"/>
          <p:cNvSpPr txBox="1"/>
          <p:nvPr/>
        </p:nvSpPr>
        <p:spPr>
          <a:xfrm>
            <a:off x="761325" y="3135150"/>
            <a:ext cx="6656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31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Uma computação pode estar bloqueada do uso de um recurso</a:t>
            </a:r>
            <a:endParaRPr sz="31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425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Raleway"/>
              <a:buChar char="-"/>
            </a:pPr>
            <a:r>
              <a:rPr lang="pt-BR" sz="31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por causa da contenção sobre o recursos</a:t>
            </a:r>
            <a:endParaRPr sz="31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1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1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5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86"/>
          <p:cNvSpPr txBox="1"/>
          <p:nvPr/>
        </p:nvSpPr>
        <p:spPr>
          <a:xfrm>
            <a:off x="420600" y="1908038"/>
            <a:ext cx="8105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0">
                <a:latin typeface="Raleway"/>
                <a:ea typeface="Raleway"/>
                <a:cs typeface="Raleway"/>
                <a:sym typeface="Raleway"/>
              </a:rPr>
              <a:t>tempo bloqueado</a:t>
            </a:r>
            <a:endParaRPr sz="25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36" name="Google Shape;536;p86"/>
          <p:cNvSpPr txBox="1"/>
          <p:nvPr/>
        </p:nvSpPr>
        <p:spPr>
          <a:xfrm>
            <a:off x="761325" y="3135150"/>
            <a:ext cx="62871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1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Uma computação pode estar bloqueada do uso de um recurso</a:t>
            </a:r>
            <a:endParaRPr sz="31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425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Raleway"/>
              <a:buChar char="-"/>
            </a:pPr>
            <a:r>
              <a:rPr lang="pt-BR" sz="31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pois o recurso está indisponível</a:t>
            </a:r>
            <a:endParaRPr sz="31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1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1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1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87"/>
          <p:cNvSpPr txBox="1"/>
          <p:nvPr/>
        </p:nvSpPr>
        <p:spPr>
          <a:xfrm>
            <a:off x="420600" y="1908038"/>
            <a:ext cx="8105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0">
                <a:latin typeface="Raleway"/>
                <a:ea typeface="Raleway"/>
                <a:cs typeface="Raleway"/>
                <a:sym typeface="Raleway"/>
              </a:rPr>
              <a:t>tempo bloqueado</a:t>
            </a:r>
            <a:endParaRPr sz="25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42" name="Google Shape;542;p87"/>
          <p:cNvSpPr txBox="1"/>
          <p:nvPr/>
        </p:nvSpPr>
        <p:spPr>
          <a:xfrm>
            <a:off x="761325" y="3135150"/>
            <a:ext cx="67992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1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Uma computação pode estar bloqueada do uso de um recurso</a:t>
            </a:r>
            <a:endParaRPr sz="31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425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Raleway"/>
              <a:buChar char="-"/>
            </a:pPr>
            <a:r>
              <a:rPr lang="pt-BR" sz="31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porque depende do resultado de outra computação que ainda não está disponível</a:t>
            </a:r>
            <a:endParaRPr sz="31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1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1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1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3"/>
          <p:cNvSpPr txBox="1"/>
          <p:nvPr/>
        </p:nvSpPr>
        <p:spPr>
          <a:xfrm>
            <a:off x="1057375" y="1646950"/>
            <a:ext cx="7470300" cy="20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Software Performance Engineering (SPE), desenvolve modelos de desempenho e usa os resultados dos modelos para modificar o projeto de software para ir de encontro aos requisitos de desempenho.</a:t>
            </a:r>
            <a:endParaRPr sz="2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62" name="Google Shape;262;p43"/>
          <p:cNvSpPr txBox="1">
            <a:spLocks noGrp="1"/>
          </p:cNvSpPr>
          <p:nvPr>
            <p:ph type="title"/>
          </p:nvPr>
        </p:nvSpPr>
        <p:spPr>
          <a:xfrm>
            <a:off x="467544" y="545196"/>
            <a:ext cx="8219400" cy="6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pt-BR"/>
              <a:t>Software Performance Engineering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88"/>
          <p:cNvSpPr txBox="1">
            <a:spLocks noGrp="1"/>
          </p:cNvSpPr>
          <p:nvPr>
            <p:ph type="title"/>
          </p:nvPr>
        </p:nvSpPr>
        <p:spPr>
          <a:xfrm>
            <a:off x="467544" y="545196"/>
            <a:ext cx="8219400" cy="6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pt-BR"/>
              <a:t>Desempenho</a:t>
            </a:r>
            <a:endParaRPr/>
          </a:p>
        </p:txBody>
      </p:sp>
      <p:sp>
        <p:nvSpPr>
          <p:cNvPr id="548" name="Google Shape;548;p88"/>
          <p:cNvSpPr txBox="1"/>
          <p:nvPr/>
        </p:nvSpPr>
        <p:spPr>
          <a:xfrm>
            <a:off x="611560" y="2905602"/>
            <a:ext cx="2867700" cy="3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Raleway"/>
              <a:buNone/>
            </a:pPr>
            <a:r>
              <a:rPr lang="pt-BR" sz="29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Táticas arquiteturais</a:t>
            </a:r>
            <a:endParaRPr sz="2900" b="0" i="0" u="none" strike="noStrike" cap="non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aleway"/>
              <a:buNone/>
            </a:pPr>
            <a:r>
              <a:rPr lang="pt-BR" sz="2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(Desempenho)</a:t>
            </a:r>
            <a:endParaRPr sz="2600" b="0" i="0" u="none" strike="noStrike" cap="non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49" name="Google Shape;549;p88"/>
          <p:cNvSpPr txBox="1"/>
          <p:nvPr/>
        </p:nvSpPr>
        <p:spPr>
          <a:xfrm>
            <a:off x="4490235" y="1960561"/>
            <a:ext cx="4157700" cy="3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Raleway"/>
              <a:buNone/>
            </a:pPr>
            <a:r>
              <a:rPr lang="pt-BR" sz="2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Demanda de recurso</a:t>
            </a:r>
            <a:endParaRPr sz="2300" b="0" i="0" u="none" strike="noStrike" cap="non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50" name="Google Shape;550;p88"/>
          <p:cNvSpPr txBox="1"/>
          <p:nvPr/>
        </p:nvSpPr>
        <p:spPr>
          <a:xfrm>
            <a:off x="4812641" y="3705293"/>
            <a:ext cx="4157700" cy="3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Raleway"/>
              <a:buNone/>
            </a:pPr>
            <a:r>
              <a:rPr lang="pt-BR" sz="23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Gestão</a:t>
            </a:r>
            <a:r>
              <a:rPr lang="pt-BR" sz="2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de recursos</a:t>
            </a:r>
            <a:endParaRPr sz="2300" b="0" i="0" u="none" strike="noStrike" cap="non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51" name="Google Shape;551;p88"/>
          <p:cNvSpPr txBox="1"/>
          <p:nvPr/>
        </p:nvSpPr>
        <p:spPr>
          <a:xfrm>
            <a:off x="4367335" y="4929790"/>
            <a:ext cx="4157700" cy="3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Raleway"/>
              <a:buNone/>
            </a:pPr>
            <a:r>
              <a:rPr lang="pt-BR" sz="2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Arbitração do recurso</a:t>
            </a:r>
            <a:endParaRPr sz="2300" b="0" i="0" u="none" strike="noStrike" cap="non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552" name="Google Shape;552;p8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4070785">
            <a:off x="2950347" y="4462490"/>
            <a:ext cx="969225" cy="775398"/>
          </a:xfrm>
          <a:prstGeom prst="rect">
            <a:avLst/>
          </a:prstGeom>
          <a:noFill/>
          <a:ln>
            <a:noFill/>
          </a:ln>
        </p:spPr>
      </p:pic>
      <p:pic>
        <p:nvPicPr>
          <p:cNvPr id="553" name="Google Shape;553;p8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2742659">
            <a:off x="3459429" y="3540034"/>
            <a:ext cx="969225" cy="775398"/>
          </a:xfrm>
          <a:prstGeom prst="rect">
            <a:avLst/>
          </a:prstGeom>
          <a:noFill/>
          <a:ln>
            <a:noFill/>
          </a:ln>
        </p:spPr>
      </p:pic>
      <p:pic>
        <p:nvPicPr>
          <p:cNvPr id="554" name="Google Shape;554;p8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953687">
            <a:off x="3192320" y="2014878"/>
            <a:ext cx="969225" cy="7753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89"/>
          <p:cNvSpPr txBox="1"/>
          <p:nvPr/>
        </p:nvSpPr>
        <p:spPr>
          <a:xfrm>
            <a:off x="117575" y="2928900"/>
            <a:ext cx="8843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aleway"/>
              <a:buNone/>
            </a:pPr>
            <a:r>
              <a:rPr lang="pt-BR" sz="3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Táticas para </a:t>
            </a:r>
            <a:endParaRPr sz="3400" b="0" i="0" u="none" strike="noStrike" cap="non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aleway"/>
              <a:buNone/>
            </a:pPr>
            <a:r>
              <a:rPr lang="pt-BR" sz="3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demanda de recurso</a:t>
            </a:r>
            <a:endParaRPr sz="3400" b="0" i="0" u="none" strike="noStrike" cap="non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90"/>
          <p:cNvSpPr txBox="1"/>
          <p:nvPr/>
        </p:nvSpPr>
        <p:spPr>
          <a:xfrm>
            <a:off x="214675" y="1733825"/>
            <a:ext cx="68673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0">
                <a:latin typeface="Raleway"/>
                <a:ea typeface="Raleway"/>
                <a:cs typeface="Raleway"/>
                <a:sym typeface="Raleway"/>
              </a:rPr>
              <a:t>fonte da demanda de recurso</a:t>
            </a:r>
            <a:endParaRPr sz="6000"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500"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5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65" name="Google Shape;565;p90"/>
          <p:cNvSpPr txBox="1"/>
          <p:nvPr/>
        </p:nvSpPr>
        <p:spPr>
          <a:xfrm>
            <a:off x="1599675" y="3881850"/>
            <a:ext cx="39438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100">
                <a:latin typeface="Raleway"/>
                <a:ea typeface="Raleway"/>
                <a:cs typeface="Raleway"/>
                <a:sym typeface="Raleway"/>
              </a:rPr>
              <a:t>stream de eventos</a:t>
            </a:r>
            <a:endParaRPr sz="3100"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500"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500"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500"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5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66" name="Google Shape;566;p90"/>
          <p:cNvSpPr txBox="1"/>
          <p:nvPr/>
        </p:nvSpPr>
        <p:spPr>
          <a:xfrm>
            <a:off x="7145375" y="2840600"/>
            <a:ext cx="1319100" cy="34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400">
                <a:solidFill>
                  <a:srgbClr val="1C4587"/>
                </a:solidFill>
                <a:latin typeface="Impact"/>
                <a:ea typeface="Impact"/>
                <a:cs typeface="Impact"/>
                <a:sym typeface="Impact"/>
              </a:rPr>
              <a:t>1</a:t>
            </a:r>
            <a:endParaRPr sz="25400">
              <a:solidFill>
                <a:srgbClr val="1C4587"/>
              </a:solidFill>
              <a:latin typeface="Impact"/>
              <a:ea typeface="Impact"/>
              <a:cs typeface="Impact"/>
              <a:sym typeface="Impac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1C4587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91"/>
          <p:cNvSpPr txBox="1"/>
          <p:nvPr/>
        </p:nvSpPr>
        <p:spPr>
          <a:xfrm>
            <a:off x="214675" y="1772816"/>
            <a:ext cx="68673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leway"/>
              <a:buNone/>
            </a:pPr>
            <a:r>
              <a:rPr lang="pt-BR" sz="6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fonte da demanda de recurso</a:t>
            </a:r>
            <a:endParaRPr sz="6000" b="0" i="0" u="none" strike="noStrike" cap="non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None/>
            </a:pPr>
            <a:endParaRPr sz="2500" b="0" i="0" u="none" strike="noStrike" cap="non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None/>
            </a:pPr>
            <a:endParaRPr sz="2500" b="0" i="0" u="none" strike="noStrike" cap="non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72" name="Google Shape;572;p91"/>
          <p:cNvSpPr txBox="1"/>
          <p:nvPr/>
        </p:nvSpPr>
        <p:spPr>
          <a:xfrm>
            <a:off x="681050" y="3881850"/>
            <a:ext cx="56385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Raleway"/>
              <a:buNone/>
            </a:pPr>
            <a:r>
              <a:rPr lang="pt-BR" sz="31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Tempo entre eventos (qual é a frequência de requests?)</a:t>
            </a:r>
            <a:endParaRPr sz="3100" b="0" i="0" u="none" strike="noStrike" cap="non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Calibri"/>
              <a:buNone/>
            </a:pPr>
            <a:endParaRPr sz="3100" b="0" i="0" u="none" strike="noStrike" cap="non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None/>
            </a:pPr>
            <a:endParaRPr sz="2500" b="0" i="0" u="none" strike="noStrike" cap="non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None/>
            </a:pPr>
            <a:endParaRPr sz="2500" b="0" i="0" u="none" strike="noStrike" cap="non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None/>
            </a:pPr>
            <a:endParaRPr sz="2500" b="0" i="0" u="none" strike="noStrike" cap="non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None/>
            </a:pPr>
            <a:endParaRPr sz="2500" b="0" i="0" u="none" strike="noStrike" cap="non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73" name="Google Shape;573;p91"/>
          <p:cNvSpPr txBox="1"/>
          <p:nvPr/>
        </p:nvSpPr>
        <p:spPr>
          <a:xfrm>
            <a:off x="7145375" y="2840600"/>
            <a:ext cx="1319100" cy="34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5400"/>
              <a:buFont typeface="Impact"/>
              <a:buNone/>
            </a:pPr>
            <a:r>
              <a:rPr lang="pt-BR" sz="25400" b="0" i="0" u="none" strike="noStrike" cap="none">
                <a:solidFill>
                  <a:srgbClr val="1C4587"/>
                </a:solidFill>
                <a:latin typeface="Impact"/>
                <a:ea typeface="Impact"/>
                <a:cs typeface="Impact"/>
                <a:sym typeface="Impact"/>
              </a:rPr>
              <a:t>1</a:t>
            </a:r>
            <a:endParaRPr sz="25400" b="0" i="0" u="none" strike="noStrike" cap="none">
              <a:solidFill>
                <a:srgbClr val="1C4587"/>
              </a:solidFill>
              <a:latin typeface="Impact"/>
              <a:ea typeface="Impact"/>
              <a:cs typeface="Impact"/>
              <a:sym typeface="Impac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1C4587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92"/>
          <p:cNvSpPr txBox="1"/>
          <p:nvPr/>
        </p:nvSpPr>
        <p:spPr>
          <a:xfrm>
            <a:off x="214675" y="1733825"/>
            <a:ext cx="68673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leway"/>
              <a:buNone/>
            </a:pPr>
            <a:r>
              <a:rPr lang="pt-BR" sz="6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fonte da demanda de recurso</a:t>
            </a:r>
            <a:endParaRPr sz="6000" b="0" i="0" u="none" strike="noStrike" cap="non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None/>
            </a:pPr>
            <a:endParaRPr sz="2500" b="0" i="0" u="none" strike="noStrike" cap="non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None/>
            </a:pPr>
            <a:endParaRPr sz="2500" b="0" i="0" u="none" strike="noStrike" cap="non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79" name="Google Shape;579;p92"/>
          <p:cNvSpPr txBox="1"/>
          <p:nvPr/>
        </p:nvSpPr>
        <p:spPr>
          <a:xfrm>
            <a:off x="681050" y="3881850"/>
            <a:ext cx="56385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Raleway"/>
              <a:buNone/>
            </a:pPr>
            <a:r>
              <a:rPr lang="pt-BR" sz="31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quanto de recurso é consumido por cada request?</a:t>
            </a:r>
            <a:endParaRPr sz="3100" b="0" i="0" u="none" strike="noStrike" cap="non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Calibri"/>
              <a:buNone/>
            </a:pPr>
            <a:endParaRPr sz="3100" b="0" i="0" u="none" strike="noStrike" cap="non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None/>
            </a:pPr>
            <a:endParaRPr sz="2500" b="0" i="0" u="none" strike="noStrike" cap="non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None/>
            </a:pPr>
            <a:endParaRPr sz="2500" b="0" i="0" u="none" strike="noStrike" cap="non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None/>
            </a:pPr>
            <a:endParaRPr sz="2500" b="0" i="0" u="none" strike="noStrike" cap="non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None/>
            </a:pPr>
            <a:endParaRPr sz="2500" b="0" i="0" u="none" strike="noStrike" cap="non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80" name="Google Shape;580;p92"/>
          <p:cNvSpPr txBox="1"/>
          <p:nvPr/>
        </p:nvSpPr>
        <p:spPr>
          <a:xfrm>
            <a:off x="7145375" y="2840600"/>
            <a:ext cx="1319100" cy="34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5400"/>
              <a:buFont typeface="Impact"/>
              <a:buNone/>
            </a:pPr>
            <a:r>
              <a:rPr lang="pt-BR" sz="25400" b="0" i="0" u="none" strike="noStrike" cap="none">
                <a:solidFill>
                  <a:srgbClr val="1C4587"/>
                </a:solidFill>
                <a:latin typeface="Impact"/>
                <a:ea typeface="Impact"/>
                <a:cs typeface="Impact"/>
                <a:sym typeface="Impact"/>
              </a:rPr>
              <a:t>1</a:t>
            </a:r>
            <a:endParaRPr sz="25400" b="0" i="0" u="none" strike="noStrike" cap="none">
              <a:solidFill>
                <a:srgbClr val="1C4587"/>
              </a:solidFill>
              <a:latin typeface="Impact"/>
              <a:ea typeface="Impact"/>
              <a:cs typeface="Impact"/>
              <a:sym typeface="Impac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1C4587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93"/>
          <p:cNvSpPr txBox="1"/>
          <p:nvPr/>
        </p:nvSpPr>
        <p:spPr>
          <a:xfrm>
            <a:off x="246375" y="3984600"/>
            <a:ext cx="7672800" cy="17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marR="0" lvl="0" indent="-425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Raleway"/>
              <a:buAutoNum type="arabicPeriod"/>
            </a:pPr>
            <a:r>
              <a:rPr lang="pt-BR" sz="31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Reduzir recursos requeridos</a:t>
            </a:r>
            <a:endParaRPr sz="3100" b="0" i="0" u="none" strike="noStrike" cap="non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914400" marR="0" lvl="0" indent="-425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Raleway"/>
              <a:buAutoNum type="arabicPeriod"/>
            </a:pPr>
            <a:r>
              <a:rPr lang="pt-BR" sz="31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Reduzir números de eventos processados</a:t>
            </a:r>
            <a:endParaRPr sz="3100" b="0" i="0" u="none" strike="noStrike" cap="non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Calibri"/>
              <a:buNone/>
            </a:pPr>
            <a:endParaRPr sz="3100" b="0" i="0" u="none" strike="noStrike" cap="non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None/>
            </a:pPr>
            <a:endParaRPr sz="2500" b="0" i="0" u="none" strike="noStrike" cap="non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None/>
            </a:pPr>
            <a:endParaRPr sz="2500" b="0" i="0" u="none" strike="noStrike" cap="non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None/>
            </a:pPr>
            <a:endParaRPr sz="2500" b="0" i="0" u="none" strike="noStrike" cap="non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None/>
            </a:pPr>
            <a:endParaRPr sz="2500" b="0" i="0" u="none" strike="noStrike" cap="non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86" name="Google Shape;586;p93"/>
          <p:cNvSpPr txBox="1"/>
          <p:nvPr/>
        </p:nvSpPr>
        <p:spPr>
          <a:xfrm>
            <a:off x="597275" y="2060450"/>
            <a:ext cx="65481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leway"/>
              <a:buNone/>
            </a:pPr>
            <a:r>
              <a:rPr lang="pt-BR" sz="6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reduzir a latência</a:t>
            </a:r>
            <a:endParaRPr sz="60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endParaRPr sz="60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87" name="Google Shape;587;p93"/>
          <p:cNvSpPr txBox="1"/>
          <p:nvPr/>
        </p:nvSpPr>
        <p:spPr>
          <a:xfrm>
            <a:off x="7145375" y="2840600"/>
            <a:ext cx="1319100" cy="34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5400"/>
              <a:buFont typeface="Impact"/>
              <a:buNone/>
            </a:pPr>
            <a:r>
              <a:rPr lang="pt-BR" sz="25400" b="0" i="0" u="none" strike="noStrike" cap="none">
                <a:solidFill>
                  <a:srgbClr val="1C4587"/>
                </a:solidFill>
                <a:latin typeface="Impact"/>
                <a:ea typeface="Impact"/>
                <a:cs typeface="Impact"/>
                <a:sym typeface="Impact"/>
              </a:rPr>
              <a:t>2</a:t>
            </a:r>
            <a:endParaRPr sz="25400" b="0" i="0" u="none" strike="noStrike" cap="none">
              <a:solidFill>
                <a:srgbClr val="1C4587"/>
              </a:solidFill>
              <a:latin typeface="Impact"/>
              <a:ea typeface="Impact"/>
              <a:cs typeface="Impact"/>
              <a:sym typeface="Impac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1C4587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94"/>
          <p:cNvSpPr txBox="1"/>
          <p:nvPr/>
        </p:nvSpPr>
        <p:spPr>
          <a:xfrm>
            <a:off x="117575" y="2928900"/>
            <a:ext cx="8843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aleway"/>
              <a:buNone/>
            </a:pPr>
            <a:r>
              <a:rPr lang="pt-BR" sz="3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Redução de recursos</a:t>
            </a:r>
            <a:endParaRPr sz="3400" b="0" i="0" u="none" strike="noStrike" cap="non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aleway"/>
              <a:buNone/>
            </a:pPr>
            <a:r>
              <a:rPr lang="pt-BR" sz="3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requeridos</a:t>
            </a:r>
            <a:endParaRPr sz="3400" b="0" i="0" u="none" strike="noStrike" cap="non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95"/>
          <p:cNvSpPr txBox="1"/>
          <p:nvPr/>
        </p:nvSpPr>
        <p:spPr>
          <a:xfrm>
            <a:off x="674000" y="1892188"/>
            <a:ext cx="8105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leway"/>
              <a:buNone/>
            </a:pPr>
            <a:r>
              <a:rPr lang="pt-BR" sz="6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aumento da eficiência computacional</a:t>
            </a:r>
            <a:endParaRPr sz="6000" b="0" i="0" u="none" strike="noStrike" cap="non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None/>
            </a:pPr>
            <a:endParaRPr sz="2500" b="0" i="0" u="none" strike="noStrike" cap="non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None/>
            </a:pPr>
            <a:endParaRPr sz="2500" b="0" i="0" u="none" strike="noStrike" cap="non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None/>
            </a:pPr>
            <a:endParaRPr sz="2500" b="0" i="0" u="none" strike="noStrike" cap="non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98" name="Google Shape;598;p95"/>
          <p:cNvSpPr txBox="1"/>
          <p:nvPr/>
        </p:nvSpPr>
        <p:spPr>
          <a:xfrm>
            <a:off x="7145375" y="2840600"/>
            <a:ext cx="1319100" cy="34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5400"/>
              <a:buFont typeface="Impact"/>
              <a:buNone/>
            </a:pPr>
            <a:r>
              <a:rPr lang="pt-BR" sz="25400" b="0" i="0" u="none" strike="noStrike" cap="none">
                <a:solidFill>
                  <a:srgbClr val="1C4587"/>
                </a:solidFill>
                <a:latin typeface="Impact"/>
                <a:ea typeface="Impact"/>
                <a:cs typeface="Impact"/>
                <a:sym typeface="Impact"/>
              </a:rPr>
              <a:t>1</a:t>
            </a:r>
            <a:endParaRPr sz="25400" b="0" i="0" u="none" strike="noStrike" cap="none">
              <a:solidFill>
                <a:srgbClr val="1C4587"/>
              </a:solidFill>
              <a:latin typeface="Impact"/>
              <a:ea typeface="Impact"/>
              <a:cs typeface="Impact"/>
              <a:sym typeface="Impac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1C4587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99" name="Google Shape;599;p95"/>
          <p:cNvSpPr txBox="1"/>
          <p:nvPr/>
        </p:nvSpPr>
        <p:spPr>
          <a:xfrm>
            <a:off x="807750" y="4260525"/>
            <a:ext cx="5955300" cy="8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Raleway"/>
              <a:buNone/>
            </a:pPr>
            <a:r>
              <a:rPr lang="pt-BR" sz="31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Processamento envolve algoritmos - então melhore os algoritmos</a:t>
            </a:r>
            <a:endParaRPr sz="3100" b="0" i="0" u="none" strike="noStrike" cap="non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100" b="0" i="0" u="none" strike="noStrike" cap="non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96"/>
          <p:cNvSpPr txBox="1">
            <a:spLocks noGrp="1"/>
          </p:cNvSpPr>
          <p:nvPr>
            <p:ph type="title"/>
          </p:nvPr>
        </p:nvSpPr>
        <p:spPr>
          <a:xfrm>
            <a:off x="467544" y="545196"/>
            <a:ext cx="8219400" cy="6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pt-BR">
                <a:latin typeface="Raleway"/>
                <a:ea typeface="Raleway"/>
                <a:cs typeface="Raleway"/>
                <a:sym typeface="Raleway"/>
              </a:rPr>
              <a:t>Complexidade de algoritmos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05" name="Google Shape;605;p96"/>
          <p:cNvSpPr txBox="1"/>
          <p:nvPr/>
        </p:nvSpPr>
        <p:spPr>
          <a:xfrm>
            <a:off x="529208" y="2708920"/>
            <a:ext cx="8147100" cy="20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pt-BR" sz="280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O desempenho de um algoritmo pode ser avaliado, por mudanças na entrada do algoritmo em relação a variação do tempo de processamento da requisição</a:t>
            </a:r>
            <a:endParaRPr sz="2800" i="0" u="none" strike="noStrike" cap="non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97"/>
          <p:cNvSpPr txBox="1">
            <a:spLocks noGrp="1"/>
          </p:cNvSpPr>
          <p:nvPr>
            <p:ph type="title"/>
          </p:nvPr>
        </p:nvSpPr>
        <p:spPr>
          <a:xfrm>
            <a:off x="467544" y="545196"/>
            <a:ext cx="8219400" cy="6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pt-BR"/>
              <a:t>Big-O</a:t>
            </a:r>
            <a:endParaRPr/>
          </a:p>
        </p:txBody>
      </p:sp>
      <p:pic>
        <p:nvPicPr>
          <p:cNvPr id="611" name="Google Shape;611;p9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9678" y="1380620"/>
            <a:ext cx="8449602" cy="51192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4"/>
          <p:cNvSpPr txBox="1">
            <a:spLocks noGrp="1"/>
          </p:cNvSpPr>
          <p:nvPr>
            <p:ph type="title"/>
          </p:nvPr>
        </p:nvSpPr>
        <p:spPr>
          <a:xfrm>
            <a:off x="467544" y="545196"/>
            <a:ext cx="8219400" cy="6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pt-BR"/>
              <a:t>Software Performance Engineering</a:t>
            </a:r>
            <a:endParaRPr/>
          </a:p>
        </p:txBody>
      </p:sp>
      <p:pic>
        <p:nvPicPr>
          <p:cNvPr id="268" name="Google Shape;268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775" y="1126975"/>
            <a:ext cx="7788676" cy="521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98"/>
          <p:cNvSpPr txBox="1">
            <a:spLocks noGrp="1"/>
          </p:cNvSpPr>
          <p:nvPr>
            <p:ph type="title"/>
          </p:nvPr>
        </p:nvSpPr>
        <p:spPr>
          <a:xfrm>
            <a:off x="467544" y="545196"/>
            <a:ext cx="8219400" cy="6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pt-BR"/>
              <a:t>Big-O</a:t>
            </a:r>
            <a:endParaRPr/>
          </a:p>
        </p:txBody>
      </p:sp>
      <p:pic>
        <p:nvPicPr>
          <p:cNvPr id="617" name="Google Shape;617;p9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99592" y="1346444"/>
            <a:ext cx="7413451" cy="517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99"/>
          <p:cNvSpPr txBox="1"/>
          <p:nvPr/>
        </p:nvSpPr>
        <p:spPr>
          <a:xfrm>
            <a:off x="167150" y="1955550"/>
            <a:ext cx="7118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0">
                <a:latin typeface="Raleway"/>
                <a:ea typeface="Raleway"/>
                <a:cs typeface="Raleway"/>
                <a:sym typeface="Raleway"/>
              </a:rPr>
              <a:t>redução do custo computacional</a:t>
            </a:r>
            <a:endParaRPr sz="6000"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500"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5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23" name="Google Shape;623;p99"/>
          <p:cNvSpPr txBox="1"/>
          <p:nvPr/>
        </p:nvSpPr>
        <p:spPr>
          <a:xfrm>
            <a:off x="7145375" y="2840600"/>
            <a:ext cx="1319100" cy="34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400">
                <a:solidFill>
                  <a:srgbClr val="1C4587"/>
                </a:solidFill>
                <a:latin typeface="Impact"/>
                <a:ea typeface="Impact"/>
                <a:cs typeface="Impact"/>
                <a:sym typeface="Impact"/>
              </a:rPr>
              <a:t>2</a:t>
            </a:r>
            <a:endParaRPr sz="25400">
              <a:solidFill>
                <a:srgbClr val="1C4587"/>
              </a:solidFill>
              <a:latin typeface="Impact"/>
              <a:ea typeface="Impact"/>
              <a:cs typeface="Impact"/>
              <a:sym typeface="Impac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1C4587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24" name="Google Shape;624;p99"/>
          <p:cNvSpPr txBox="1"/>
          <p:nvPr/>
        </p:nvSpPr>
        <p:spPr>
          <a:xfrm>
            <a:off x="691950" y="4091825"/>
            <a:ext cx="41229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100">
                <a:latin typeface="Raleway"/>
                <a:ea typeface="Raleway"/>
                <a:cs typeface="Raleway"/>
                <a:sym typeface="Raleway"/>
              </a:rPr>
              <a:t>Se não há requisição para o recurso, seu processamento precisa ser reduzido</a:t>
            </a:r>
            <a:endParaRPr sz="3100"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100"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100"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500"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500"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500"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5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100"/>
          <p:cNvSpPr txBox="1"/>
          <p:nvPr/>
        </p:nvSpPr>
        <p:spPr>
          <a:xfrm>
            <a:off x="7145375" y="2840600"/>
            <a:ext cx="1319100" cy="34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400">
                <a:solidFill>
                  <a:srgbClr val="1C4587"/>
                </a:solidFill>
                <a:latin typeface="Impact"/>
                <a:ea typeface="Impact"/>
                <a:cs typeface="Impact"/>
                <a:sym typeface="Impact"/>
              </a:rPr>
              <a:t>2</a:t>
            </a:r>
            <a:endParaRPr sz="25400">
              <a:solidFill>
                <a:srgbClr val="1C4587"/>
              </a:solidFill>
              <a:latin typeface="Impact"/>
              <a:ea typeface="Impact"/>
              <a:cs typeface="Impact"/>
              <a:sym typeface="Impac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1C4587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30" name="Google Shape;630;p100"/>
          <p:cNvSpPr txBox="1"/>
          <p:nvPr/>
        </p:nvSpPr>
        <p:spPr>
          <a:xfrm>
            <a:off x="657950" y="4171000"/>
            <a:ext cx="66276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Raleway"/>
              <a:buNone/>
            </a:pPr>
            <a:r>
              <a:rPr lang="pt-BR" sz="31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Se eu não tenho necessidade de intermediários, eu os removo do aplicação</a:t>
            </a:r>
            <a:endParaRPr sz="31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Calibri"/>
              <a:buNone/>
            </a:pPr>
            <a:endParaRPr sz="31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Raleway"/>
              <a:buNone/>
            </a:pPr>
            <a:r>
              <a:rPr lang="pt-BR" sz="31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Modificabilidade vs Desempenho</a:t>
            </a:r>
            <a:endParaRPr/>
          </a:p>
        </p:txBody>
      </p:sp>
      <p:sp>
        <p:nvSpPr>
          <p:cNvPr id="631" name="Google Shape;631;p100"/>
          <p:cNvSpPr txBox="1"/>
          <p:nvPr/>
        </p:nvSpPr>
        <p:spPr>
          <a:xfrm>
            <a:off x="167150" y="1955550"/>
            <a:ext cx="7118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0">
                <a:latin typeface="Raleway"/>
                <a:ea typeface="Raleway"/>
                <a:cs typeface="Raleway"/>
                <a:sym typeface="Raleway"/>
              </a:rPr>
              <a:t>redução do custo computacional			</a:t>
            </a:r>
            <a:endParaRPr sz="6000"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500"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5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101"/>
          <p:cNvSpPr txBox="1"/>
          <p:nvPr/>
        </p:nvSpPr>
        <p:spPr>
          <a:xfrm>
            <a:off x="7145375" y="2840600"/>
            <a:ext cx="1319100" cy="34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400">
                <a:solidFill>
                  <a:srgbClr val="1C4587"/>
                </a:solidFill>
                <a:latin typeface="Impact"/>
                <a:ea typeface="Impact"/>
                <a:cs typeface="Impact"/>
                <a:sym typeface="Impact"/>
              </a:rPr>
              <a:t>3</a:t>
            </a:r>
            <a:endParaRPr sz="25400">
              <a:solidFill>
                <a:srgbClr val="1C4587"/>
              </a:solidFill>
              <a:latin typeface="Impact"/>
              <a:ea typeface="Impact"/>
              <a:cs typeface="Impact"/>
              <a:sym typeface="Impac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1C4587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37" name="Google Shape;637;p101"/>
          <p:cNvSpPr txBox="1"/>
          <p:nvPr/>
        </p:nvSpPr>
        <p:spPr>
          <a:xfrm>
            <a:off x="657950" y="4171000"/>
            <a:ext cx="66276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Raleway"/>
              <a:buNone/>
            </a:pPr>
            <a:r>
              <a:rPr lang="pt-BR" sz="31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testar, medir e </a:t>
            </a:r>
            <a:endParaRPr sz="31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Raleway"/>
              <a:buNone/>
            </a:pPr>
            <a:r>
              <a:rPr lang="pt-BR" sz="31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rastrear gargalos</a:t>
            </a:r>
            <a:endParaRPr/>
          </a:p>
        </p:txBody>
      </p:sp>
      <p:sp>
        <p:nvSpPr>
          <p:cNvPr id="638" name="Google Shape;638;p101"/>
          <p:cNvSpPr txBox="1"/>
          <p:nvPr/>
        </p:nvSpPr>
        <p:spPr>
          <a:xfrm>
            <a:off x="167150" y="1955550"/>
            <a:ext cx="7118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0">
                <a:latin typeface="Raleway"/>
                <a:ea typeface="Raleway"/>
                <a:cs typeface="Raleway"/>
                <a:sym typeface="Raleway"/>
              </a:rPr>
              <a:t>otimizar o código		</a:t>
            </a:r>
            <a:endParaRPr sz="6000"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500"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5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102"/>
          <p:cNvSpPr txBox="1">
            <a:spLocks noGrp="1"/>
          </p:cNvSpPr>
          <p:nvPr>
            <p:ph type="ctrTitle"/>
          </p:nvPr>
        </p:nvSpPr>
        <p:spPr>
          <a:xfrm>
            <a:off x="840500" y="266650"/>
            <a:ext cx="7772400" cy="95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Verdana"/>
              <a:buNone/>
            </a:pPr>
            <a:r>
              <a:rPr lang="pt-BR" sz="3000"/>
              <a:t>medindo tempo de execução</a:t>
            </a:r>
            <a:endParaRPr sz="3000"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Verdana"/>
              <a:buNone/>
            </a:pPr>
            <a:endParaRPr sz="3000"/>
          </a:p>
        </p:txBody>
      </p:sp>
      <p:sp>
        <p:nvSpPr>
          <p:cNvPr id="644" name="Google Shape;644;p102"/>
          <p:cNvSpPr txBox="1"/>
          <p:nvPr/>
        </p:nvSpPr>
        <p:spPr>
          <a:xfrm>
            <a:off x="674000" y="1892200"/>
            <a:ext cx="89886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pt-BR" sz="2000">
                <a:latin typeface="Consolas"/>
                <a:ea typeface="Consolas"/>
                <a:cs typeface="Consolas"/>
                <a:sym typeface="Consolas"/>
              </a:rPr>
              <a:t> fib(i):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pt-BR"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pt-BR" sz="2000">
                <a:latin typeface="Consolas"/>
                <a:ea typeface="Consolas"/>
                <a:cs typeface="Consolas"/>
                <a:sym typeface="Consolas"/>
              </a:rPr>
              <a:t> i &lt;= 2: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pt-BR"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pt-BR" sz="2000">
                <a:latin typeface="Consolas"/>
                <a:ea typeface="Consolas"/>
                <a:cs typeface="Consolas"/>
                <a:sym typeface="Consolas"/>
              </a:rPr>
              <a:t> 1;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pt-BR"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pt-BR" sz="2000"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>
                <a:latin typeface="Consolas"/>
                <a:ea typeface="Consolas"/>
                <a:cs typeface="Consolas"/>
                <a:sym typeface="Consolas"/>
              </a:rPr>
              <a:t>        f = fib(i-1) + fib(i-2)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pt-BR"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pt-BR" sz="2000">
                <a:latin typeface="Consolas"/>
                <a:ea typeface="Consolas"/>
                <a:cs typeface="Consolas"/>
                <a:sym typeface="Consolas"/>
              </a:rPr>
              <a:t> f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100"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500"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500"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500"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5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103"/>
          <p:cNvSpPr txBox="1">
            <a:spLocks noGrp="1"/>
          </p:cNvSpPr>
          <p:nvPr>
            <p:ph type="ctrTitle"/>
          </p:nvPr>
        </p:nvSpPr>
        <p:spPr>
          <a:xfrm>
            <a:off x="840500" y="266650"/>
            <a:ext cx="7772400" cy="95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Verdana"/>
              <a:buNone/>
            </a:pPr>
            <a:r>
              <a:rPr lang="pt-BR" sz="3000"/>
              <a:t>medindo tempo de execução</a:t>
            </a:r>
            <a:endParaRPr sz="3000"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Verdana"/>
              <a:buNone/>
            </a:pPr>
            <a:endParaRPr sz="3000"/>
          </a:p>
        </p:txBody>
      </p:sp>
      <p:sp>
        <p:nvSpPr>
          <p:cNvPr id="650" name="Google Shape;650;p103"/>
          <p:cNvSpPr txBox="1"/>
          <p:nvPr/>
        </p:nvSpPr>
        <p:spPr>
          <a:xfrm>
            <a:off x="659600" y="1157425"/>
            <a:ext cx="8988600" cy="441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pt-BR" sz="2000">
                <a:latin typeface="Consolas"/>
                <a:ea typeface="Consolas"/>
                <a:cs typeface="Consolas"/>
                <a:sym typeface="Consolas"/>
              </a:rPr>
              <a:t> time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latin typeface="Consolas"/>
                <a:ea typeface="Consolas"/>
                <a:cs typeface="Consolas"/>
                <a:sym typeface="Consolas"/>
              </a:rPr>
              <a:t>start = time.time()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latin typeface="Consolas"/>
                <a:ea typeface="Consolas"/>
                <a:cs typeface="Consolas"/>
                <a:sym typeface="Consolas"/>
              </a:rPr>
              <a:t>print(fib(42))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latin typeface="Consolas"/>
                <a:ea typeface="Consolas"/>
                <a:cs typeface="Consolas"/>
                <a:sym typeface="Consolas"/>
              </a:rPr>
              <a:t>end = time.time()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latin typeface="Consolas"/>
                <a:ea typeface="Consolas"/>
                <a:cs typeface="Consolas"/>
                <a:sym typeface="Consolas"/>
              </a:rPr>
              <a:t>execution_time = end - start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latin typeface="Consolas"/>
                <a:ea typeface="Consolas"/>
                <a:cs typeface="Consolas"/>
                <a:sym typeface="Consolas"/>
              </a:rPr>
              <a:t>print(</a:t>
            </a:r>
            <a:r>
              <a:rPr lang="pt-BR" sz="20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" %0.3f ms    "</a:t>
            </a:r>
            <a:r>
              <a:rPr lang="pt-BR" sz="2000">
                <a:latin typeface="Consolas"/>
                <a:ea typeface="Consolas"/>
                <a:cs typeface="Consolas"/>
                <a:sym typeface="Consolas"/>
              </a:rPr>
              <a:t> % (execution_time * 1000.))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latin typeface="Consolas"/>
                <a:ea typeface="Consolas"/>
                <a:cs typeface="Consolas"/>
                <a:sym typeface="Consolas"/>
              </a:rPr>
              <a:t>print(</a:t>
            </a:r>
            <a:r>
              <a:rPr lang="pt-BR" sz="20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" %s segundos "</a:t>
            </a:r>
            <a:r>
              <a:rPr lang="pt-BR" sz="2000">
                <a:latin typeface="Consolas"/>
                <a:ea typeface="Consolas"/>
                <a:cs typeface="Consolas"/>
                <a:sym typeface="Consolas"/>
              </a:rPr>
              <a:t> % (execution_time))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latin typeface="Consolas"/>
                <a:ea typeface="Consolas"/>
                <a:cs typeface="Consolas"/>
                <a:sym typeface="Consolas"/>
              </a:rPr>
              <a:t>print(</a:t>
            </a:r>
            <a:r>
              <a:rPr lang="pt-BR" sz="20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" %s minutos  "</a:t>
            </a:r>
            <a:r>
              <a:rPr lang="pt-BR" sz="2000">
                <a:latin typeface="Consolas"/>
                <a:ea typeface="Consolas"/>
                <a:cs typeface="Consolas"/>
                <a:sym typeface="Consolas"/>
              </a:rPr>
              <a:t> % (execution_time / 60))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00"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104"/>
          <p:cNvSpPr txBox="1">
            <a:spLocks noGrp="1"/>
          </p:cNvSpPr>
          <p:nvPr>
            <p:ph type="ctrTitle"/>
          </p:nvPr>
        </p:nvSpPr>
        <p:spPr>
          <a:xfrm>
            <a:off x="840500" y="266650"/>
            <a:ext cx="7772400" cy="95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Verdana"/>
              <a:buNone/>
            </a:pPr>
            <a:r>
              <a:rPr lang="pt-BR" sz="3000"/>
              <a:t>medindo tempo de execução</a:t>
            </a:r>
            <a:endParaRPr sz="3000"/>
          </a:p>
        </p:txBody>
      </p:sp>
      <p:sp>
        <p:nvSpPr>
          <p:cNvPr id="656" name="Google Shape;656;p104"/>
          <p:cNvSpPr txBox="1"/>
          <p:nvPr/>
        </p:nvSpPr>
        <p:spPr>
          <a:xfrm>
            <a:off x="659600" y="1157425"/>
            <a:ext cx="8049900" cy="441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>
                <a:latin typeface="Raleway"/>
                <a:ea typeface="Raleway"/>
                <a:cs typeface="Raleway"/>
                <a:sym typeface="Raleway"/>
              </a:rPr>
              <a:t>A função </a:t>
            </a:r>
            <a:r>
              <a:rPr lang="pt-BR" sz="2300">
                <a:latin typeface="Consolas"/>
                <a:ea typeface="Consolas"/>
                <a:cs typeface="Consolas"/>
                <a:sym typeface="Consolas"/>
              </a:rPr>
              <a:t>time.time()</a:t>
            </a:r>
            <a:r>
              <a:rPr lang="pt-BR" sz="2300">
                <a:latin typeface="Raleway"/>
                <a:ea typeface="Raleway"/>
                <a:cs typeface="Raleway"/>
                <a:sym typeface="Raleway"/>
              </a:rPr>
              <a:t> devolve o número de segundos desde 01 de janeiro de 1970.</a:t>
            </a:r>
            <a:endParaRPr sz="230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&gt;&gt;&gt; import time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&gt;&gt;&gt; time.time()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1570107846.99862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300">
              <a:solidFill>
                <a:schemeClr val="dk1"/>
              </a:solidFill>
            </a:endParaRPr>
          </a:p>
          <a:p>
            <a:pPr marL="0" lvl="0" indent="5143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3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00"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105"/>
          <p:cNvSpPr txBox="1"/>
          <p:nvPr/>
        </p:nvSpPr>
        <p:spPr>
          <a:xfrm>
            <a:off x="659600" y="2857625"/>
            <a:ext cx="8049900" cy="27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Maiores detalhes sobre o módulo time:</a:t>
            </a:r>
            <a:endParaRPr sz="23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pt-BR" sz="2300" u="sng">
                <a:solidFill>
                  <a:schemeClr val="hlink"/>
                </a:solidFill>
                <a:hlinkClick r:id="rId3"/>
              </a:rPr>
              <a:t>https://realpython.com/python-time-module/#the-epoch</a:t>
            </a:r>
            <a:endParaRPr sz="23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>
              <a:solidFill>
                <a:schemeClr val="dk1"/>
              </a:solidFill>
            </a:endParaRPr>
          </a:p>
          <a:p>
            <a:pPr marL="0" lvl="0" indent="5143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00"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106"/>
          <p:cNvSpPr txBox="1"/>
          <p:nvPr/>
        </p:nvSpPr>
        <p:spPr>
          <a:xfrm>
            <a:off x="117575" y="2928900"/>
            <a:ext cx="8843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400" b="1">
                <a:latin typeface="Raleway"/>
                <a:ea typeface="Raleway"/>
                <a:cs typeface="Raleway"/>
                <a:sym typeface="Raleway"/>
              </a:rPr>
              <a:t>Avaliação do tempo de execução</a:t>
            </a:r>
            <a:endParaRPr sz="34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107"/>
          <p:cNvSpPr txBox="1">
            <a:spLocks noGrp="1"/>
          </p:cNvSpPr>
          <p:nvPr>
            <p:ph type="ctrTitle"/>
          </p:nvPr>
        </p:nvSpPr>
        <p:spPr>
          <a:xfrm>
            <a:off x="840500" y="266650"/>
            <a:ext cx="7772400" cy="95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Verdana"/>
              <a:buNone/>
            </a:pPr>
            <a:r>
              <a:rPr lang="pt-BR" sz="3000"/>
              <a:t>medindo tempo de execução</a:t>
            </a:r>
            <a:endParaRPr sz="3000"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Verdana"/>
              <a:buNone/>
            </a:pPr>
            <a:r>
              <a:rPr lang="pt-BR" sz="3000"/>
              <a:t>versão 1</a:t>
            </a:r>
            <a:endParaRPr sz="3000"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Verdana"/>
              <a:buNone/>
            </a:pPr>
            <a:endParaRPr sz="3000"/>
          </a:p>
        </p:txBody>
      </p:sp>
      <p:sp>
        <p:nvSpPr>
          <p:cNvPr id="672" name="Google Shape;672;p107"/>
          <p:cNvSpPr txBox="1"/>
          <p:nvPr/>
        </p:nvSpPr>
        <p:spPr>
          <a:xfrm>
            <a:off x="674000" y="1892200"/>
            <a:ext cx="89886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pt-BR" sz="2000">
                <a:latin typeface="Consolas"/>
                <a:ea typeface="Consolas"/>
                <a:cs typeface="Consolas"/>
                <a:sym typeface="Consolas"/>
              </a:rPr>
              <a:t> f1(list):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>
                <a:latin typeface="Consolas"/>
                <a:ea typeface="Consolas"/>
                <a:cs typeface="Consolas"/>
                <a:sym typeface="Consolas"/>
              </a:rPr>
              <a:t>    s = “”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pt-BR"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pt-BR" sz="2000">
                <a:latin typeface="Consolas"/>
                <a:ea typeface="Consolas"/>
                <a:cs typeface="Consolas"/>
                <a:sym typeface="Consolas"/>
              </a:rPr>
              <a:t> item in list: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>
                <a:latin typeface="Consolas"/>
                <a:ea typeface="Consolas"/>
                <a:cs typeface="Consolas"/>
                <a:sym typeface="Consolas"/>
              </a:rPr>
              <a:t>        s = s + chr(item)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pt-BR"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pt-BR" sz="2000">
                <a:latin typeface="Consolas"/>
                <a:ea typeface="Consolas"/>
                <a:cs typeface="Consolas"/>
                <a:sym typeface="Consolas"/>
              </a:rPr>
              <a:t> s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100"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500"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500"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500"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5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5"/>
          <p:cNvSpPr txBox="1">
            <a:spLocks noGrp="1"/>
          </p:cNvSpPr>
          <p:nvPr>
            <p:ph type="title"/>
          </p:nvPr>
        </p:nvSpPr>
        <p:spPr>
          <a:xfrm>
            <a:off x="467544" y="545196"/>
            <a:ext cx="8219400" cy="6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pt-BR"/>
              <a:t>ferramentas</a:t>
            </a:r>
            <a:endParaRPr/>
          </a:p>
        </p:txBody>
      </p:sp>
      <p:sp>
        <p:nvSpPr>
          <p:cNvPr id="274" name="Google Shape;274;p45"/>
          <p:cNvSpPr/>
          <p:nvPr/>
        </p:nvSpPr>
        <p:spPr>
          <a:xfrm>
            <a:off x="1144225" y="2668000"/>
            <a:ext cx="2494500" cy="1337100"/>
          </a:xfrm>
          <a:prstGeom prst="flowChartAlternateProcess">
            <a:avLst/>
          </a:prstGeom>
          <a:solidFill>
            <a:srgbClr val="0000FF"/>
          </a:solidFill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 b="1">
                <a:solidFill>
                  <a:srgbClr val="FFFFFF"/>
                </a:solidFill>
              </a:rPr>
              <a:t>ferramentas</a:t>
            </a:r>
            <a:endParaRPr sz="2200" b="1">
              <a:solidFill>
                <a:srgbClr val="FFFFFF"/>
              </a:solidFill>
            </a:endParaRPr>
          </a:p>
        </p:txBody>
      </p:sp>
      <p:sp>
        <p:nvSpPr>
          <p:cNvPr id="275" name="Google Shape;275;p45"/>
          <p:cNvSpPr/>
          <p:nvPr/>
        </p:nvSpPr>
        <p:spPr>
          <a:xfrm>
            <a:off x="5088125" y="1596475"/>
            <a:ext cx="2820300" cy="1337100"/>
          </a:xfrm>
          <a:prstGeom prst="flowChartAlternateProcess">
            <a:avLst/>
          </a:prstGeom>
          <a:solidFill>
            <a:srgbClr val="0000FF"/>
          </a:solidFill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 b="1">
                <a:solidFill>
                  <a:srgbClr val="FFFFFF"/>
                </a:solidFill>
              </a:rPr>
              <a:t>teste de desempenho e diagnóstico.</a:t>
            </a:r>
            <a:endParaRPr sz="2200" b="1">
              <a:solidFill>
                <a:srgbClr val="FFFFFF"/>
              </a:solidFill>
            </a:endParaRPr>
          </a:p>
        </p:txBody>
      </p:sp>
      <p:pic>
        <p:nvPicPr>
          <p:cNvPr id="276" name="Google Shape;276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6943481" flipH="1">
            <a:off x="3836438" y="2082276"/>
            <a:ext cx="969225" cy="775399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45"/>
          <p:cNvSpPr/>
          <p:nvPr/>
        </p:nvSpPr>
        <p:spPr>
          <a:xfrm>
            <a:off x="5300400" y="4005100"/>
            <a:ext cx="2820300" cy="1337100"/>
          </a:xfrm>
          <a:prstGeom prst="flowChartAlternateProcess">
            <a:avLst/>
          </a:prstGeom>
          <a:solidFill>
            <a:srgbClr val="0000FF"/>
          </a:solidFill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 b="1">
                <a:solidFill>
                  <a:srgbClr val="FFFFFF"/>
                </a:solidFill>
              </a:rPr>
              <a:t>obter métricas de desempenho </a:t>
            </a:r>
            <a:endParaRPr sz="2200" b="1">
              <a:solidFill>
                <a:srgbClr val="FFFFFF"/>
              </a:solidFill>
            </a:endParaRPr>
          </a:p>
        </p:txBody>
      </p:sp>
      <p:pic>
        <p:nvPicPr>
          <p:cNvPr id="278" name="Google Shape;278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3856519">
            <a:off x="3902388" y="3960301"/>
            <a:ext cx="969225" cy="775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108"/>
          <p:cNvSpPr txBox="1"/>
          <p:nvPr/>
        </p:nvSpPr>
        <p:spPr>
          <a:xfrm>
            <a:off x="659600" y="1157425"/>
            <a:ext cx="8373600" cy="441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pt-BR" sz="2000">
                <a:latin typeface="Consolas"/>
                <a:ea typeface="Consolas"/>
                <a:cs typeface="Consolas"/>
                <a:sym typeface="Consolas"/>
              </a:rPr>
              <a:t> time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latin typeface="Consolas"/>
                <a:ea typeface="Consolas"/>
                <a:cs typeface="Consolas"/>
                <a:sym typeface="Consolas"/>
              </a:rPr>
              <a:t>start = time.time()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latin typeface="Consolas"/>
                <a:ea typeface="Consolas"/>
                <a:cs typeface="Consolas"/>
                <a:sym typeface="Consolas"/>
              </a:rPr>
              <a:t>print(f1([48,49,50,51,52,53,54,55,56,57,</a:t>
            </a:r>
            <a:r>
              <a:rPr lang="pt-BR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48,49,50,51,52,53,54,55,56,57,48,49,50,51,52,53,54,55,56,57]</a:t>
            </a:r>
            <a:r>
              <a:rPr lang="pt-BR" sz="2000"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latin typeface="Consolas"/>
                <a:ea typeface="Consolas"/>
                <a:cs typeface="Consolas"/>
                <a:sym typeface="Consolas"/>
              </a:rPr>
              <a:t>end = time.time()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latin typeface="Consolas"/>
                <a:ea typeface="Consolas"/>
                <a:cs typeface="Consolas"/>
                <a:sym typeface="Consolas"/>
              </a:rPr>
              <a:t>execution_time = end - start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latin typeface="Consolas"/>
                <a:ea typeface="Consolas"/>
                <a:cs typeface="Consolas"/>
                <a:sym typeface="Consolas"/>
              </a:rPr>
              <a:t>print(</a:t>
            </a:r>
            <a:r>
              <a:rPr lang="pt-BR" sz="20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" %0.3f ms    "</a:t>
            </a:r>
            <a:r>
              <a:rPr lang="pt-BR" sz="2000">
                <a:latin typeface="Consolas"/>
                <a:ea typeface="Consolas"/>
                <a:cs typeface="Consolas"/>
                <a:sym typeface="Consolas"/>
              </a:rPr>
              <a:t> % (execution_time * 1000.))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00"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78" name="Google Shape;678;p108"/>
          <p:cNvSpPr txBox="1">
            <a:spLocks noGrp="1"/>
          </p:cNvSpPr>
          <p:nvPr>
            <p:ph type="ctrTitle"/>
          </p:nvPr>
        </p:nvSpPr>
        <p:spPr>
          <a:xfrm>
            <a:off x="840500" y="266650"/>
            <a:ext cx="7772400" cy="95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Verdana"/>
              <a:buNone/>
            </a:pPr>
            <a:r>
              <a:rPr lang="pt-BR" sz="3000"/>
              <a:t>medindo tempo de execução</a:t>
            </a:r>
            <a:endParaRPr sz="3000"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Verdana"/>
              <a:buNone/>
            </a:pPr>
            <a:r>
              <a:rPr lang="pt-BR" sz="3000"/>
              <a:t>versão 1</a:t>
            </a:r>
            <a:endParaRPr sz="3000"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Verdana"/>
              <a:buNone/>
            </a:pPr>
            <a:endParaRPr sz="300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109"/>
          <p:cNvSpPr txBox="1"/>
          <p:nvPr/>
        </p:nvSpPr>
        <p:spPr>
          <a:xfrm>
            <a:off x="659600" y="1157425"/>
            <a:ext cx="8373600" cy="441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 python ex01.py </a:t>
            </a:r>
            <a:endParaRPr sz="2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012345678901234567890123456789</a:t>
            </a:r>
            <a:endParaRPr sz="2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0.020 ms    </a:t>
            </a:r>
            <a:endParaRPr sz="2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00"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84" name="Google Shape;684;p109"/>
          <p:cNvSpPr txBox="1">
            <a:spLocks noGrp="1"/>
          </p:cNvSpPr>
          <p:nvPr>
            <p:ph type="ctrTitle"/>
          </p:nvPr>
        </p:nvSpPr>
        <p:spPr>
          <a:xfrm>
            <a:off x="840500" y="266650"/>
            <a:ext cx="7772400" cy="95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Verdana"/>
              <a:buNone/>
            </a:pPr>
            <a:r>
              <a:rPr lang="pt-BR" sz="3000"/>
              <a:t>medindo tempo de execução</a:t>
            </a:r>
            <a:endParaRPr sz="3000"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Verdana"/>
              <a:buNone/>
            </a:pPr>
            <a:r>
              <a:rPr lang="pt-BR" sz="3000"/>
              <a:t>versão 1</a:t>
            </a:r>
            <a:endParaRPr sz="3000"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Verdana"/>
              <a:buNone/>
            </a:pPr>
            <a:endParaRPr sz="3000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110"/>
          <p:cNvSpPr txBox="1">
            <a:spLocks noGrp="1"/>
          </p:cNvSpPr>
          <p:nvPr>
            <p:ph type="ctrTitle"/>
          </p:nvPr>
        </p:nvSpPr>
        <p:spPr>
          <a:xfrm>
            <a:off x="840500" y="266650"/>
            <a:ext cx="7772400" cy="95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Verdana"/>
              <a:buNone/>
            </a:pPr>
            <a:r>
              <a:rPr lang="pt-BR" sz="3000"/>
              <a:t>medindo tempo de execução</a:t>
            </a:r>
            <a:endParaRPr sz="3000"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Verdana"/>
              <a:buNone/>
            </a:pPr>
            <a:r>
              <a:rPr lang="pt-BR" sz="3000"/>
              <a:t>versão 2</a:t>
            </a:r>
            <a:endParaRPr sz="3000"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Verdana"/>
              <a:buNone/>
            </a:pPr>
            <a:endParaRPr sz="3000"/>
          </a:p>
        </p:txBody>
      </p:sp>
      <p:sp>
        <p:nvSpPr>
          <p:cNvPr id="690" name="Google Shape;690;p110"/>
          <p:cNvSpPr txBox="1"/>
          <p:nvPr/>
        </p:nvSpPr>
        <p:spPr>
          <a:xfrm>
            <a:off x="216800" y="1892200"/>
            <a:ext cx="89886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pt-BR" sz="2000">
                <a:latin typeface="Consolas"/>
                <a:ea typeface="Consolas"/>
                <a:cs typeface="Consolas"/>
                <a:sym typeface="Consolas"/>
              </a:rPr>
              <a:t> f2(list):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pt-BR"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pt-BR" sz="2000">
                <a:latin typeface="Consolas"/>
                <a:ea typeface="Consolas"/>
                <a:cs typeface="Consolas"/>
                <a:sym typeface="Consolas"/>
              </a:rPr>
              <a:t> reduce(</a:t>
            </a:r>
            <a:r>
              <a:rPr lang="pt-BR"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lambda</a:t>
            </a:r>
            <a:r>
              <a:rPr lang="pt-BR" sz="2000">
                <a:latin typeface="Consolas"/>
                <a:ea typeface="Consolas"/>
                <a:cs typeface="Consolas"/>
                <a:sym typeface="Consolas"/>
              </a:rPr>
              <a:t> s, item: s + chr(item), list, “”)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100"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500"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500"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500"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5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p111"/>
          <p:cNvSpPr txBox="1"/>
          <p:nvPr/>
        </p:nvSpPr>
        <p:spPr>
          <a:xfrm>
            <a:off x="659600" y="1157425"/>
            <a:ext cx="8373600" cy="441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pt-BR" sz="2000">
                <a:latin typeface="Consolas"/>
                <a:ea typeface="Consolas"/>
                <a:cs typeface="Consolas"/>
                <a:sym typeface="Consolas"/>
              </a:rPr>
              <a:t> time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latin typeface="Consolas"/>
                <a:ea typeface="Consolas"/>
                <a:cs typeface="Consolas"/>
                <a:sym typeface="Consolas"/>
              </a:rPr>
              <a:t>start = time.time()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latin typeface="Consolas"/>
                <a:ea typeface="Consolas"/>
                <a:cs typeface="Consolas"/>
                <a:sym typeface="Consolas"/>
              </a:rPr>
              <a:t>print(f2([48,49,50,51,52,53,54,55,56,57,</a:t>
            </a:r>
            <a:r>
              <a:rPr lang="pt-BR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48,49,50,51,52,53,54,55,56,57,48,49,50,51,52,53,54,55,56,57]</a:t>
            </a:r>
            <a:r>
              <a:rPr lang="pt-BR" sz="2000"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latin typeface="Consolas"/>
                <a:ea typeface="Consolas"/>
                <a:cs typeface="Consolas"/>
                <a:sym typeface="Consolas"/>
              </a:rPr>
              <a:t>end = time.time()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latin typeface="Consolas"/>
                <a:ea typeface="Consolas"/>
                <a:cs typeface="Consolas"/>
                <a:sym typeface="Consolas"/>
              </a:rPr>
              <a:t>execution_time = end - start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latin typeface="Consolas"/>
                <a:ea typeface="Consolas"/>
                <a:cs typeface="Consolas"/>
                <a:sym typeface="Consolas"/>
              </a:rPr>
              <a:t>print(</a:t>
            </a:r>
            <a:r>
              <a:rPr lang="pt-BR" sz="20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" %0.3f ms    "</a:t>
            </a:r>
            <a:r>
              <a:rPr lang="pt-BR" sz="2000">
                <a:latin typeface="Consolas"/>
                <a:ea typeface="Consolas"/>
                <a:cs typeface="Consolas"/>
                <a:sym typeface="Consolas"/>
              </a:rPr>
              <a:t> % (execution_time * 1000.))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00"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96" name="Google Shape;696;p111"/>
          <p:cNvSpPr txBox="1">
            <a:spLocks noGrp="1"/>
          </p:cNvSpPr>
          <p:nvPr>
            <p:ph type="ctrTitle"/>
          </p:nvPr>
        </p:nvSpPr>
        <p:spPr>
          <a:xfrm>
            <a:off x="840500" y="266650"/>
            <a:ext cx="7772400" cy="95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Verdana"/>
              <a:buNone/>
            </a:pPr>
            <a:r>
              <a:rPr lang="pt-BR" sz="3000"/>
              <a:t>medindo tempo de execução</a:t>
            </a:r>
            <a:endParaRPr sz="3000"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Verdana"/>
              <a:buNone/>
            </a:pPr>
            <a:r>
              <a:rPr lang="pt-BR" sz="3000"/>
              <a:t>versão 2</a:t>
            </a:r>
            <a:endParaRPr sz="3000"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Verdana"/>
              <a:buNone/>
            </a:pPr>
            <a:endParaRPr sz="3000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112"/>
          <p:cNvSpPr txBox="1"/>
          <p:nvPr/>
        </p:nvSpPr>
        <p:spPr>
          <a:xfrm>
            <a:off x="659600" y="1157425"/>
            <a:ext cx="8373600" cy="441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 python ex01.py 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012345678901234567890123456789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0.164 ms    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00"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02" name="Google Shape;702;p112"/>
          <p:cNvSpPr txBox="1">
            <a:spLocks noGrp="1"/>
          </p:cNvSpPr>
          <p:nvPr>
            <p:ph type="ctrTitle"/>
          </p:nvPr>
        </p:nvSpPr>
        <p:spPr>
          <a:xfrm>
            <a:off x="840500" y="266650"/>
            <a:ext cx="7772400" cy="95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Verdana"/>
              <a:buNone/>
            </a:pPr>
            <a:r>
              <a:rPr lang="pt-BR" sz="3000"/>
              <a:t>medindo tempo de execução</a:t>
            </a:r>
            <a:endParaRPr sz="3000"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Verdana"/>
              <a:buNone/>
            </a:pPr>
            <a:r>
              <a:rPr lang="pt-BR" sz="3000"/>
              <a:t>versão 2</a:t>
            </a:r>
            <a:endParaRPr sz="3000"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Verdana"/>
              <a:buNone/>
            </a:pPr>
            <a:endParaRPr sz="3000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113"/>
          <p:cNvSpPr txBox="1">
            <a:spLocks noGrp="1"/>
          </p:cNvSpPr>
          <p:nvPr>
            <p:ph type="ctrTitle"/>
          </p:nvPr>
        </p:nvSpPr>
        <p:spPr>
          <a:xfrm>
            <a:off x="840500" y="266650"/>
            <a:ext cx="7772400" cy="95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Verdana"/>
              <a:buNone/>
            </a:pPr>
            <a:r>
              <a:rPr lang="pt-BR" sz="3000"/>
              <a:t>medindo tempo de execução</a:t>
            </a:r>
            <a:endParaRPr sz="3000"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Verdana"/>
              <a:buNone/>
            </a:pPr>
            <a:r>
              <a:rPr lang="pt-BR" sz="3000"/>
              <a:t>versão 3</a:t>
            </a:r>
            <a:endParaRPr sz="3000"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Verdana"/>
              <a:buNone/>
            </a:pPr>
            <a:endParaRPr sz="3000"/>
          </a:p>
        </p:txBody>
      </p:sp>
      <p:sp>
        <p:nvSpPr>
          <p:cNvPr id="708" name="Google Shape;708;p113"/>
          <p:cNvSpPr txBox="1"/>
          <p:nvPr/>
        </p:nvSpPr>
        <p:spPr>
          <a:xfrm>
            <a:off x="216800" y="1892200"/>
            <a:ext cx="89886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pt-BR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f3(list):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s = ""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pt-BR"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pt-BR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character </a:t>
            </a:r>
            <a:r>
              <a:rPr lang="pt-BR"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pt-BR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map(chr, list):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s = s + character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pt-BR"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pt-BR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s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7594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3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1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500"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500"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5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114"/>
          <p:cNvSpPr txBox="1"/>
          <p:nvPr/>
        </p:nvSpPr>
        <p:spPr>
          <a:xfrm>
            <a:off x="659600" y="1157425"/>
            <a:ext cx="8373600" cy="441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 err="1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pt-BR" sz="2000" dirty="0">
                <a:latin typeface="Consolas"/>
                <a:ea typeface="Consolas"/>
                <a:cs typeface="Consolas"/>
                <a:sym typeface="Consolas"/>
              </a:rPr>
              <a:t> time</a:t>
            </a:r>
            <a:endParaRPr sz="20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>
                <a:latin typeface="Consolas"/>
                <a:ea typeface="Consolas"/>
                <a:cs typeface="Consolas"/>
                <a:sym typeface="Consolas"/>
              </a:rPr>
              <a:t>start = </a:t>
            </a:r>
            <a:r>
              <a:rPr lang="pt-BR" sz="2000" dirty="0" err="1">
                <a:latin typeface="Consolas"/>
                <a:ea typeface="Consolas"/>
                <a:cs typeface="Consolas"/>
                <a:sym typeface="Consolas"/>
              </a:rPr>
              <a:t>time.time</a:t>
            </a:r>
            <a:r>
              <a:rPr lang="pt-BR" sz="2000" dirty="0"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20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>
                <a:latin typeface="Consolas"/>
                <a:ea typeface="Consolas"/>
                <a:cs typeface="Consolas"/>
                <a:sym typeface="Consolas"/>
              </a:rPr>
              <a:t>print(f3([48,49,50,51,52,53,54,55,56,57,</a:t>
            </a:r>
            <a:r>
              <a:rPr lang="pt-BR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48,49,50,51,52,53,54,55,56,57,48,49,50,51,52,53,54,55,56,57]</a:t>
            </a:r>
            <a:r>
              <a:rPr lang="pt-BR" sz="2000" dirty="0"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20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 err="1">
                <a:latin typeface="Consolas"/>
                <a:ea typeface="Consolas"/>
                <a:cs typeface="Consolas"/>
                <a:sym typeface="Consolas"/>
              </a:rPr>
              <a:t>end</a:t>
            </a:r>
            <a:r>
              <a:rPr lang="pt-BR" sz="2000" dirty="0"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pt-BR" sz="2000" dirty="0" err="1">
                <a:latin typeface="Consolas"/>
                <a:ea typeface="Consolas"/>
                <a:cs typeface="Consolas"/>
                <a:sym typeface="Consolas"/>
              </a:rPr>
              <a:t>time.time</a:t>
            </a:r>
            <a:r>
              <a:rPr lang="pt-BR" sz="2000" dirty="0"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20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 err="1">
                <a:latin typeface="Consolas"/>
                <a:ea typeface="Consolas"/>
                <a:cs typeface="Consolas"/>
                <a:sym typeface="Consolas"/>
              </a:rPr>
              <a:t>execution_time</a:t>
            </a:r>
            <a:r>
              <a:rPr lang="pt-BR" sz="2000" dirty="0"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pt-BR" sz="2000" dirty="0" err="1">
                <a:latin typeface="Consolas"/>
                <a:ea typeface="Consolas"/>
                <a:cs typeface="Consolas"/>
                <a:sym typeface="Consolas"/>
              </a:rPr>
              <a:t>end</a:t>
            </a:r>
            <a:r>
              <a:rPr lang="pt-BR" sz="2000" dirty="0">
                <a:latin typeface="Consolas"/>
                <a:ea typeface="Consolas"/>
                <a:cs typeface="Consolas"/>
                <a:sym typeface="Consolas"/>
              </a:rPr>
              <a:t> - start</a:t>
            </a:r>
            <a:endParaRPr sz="20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>
                <a:latin typeface="Consolas"/>
                <a:ea typeface="Consolas"/>
                <a:cs typeface="Consolas"/>
                <a:sym typeface="Consolas"/>
              </a:rPr>
              <a:t>print(</a:t>
            </a:r>
            <a:r>
              <a:rPr lang="pt-BR" sz="2000" dirty="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" %0.3f </a:t>
            </a:r>
            <a:r>
              <a:rPr lang="pt-BR" sz="2000" dirty="0" err="1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ms</a:t>
            </a:r>
            <a:r>
              <a:rPr lang="pt-BR" sz="2000" dirty="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    "</a:t>
            </a:r>
            <a:r>
              <a:rPr lang="pt-BR" sz="2000" dirty="0">
                <a:latin typeface="Consolas"/>
                <a:ea typeface="Consolas"/>
                <a:cs typeface="Consolas"/>
                <a:sym typeface="Consolas"/>
              </a:rPr>
              <a:t> % (</a:t>
            </a:r>
            <a:r>
              <a:rPr lang="pt-BR" sz="2000" dirty="0" err="1">
                <a:latin typeface="Consolas"/>
                <a:ea typeface="Consolas"/>
                <a:cs typeface="Consolas"/>
                <a:sym typeface="Consolas"/>
              </a:rPr>
              <a:t>execution_time</a:t>
            </a:r>
            <a:r>
              <a:rPr lang="pt-BR" sz="2000" dirty="0">
                <a:latin typeface="Consolas"/>
                <a:ea typeface="Consolas"/>
                <a:cs typeface="Consolas"/>
                <a:sym typeface="Consolas"/>
              </a:rPr>
              <a:t> * 1000.))</a:t>
            </a:r>
            <a:endParaRPr sz="20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 dirty="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00" dirty="0"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14" name="Google Shape;714;p114"/>
          <p:cNvSpPr txBox="1">
            <a:spLocks noGrp="1"/>
          </p:cNvSpPr>
          <p:nvPr>
            <p:ph type="ctrTitle"/>
          </p:nvPr>
        </p:nvSpPr>
        <p:spPr>
          <a:xfrm>
            <a:off x="840500" y="266650"/>
            <a:ext cx="7772400" cy="95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Verdana"/>
              <a:buNone/>
            </a:pPr>
            <a:r>
              <a:rPr lang="pt-BR" sz="3000"/>
              <a:t>medindo tempo de execução</a:t>
            </a:r>
            <a:endParaRPr sz="3000"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Verdana"/>
              <a:buNone/>
            </a:pPr>
            <a:r>
              <a:rPr lang="pt-BR" sz="3000"/>
              <a:t>versão 3</a:t>
            </a:r>
            <a:endParaRPr sz="3000"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Verdana"/>
              <a:buNone/>
            </a:pPr>
            <a:endParaRPr sz="3000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115"/>
          <p:cNvSpPr txBox="1"/>
          <p:nvPr/>
        </p:nvSpPr>
        <p:spPr>
          <a:xfrm>
            <a:off x="659600" y="1157425"/>
            <a:ext cx="8373600" cy="441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 python ex01.py 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012345678901234567890123456789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0.020 ms   </a:t>
            </a:r>
            <a:r>
              <a:rPr lang="pt-BR" sz="2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2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00"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20" name="Google Shape;720;p115"/>
          <p:cNvSpPr txBox="1">
            <a:spLocks noGrp="1"/>
          </p:cNvSpPr>
          <p:nvPr>
            <p:ph type="ctrTitle"/>
          </p:nvPr>
        </p:nvSpPr>
        <p:spPr>
          <a:xfrm>
            <a:off x="840500" y="266650"/>
            <a:ext cx="7772400" cy="95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Verdana"/>
              <a:buNone/>
            </a:pPr>
            <a:r>
              <a:rPr lang="pt-BR" sz="3000"/>
              <a:t>medindo tempo de execução</a:t>
            </a:r>
            <a:endParaRPr sz="3000"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Verdana"/>
              <a:buNone/>
            </a:pPr>
            <a:r>
              <a:rPr lang="pt-BR" sz="3000"/>
              <a:t>versão 3</a:t>
            </a:r>
            <a:endParaRPr sz="3000"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Verdana"/>
              <a:buNone/>
            </a:pPr>
            <a:endParaRPr sz="3000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116"/>
          <p:cNvSpPr txBox="1"/>
          <p:nvPr/>
        </p:nvSpPr>
        <p:spPr>
          <a:xfrm>
            <a:off x="117575" y="2928900"/>
            <a:ext cx="8843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400" b="1">
                <a:latin typeface="Raleway"/>
                <a:ea typeface="Raleway"/>
                <a:cs typeface="Raleway"/>
                <a:sym typeface="Raleway"/>
              </a:rPr>
              <a:t>o que é profiling?</a:t>
            </a:r>
            <a:endParaRPr sz="34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p117"/>
          <p:cNvSpPr txBox="1"/>
          <p:nvPr/>
        </p:nvSpPr>
        <p:spPr>
          <a:xfrm>
            <a:off x="1629975" y="2177150"/>
            <a:ext cx="6150300" cy="20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Um profile é uma ferramenta que obtém um conjunto de dados de desempenho sobre trechos do programa sendo executado.</a:t>
            </a:r>
            <a:endParaRPr sz="2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31" name="Google Shape;731;p117"/>
          <p:cNvSpPr txBox="1">
            <a:spLocks noGrp="1"/>
          </p:cNvSpPr>
          <p:nvPr>
            <p:ph type="title"/>
          </p:nvPr>
        </p:nvSpPr>
        <p:spPr>
          <a:xfrm>
            <a:off x="467544" y="545196"/>
            <a:ext cx="8219400" cy="6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pt-BR"/>
              <a:t>Profile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6"/>
          <p:cNvSpPr txBox="1"/>
          <p:nvPr/>
        </p:nvSpPr>
        <p:spPr>
          <a:xfrm>
            <a:off x="117575" y="2928900"/>
            <a:ext cx="8843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aleway"/>
              <a:buNone/>
            </a:pPr>
            <a:r>
              <a:rPr lang="pt-BR" sz="4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requisitos de desempenho</a:t>
            </a:r>
            <a:endParaRPr sz="4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aleway"/>
              <a:buNone/>
            </a:pPr>
            <a:endParaRPr sz="3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118"/>
          <p:cNvSpPr txBox="1">
            <a:spLocks noGrp="1"/>
          </p:cNvSpPr>
          <p:nvPr>
            <p:ph type="title"/>
          </p:nvPr>
        </p:nvSpPr>
        <p:spPr>
          <a:xfrm>
            <a:off x="467544" y="545196"/>
            <a:ext cx="8219400" cy="6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pt-BR"/>
              <a:t>Profile</a:t>
            </a:r>
            <a:endParaRPr/>
          </a:p>
        </p:txBody>
      </p:sp>
      <p:sp>
        <p:nvSpPr>
          <p:cNvPr id="737" name="Google Shape;737;p118"/>
          <p:cNvSpPr txBox="1"/>
          <p:nvPr/>
        </p:nvSpPr>
        <p:spPr>
          <a:xfrm>
            <a:off x="1629975" y="2177150"/>
            <a:ext cx="6150300" cy="20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Há duas técnicas de coletas de dados de desempenho:</a:t>
            </a:r>
            <a:endParaRPr sz="2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marR="0" lvl="0" indent="-4064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"/>
              <a:buChar char="-"/>
            </a:pPr>
            <a:r>
              <a:rPr lang="pt-BR" sz="2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profiler determinístico</a:t>
            </a:r>
            <a:endParaRPr sz="2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marR="0" lvl="0" indent="-4064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"/>
              <a:buChar char="-"/>
            </a:pPr>
            <a:r>
              <a:rPr lang="pt-BR" sz="2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profiler estatístico</a:t>
            </a:r>
            <a:endParaRPr sz="2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119"/>
          <p:cNvSpPr txBox="1"/>
          <p:nvPr/>
        </p:nvSpPr>
        <p:spPr>
          <a:xfrm>
            <a:off x="117575" y="2928900"/>
            <a:ext cx="8843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400" b="1">
                <a:latin typeface="Raleway"/>
                <a:ea typeface="Raleway"/>
                <a:cs typeface="Raleway"/>
                <a:sym typeface="Raleway"/>
              </a:rPr>
              <a:t>profiler determinístico</a:t>
            </a:r>
            <a:endParaRPr sz="34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p120"/>
          <p:cNvSpPr txBox="1">
            <a:spLocks noGrp="1"/>
          </p:cNvSpPr>
          <p:nvPr>
            <p:ph type="title"/>
          </p:nvPr>
        </p:nvSpPr>
        <p:spPr>
          <a:xfrm>
            <a:off x="467544" y="545196"/>
            <a:ext cx="8219400" cy="6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pt-BR"/>
              <a:t>Profiler determinístico</a:t>
            </a:r>
            <a:endParaRPr/>
          </a:p>
        </p:txBody>
      </p:sp>
      <p:sp>
        <p:nvSpPr>
          <p:cNvPr id="748" name="Google Shape;748;p120"/>
          <p:cNvSpPr txBox="1"/>
          <p:nvPr/>
        </p:nvSpPr>
        <p:spPr>
          <a:xfrm>
            <a:off x="1629975" y="2177150"/>
            <a:ext cx="6150300" cy="20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Executa o rastreamento das funções em vários pontos de interesse (ex. chamadas e retornos de funções) e registra o momento exato desse evento.</a:t>
            </a:r>
            <a:endParaRPr sz="2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p121"/>
          <p:cNvSpPr txBox="1"/>
          <p:nvPr/>
        </p:nvSpPr>
        <p:spPr>
          <a:xfrm>
            <a:off x="446850" y="180100"/>
            <a:ext cx="85131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pt-BR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profile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pt-BR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fib(n):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pt-BR"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pt-BR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n &lt;= 2: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pt-BR"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pt-BR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1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pt-BR"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pt-BR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pt-BR"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pt-BR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fib(n-1) + fib(n-2)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pt-BR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fib_seq(n):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seq = [ ]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pt-BR"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pt-BR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n &gt; 0: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seq.extend(fib_seq(n-1))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seq.append(fib(n))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pt-BR"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pt-BR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seq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pt-BR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'=' * 80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profile.run(</a:t>
            </a:r>
            <a:r>
              <a:rPr lang="pt-BR" sz="20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'print fib_seq(20); print'</a:t>
            </a:r>
            <a:r>
              <a:rPr lang="pt-BR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marL="45720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100"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500"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500"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500"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5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p122"/>
          <p:cNvSpPr txBox="1"/>
          <p:nvPr/>
        </p:nvSpPr>
        <p:spPr>
          <a:xfrm>
            <a:off x="54475" y="267975"/>
            <a:ext cx="106833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 python prof.py</a:t>
            </a: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================================================================================</a:t>
            </a: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[0, 1, 1, 2, 3, 5, 8, 13, 21, 34, 55, 89, 144, 233, 377, 610, 987, 1597, 2584, 4181, 6765]</a:t>
            </a: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57356 function calls (66 primitive calls) in 0.204 seconds</a:t>
            </a: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Ordered by: standard name</a:t>
            </a: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ncalls  tottime  percall  cumtime  percall filename:lineno(function)</a:t>
            </a: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21    0.000    0.000    0.000    0.000 :0(append)</a:t>
            </a: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20    0.000    0.000    0.000    0.000 :0(extend)</a:t>
            </a: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1    0.001    0.001    0.001    0.001 :0(setprofile)</a:t>
            </a: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1    0.000    0.000    0.204    0.204 &lt;string&gt;:1(&lt;module&gt;)</a:t>
            </a: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21/1    0.000    0.000    0.203    0.203 prof.py:13(fib_seq)</a:t>
            </a: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57291/21    0.203    0.000    0.203    0.010 prof.py:4(fib)</a:t>
            </a: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1    0.000    0.000    0.204    0.204 profile:0(print fib_seq(20); print)</a:t>
            </a: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0    0.000             0.000          profile:0(profiler)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p123"/>
          <p:cNvSpPr txBox="1"/>
          <p:nvPr/>
        </p:nvSpPr>
        <p:spPr>
          <a:xfrm>
            <a:off x="659600" y="1157425"/>
            <a:ext cx="8049900" cy="441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>
                <a:latin typeface="Raleway"/>
                <a:ea typeface="Raleway"/>
                <a:cs typeface="Raleway"/>
                <a:sym typeface="Raleway"/>
              </a:rPr>
              <a:t>A primeira linha indica 57356 chamadas de função.</a:t>
            </a:r>
            <a:endParaRPr sz="230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>
                <a:latin typeface="Raleway"/>
                <a:ea typeface="Raleway"/>
                <a:cs typeface="Raleway"/>
                <a:sym typeface="Raleway"/>
              </a:rPr>
              <a:t>As colunas indicam:</a:t>
            </a:r>
            <a:endParaRPr sz="2300"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74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Font typeface="Raleway"/>
              <a:buChar char="-"/>
            </a:pPr>
            <a:r>
              <a:rPr lang="pt-BR" sz="2300">
                <a:latin typeface="Consolas"/>
                <a:ea typeface="Consolas"/>
                <a:cs typeface="Consolas"/>
                <a:sym typeface="Consolas"/>
              </a:rPr>
              <a:t>ncalls</a:t>
            </a:r>
            <a:r>
              <a:rPr lang="pt-BR" sz="2300">
                <a:latin typeface="Raleway"/>
                <a:ea typeface="Raleway"/>
                <a:cs typeface="Raleway"/>
                <a:sym typeface="Raleway"/>
              </a:rPr>
              <a:t>: número de chamadas</a:t>
            </a:r>
            <a:endParaRPr sz="2300"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74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Font typeface="Raleway"/>
              <a:buChar char="-"/>
            </a:pPr>
            <a:r>
              <a:rPr lang="pt-BR" sz="2300">
                <a:latin typeface="Consolas"/>
                <a:ea typeface="Consolas"/>
                <a:cs typeface="Consolas"/>
                <a:sym typeface="Consolas"/>
              </a:rPr>
              <a:t>tottime</a:t>
            </a:r>
            <a:r>
              <a:rPr lang="pt-BR" sz="2300">
                <a:latin typeface="Raleway"/>
                <a:ea typeface="Raleway"/>
                <a:cs typeface="Raleway"/>
                <a:sym typeface="Raleway"/>
              </a:rPr>
              <a:t>: tempo total gasto na função</a:t>
            </a:r>
            <a:endParaRPr sz="2300"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74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Font typeface="Raleway"/>
              <a:buChar char="-"/>
            </a:pPr>
            <a:r>
              <a:rPr lang="pt-BR" sz="2300">
                <a:latin typeface="Consolas"/>
                <a:ea typeface="Consolas"/>
                <a:cs typeface="Consolas"/>
                <a:sym typeface="Consolas"/>
              </a:rPr>
              <a:t>cumtime</a:t>
            </a:r>
            <a:r>
              <a:rPr lang="pt-BR" sz="2300">
                <a:latin typeface="Raleway"/>
                <a:ea typeface="Raleway"/>
                <a:cs typeface="Raleway"/>
                <a:sym typeface="Raleway"/>
              </a:rPr>
              <a:t>: ou cumulative time, que é o tempo acumulado na chamada das subfunções.</a:t>
            </a:r>
            <a:endParaRPr sz="2300"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74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Font typeface="Raleway"/>
              <a:buChar char="-"/>
            </a:pPr>
            <a:r>
              <a:rPr lang="pt-BR" sz="2300">
                <a:latin typeface="Consolas"/>
                <a:ea typeface="Consolas"/>
                <a:cs typeface="Consolas"/>
                <a:sym typeface="Consolas"/>
              </a:rPr>
              <a:t>percall</a:t>
            </a:r>
            <a:r>
              <a:rPr lang="pt-BR" sz="2300">
                <a:latin typeface="Raleway"/>
                <a:ea typeface="Raleway"/>
                <a:cs typeface="Raleway"/>
                <a:sym typeface="Raleway"/>
              </a:rPr>
              <a:t>: é o resultado da divisão </a:t>
            </a:r>
            <a:r>
              <a:rPr lang="pt-BR" sz="2300">
                <a:latin typeface="Consolas"/>
                <a:ea typeface="Consolas"/>
                <a:cs typeface="Consolas"/>
                <a:sym typeface="Consolas"/>
              </a:rPr>
              <a:t>cumtime/ncalls</a:t>
            </a:r>
            <a:endParaRPr sz="230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74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Font typeface="Raleway"/>
              <a:buChar char="-"/>
            </a:pPr>
            <a:r>
              <a:rPr lang="pt-BR" sz="2300">
                <a:latin typeface="Consolas"/>
                <a:ea typeface="Consolas"/>
                <a:cs typeface="Consolas"/>
                <a:sym typeface="Consolas"/>
              </a:rPr>
              <a:t>filename:lineno(function)</a:t>
            </a:r>
            <a:r>
              <a:rPr lang="pt-BR" sz="2300">
                <a:latin typeface="Raleway"/>
                <a:ea typeface="Raleway"/>
                <a:cs typeface="Raleway"/>
                <a:sym typeface="Raleway"/>
              </a:rPr>
              <a:t>: fornece dados de cada função.</a:t>
            </a:r>
            <a:endParaRPr sz="230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>
              <a:solidFill>
                <a:schemeClr val="dk1"/>
              </a:solidFill>
            </a:endParaRPr>
          </a:p>
          <a:p>
            <a:pPr marL="0" lvl="0" indent="5143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00"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64" name="Google Shape;764;p123"/>
          <p:cNvSpPr txBox="1">
            <a:spLocks noGrp="1"/>
          </p:cNvSpPr>
          <p:nvPr>
            <p:ph type="title" idx="4294967295"/>
          </p:nvPr>
        </p:nvSpPr>
        <p:spPr>
          <a:xfrm>
            <a:off x="467544" y="164196"/>
            <a:ext cx="8219400" cy="6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pt-BR" sz="3600" b="1"/>
              <a:t>Profile</a:t>
            </a:r>
            <a:endParaRPr sz="3600" b="1"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p124"/>
          <p:cNvSpPr txBox="1"/>
          <p:nvPr/>
        </p:nvSpPr>
        <p:spPr>
          <a:xfrm>
            <a:off x="446850" y="180100"/>
            <a:ext cx="85131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pt-BR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cProfile, pstats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pt-BR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fib(n):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pt-BR"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pt-BR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n == 0: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pt-BR"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pt-BR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0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pt-BR"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elif</a:t>
            </a:r>
            <a:r>
              <a:rPr lang="pt-BR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n == 1: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pt-BR"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pt-BR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1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pt-BR"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elif</a:t>
            </a:r>
            <a:r>
              <a:rPr lang="pt-BR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pt-BR"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pt-BR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fib(n-1) + fib(n-2)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pt-BR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fib_seq(n):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seq = [ ]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pt-BR"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pt-BR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n &gt; 0: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seq.extend(fib_seq(n-1))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seq.append(fib(n))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pt-BR"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pt-BR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seq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cProfile.run(</a:t>
            </a:r>
            <a:r>
              <a:rPr lang="pt-BR" sz="20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"print fib_seq(20); print "</a:t>
            </a:r>
            <a:r>
              <a:rPr lang="pt-BR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6184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400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marL="45720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100"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500"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500"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500"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5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p125"/>
          <p:cNvSpPr txBox="1"/>
          <p:nvPr/>
        </p:nvSpPr>
        <p:spPr>
          <a:xfrm>
            <a:off x="54475" y="267975"/>
            <a:ext cx="106833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 python cprof.py </a:t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[0, 1, 1, 2, 3, 5, 8, 13, 21, 34, 55, 89, 144, 233, 377, 610, 987, 1597, 2584, 4181, 6765]</a:t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57355 function calls (65 primitive calls) in 0.018 seconds</a:t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Ordered by: standard name</a:t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ncalls  tottime  percall  cumtime  percall filename:lineno(function)</a:t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1    0.000    0.000    0.018    0.018 &lt;string&gt;:1(&lt;module&gt;)</a:t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21/1    0.000    0.000    0.018    0.018 cprof.py:13(fib_seq)</a:t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57291/21    0.018    0.000    0.018    0.001 cprof.py:4(fib)</a:t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21    0.000    0.000    0.000    0.000 {method 'append' of 'list' objects}</a:t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1    0.000    0.000    0.000    0.000 {method 'disable' of '_lsprof.Profiler' objects}</a:t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20    0.000    0.000    0.000    0.000 {method 'extend' of 'list' objects}</a:t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126"/>
          <p:cNvSpPr txBox="1"/>
          <p:nvPr/>
        </p:nvSpPr>
        <p:spPr>
          <a:xfrm>
            <a:off x="446850" y="180100"/>
            <a:ext cx="85131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pt-BR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fib(n):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pt-BR"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pt-BR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n == 0: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pt-BR"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pt-BR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0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pt-BR"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elif</a:t>
            </a:r>
            <a:r>
              <a:rPr lang="pt-BR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n == 1: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pt-BR"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pt-BR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1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pt-BR"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elif</a:t>
            </a:r>
            <a:r>
              <a:rPr lang="pt-BR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pt-BR"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pt-BR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fib(n-1) + fib(n-2)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pt-BR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fib_seq(n):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seq = [ ]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pt-BR"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pt-BR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n &gt; 0: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seq.extend(fib_seq(n-1))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seq.append(fib(n))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pt-BR"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pt-BR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seq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print </a:t>
            </a:r>
            <a:r>
              <a:rPr lang="pt-BR" sz="2000">
                <a:latin typeface="Consolas"/>
                <a:ea typeface="Consolas"/>
                <a:cs typeface="Consolas"/>
                <a:sym typeface="Consolas"/>
              </a:rPr>
              <a:t>fib_seq(20)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endParaRPr sz="20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6184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400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marL="45720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100"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500"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500"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500"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5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p127"/>
          <p:cNvSpPr txBox="1"/>
          <p:nvPr/>
        </p:nvSpPr>
        <p:spPr>
          <a:xfrm>
            <a:off x="54475" y="267975"/>
            <a:ext cx="106833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>
                <a:latin typeface="Consolas"/>
                <a:ea typeface="Consolas"/>
                <a:cs typeface="Consolas"/>
                <a:sym typeface="Consolas"/>
              </a:rPr>
              <a:t>$ python -m cProfile -s cumtime ex01.py 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>
                <a:latin typeface="Consolas"/>
                <a:ea typeface="Consolas"/>
                <a:cs typeface="Consolas"/>
                <a:sym typeface="Consolas"/>
              </a:rPr>
              <a:t>[0, 1, 1, 2, 3, 5, 8, 13, 21, 34, 55, 89, 144, 233, 377, 610, 987, 1597, 2584, 4181, 6765]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>
                <a:latin typeface="Consolas"/>
                <a:ea typeface="Consolas"/>
                <a:cs typeface="Consolas"/>
                <a:sym typeface="Consolas"/>
              </a:rPr>
              <a:t>         57360 function calls (70 primitive calls) in 0.019 seconds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>
                <a:latin typeface="Consolas"/>
                <a:ea typeface="Consolas"/>
                <a:cs typeface="Consolas"/>
                <a:sym typeface="Consolas"/>
              </a:rPr>
              <a:t>   Ordered by: cumulative time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>
                <a:latin typeface="Consolas"/>
                <a:ea typeface="Consolas"/>
                <a:cs typeface="Consolas"/>
                <a:sym typeface="Consolas"/>
              </a:rPr>
              <a:t>   ncalls  tottime  percall  cumtime  percall filename:lineno(function)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>
                <a:latin typeface="Consolas"/>
                <a:ea typeface="Consolas"/>
                <a:cs typeface="Consolas"/>
                <a:sym typeface="Consolas"/>
              </a:rPr>
              <a:t>        1    0.000    0.000    0.019    0.019 ex01.py:1(&lt;module&gt;)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>
                <a:latin typeface="Consolas"/>
                <a:ea typeface="Consolas"/>
                <a:cs typeface="Consolas"/>
                <a:sym typeface="Consolas"/>
              </a:rPr>
              <a:t>     21/1    0.000    0.000    0.019    0.019 ex01.py:12(fib_seq)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>
                <a:latin typeface="Consolas"/>
                <a:ea typeface="Consolas"/>
                <a:cs typeface="Consolas"/>
                <a:sym typeface="Consolas"/>
              </a:rPr>
              <a:t> 57291/21    0.019    0.000    0.019    0.001 ex01.py:3(fib)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>
                <a:latin typeface="Consolas"/>
                <a:ea typeface="Consolas"/>
                <a:cs typeface="Consolas"/>
                <a:sym typeface="Consolas"/>
              </a:rPr>
              <a:t>        1    0.000    0.000    0.000    0.000 pstats.py:1(&lt;module&gt;)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>
                <a:latin typeface="Consolas"/>
                <a:ea typeface="Consolas"/>
                <a:cs typeface="Consolas"/>
                <a:sym typeface="Consolas"/>
              </a:rPr>
              <a:t>        1    0.000    0.000    0.000    0.000 cProfile.py:5(&lt;module&gt;)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>
                <a:latin typeface="Consolas"/>
                <a:ea typeface="Consolas"/>
                <a:cs typeface="Consolas"/>
                <a:sym typeface="Consolas"/>
              </a:rPr>
              <a:t>        1    0.000    0.000    0.000    0.000 pstats.py:32(Stats)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>
                <a:latin typeface="Consolas"/>
                <a:ea typeface="Consolas"/>
                <a:cs typeface="Consolas"/>
                <a:sym typeface="Consolas"/>
              </a:rPr>
              <a:t>       21    0.000    0.000    0.000    0.000 {method 'append' of 'list' objects}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>
                <a:latin typeface="Consolas"/>
                <a:ea typeface="Consolas"/>
                <a:cs typeface="Consolas"/>
                <a:sym typeface="Consolas"/>
              </a:rPr>
              <a:t>       20    0.000    0.000    0.000    0.000 {method 'extend' of 'list' objects}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>
                <a:latin typeface="Consolas"/>
                <a:ea typeface="Consolas"/>
                <a:cs typeface="Consolas"/>
                <a:sym typeface="Consolas"/>
              </a:rPr>
              <a:t>        1    0.000    0.000    0.000    0.000 cProfile.py:66(Profile)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>
                <a:latin typeface="Consolas"/>
                <a:ea typeface="Consolas"/>
                <a:cs typeface="Consolas"/>
                <a:sym typeface="Consolas"/>
              </a:rPr>
              <a:t>        1    0.000    0.000    0.000    0.000 pstats.py:451(TupleComp)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>
                <a:latin typeface="Consolas"/>
                <a:ea typeface="Consolas"/>
                <a:cs typeface="Consolas"/>
                <a:sym typeface="Consolas"/>
              </a:rPr>
              <a:t>        1    0.000    0.000    0.000    0.000 {method 'disable' of '_lsprof.Profiler' objects}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7"/>
          <p:cNvSpPr txBox="1"/>
          <p:nvPr/>
        </p:nvSpPr>
        <p:spPr>
          <a:xfrm>
            <a:off x="899100" y="1919675"/>
            <a:ext cx="73458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aleway"/>
              <a:buNone/>
            </a:pPr>
            <a:r>
              <a:rPr lang="pt-BR" sz="29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“A funcionalidade 'Consultar pedidos de compra' deve fornecer tempos de resposta de no máximo 2s, considerando 100 usuários concorrentes, com uma subida de 10s e 200 registros a serem retornados do banco de dados.”</a:t>
            </a:r>
            <a:endParaRPr sz="29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aleway"/>
              <a:buNone/>
            </a:pPr>
            <a:endParaRPr sz="3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89" name="Google Shape;289;p47"/>
          <p:cNvSpPr txBox="1"/>
          <p:nvPr/>
        </p:nvSpPr>
        <p:spPr>
          <a:xfrm>
            <a:off x="262925" y="527450"/>
            <a:ext cx="75510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aleway"/>
              <a:buNone/>
            </a:pPr>
            <a:r>
              <a:rPr lang="pt-BR" sz="34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Requisitos de desempenho</a:t>
            </a:r>
            <a:endParaRPr sz="34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p128"/>
          <p:cNvSpPr txBox="1"/>
          <p:nvPr/>
        </p:nvSpPr>
        <p:spPr>
          <a:xfrm>
            <a:off x="117575" y="2928900"/>
            <a:ext cx="8843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400" b="1">
                <a:latin typeface="Raleway"/>
                <a:ea typeface="Raleway"/>
                <a:cs typeface="Raleway"/>
                <a:sym typeface="Raleway"/>
              </a:rPr>
              <a:t>melhorando o algoritmo</a:t>
            </a:r>
            <a:endParaRPr sz="34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p129"/>
          <p:cNvSpPr txBox="1"/>
          <p:nvPr/>
        </p:nvSpPr>
        <p:spPr>
          <a:xfrm>
            <a:off x="446850" y="180100"/>
            <a:ext cx="85131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pt-BR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cProfile, pstats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pt-BR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memoize: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pt-BR"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pt-BR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__init__(</a:t>
            </a:r>
            <a:r>
              <a:rPr lang="pt-BR"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pt-BR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function):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pt-BR"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pt-BR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.function = function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pt-BR"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pt-BR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.cache = {}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pt-BR"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pt-BR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__call__(</a:t>
            </a:r>
            <a:r>
              <a:rPr lang="pt-BR"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pt-BR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*args):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pt-BR"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try</a:t>
            </a:r>
            <a:r>
              <a:rPr lang="pt-BR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return </a:t>
            </a:r>
            <a:r>
              <a:rPr lang="pt-BR"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pt-BR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.cache[args]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pt-BR"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except</a:t>
            </a:r>
            <a:r>
              <a:rPr lang="pt-BR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KeyError: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pt-BR"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pt-BR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.cache[args] = </a:t>
            </a:r>
            <a:r>
              <a:rPr lang="pt-BR"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pt-BR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.function(*args)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return </a:t>
            </a:r>
            <a:r>
              <a:rPr lang="pt-BR"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pt-BR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.cache[args]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# continua na próxima página</a:t>
            </a:r>
            <a:endParaRPr sz="2000"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5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p130"/>
          <p:cNvSpPr txBox="1"/>
          <p:nvPr/>
        </p:nvSpPr>
        <p:spPr>
          <a:xfrm>
            <a:off x="446850" y="180100"/>
            <a:ext cx="85131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# continuação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>
                <a:solidFill>
                  <a:srgbClr val="BF9000"/>
                </a:solidFill>
                <a:latin typeface="Consolas"/>
                <a:ea typeface="Consolas"/>
                <a:cs typeface="Consolas"/>
                <a:sym typeface="Consolas"/>
              </a:rPr>
              <a:t>@memoized</a:t>
            </a:r>
            <a:endParaRPr sz="2000">
              <a:solidFill>
                <a:srgbClr val="BF9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pt-BR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fib(n):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pt-BR"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pt-BR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n == 0: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pt-BR"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pt-BR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0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pt-BR"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elif</a:t>
            </a:r>
            <a:r>
              <a:rPr lang="pt-BR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n == 1: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pt-BR"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pt-BR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1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pt-BR"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elif</a:t>
            </a:r>
            <a:r>
              <a:rPr lang="pt-BR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pt-BR"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pt-BR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fib(n-1) + fib(n-2)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pt-BR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fib_seq(n):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seq = [ ]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pt-BR"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pt-BR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n &gt; 0: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seq.extend(fib_seq(n-1))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seq.append(fib(n))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pt-BR"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pt-BR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seq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cProfile.run(</a:t>
            </a:r>
            <a:r>
              <a:rPr lang="pt-BR" sz="20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"print fib_seq(20); print "</a:t>
            </a:r>
            <a:r>
              <a:rPr lang="pt-BR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6184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400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marL="45720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100"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500"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500"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500"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5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p131"/>
          <p:cNvSpPr txBox="1"/>
          <p:nvPr/>
        </p:nvSpPr>
        <p:spPr>
          <a:xfrm>
            <a:off x="54475" y="267975"/>
            <a:ext cx="106833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>
                <a:latin typeface="Consolas"/>
                <a:ea typeface="Consolas"/>
                <a:cs typeface="Consolas"/>
                <a:sym typeface="Consolas"/>
              </a:rPr>
              <a:t>$ python memo_cprof.py 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>
                <a:latin typeface="Consolas"/>
                <a:ea typeface="Consolas"/>
                <a:cs typeface="Consolas"/>
                <a:sym typeface="Consolas"/>
              </a:rPr>
              <a:t>[0, 1, 1, 2, 3, 5, 8, 13, 21, 34, 55, 89, 144, 233, 377, 610, 987, 1597, 2584, 4181, 6765]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>
                <a:latin typeface="Consolas"/>
                <a:ea typeface="Consolas"/>
                <a:cs typeface="Consolas"/>
                <a:sym typeface="Consolas"/>
              </a:rPr>
              <a:t>         144 function calls (86 primitive calls) in 0.000 seconds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>
                <a:latin typeface="Consolas"/>
                <a:ea typeface="Consolas"/>
                <a:cs typeface="Consolas"/>
                <a:sym typeface="Consolas"/>
              </a:rPr>
              <a:t>   Ordered by: standard name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>
                <a:latin typeface="Consolas"/>
                <a:ea typeface="Consolas"/>
                <a:cs typeface="Consolas"/>
                <a:sym typeface="Consolas"/>
              </a:rPr>
              <a:t>   ncalls  tottime  percall  cumtime  percall filename:lineno(function)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>
                <a:latin typeface="Consolas"/>
                <a:ea typeface="Consolas"/>
                <a:cs typeface="Consolas"/>
                <a:sym typeface="Consolas"/>
              </a:rPr>
              <a:t>        1    0.000    0.000    0.000    0.000 &lt;string&gt;:1(&lt;module&gt;)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>
                <a:latin typeface="Consolas"/>
                <a:ea typeface="Consolas"/>
                <a:cs typeface="Consolas"/>
                <a:sym typeface="Consolas"/>
              </a:rPr>
              <a:t>       21    0.000    0.000    0.000    0.000 memo_cprof.py:15(fib)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>
                <a:latin typeface="Consolas"/>
                <a:ea typeface="Consolas"/>
                <a:cs typeface="Consolas"/>
                <a:sym typeface="Consolas"/>
              </a:rPr>
              <a:t>     21/1    0.000    0.000    0.000    0.000 memo_cprof.py:24(fib_seq)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>
                <a:latin typeface="Consolas"/>
                <a:ea typeface="Consolas"/>
                <a:cs typeface="Consolas"/>
                <a:sym typeface="Consolas"/>
              </a:rPr>
              <a:t>    59/21    0.000    0.000    0.000    0.000 memo_cprof.py:8(__call__)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>
                <a:latin typeface="Consolas"/>
                <a:ea typeface="Consolas"/>
                <a:cs typeface="Consolas"/>
                <a:sym typeface="Consolas"/>
              </a:rPr>
              <a:t>       21    0.000    0.000    0.000    0.000 {method 'append' of 'list' objects}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>
                <a:latin typeface="Consolas"/>
                <a:ea typeface="Consolas"/>
                <a:cs typeface="Consolas"/>
                <a:sym typeface="Consolas"/>
              </a:rPr>
              <a:t>        1    0.000    0.000    0.000    0.000 {method 'disable' of '_lsprof.Profiler' objects}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>
                <a:latin typeface="Consolas"/>
                <a:ea typeface="Consolas"/>
                <a:cs typeface="Consolas"/>
                <a:sym typeface="Consolas"/>
              </a:rPr>
              <a:t>       20    0.000    0.000    0.000    0.000 {method 'extend' of 'list' objects}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p132"/>
          <p:cNvSpPr txBox="1"/>
          <p:nvPr/>
        </p:nvSpPr>
        <p:spPr>
          <a:xfrm>
            <a:off x="117575" y="2928900"/>
            <a:ext cx="8843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400" b="1">
                <a:latin typeface="Raleway"/>
                <a:ea typeface="Raleway"/>
                <a:cs typeface="Raleway"/>
                <a:sym typeface="Raleway"/>
              </a:rPr>
              <a:t>profiler estatístico</a:t>
            </a:r>
            <a:endParaRPr sz="34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p133"/>
          <p:cNvSpPr txBox="1">
            <a:spLocks noGrp="1"/>
          </p:cNvSpPr>
          <p:nvPr>
            <p:ph type="title"/>
          </p:nvPr>
        </p:nvSpPr>
        <p:spPr>
          <a:xfrm>
            <a:off x="467544" y="545196"/>
            <a:ext cx="8219400" cy="6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pt-BR"/>
              <a:t>Profiler estatístico</a:t>
            </a:r>
            <a:endParaRPr/>
          </a:p>
        </p:txBody>
      </p:sp>
      <p:sp>
        <p:nvSpPr>
          <p:cNvPr id="815" name="Google Shape;815;p133"/>
          <p:cNvSpPr txBox="1"/>
          <p:nvPr/>
        </p:nvSpPr>
        <p:spPr>
          <a:xfrm>
            <a:off x="1629975" y="2177150"/>
            <a:ext cx="6150300" cy="20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Não rastreia cada evento (ex. chamada de funções), ao invés disso, interrompe periodicamente a execução e coleta dados do estado da execução.</a:t>
            </a:r>
            <a:endParaRPr sz="2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p134"/>
          <p:cNvSpPr txBox="1"/>
          <p:nvPr/>
        </p:nvSpPr>
        <p:spPr>
          <a:xfrm>
            <a:off x="446850" y="180100"/>
            <a:ext cx="85131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pt-BR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fib(n):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pt-BR"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pt-BR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n == 0: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pt-BR"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pt-BR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0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pt-BR"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elif</a:t>
            </a:r>
            <a:r>
              <a:rPr lang="pt-BR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n == 1: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pt-BR"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pt-BR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1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pt-BR"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elif</a:t>
            </a:r>
            <a:r>
              <a:rPr lang="pt-BR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pt-BR"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pt-BR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fib(n-1) + fib(n-2)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pt-BR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fib_seq(n):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seq = [ ]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pt-BR"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pt-BR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n &gt; 0: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seq.extend(fib_seq(n-1))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seq.append(fib(n))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pt-BR"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pt-BR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seq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print </a:t>
            </a:r>
            <a:r>
              <a:rPr lang="pt-BR" sz="2000">
                <a:latin typeface="Consolas"/>
                <a:ea typeface="Consolas"/>
                <a:cs typeface="Consolas"/>
                <a:sym typeface="Consolas"/>
              </a:rPr>
              <a:t>fib_seq(20)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endParaRPr sz="20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6184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400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marL="45720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100"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500"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500"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500"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5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p135"/>
          <p:cNvSpPr txBox="1">
            <a:spLocks noGrp="1"/>
          </p:cNvSpPr>
          <p:nvPr>
            <p:ph type="title"/>
          </p:nvPr>
        </p:nvSpPr>
        <p:spPr>
          <a:xfrm>
            <a:off x="467544" y="545196"/>
            <a:ext cx="8219400" cy="6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pt-BR"/>
              <a:t>Pyflame e flamegraph</a:t>
            </a:r>
            <a:endParaRPr/>
          </a:p>
        </p:txBody>
      </p:sp>
      <p:sp>
        <p:nvSpPr>
          <p:cNvPr id="826" name="Google Shape;826;p135"/>
          <p:cNvSpPr txBox="1"/>
          <p:nvPr/>
        </p:nvSpPr>
        <p:spPr>
          <a:xfrm>
            <a:off x="379425" y="1585125"/>
            <a:ext cx="8500800" cy="20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$pyflame --rate=0.005 -o profile.txt -t python ex01.py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$flamegraph.pl ./profile.txt &gt; profile.svg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827" name="Google Shape;827;p1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3850" y="2695025"/>
            <a:ext cx="7640074" cy="3644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p136"/>
          <p:cNvSpPr txBox="1"/>
          <p:nvPr/>
        </p:nvSpPr>
        <p:spPr>
          <a:xfrm>
            <a:off x="117575" y="2928900"/>
            <a:ext cx="8843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400">
                <a:latin typeface="Raleway"/>
                <a:ea typeface="Raleway"/>
                <a:cs typeface="Raleway"/>
                <a:sym typeface="Raleway"/>
              </a:rPr>
              <a:t>Redução de número de</a:t>
            </a:r>
            <a:endParaRPr sz="340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400">
                <a:latin typeface="Raleway"/>
                <a:ea typeface="Raleway"/>
                <a:cs typeface="Raleway"/>
                <a:sym typeface="Raleway"/>
              </a:rPr>
              <a:t>eventos processado</a:t>
            </a:r>
            <a:endParaRPr sz="34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p137"/>
          <p:cNvSpPr txBox="1"/>
          <p:nvPr/>
        </p:nvSpPr>
        <p:spPr>
          <a:xfrm>
            <a:off x="403700" y="1860525"/>
            <a:ext cx="82092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0">
                <a:latin typeface="Raleway"/>
                <a:ea typeface="Raleway"/>
                <a:cs typeface="Raleway"/>
                <a:sym typeface="Raleway"/>
              </a:rPr>
              <a:t>gestão da taxa de eventos</a:t>
            </a:r>
            <a:endParaRPr sz="6000"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500"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500"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5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38" name="Google Shape;838;p137"/>
          <p:cNvSpPr txBox="1"/>
          <p:nvPr/>
        </p:nvSpPr>
        <p:spPr>
          <a:xfrm>
            <a:off x="7145375" y="2840600"/>
            <a:ext cx="1319100" cy="34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400">
                <a:solidFill>
                  <a:srgbClr val="1C4587"/>
                </a:solidFill>
                <a:latin typeface="Impact"/>
                <a:ea typeface="Impact"/>
                <a:cs typeface="Impact"/>
                <a:sym typeface="Impact"/>
              </a:rPr>
              <a:t>1</a:t>
            </a:r>
            <a:endParaRPr sz="25400">
              <a:solidFill>
                <a:srgbClr val="1C4587"/>
              </a:solidFill>
              <a:latin typeface="Impact"/>
              <a:ea typeface="Impact"/>
              <a:cs typeface="Impact"/>
              <a:sym typeface="Impac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1C4587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39" name="Google Shape;839;p137"/>
          <p:cNvSpPr txBox="1"/>
          <p:nvPr/>
        </p:nvSpPr>
        <p:spPr>
          <a:xfrm>
            <a:off x="1091675" y="4028475"/>
            <a:ext cx="61329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1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Reduzir a frequência de amostragem para o qual variáveis de ambientes são monitoradas.</a:t>
            </a:r>
            <a:endParaRPr sz="31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1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100"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500"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500"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5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Custom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3034</Words>
  <Application>Microsoft Office PowerPoint</Application>
  <PresentationFormat>Apresentação na tela (4:3)</PresentationFormat>
  <Paragraphs>712</Paragraphs>
  <Slides>105</Slides>
  <Notes>105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4</vt:i4>
      </vt:variant>
      <vt:variant>
        <vt:lpstr>Títulos de slides</vt:lpstr>
      </vt:variant>
      <vt:variant>
        <vt:i4>105</vt:i4>
      </vt:variant>
    </vt:vector>
  </HeadingPairs>
  <TitlesOfParts>
    <vt:vector size="116" baseType="lpstr">
      <vt:lpstr>Calibri</vt:lpstr>
      <vt:lpstr>Noto Sans Symbols</vt:lpstr>
      <vt:lpstr>Consolas</vt:lpstr>
      <vt:lpstr>Raleway</vt:lpstr>
      <vt:lpstr>Impact</vt:lpstr>
      <vt:lpstr>Verdana</vt:lpstr>
      <vt:lpstr>Arial</vt:lpstr>
      <vt:lpstr>Tema do Office</vt:lpstr>
      <vt:lpstr>Tema do Office</vt:lpstr>
      <vt:lpstr>Tema do Office</vt:lpstr>
      <vt:lpstr>Custom</vt:lpstr>
      <vt:lpstr>Introdução à arquitetura e projeto de sistemas </vt:lpstr>
      <vt:lpstr>ISO/IEC 25010 (Quality Model)</vt:lpstr>
      <vt:lpstr>Apresentação do PowerPoint</vt:lpstr>
      <vt:lpstr>Apresentação do PowerPoint</vt:lpstr>
      <vt:lpstr>Software Performance Engineering</vt:lpstr>
      <vt:lpstr>Software Performance Engineering</vt:lpstr>
      <vt:lpstr>ferramentas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Desempenho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Complexidade de algoritmos</vt:lpstr>
      <vt:lpstr>Big-O</vt:lpstr>
      <vt:lpstr>Big-O</vt:lpstr>
      <vt:lpstr>Apresentação do PowerPoint</vt:lpstr>
      <vt:lpstr>Apresentação do PowerPoint</vt:lpstr>
      <vt:lpstr>Apresentação do PowerPoint</vt:lpstr>
      <vt:lpstr>medindo tempo de execução </vt:lpstr>
      <vt:lpstr>medindo tempo de execução </vt:lpstr>
      <vt:lpstr>medindo tempo de execução</vt:lpstr>
      <vt:lpstr>Apresentação do PowerPoint</vt:lpstr>
      <vt:lpstr>Apresentação do PowerPoint</vt:lpstr>
      <vt:lpstr>medindo tempo de execução versão 1 </vt:lpstr>
      <vt:lpstr>medindo tempo de execução versão 1 </vt:lpstr>
      <vt:lpstr>medindo tempo de execução versão 1 </vt:lpstr>
      <vt:lpstr>medindo tempo de execução versão 2 </vt:lpstr>
      <vt:lpstr>medindo tempo de execução versão 2 </vt:lpstr>
      <vt:lpstr>medindo tempo de execução versão 2 </vt:lpstr>
      <vt:lpstr>medindo tempo de execução versão 3 </vt:lpstr>
      <vt:lpstr>medindo tempo de execução versão 3 </vt:lpstr>
      <vt:lpstr>medindo tempo de execução versão 3 </vt:lpstr>
      <vt:lpstr>Apresentação do PowerPoint</vt:lpstr>
      <vt:lpstr>Profile</vt:lpstr>
      <vt:lpstr>Profile</vt:lpstr>
      <vt:lpstr>Apresentação do PowerPoint</vt:lpstr>
      <vt:lpstr>Profiler determinístico</vt:lpstr>
      <vt:lpstr>Apresentação do PowerPoint</vt:lpstr>
      <vt:lpstr>Apresentação do PowerPoint</vt:lpstr>
      <vt:lpstr>Profile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Profiler estatístico</vt:lpstr>
      <vt:lpstr>Apresentação do PowerPoint</vt:lpstr>
      <vt:lpstr>Pyflame e flamegraph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 à arquitetura e projeto de sistemas </dc:title>
  <cp:lastModifiedBy>Antonio de Oliveira Dias</cp:lastModifiedBy>
  <cp:revision>4</cp:revision>
  <dcterms:modified xsi:type="dcterms:W3CDTF">2021-04-09T19:01:05Z</dcterms:modified>
</cp:coreProperties>
</file>