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  <p:sldMasterId id="2147483685" r:id="rId4"/>
  </p:sldMasterIdLst>
  <p:notesMasterIdLst>
    <p:notesMasterId r:id="rId11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62" r:id="rId107"/>
    <p:sldId id="361" r:id="rId108"/>
    <p:sldId id="360" r:id="rId10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1"/>
      <p:bold r:id="rId112"/>
      <p:italic r:id="rId113"/>
      <p:boldItalic r:id="rId114"/>
    </p:embeddedFont>
    <p:embeddedFont>
      <p:font typeface="Consolas" panose="020B0609020204030204" pitchFamily="49" charset="0"/>
      <p:regular r:id="rId115"/>
      <p:bold r:id="rId116"/>
      <p:italic r:id="rId117"/>
      <p:boldItalic r:id="rId118"/>
    </p:embeddedFont>
    <p:embeddedFont>
      <p:font typeface="Impact" panose="020B0806030902050204" pitchFamily="34" charset="0"/>
      <p:regular r:id="rId119"/>
    </p:embeddedFont>
    <p:embeddedFont>
      <p:font typeface="Raleway" panose="020B0604020202020204" charset="0"/>
      <p:regular r:id="rId120"/>
      <p:bold r:id="rId121"/>
      <p:italic r:id="rId122"/>
      <p:boldItalic r:id="rId123"/>
    </p:embeddedFont>
    <p:embeddedFont>
      <p:font typeface="Verdana" panose="020B0604030504040204" pitchFamily="34" charset="0"/>
      <p:regular r:id="rId124"/>
      <p:bold r:id="rId125"/>
      <p:italic r:id="rId126"/>
      <p:boldItalic r:id="rId1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2919D-60F2-4B6E-A9F6-B3F5E7423CE6}" v="1" dt="2021-04-15T20:03:4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7.fntdata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font" Target="fonts/font2.fntdata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font" Target="fonts/font13.fntdata"/><Relationship Id="rId128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font" Target="fonts/font3.fntdata"/><Relationship Id="rId118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font" Target="fonts/font14.fntdata"/><Relationship Id="rId129" Type="http://schemas.openxmlformats.org/officeDocument/2006/relationships/viewProps" Target="view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font" Target="fonts/font4.fntdata"/><Relationship Id="rId119" Type="http://schemas.openxmlformats.org/officeDocument/2006/relationships/font" Target="fonts/font9.fntdata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theme" Target="theme/theme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font" Target="fonts/font10.fntdata"/><Relationship Id="rId125" Type="http://schemas.openxmlformats.org/officeDocument/2006/relationships/font" Target="fonts/font15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Relationship Id="rId131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font" Target="fonts/font1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.fntdata"/><Relationship Id="rId132" Type="http://schemas.microsoft.com/office/2015/10/relationships/revisionInfo" Target="revisionInfo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font" Target="fonts/font1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c60e6e5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4c60e6e5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01506ec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2" name="Google Shape;292;g6401506ec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631e8487c5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g631e8487c5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631e8487c5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g631e8487c5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31e8487c5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631e8487c5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1cc0a029a_4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g61cc0a029a_4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1cc0a029a_4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g61cc0a029a_4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59b2cdb3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g359b2cdb3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401506e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8" name="Google Shape;298;g6401506e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01506ec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4" name="Google Shape;304;g6401506ec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401506e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0" name="Google Shape;310;g6401506e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fe1eb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6" name="Google Shape;316;g63fe1eb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01506e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7" name="Google Shape;327;g6401506e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01506e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2" name="Google Shape;332;g6401506e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3fe1eb2d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8" name="Google Shape;338;g63fe1eb2d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30158214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4" name="Google Shape;344;g630158214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01582143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0" name="Google Shape;350;g6301582143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d109d6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3" name="Google Shape;243;g62d109d6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1506e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6" name="Google Shape;356;g6401506e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401506ec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2" name="Google Shape;362;g6401506ec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401506ec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g6401506ec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01506ec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3" name="Google Shape;383;g6401506ec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401506ec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9" name="Google Shape;389;g6401506ec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401506ec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5" name="Google Shape;395;g6401506e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401506ec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1" name="Google Shape;401;g6401506ec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401506ec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7" name="Google Shape;407;g6401506ec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401506e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3" name="Google Shape;413;g6401506e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3fe1eb2d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8" name="Google Shape;418;g63fe1eb2d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01506e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9" name="Google Shape;249;g6401506e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3fe1eb2d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8" name="Google Shape;428;g63fe1eb2d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3fe1eb2d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4" name="Google Shape;434;g63fe1eb2d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fe1eb2d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0" name="Google Shape;440;g63fe1eb2d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3fe1eb2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6" name="Google Shape;446;g63fe1eb2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3fe1eb2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1" name="Google Shape;451;g63fe1eb2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3fe1eb2d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7" name="Google Shape;457;g63fe1eb2d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3fe1eb2d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3" name="Google Shape;463;g63fe1eb2d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3fe1eb2d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9" name="Google Shape;469;g63fe1eb2d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3fe1eb2d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4" name="Google Shape;474;g63fe1eb2d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3fe1eb2d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0" name="Google Shape;480;g63fe1eb2d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fe1eb2d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4" name="Google Shape;254;g63fe1eb2d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3fe1eb2d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6" name="Google Shape;486;g63fe1eb2d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3fe1eb2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2" name="Google Shape;492;g63fe1eb2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3fe1eb2d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8" name="Google Shape;498;g63fe1eb2d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fe1eb2d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3" name="Google Shape;503;g63fe1eb2d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fe1eb2d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9" name="Google Shape;509;g63fe1eb2d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301582143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14" name="Google Shape;514;g6301582143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31e8487c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631e8487c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31e8487c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631e8487c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31e8487c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631e8487c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31e8487c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631e8487c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01582143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9" name="Google Shape;259;g6301582143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30158214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5" name="Google Shape;545;g630158214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3fe1eb2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57" name="Google Shape;557;g63fe1eb2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31e8487c5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631e8487c5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30158214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9" name="Google Shape;569;g630158214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301582143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76" name="Google Shape;576;g6301582143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30158214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83" name="Google Shape;583;g630158214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301582143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90" name="Google Shape;590;g6301582143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301582143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95" name="Google Shape;595;g6301582143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301582143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2" name="Google Shape;602;g6301582143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30158214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8" name="Google Shape;608;g630158214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fe1eb2d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5" name="Google Shape;265;g63fe1eb2d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301582143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14" name="Google Shape;614;g6301582143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31e8487c5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631e8487c5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31e8487c5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631e8487c5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31e8487c5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631e8487c5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2d109d6b5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62d109d6b5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2d109d6b5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62d109d6b5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2d516c77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62d516c77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2d516c77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62d516c77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301582143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6301582143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301582143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6301582143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fe1eb2d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1" name="Google Shape;271;g63fe1eb2d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301582143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6301582143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301582143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6301582143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6301582143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6301582143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6301582143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6301582143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301582143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6301582143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301582143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6301582143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301582143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6301582143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301582143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6301582143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30158214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630158214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2d516c77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8" name="Google Shape;728;g62d516c77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0158214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1" name="Google Shape;281;g630158214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3fe1eb2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4" name="Google Shape;734;g63fe1eb2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3fe1eb2d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63fe1eb2d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3fe1eb2d1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45" name="Google Shape;745;g63fe1eb2d1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2d516c7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62d516c7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2d516c77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62d516c77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2d516c77c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g62d516c77c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3fe1eb2d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63fe1eb2d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3fe1eb2d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63fe1eb2d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3fe1eb2d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63fe1eb2d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fe1eb2d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g63fe1eb2d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fe1eb2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63fe1eb2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3fe1eb2d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63fe1eb2d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3fe1eb2d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63fe1eb2d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63fe1eb2d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g63fe1eb2d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63fe1eb2d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63fe1eb2d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3fe1eb2d1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g63fe1eb2d1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3fe1eb2d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2" name="Google Shape;812;g63fe1eb2d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3fe1eb2d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63fe1eb2d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3fe1eb2d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23" name="Google Shape;823;g63fe1eb2d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31e8487c5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g631e8487c5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31e8487c5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g631e8487c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7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80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41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80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time-module/#the-epoch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23528" y="3573016"/>
            <a:ext cx="8568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dirty="0"/>
              <a:t>Introdução à arquitetura e projeto de sistemas</a:t>
            </a:r>
            <a:br>
              <a:rPr lang="pt-BR" cap="none" dirty="0">
                <a:latin typeface="Calibri"/>
                <a:ea typeface="Calibri"/>
                <a:cs typeface="Calibri"/>
                <a:sym typeface="Calibri"/>
              </a:rPr>
            </a:br>
            <a:endParaRPr sz="3200" b="0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755576" y="5013176"/>
            <a:ext cx="7772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 b="1" dirty="0">
                <a:solidFill>
                  <a:schemeClr val="dk1"/>
                </a:solidFill>
              </a:rPr>
              <a:t>Antonio de Oliveira Dias</a:t>
            </a:r>
            <a:endParaRPr lang="pt-BR" sz="2400" dirty="0"/>
          </a:p>
          <a:p>
            <a:pPr marL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 b="1" dirty="0">
                <a:solidFill>
                  <a:schemeClr val="dk1"/>
                </a:solidFill>
              </a:rPr>
              <a:t>antonio.dias@faculdadeimpacta.com.br</a:t>
            </a:r>
            <a:endParaRPr lang="pt-BR" sz="2220" dirty="0">
              <a:solidFill>
                <a:schemeClr val="dk1"/>
              </a:solidFill>
            </a:endParaRPr>
          </a:p>
        </p:txBody>
      </p:sp>
      <p:cxnSp>
        <p:nvCxnSpPr>
          <p:cNvPr id="239" name="Google Shape;239;p39"/>
          <p:cNvCxnSpPr/>
          <p:nvPr/>
        </p:nvCxnSpPr>
        <p:spPr>
          <a:xfrm>
            <a:off x="467544" y="5013176"/>
            <a:ext cx="79929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00" y="1116450"/>
            <a:ext cx="4572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150300" y="22630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Você como usuário saberia responder a essas perguntas?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48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uma entrevista ...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8"/>
          <p:cNvSpPr txBox="1"/>
          <p:nvPr/>
        </p:nvSpPr>
        <p:spPr>
          <a:xfrm>
            <a:off x="403700" y="1860525"/>
            <a:ext cx="820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pt-BR" sz="5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ontrole de frequência de amostras</a:t>
            </a:r>
            <a:endParaRPr sz="5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5" name="Google Shape;845;p138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6" name="Google Shape;846;p138"/>
          <p:cNvSpPr txBox="1"/>
          <p:nvPr/>
        </p:nvSpPr>
        <p:spPr>
          <a:xfrm>
            <a:off x="664025" y="4139325"/>
            <a:ext cx="6132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não há controle sobre os eventos gerados, então as requisições podem ser geradas em frequências menores (perda de requisição)</a:t>
            </a:r>
            <a:endParaRPr sz="3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39"/>
          <p:cNvSpPr txBox="1"/>
          <p:nvPr/>
        </p:nvSpPr>
        <p:spPr>
          <a:xfrm>
            <a:off x="674000" y="189218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limitar o tempo de execução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2" name="Google Shape;852;p139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" name="Google Shape;853;p139"/>
          <p:cNvSpPr txBox="1"/>
          <p:nvPr/>
        </p:nvSpPr>
        <p:spPr>
          <a:xfrm>
            <a:off x="1121150" y="4005125"/>
            <a:ext cx="5214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Definir o limite sobre quanto tempo de execução usar para um evento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40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latin typeface="Raleway"/>
                <a:ea typeface="Raleway"/>
                <a:cs typeface="Raleway"/>
                <a:sym typeface="Raleway"/>
              </a:rPr>
              <a:t>Atividade</a:t>
            </a:r>
            <a:endParaRPr sz="3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7"/>
          <p:cNvSpPr txBox="1"/>
          <p:nvPr/>
        </p:nvSpPr>
        <p:spPr>
          <a:xfrm>
            <a:off x="290700" y="1539100"/>
            <a:ext cx="8853300" cy="3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1 - Faça um programa </a:t>
            </a:r>
            <a:r>
              <a:rPr lang="pt-BR" sz="2550" dirty="0" err="1">
                <a:latin typeface="Raleway"/>
                <a:ea typeface="Raleway"/>
                <a:cs typeface="Raleway"/>
                <a:sym typeface="Raleway"/>
              </a:rPr>
              <a:t>python</a:t>
            </a: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que para obter arquivos JSON da internet e salve este arquivo localmente.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- O programa deve ter testes unitários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- O programa deve medir o tempo que realiza a tarefa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5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5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Neste exemplo, usaremos </a:t>
            </a:r>
            <a:r>
              <a:rPr lang="pt-BR" sz="2550" dirty="0" err="1">
                <a:latin typeface="Raleway"/>
                <a:ea typeface="Raleway"/>
                <a:cs typeface="Raleway"/>
                <a:sym typeface="Raleway"/>
              </a:rPr>
              <a:t>requests</a:t>
            </a: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para fazer chamadas a APIs.</a:t>
            </a:r>
            <a:endParaRPr sz="25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8"/>
          <p:cNvSpPr txBox="1"/>
          <p:nvPr/>
        </p:nvSpPr>
        <p:spPr>
          <a:xfrm>
            <a:off x="-14100" y="1158100"/>
            <a:ext cx="9328500" cy="3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main.py</a:t>
            </a:r>
            <a:endParaRPr sz="20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Blog: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__(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, nome):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.nome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nome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posts(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endereco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“https://jsonplaceholder.typicode.com/posts”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response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requests.get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endereco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response.json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__(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‘&lt;Blog: {}&gt;’.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.nome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rgbClr val="98C37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/>
        </p:nvSpPr>
        <p:spPr>
          <a:xfrm>
            <a:off x="457200" y="1719263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/>
        </p:nvSpPr>
        <p:spPr>
          <a:xfrm>
            <a:off x="723925" y="2062875"/>
            <a:ext cx="7089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 é a expectativa de acessos concorrentes a esta funcionalidade?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 é o tempo tolerado para esta consulta?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49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Entrevista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/>
        </p:nvSpPr>
        <p:spPr>
          <a:xfrm>
            <a:off x="150300" y="22630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 se você fosse membro da equipe técnica do projeto?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uma entrevista ...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/>
        </p:nvSpPr>
        <p:spPr>
          <a:xfrm>
            <a:off x="643175" y="2484550"/>
            <a:ext cx="67905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entrevistas e brainstorming com stakeholders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analogias com sistemas existentes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ex.: uso de logs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 exploratório, submetendo a testes de cargas.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51"/>
          <p:cNvSpPr txBox="1"/>
          <p:nvPr/>
        </p:nvSpPr>
        <p:spPr>
          <a:xfrm>
            <a:off x="262925" y="527450"/>
            <a:ext cx="8372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levantar requisitos de desempenho, sugere-se usar ...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/>
        </p:nvSpPr>
        <p:spPr>
          <a:xfrm>
            <a:off x="196325" y="2769050"/>
            <a:ext cx="3309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3481" flipH="1">
            <a:off x="3126238" y="1571801"/>
            <a:ext cx="969225" cy="7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62373" flipH="1">
            <a:off x="3334113" y="2867201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2731913" y="4162601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/>
          <p:nvPr/>
        </p:nvSpPr>
        <p:spPr>
          <a:xfrm>
            <a:off x="4632200" y="655975"/>
            <a:ext cx="38838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comportamento de tempo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5084225" y="2839150"/>
            <a:ext cx="27603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utilização de recursos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52"/>
          <p:cNvSpPr txBox="1"/>
          <p:nvPr/>
        </p:nvSpPr>
        <p:spPr>
          <a:xfrm>
            <a:off x="4293375" y="4889150"/>
            <a:ext cx="27603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capacidade do sistema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testes de desempenho</a:t>
            </a:r>
            <a:endParaRPr sz="4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Mede e avalia o grau em que um item de teste desempenha suas funções dentro de limites de tempo, de uso de recursos (CPU, memória, rede) e de capacidade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/>
        </p:nvSpPr>
        <p:spPr>
          <a:xfrm>
            <a:off x="735550" y="2774850"/>
            <a:ext cx="5055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empo </a:t>
            </a: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resposta,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latência e vazão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>
            <a:off x="449100" y="1618625"/>
            <a:ext cx="44598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medidas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/>
        </p:nvSpPr>
        <p:spPr>
          <a:xfrm>
            <a:off x="735550" y="2774850"/>
            <a:ext cx="5055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Tempo entre a chegada de um evento e a geração de uma resposta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p56"/>
          <p:cNvSpPr txBox="1"/>
          <p:nvPr/>
        </p:nvSpPr>
        <p:spPr>
          <a:xfrm>
            <a:off x="449100" y="1618625"/>
            <a:ext cx="44598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latência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/>
        </p:nvSpPr>
        <p:spPr>
          <a:xfrm>
            <a:off x="735550" y="2774850"/>
            <a:ext cx="5055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Quantidade de eventos processados dentro de um período de tempo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449100" y="1618625"/>
            <a:ext cx="69312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vazão (throughput)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40768"/>
            <a:ext cx="8839200" cy="5202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ISO/IEC 25010 (Quality Model)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Serve para identificar gargalos.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gargalo é parte do sistema que limita o desempenho ou a capacidade de todo o sistema, afetando o tempo de resposta e o throughput.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/>
        </p:nvSpPr>
        <p:spPr>
          <a:xfrm>
            <a:off x="196325" y="2769050"/>
            <a:ext cx="334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3481" flipH="1">
            <a:off x="2227363" y="945026"/>
            <a:ext cx="969225" cy="7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62373" flipH="1">
            <a:off x="3334113" y="2867201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2731913" y="4162601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0"/>
          <p:cNvSpPr txBox="1"/>
          <p:nvPr/>
        </p:nvSpPr>
        <p:spPr>
          <a:xfrm>
            <a:off x="3422625" y="339050"/>
            <a:ext cx="35481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carga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60"/>
          <p:cNvSpPr txBox="1"/>
          <p:nvPr/>
        </p:nvSpPr>
        <p:spPr>
          <a:xfrm>
            <a:off x="4539825" y="2920413"/>
            <a:ext cx="46236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capacidade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60"/>
          <p:cNvSpPr txBox="1"/>
          <p:nvPr/>
        </p:nvSpPr>
        <p:spPr>
          <a:xfrm>
            <a:off x="3895625" y="4515675"/>
            <a:ext cx="5401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resistência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7" name="Google Shape;3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59072" flipH="1">
            <a:off x="2957413" y="1571800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0"/>
          <p:cNvSpPr txBox="1"/>
          <p:nvPr/>
        </p:nvSpPr>
        <p:spPr>
          <a:xfrm>
            <a:off x="4433250" y="1427025"/>
            <a:ext cx="41613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estresse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9" name="Google Shape;379;p60"/>
          <p:cNvSpPr txBox="1"/>
          <p:nvPr/>
        </p:nvSpPr>
        <p:spPr>
          <a:xfrm>
            <a:off x="2224775" y="5743850"/>
            <a:ext cx="4524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volume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0" name="Google Shape;3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1180538" y="5248726"/>
            <a:ext cx="969225" cy="7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o comportamento de um item de teste em condições esperadas de carga variável (uso baixo, típico e pico)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carga 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load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o comportamento de um item de teste em condições de carga acima dos requisitos de capacidade especificados.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estresse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stress/spike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o nível no qual o aumento de carga (de usuários, transações, armazenamento de dados, etc) compromete a capacidade de um item de teste para sustentar o desempenho requerido.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8" name="Google Shape;398;p63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capacidade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capacity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se o item pode sustentar uma carga necessária continuamente por um período de tempo determinado.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4" name="Google Shape;404;p64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resistência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endurance/soak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a capacidade do item de teste processar volumes de dados especificados (próximo do limite de capacidade) em termos de vazão, capacidade de armazenamento ou ambos.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volume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volume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/>
          <p:nvPr/>
        </p:nvSpPr>
        <p:spPr>
          <a:xfrm>
            <a:off x="349650" y="237100"/>
            <a:ext cx="7034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 ferramenta usar?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1" name="Google Shape;42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25" y="1840425"/>
            <a:ext cx="2375802" cy="133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950" y="2145250"/>
            <a:ext cx="2721575" cy="1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750" y="5179075"/>
            <a:ext cx="3434276" cy="1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1700" y="4693500"/>
            <a:ext cx="3750125" cy="7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550" y="3595375"/>
            <a:ext cx="3711972" cy="10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1622775" y="2983950"/>
            <a:ext cx="53940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nada adianta ter um sistema seguro, interativo e confiável se ele é um sistema lento.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u="sng">
                <a:solidFill>
                  <a:schemeClr val="hlink"/>
                </a:solidFill>
                <a:hlinkClick r:id="rId3"/>
              </a:rPr>
              <a:t>https://locust.io/</a:t>
            </a:r>
            <a:endParaRPr sz="4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125" y="4806000"/>
            <a:ext cx="2721575" cy="1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875" y="5238350"/>
            <a:ext cx="2721575" cy="1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50" y="156850"/>
            <a:ext cx="8282201" cy="46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pip install locustio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3" name="Google Shape;4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125" y="4806000"/>
            <a:ext cx="2721575" cy="1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4" name="Google Shape;4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151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3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com pesos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0" name="Google Shape;4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15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on_start()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6" name="Google Shape;46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342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Rodando um 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todo_test.py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77" name="Google Shape;4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151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3" name="Google Shape;48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720025"/>
            <a:ext cx="6943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Software Performance Engineering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19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Engenharia de desempenho de software</a:t>
            </a: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8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executar...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9" name="Google Shape;489;p78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locust -f todo_test.py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9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 porta 8089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5" name="Google Shape;4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075"/>
            <a:ext cx="8499099" cy="5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5" y="651300"/>
            <a:ext cx="8839199" cy="58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00" y="1841975"/>
            <a:ext cx="9375176" cy="24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1"/>
          <p:cNvSpPr txBox="1"/>
          <p:nvPr/>
        </p:nvSpPr>
        <p:spPr>
          <a:xfrm>
            <a:off x="150300" y="3080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Relatório do teste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2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estratégias arquiteturais para tratar desempenho</a:t>
            </a:r>
            <a:endParaRPr sz="4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80275" cy="19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3"/>
          <p:cNvSpPr txBox="1"/>
          <p:nvPr/>
        </p:nvSpPr>
        <p:spPr>
          <a:xfrm>
            <a:off x="1502075" y="4191750"/>
            <a:ext cx="700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Objetivo: gerar resposta para um evento chegando no sistema dentro da restrição de tempo.</a:t>
            </a:r>
            <a:endParaRPr sz="31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8" name="Google Shape;518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700" y="188640"/>
            <a:ext cx="6840572" cy="352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4"/>
          <p:cNvSpPr txBox="1"/>
          <p:nvPr/>
        </p:nvSpPr>
        <p:spPr>
          <a:xfrm>
            <a:off x="962775" y="3602725"/>
            <a:ext cx="61827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CPU, armazenamento de dados, largura de banda de rede e memória.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4" name="Google Shape;524;p84"/>
          <p:cNvSpPr txBox="1"/>
          <p:nvPr/>
        </p:nvSpPr>
        <p:spPr>
          <a:xfrm>
            <a:off x="750000" y="1578800"/>
            <a:ext cx="7644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consumo de recursos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5"/>
          <p:cNvSpPr txBox="1"/>
          <p:nvPr/>
        </p:nvSpPr>
        <p:spPr>
          <a:xfrm>
            <a:off x="420600" y="190803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tempo bloqueado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0" name="Google Shape;530;p85"/>
          <p:cNvSpPr txBox="1"/>
          <p:nvPr/>
        </p:nvSpPr>
        <p:spPr>
          <a:xfrm>
            <a:off x="761325" y="3135150"/>
            <a:ext cx="6656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computação pode estar bloqueada do uso de um recurso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Char char="-"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causa da contenção sobre o recursos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/>
        </p:nvSpPr>
        <p:spPr>
          <a:xfrm>
            <a:off x="420600" y="190803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tempo bloqueado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6" name="Google Shape;536;p86"/>
          <p:cNvSpPr txBox="1"/>
          <p:nvPr/>
        </p:nvSpPr>
        <p:spPr>
          <a:xfrm>
            <a:off x="761325" y="3135150"/>
            <a:ext cx="6287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computação pode estar bloqueada do uso de um recurso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Char char="-"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pois o recurso está indisponível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7"/>
          <p:cNvSpPr txBox="1"/>
          <p:nvPr/>
        </p:nvSpPr>
        <p:spPr>
          <a:xfrm>
            <a:off x="420600" y="190803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tempo bloqueado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87"/>
          <p:cNvSpPr txBox="1"/>
          <p:nvPr/>
        </p:nvSpPr>
        <p:spPr>
          <a:xfrm>
            <a:off x="761325" y="3135150"/>
            <a:ext cx="679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computação pode estar bloqueada do uso de um recurso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Char char="-"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porque depende do resultado de outra computação que ainda não está disponível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Software Performance Engineering (SPE), desenvolve modelos de desempenho e usa os resultados dos modelos para modificar o projeto de software para ir de encontro aos requisitos de desempenho.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Software Performance Engineering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Desempenho</a:t>
            </a:r>
            <a:endParaRPr/>
          </a:p>
        </p:txBody>
      </p:sp>
      <p:sp>
        <p:nvSpPr>
          <p:cNvPr id="548" name="Google Shape;548;p88"/>
          <p:cNvSpPr txBox="1"/>
          <p:nvPr/>
        </p:nvSpPr>
        <p:spPr>
          <a:xfrm>
            <a:off x="611560" y="2905602"/>
            <a:ext cx="286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aleway"/>
              <a:buNone/>
            </a:pPr>
            <a:r>
              <a:rPr lang="pt-BR" sz="2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Táticas arquiteturais</a:t>
            </a:r>
            <a:endParaRPr sz="29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None/>
            </a:pPr>
            <a:r>
              <a:rPr lang="pt-BR" sz="2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(Desempenho)</a:t>
            </a:r>
            <a:endParaRPr sz="2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9" name="Google Shape;549;p88"/>
          <p:cNvSpPr txBox="1"/>
          <p:nvPr/>
        </p:nvSpPr>
        <p:spPr>
          <a:xfrm>
            <a:off x="4490235" y="1960561"/>
            <a:ext cx="415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aleway"/>
              <a:buNone/>
            </a:pPr>
            <a:r>
              <a:rPr lang="pt-BR" sz="2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Demanda de recurso</a:t>
            </a:r>
            <a:endParaRPr sz="23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" name="Google Shape;550;p88"/>
          <p:cNvSpPr txBox="1"/>
          <p:nvPr/>
        </p:nvSpPr>
        <p:spPr>
          <a:xfrm>
            <a:off x="4812641" y="3705293"/>
            <a:ext cx="415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aleway"/>
              <a:buNone/>
            </a:pP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Gestão</a:t>
            </a:r>
            <a:r>
              <a:rPr lang="pt-BR" sz="2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recursos</a:t>
            </a:r>
            <a:endParaRPr sz="23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1" name="Google Shape;551;p88"/>
          <p:cNvSpPr txBox="1"/>
          <p:nvPr/>
        </p:nvSpPr>
        <p:spPr>
          <a:xfrm>
            <a:off x="4367335" y="4929790"/>
            <a:ext cx="415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aleway"/>
              <a:buNone/>
            </a:pPr>
            <a:r>
              <a:rPr lang="pt-BR" sz="2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Arbitração do recurso</a:t>
            </a:r>
            <a:endParaRPr sz="23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2" name="Google Shape;552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070785">
            <a:off x="2950347" y="4462490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42659">
            <a:off x="3459429" y="3540034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953687">
            <a:off x="3192320" y="2014878"/>
            <a:ext cx="969225" cy="7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9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Táticas para 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demanda de recurso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0"/>
          <p:cNvSpPr txBox="1"/>
          <p:nvPr/>
        </p:nvSpPr>
        <p:spPr>
          <a:xfrm>
            <a:off x="214675" y="1733825"/>
            <a:ext cx="686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fonte da demanda de recurso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5" name="Google Shape;565;p90"/>
          <p:cNvSpPr txBox="1"/>
          <p:nvPr/>
        </p:nvSpPr>
        <p:spPr>
          <a:xfrm>
            <a:off x="1599675" y="3881850"/>
            <a:ext cx="3943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stream de eventos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6" name="Google Shape;566;p90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1"/>
          <p:cNvSpPr txBox="1"/>
          <p:nvPr/>
        </p:nvSpPr>
        <p:spPr>
          <a:xfrm>
            <a:off x="214675" y="1772816"/>
            <a:ext cx="686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fonte da demanda de recurso</a:t>
            </a:r>
            <a:endParaRPr sz="6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2" name="Google Shape;572;p91"/>
          <p:cNvSpPr txBox="1"/>
          <p:nvPr/>
        </p:nvSpPr>
        <p:spPr>
          <a:xfrm>
            <a:off x="681050" y="3881850"/>
            <a:ext cx="56385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Tempo entre eventos (qual é a frequência de requests?)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3" name="Google Shape;573;p91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2"/>
          <p:cNvSpPr txBox="1"/>
          <p:nvPr/>
        </p:nvSpPr>
        <p:spPr>
          <a:xfrm>
            <a:off x="214675" y="1733825"/>
            <a:ext cx="686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fonte da demanda de recurso</a:t>
            </a:r>
            <a:endParaRPr sz="6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9" name="Google Shape;579;p92"/>
          <p:cNvSpPr txBox="1"/>
          <p:nvPr/>
        </p:nvSpPr>
        <p:spPr>
          <a:xfrm>
            <a:off x="681050" y="3881850"/>
            <a:ext cx="56385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quanto de recurso é consumido por cada request?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0" name="Google Shape;580;p92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3"/>
          <p:cNvSpPr txBox="1"/>
          <p:nvPr/>
        </p:nvSpPr>
        <p:spPr>
          <a:xfrm>
            <a:off x="246375" y="3984600"/>
            <a:ext cx="7672800" cy="1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rabicPeriod"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recursos requeridos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rabicPeriod"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números de eventos processados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6" name="Google Shape;586;p93"/>
          <p:cNvSpPr txBox="1"/>
          <p:nvPr/>
        </p:nvSpPr>
        <p:spPr>
          <a:xfrm>
            <a:off x="597275" y="2060450"/>
            <a:ext cx="6548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a latência</a:t>
            </a:r>
            <a:endParaRPr sz="6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6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7" name="Google Shape;587;p93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4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Redução de recursos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requeridos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5"/>
          <p:cNvSpPr txBox="1"/>
          <p:nvPr/>
        </p:nvSpPr>
        <p:spPr>
          <a:xfrm>
            <a:off x="674000" y="189218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aumento da eficiência computacional</a:t>
            </a:r>
            <a:endParaRPr sz="6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8" name="Google Shape;598;p95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9" name="Google Shape;599;p95"/>
          <p:cNvSpPr txBox="1"/>
          <p:nvPr/>
        </p:nvSpPr>
        <p:spPr>
          <a:xfrm>
            <a:off x="807750" y="4260525"/>
            <a:ext cx="59553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Processamento envolve algoritmos - então melhore os algoritmos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Complexidade de algoritmos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96"/>
          <p:cNvSpPr txBox="1"/>
          <p:nvPr/>
        </p:nvSpPr>
        <p:spPr>
          <a:xfrm>
            <a:off x="529208" y="2708920"/>
            <a:ext cx="81471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desempenho de um algoritmo pode ser avaliado, por mudanças na entrada do algoritmo em relação a variação do tempo de processamento da requisição</a:t>
            </a:r>
            <a:endParaRPr sz="2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Big-O</a:t>
            </a:r>
            <a:endParaRPr/>
          </a:p>
        </p:txBody>
      </p:sp>
      <p:pic>
        <p:nvPicPr>
          <p:cNvPr id="611" name="Google Shape;611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678" y="1380620"/>
            <a:ext cx="8449602" cy="511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Software Performance Engineering</a:t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75" y="1126975"/>
            <a:ext cx="7788676" cy="5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Big-O</a:t>
            </a:r>
            <a:endParaRPr/>
          </a:p>
        </p:txBody>
      </p:sp>
      <p:pic>
        <p:nvPicPr>
          <p:cNvPr id="617" name="Google Shape;617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1346444"/>
            <a:ext cx="7413451" cy="51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9"/>
          <p:cNvSpPr txBox="1"/>
          <p:nvPr/>
        </p:nvSpPr>
        <p:spPr>
          <a:xfrm>
            <a:off x="167150" y="1955550"/>
            <a:ext cx="7118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redução do custo computacional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3" name="Google Shape;623;p99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4" name="Google Shape;624;p99"/>
          <p:cNvSpPr txBox="1"/>
          <p:nvPr/>
        </p:nvSpPr>
        <p:spPr>
          <a:xfrm>
            <a:off x="691950" y="4091825"/>
            <a:ext cx="4122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Se não há requisição para o recurso, seu processamento precisa ser reduzido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0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0" name="Google Shape;630;p100"/>
          <p:cNvSpPr txBox="1"/>
          <p:nvPr/>
        </p:nvSpPr>
        <p:spPr>
          <a:xfrm>
            <a:off x="657950" y="4171000"/>
            <a:ext cx="6627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eu não tenho necessidade de intermediários, eu os removo do aplicação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Modificabilidade vs Desempenho</a:t>
            </a:r>
            <a:endParaRPr/>
          </a:p>
        </p:txBody>
      </p:sp>
      <p:sp>
        <p:nvSpPr>
          <p:cNvPr id="631" name="Google Shape;631;p100"/>
          <p:cNvSpPr txBox="1"/>
          <p:nvPr/>
        </p:nvSpPr>
        <p:spPr>
          <a:xfrm>
            <a:off x="167150" y="1955550"/>
            <a:ext cx="7118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redução do custo computacional			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1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7" name="Google Shape;637;p101"/>
          <p:cNvSpPr txBox="1"/>
          <p:nvPr/>
        </p:nvSpPr>
        <p:spPr>
          <a:xfrm>
            <a:off x="657950" y="4171000"/>
            <a:ext cx="6627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testar, medir e 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rastrear gargalos</a:t>
            </a:r>
            <a:endParaRPr/>
          </a:p>
        </p:txBody>
      </p:sp>
      <p:sp>
        <p:nvSpPr>
          <p:cNvPr id="638" name="Google Shape;638;p101"/>
          <p:cNvSpPr txBox="1"/>
          <p:nvPr/>
        </p:nvSpPr>
        <p:spPr>
          <a:xfrm>
            <a:off x="167150" y="1955550"/>
            <a:ext cx="7118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otimizar o código		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2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44" name="Google Shape;644;p102"/>
          <p:cNvSpPr txBox="1"/>
          <p:nvPr/>
        </p:nvSpPr>
        <p:spPr>
          <a:xfrm>
            <a:off x="6740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(i):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i &lt;= 2: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    f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(i-1) +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(i-2)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3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50" name="Google Shape;650;p103"/>
          <p:cNvSpPr txBox="1"/>
          <p:nvPr/>
        </p:nvSpPr>
        <p:spPr>
          <a:xfrm>
            <a:off x="659600" y="1157425"/>
            <a:ext cx="8988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start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print(fib(42))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end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execution_time = end - start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ms   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 * 1000.))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%s segundos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%s minutos 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 / 60))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4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</p:txBody>
      </p:sp>
      <p:sp>
        <p:nvSpPr>
          <p:cNvPr id="656" name="Google Shape;656;p104"/>
          <p:cNvSpPr txBox="1"/>
          <p:nvPr/>
        </p:nvSpPr>
        <p:spPr>
          <a:xfrm>
            <a:off x="659600" y="1157425"/>
            <a:ext cx="80499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 função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time.time()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 devolve o número de segundos desde 01 de janeiro de 1970.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import time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time.time()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1570107846.99862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51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5"/>
          <p:cNvSpPr txBox="1"/>
          <p:nvPr/>
        </p:nvSpPr>
        <p:spPr>
          <a:xfrm>
            <a:off x="659600" y="2857625"/>
            <a:ext cx="8049900" cy="27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Maiores detalhes sobre o módulo time:</a:t>
            </a:r>
            <a:endParaRPr sz="2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300" u="sng" dirty="0">
                <a:solidFill>
                  <a:schemeClr val="hlink"/>
                </a:solidFill>
                <a:hlinkClick r:id="rId3"/>
              </a:rPr>
              <a:t>https://realpython.com/python-time-module/#the-epoch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0" lvl="0" indent="51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Avaliação do tempo de execução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7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1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72" name="Google Shape;672;p107"/>
          <p:cNvSpPr txBox="1"/>
          <p:nvPr/>
        </p:nvSpPr>
        <p:spPr>
          <a:xfrm>
            <a:off x="6740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f1(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s = “”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item in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    s = s +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chr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(item)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s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274" name="Google Shape;274;p45"/>
          <p:cNvSpPr/>
          <p:nvPr/>
        </p:nvSpPr>
        <p:spPr>
          <a:xfrm>
            <a:off x="1144225" y="2668000"/>
            <a:ext cx="2494500" cy="1337100"/>
          </a:xfrm>
          <a:prstGeom prst="flowChartAlternateProcess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FFFF"/>
                </a:solidFill>
              </a:rPr>
              <a:t>ferramentas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5088125" y="1596475"/>
            <a:ext cx="2820300" cy="1337100"/>
          </a:xfrm>
          <a:prstGeom prst="flowChartAlternateProcess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FFFF"/>
                </a:solidFill>
              </a:rPr>
              <a:t>teste de desempenho e diagnóstico.</a:t>
            </a:r>
            <a:endParaRPr sz="2200" b="1">
              <a:solidFill>
                <a:srgbClr val="FFFFFF"/>
              </a:solidFill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3481" flipH="1">
            <a:off x="3836438" y="2082276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5"/>
          <p:cNvSpPr/>
          <p:nvPr/>
        </p:nvSpPr>
        <p:spPr>
          <a:xfrm>
            <a:off x="5300400" y="4005100"/>
            <a:ext cx="2820300" cy="1337100"/>
          </a:xfrm>
          <a:prstGeom prst="flowChartAlternateProcess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FFFF"/>
                </a:solidFill>
              </a:rPr>
              <a:t>obter métricas de desempenho </a:t>
            </a:r>
            <a:endParaRPr sz="2200" b="1">
              <a:solidFill>
                <a:srgbClr val="FFFFFF"/>
              </a:solidFill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3902388" y="3960301"/>
            <a:ext cx="969225" cy="7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8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start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print(f1([48,49,50,51,52,53,54,55,56,57,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48,49,50,51,52,53,54,55,56,57,48,49,50,51,52,53,54,55,56,57]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- start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</a:t>
            </a:r>
            <a:r>
              <a:rPr lang="pt-BR" sz="2000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ms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% (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* 1000.))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8" name="Google Shape;678;p108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1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9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ex01.py 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012345678901234567890123456789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0.020 ms    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4" name="Google Shape;684;p109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1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0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2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90" name="Google Shape;690;p110"/>
          <p:cNvSpPr txBox="1"/>
          <p:nvPr/>
        </p:nvSpPr>
        <p:spPr>
          <a:xfrm>
            <a:off x="2168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f2(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s, item: s +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chr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(item),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, “”)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1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start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print(f2([48,49,50,51,52,53,54,55,56,57,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48,49,50,51,52,53,54,55,56,57,48,49,50,51,52,53,54,55,56,57]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- start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</a:t>
            </a:r>
            <a:r>
              <a:rPr lang="pt-BR" sz="2000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ms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% (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* 1000.))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6" name="Google Shape;696;p111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2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2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ex01.py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012345678901234567890123456789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0.164 ms  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2" name="Google Shape;702;p112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2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3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3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708" name="Google Shape;708;p113"/>
          <p:cNvSpPr txBox="1"/>
          <p:nvPr/>
        </p:nvSpPr>
        <p:spPr>
          <a:xfrm>
            <a:off x="2168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 = ""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chr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 = s +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character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759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4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start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print(f3([48,49,50,51,52,53,54,55,56,57,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48,49,50,51,52,53,54,55,56,57,48,49,50,51,52,53,54,55,56,57]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- start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</a:t>
            </a:r>
            <a:r>
              <a:rPr lang="pt-BR" sz="2000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ms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% (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* 1000.))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4" name="Google Shape;714;p114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3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5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ex01.py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012345678901234567890123456789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0.020 ms   </a:t>
            </a: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0" name="Google Shape;720;p115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3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o que é profiling?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7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profile é uma ferramenta que obtém um conjunto de dados de desempenho sobre trechos do programa sendo executado.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1" name="Google Shape;731;p11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requisitos de desempenho</a:t>
            </a:r>
            <a:endParaRPr sz="4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</a:t>
            </a:r>
            <a:endParaRPr/>
          </a:p>
        </p:txBody>
      </p:sp>
      <p:sp>
        <p:nvSpPr>
          <p:cNvPr id="737" name="Google Shape;737;p118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Há duas técnicas de coletas de dados de desempenho: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profiler determinístico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profiler estatístico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9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profiler determinístico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Profiler determinístico</a:t>
            </a:r>
            <a:endParaRPr/>
          </a:p>
        </p:txBody>
      </p:sp>
      <p:sp>
        <p:nvSpPr>
          <p:cNvPr id="748" name="Google Shape;748;p120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Executa o rastreamento das funções em vários pontos de interesse (ex. chamadas e retornos de funções) e registra o momento exato desse evento.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1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profile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&lt;= 2: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(n-1) +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(n-2)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 ]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seq.extend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(n-1))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seq.append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'=' * 80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profile.run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'print </a:t>
            </a:r>
            <a:r>
              <a:rPr lang="pt-BR" sz="2000" dirty="0" err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(20); print'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22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prof.py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================================================================================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57356 function calls (66 primitive calls) in 0.204 seconds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Ordered by: standard name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21    0.000    0.000    0.000    0.000 :0(append)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20    0.000    0.000    0.000    0.000 :0(extend)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0.001    0.001    0.001    0.001 :0(setprofile)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0.204    0.204 &lt;string&gt;:1(&lt;module&gt;)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21/1    0.000    0.000    0.203    0.203 prof.py:13(fib_seq)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57291/21    0.203    0.000    0.203    0.010 prof.py:4(fib)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0.204    0.204 profile:0(print fib_seq(20); print)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0    0.000             0.000          profile:0(profiler)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3"/>
          <p:cNvSpPr txBox="1"/>
          <p:nvPr/>
        </p:nvSpPr>
        <p:spPr>
          <a:xfrm>
            <a:off x="659600" y="1157425"/>
            <a:ext cx="80499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 primeira linha indica 57356 chamadas de função.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As colunas indicam: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ncalls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número de chamadas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tottime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tempo total gasto na função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cumtime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ou cumulative time, que é o tempo acumulado na chamada das subfunções.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percall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é o resultado da divisão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cumtime/ncalls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filename:lineno(function)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fornece dados de cada função.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51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4" name="Google Shape;764;p123"/>
          <p:cNvSpPr txBox="1">
            <a:spLocks noGrp="1"/>
          </p:cNvSpPr>
          <p:nvPr>
            <p:ph type="title" idx="4294967295"/>
          </p:nvPr>
        </p:nvSpPr>
        <p:spPr>
          <a:xfrm>
            <a:off x="467544" y="164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/>
              <a:t>Profile</a:t>
            </a:r>
            <a:endParaRPr sz="3600" b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24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cProfile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pstats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(n-1) +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(n-2)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 ]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seq.extend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(n-1))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seq.append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cProfile.run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"print </a:t>
            </a:r>
            <a:r>
              <a:rPr lang="pt-BR" sz="2000" dirty="0" err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(20); print "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5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cprof.py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57355 function calls (65 primitive calls) in 0.018 seconds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Ordered by: standard name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0.018    0.018 &lt;string&gt;:1(&lt;module&gt;)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21/1    0.000    0.000    0.018    0.018 cprof.py:13(fib_seq)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57291/21    0.018    0.000    0.018    0.001 cprof.py:4(fib)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21    0.000    0.000    0.000    0.000 {method 'append' of 'list' objects}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0.000    0.000 {method 'disable' of '_lsprof.Profiler' objects}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20    0.000    0.000    0.000    0.000 {method 'extend' of 'list' objects}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6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fib(n-1) + fib(n-2)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fib_seq(n):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 = [ 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seq.extend(fib_seq(n-1))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seq.append(fib(n))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fib_seq(20)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7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$ python -m cProfile -s cumtime ex01.py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 57360 function calls (70 primitive calls) in 0.019 seconds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Ordered by: cumulative time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0.019    0.019 ex01.py:1(&lt;module&gt;)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21/1    0.000    0.000    0.019    0.019 ex01.py:12(fib_seq)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57291/21    0.019    0.000    0.019    0.001 ex01.py:3(fib)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pstats.py:1(&lt;module&gt;)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cProfile.py:5(&lt;module&gt;)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pstats.py:32(Stats)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21    0.000    0.000    0.000    0.000 {method 'append'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20    0.000    0.000    0.000    0.000 {method 'extend'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cProfile.py:66(Profile)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pstats.py:451(TupleComp)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{method 'disable' of '_lsprof.Profiler'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/>
        </p:nvSpPr>
        <p:spPr>
          <a:xfrm>
            <a:off x="899100" y="1919675"/>
            <a:ext cx="7345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“A funcionalidade 'Consultar pedidos de compra' deve fornecer tempos de resposta de no máximo 2s, considerando 100 usuários concorrentes, com uma subida de 10s e 200 registros a serem retornados do banco de dados.”</a:t>
            </a:r>
            <a:endParaRPr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Requisitos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8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melhorando o algoritmo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9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cProfile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pstats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memoize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.function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*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KeyError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.function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continua na próxima página</a:t>
            </a:r>
            <a:endParaRPr sz="20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30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continuação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@memoized</a:t>
            </a:r>
            <a:endParaRPr sz="2000" dirty="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(n-1) +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(n-2)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 ]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seq.extend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(n-1))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seq.append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cProfile.run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"print </a:t>
            </a:r>
            <a:r>
              <a:rPr lang="pt-BR" sz="2000" dirty="0" err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fib_seq</a:t>
            </a:r>
            <a:r>
              <a:rPr lang="pt-BR" sz="20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(20); print "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1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$ python memo_cprof.py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 144 function calls (86 primitive calls) in 0.000 seconds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Ordered by: standard name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&lt;string&gt;:1(&lt;module&gt;)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21    0.000    0.000    0.000    0.000 memo_cprof.py:15(fib)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21/1    0.000    0.000    0.000    0.000 memo_cprof.py:24(fib_seq)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59/21    0.000    0.000    0.000    0.000 memo_cprof.py:8(__call__)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21    0.000    0.000    0.000    0.000 {method 'append'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{method 'disable' of '_lsprof.Profiler'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20    0.000    0.000    0.000    0.000 {method 'extend'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2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profiler estatístico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Profiler estatístico</a:t>
            </a:r>
            <a:endParaRPr/>
          </a:p>
        </p:txBody>
      </p:sp>
      <p:sp>
        <p:nvSpPr>
          <p:cNvPr id="815" name="Google Shape;815;p133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Não rastreia cada evento (ex. chamada de funções), ao invés disso, interrompe periodicamente a execução e coleta dados do estado da execução.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4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fib(n-1) + fib(n-2)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fib_seq(n):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 = [ 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seq.extend(fib_seq(n-1))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seq.append(fib(n))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fib_seq(20)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3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Pyflame e flamegraph</a:t>
            </a:r>
            <a:endParaRPr/>
          </a:p>
        </p:txBody>
      </p:sp>
      <p:sp>
        <p:nvSpPr>
          <p:cNvPr id="826" name="Google Shape;826;p135"/>
          <p:cNvSpPr txBox="1"/>
          <p:nvPr/>
        </p:nvSpPr>
        <p:spPr>
          <a:xfrm>
            <a:off x="379425" y="1585125"/>
            <a:ext cx="8500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$pyflame --rate=0.005 -o profile.txt -t python ex01.py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$flamegraph.pl ./profile.txt &gt; profile.svg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27" name="Google Shape;82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50" y="2695025"/>
            <a:ext cx="7640074" cy="364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latin typeface="Raleway"/>
                <a:ea typeface="Raleway"/>
                <a:cs typeface="Raleway"/>
                <a:sym typeface="Raleway"/>
              </a:rPr>
              <a:t>Redução de número de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latin typeface="Raleway"/>
                <a:ea typeface="Raleway"/>
                <a:cs typeface="Raleway"/>
                <a:sym typeface="Raleway"/>
              </a:rPr>
              <a:t>eventos processado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7"/>
          <p:cNvSpPr txBox="1"/>
          <p:nvPr/>
        </p:nvSpPr>
        <p:spPr>
          <a:xfrm>
            <a:off x="403700" y="1860525"/>
            <a:ext cx="820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gestão da taxa de eventos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8" name="Google Shape;838;p137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137"/>
          <p:cNvSpPr txBox="1"/>
          <p:nvPr/>
        </p:nvSpPr>
        <p:spPr>
          <a:xfrm>
            <a:off x="1091675" y="4028475"/>
            <a:ext cx="6132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a frequência de amostragem para o qual variáveis de ambientes são monitoradas.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3034</Words>
  <Application>Microsoft Office PowerPoint</Application>
  <PresentationFormat>Apresentação na tela (4:3)</PresentationFormat>
  <Paragraphs>712</Paragraphs>
  <Slides>105</Slides>
  <Notes>105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105</vt:i4>
      </vt:variant>
    </vt:vector>
  </HeadingPairs>
  <TitlesOfParts>
    <vt:vector size="116" baseType="lpstr">
      <vt:lpstr>Noto Sans Symbols</vt:lpstr>
      <vt:lpstr>Arial</vt:lpstr>
      <vt:lpstr>Raleway</vt:lpstr>
      <vt:lpstr>Verdana</vt:lpstr>
      <vt:lpstr>Consolas</vt:lpstr>
      <vt:lpstr>Calibri</vt:lpstr>
      <vt:lpstr>Impact</vt:lpstr>
      <vt:lpstr>Tema do Office</vt:lpstr>
      <vt:lpstr>Tema do Office</vt:lpstr>
      <vt:lpstr>Tema do Office</vt:lpstr>
      <vt:lpstr>Custom</vt:lpstr>
      <vt:lpstr>Introdução à arquitetura e projeto de sistemas </vt:lpstr>
      <vt:lpstr>ISO/IEC 25010 (Quality Model)</vt:lpstr>
      <vt:lpstr>Apresentação do PowerPoint</vt:lpstr>
      <vt:lpstr>Apresentação do PowerPoint</vt:lpstr>
      <vt:lpstr>Software Performance Engineering</vt:lpstr>
      <vt:lpstr>Software Performance Engineering</vt:lpstr>
      <vt:lpstr>ferramentas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Desempenho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Complexidade de algoritmos</vt:lpstr>
      <vt:lpstr>Big-O</vt:lpstr>
      <vt:lpstr>Big-O</vt:lpstr>
      <vt:lpstr>Apresentação do PowerPoint</vt:lpstr>
      <vt:lpstr>Apresentação do PowerPoint</vt:lpstr>
      <vt:lpstr>Apresentação do PowerPoint</vt:lpstr>
      <vt:lpstr>medindo tempo de execução </vt:lpstr>
      <vt:lpstr>medindo tempo de execução </vt:lpstr>
      <vt:lpstr>medindo tempo de execução</vt:lpstr>
      <vt:lpstr>Apresentação do PowerPoint</vt:lpstr>
      <vt:lpstr>Apresentação do PowerPoint</vt:lpstr>
      <vt:lpstr>medindo tempo de execução versão 1 </vt:lpstr>
      <vt:lpstr>medindo tempo de execução versão 1 </vt:lpstr>
      <vt:lpstr>medindo tempo de execução versão 1 </vt:lpstr>
      <vt:lpstr>medindo tempo de execução versão 2 </vt:lpstr>
      <vt:lpstr>medindo tempo de execução versão 2 </vt:lpstr>
      <vt:lpstr>medindo tempo de execução versão 2 </vt:lpstr>
      <vt:lpstr>medindo tempo de execução versão 3 </vt:lpstr>
      <vt:lpstr>medindo tempo de execução versão 3 </vt:lpstr>
      <vt:lpstr>medindo tempo de execução versão 3 </vt:lpstr>
      <vt:lpstr>Apresentação do PowerPoint</vt:lpstr>
      <vt:lpstr>Profile</vt:lpstr>
      <vt:lpstr>Profile</vt:lpstr>
      <vt:lpstr>Apresentação do PowerPoint</vt:lpstr>
      <vt:lpstr>Profiler determinístico</vt:lpstr>
      <vt:lpstr>Apresentação do PowerPoint</vt:lpstr>
      <vt:lpstr>Apresentação do PowerPoint</vt:lpstr>
      <vt:lpstr>Profile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Profiler estatístico</vt:lpstr>
      <vt:lpstr>Apresentação do PowerPoint</vt:lpstr>
      <vt:lpstr>Pyflame e flamegraph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arquitetura e projeto de sistemas </dc:title>
  <cp:lastModifiedBy>Alexsandro Ignacio</cp:lastModifiedBy>
  <cp:revision>4</cp:revision>
  <dcterms:modified xsi:type="dcterms:W3CDTF">2021-04-15T20:27:43Z</dcterms:modified>
</cp:coreProperties>
</file>