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327" r:id="rId2"/>
    <p:sldId id="258" r:id="rId3"/>
    <p:sldId id="323" r:id="rId4"/>
    <p:sldId id="332" r:id="rId5"/>
    <p:sldId id="331" r:id="rId6"/>
    <p:sldId id="310" r:id="rId7"/>
    <p:sldId id="328" r:id="rId8"/>
    <p:sldId id="329" r:id="rId9"/>
    <p:sldId id="330" r:id="rId10"/>
    <p:sldId id="322" r:id="rId11"/>
    <p:sldId id="307" r:id="rId12"/>
    <p:sldId id="321" r:id="rId13"/>
    <p:sldId id="313" r:id="rId14"/>
    <p:sldId id="306" r:id="rId15"/>
    <p:sldId id="264" r:id="rId16"/>
    <p:sldId id="326" r:id="rId17"/>
    <p:sldId id="324" r:id="rId18"/>
    <p:sldId id="266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Oswald Regular" pitchFamily="2" charset="77"/>
      <p:regular r:id="rId25"/>
      <p:bold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3">
          <p15:clr>
            <a:srgbClr val="9AA0A6"/>
          </p15:clr>
        </p15:guide>
        <p15:guide id="2" orient="horz" pos="2719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0BF37-6D61-4D17-A1B0-D13C68BC7D02}" v="863" dt="2021-03-10T19:01:57.661"/>
    <p1510:client id="{0D580E36-C051-4C7D-B5EC-E1F88473DA46}" v="8" dt="2021-03-11T09:40:26.758"/>
    <p1510:client id="{0F796333-6DD7-442E-9D78-C9D0A9FB6FC7}" v="5" dt="2021-03-10T18:29:58.970"/>
    <p1510:client id="{1F43CA45-FAD2-4F7B-BFC6-179DFA90307C}" v="242" dt="2021-03-10T22:30:34.134"/>
    <p1510:client id="{6C0522F8-127E-42FA-A638-ABF97E480890}" v="17" dt="2021-03-10T18:17:14.766"/>
    <p1510:client id="{77B52124-D02D-4073-A36C-55D618365660}" v="1" dt="2021-03-10T18:18:08.328"/>
    <p1510:client id="{793FBFAF-45C3-4C98-9BE9-2AB3B77B0157}" v="3065" dt="2021-03-10T22:43:11.043"/>
    <p1510:client id="{7F3A74CD-513B-4BAA-BB07-EE2CB3035E4B}" v="2257" dt="2021-03-10T22:36:47.337"/>
    <p1510:client id="{908E25BA-6F2B-4980-AB81-0F2B699ED6C8}" v="4" dt="2021-03-10T18:28:32.778"/>
    <p1510:client id="{BC31FE19-1F6D-466D-9E42-05E38CDD1830}" v="910" dt="2021-03-10T20:19:34.295"/>
    <p1510:client id="{EF31AF9E-FCF6-4047-848C-CBB24D5AC89F}" v="716" dt="2021-03-10T19:59:32.209"/>
  </p1510:revLst>
</p1510:revInfo>
</file>

<file path=ppt/tableStyles.xml><?xml version="1.0" encoding="utf-8"?>
<a:tblStyleLst xmlns:a="http://schemas.openxmlformats.org/drawingml/2006/main" def="{E6FE0165-D70F-4314-AA4D-70973BAC6889}">
  <a:tblStyle styleId="{E6FE0165-D70F-4314-AA4D-70973BAC6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9"/>
  </p:normalViewPr>
  <p:slideViewPr>
    <p:cSldViewPr snapToGrid="0">
      <p:cViewPr varScale="1">
        <p:scale>
          <a:sx n="117" d="100"/>
          <a:sy n="117" d="100"/>
        </p:scale>
        <p:origin x="944" y="176"/>
      </p:cViewPr>
      <p:guideLst>
        <p:guide orient="horz" pos="553"/>
        <p:guide orient="horz" pos="27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c1b75c0d8_3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c1b75c0d8_3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b1d022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b1d022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1b75c0d8_3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1b75c0d8_3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c1b75c0d8_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c1b75c0d8_3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c1b75c0d8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c1b75c0d8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72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b75c0d8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b75c0d8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84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b75c0d8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b75c0d8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3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b75c0d8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b75c0d8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5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b75c0d8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b75c0d8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b75c0d8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b75c0d8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797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b75c0d8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b75c0d8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52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c1b75c0d8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c1b75c0d8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34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04400" y="3420475"/>
            <a:ext cx="5735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200925" y="2751700"/>
            <a:ext cx="1063850" cy="3239750"/>
            <a:chOff x="146675" y="378750"/>
            <a:chExt cx="1063850" cy="3239750"/>
          </a:xfrm>
        </p:grpSpPr>
        <p:sp>
          <p:nvSpPr>
            <p:cNvPr id="12" name="Google Shape;12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5400000" flipH="1">
            <a:off x="8107100" y="-830750"/>
            <a:ext cx="1063850" cy="3239750"/>
            <a:chOff x="146675" y="378750"/>
            <a:chExt cx="1063850" cy="3239750"/>
          </a:xfrm>
        </p:grpSpPr>
        <p:sp>
          <p:nvSpPr>
            <p:cNvPr id="16" name="Google Shape;16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40000" y="442300"/>
            <a:ext cx="391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1"/>
          </p:nvPr>
        </p:nvSpPr>
        <p:spPr>
          <a:xfrm>
            <a:off x="364887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2"/>
          </p:nvPr>
        </p:nvSpPr>
        <p:spPr>
          <a:xfrm>
            <a:off x="345807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3"/>
          </p:nvPr>
        </p:nvSpPr>
        <p:spPr>
          <a:xfrm>
            <a:off x="93642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4"/>
          </p:nvPr>
        </p:nvSpPr>
        <p:spPr>
          <a:xfrm>
            <a:off x="7456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5"/>
          </p:nvPr>
        </p:nvSpPr>
        <p:spPr>
          <a:xfrm>
            <a:off x="636132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6"/>
          </p:nvPr>
        </p:nvSpPr>
        <p:spPr>
          <a:xfrm>
            <a:off x="61705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 rot="5400000" flipH="1">
            <a:off x="1018275" y="3054425"/>
            <a:ext cx="670525" cy="3239750"/>
            <a:chOff x="146675" y="378750"/>
            <a:chExt cx="670525" cy="3239750"/>
          </a:xfrm>
        </p:grpSpPr>
        <p:sp>
          <p:nvSpPr>
            <p:cNvPr id="138" name="Google Shape;138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10800000" flipH="1">
            <a:off x="8207513" y="-1079875"/>
            <a:ext cx="670525" cy="3239750"/>
            <a:chOff x="146675" y="378750"/>
            <a:chExt cx="670525" cy="3239750"/>
          </a:xfrm>
        </p:grpSpPr>
        <p:sp>
          <p:nvSpPr>
            <p:cNvPr id="141" name="Google Shape;141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2434225" y="2834100"/>
            <a:ext cx="4275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726650" y="1811700"/>
            <a:ext cx="5690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 rot="10800000" flipH="1">
            <a:off x="246575" y="2394825"/>
            <a:ext cx="1063850" cy="3239750"/>
            <a:chOff x="146675" y="378750"/>
            <a:chExt cx="1063850" cy="3239750"/>
          </a:xfrm>
        </p:grpSpPr>
        <p:sp>
          <p:nvSpPr>
            <p:cNvPr id="147" name="Google Shape;147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7833575" y="-529900"/>
            <a:ext cx="1063850" cy="3239750"/>
            <a:chOff x="146675" y="378750"/>
            <a:chExt cx="1063850" cy="3239750"/>
          </a:xfrm>
        </p:grpSpPr>
        <p:sp>
          <p:nvSpPr>
            <p:cNvPr id="151" name="Google Shape;151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5850" y="2325538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25850" y="2819263"/>
            <a:ext cx="28188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5850" y="1715538"/>
            <a:ext cx="12174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flipH="1">
            <a:off x="7540150" y="-1110025"/>
            <a:ext cx="1063850" cy="3239750"/>
            <a:chOff x="146675" y="378750"/>
            <a:chExt cx="1063850" cy="3239750"/>
          </a:xfrm>
        </p:grpSpPr>
        <p:sp>
          <p:nvSpPr>
            <p:cNvPr id="24" name="Google Shape;24;p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-5400000" flipH="1">
            <a:off x="2458200" y="-2354425"/>
            <a:ext cx="473400" cy="617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2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40000" y="1056575"/>
            <a:ext cx="8064000" cy="3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rot="5400000" flipH="1">
            <a:off x="8268732" y="3485949"/>
            <a:ext cx="670525" cy="2644575"/>
            <a:chOff x="540000" y="973925"/>
            <a:chExt cx="670525" cy="2644575"/>
          </a:xfrm>
        </p:grpSpPr>
        <p:sp>
          <p:nvSpPr>
            <p:cNvPr id="32" name="Google Shape;32;p4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 rot="-5400000" flipH="1">
            <a:off x="1048950" y="-945175"/>
            <a:ext cx="473400" cy="335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30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48787" y="3348775"/>
            <a:ext cx="236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5056937" y="3705775"/>
            <a:ext cx="21438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835113" y="3348775"/>
            <a:ext cx="2360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1943388" y="3705775"/>
            <a:ext cx="21438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 flipH="1">
            <a:off x="8220025" y="-1144350"/>
            <a:ext cx="670525" cy="3239750"/>
            <a:chOff x="146675" y="378750"/>
            <a:chExt cx="670525" cy="3239750"/>
          </a:xfrm>
        </p:grpSpPr>
        <p:sp>
          <p:nvSpPr>
            <p:cNvPr id="42" name="Google Shape;42;p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5"/>
          <p:cNvGrpSpPr/>
          <p:nvPr/>
        </p:nvGrpSpPr>
        <p:grpSpPr>
          <a:xfrm>
            <a:off x="253450" y="2480700"/>
            <a:ext cx="670525" cy="3239750"/>
            <a:chOff x="146675" y="378750"/>
            <a:chExt cx="670525" cy="3239750"/>
          </a:xfrm>
        </p:grpSpPr>
        <p:sp>
          <p:nvSpPr>
            <p:cNvPr id="45" name="Google Shape;45;p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 rot="5400000" flipH="1">
            <a:off x="7721400" y="-1028975"/>
            <a:ext cx="670525" cy="3239750"/>
            <a:chOff x="146675" y="378750"/>
            <a:chExt cx="670525" cy="3239750"/>
          </a:xfrm>
        </p:grpSpPr>
        <p:sp>
          <p:nvSpPr>
            <p:cNvPr id="50" name="Google Shape;50;p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681300" y="2325538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4681300" y="2819280"/>
            <a:ext cx="28188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 flipH="1">
            <a:off x="540000" y="2447350"/>
            <a:ext cx="1063850" cy="3239750"/>
            <a:chOff x="146675" y="378750"/>
            <a:chExt cx="1063850" cy="3239750"/>
          </a:xfrm>
        </p:grpSpPr>
        <p:sp>
          <p:nvSpPr>
            <p:cNvPr id="56" name="Google Shape;56;p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63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63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 rot="5400000">
            <a:off x="7440475" y="2721975"/>
            <a:ext cx="1063850" cy="3239750"/>
            <a:chOff x="146675" y="378750"/>
            <a:chExt cx="1063850" cy="3239750"/>
          </a:xfrm>
        </p:grpSpPr>
        <p:sp>
          <p:nvSpPr>
            <p:cNvPr id="74" name="Google Shape;74;p9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5400000">
            <a:off x="1618500" y="-1514725"/>
            <a:ext cx="473400" cy="449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317865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2"/>
          </p:nvPr>
        </p:nvSpPr>
        <p:spPr>
          <a:xfrm>
            <a:off x="3394025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3"/>
          </p:nvPr>
        </p:nvSpPr>
        <p:spPr>
          <a:xfrm>
            <a:off x="31370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4"/>
          </p:nvPr>
        </p:nvSpPr>
        <p:spPr>
          <a:xfrm>
            <a:off x="529150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5"/>
          </p:nvPr>
        </p:nvSpPr>
        <p:spPr>
          <a:xfrm>
            <a:off x="3178575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3394025" y="3984875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7"/>
          </p:nvPr>
        </p:nvSpPr>
        <p:spPr>
          <a:xfrm>
            <a:off x="313700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8"/>
          </p:nvPr>
        </p:nvSpPr>
        <p:spPr>
          <a:xfrm>
            <a:off x="529100" y="398490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9"/>
          </p:nvPr>
        </p:nvSpPr>
        <p:spPr>
          <a:xfrm>
            <a:off x="604355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3"/>
          </p:nvPr>
        </p:nvSpPr>
        <p:spPr>
          <a:xfrm>
            <a:off x="6258875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4"/>
          </p:nvPr>
        </p:nvSpPr>
        <p:spPr>
          <a:xfrm>
            <a:off x="6043550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6258875" y="3984875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6" hasCustomPrompt="1"/>
          </p:nvPr>
        </p:nvSpPr>
        <p:spPr>
          <a:xfrm>
            <a:off x="1207300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7" hasCustomPrompt="1"/>
          </p:nvPr>
        </p:nvSpPr>
        <p:spPr>
          <a:xfrm>
            <a:off x="1207300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8" hasCustomPrompt="1"/>
          </p:nvPr>
        </p:nvSpPr>
        <p:spPr>
          <a:xfrm>
            <a:off x="4072138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9" hasCustomPrompt="1"/>
          </p:nvPr>
        </p:nvSpPr>
        <p:spPr>
          <a:xfrm>
            <a:off x="4072200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0" hasCustomPrompt="1"/>
          </p:nvPr>
        </p:nvSpPr>
        <p:spPr>
          <a:xfrm>
            <a:off x="6937025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1" hasCustomPrompt="1"/>
          </p:nvPr>
        </p:nvSpPr>
        <p:spPr>
          <a:xfrm>
            <a:off x="6937025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grpSp>
        <p:nvGrpSpPr>
          <p:cNvPr id="117" name="Google Shape;117;p13"/>
          <p:cNvGrpSpPr/>
          <p:nvPr/>
        </p:nvGrpSpPr>
        <p:grpSpPr>
          <a:xfrm flipH="1">
            <a:off x="8159719" y="-1297776"/>
            <a:ext cx="670525" cy="2644575"/>
            <a:chOff x="540000" y="973925"/>
            <a:chExt cx="670525" cy="2644575"/>
          </a:xfrm>
        </p:grpSpPr>
        <p:sp>
          <p:nvSpPr>
            <p:cNvPr id="118" name="Google Shape;118;p1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3590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5" r:id="rId8"/>
    <p:sldLayoutId id="2147483659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8;p25">
            <a:extLst>
              <a:ext uri="{FF2B5EF4-FFF2-40B4-BE49-F238E27FC236}">
                <a16:creationId xmlns:a16="http://schemas.microsoft.com/office/drawing/2014/main" id="{39C9F111-05E5-464D-8BE2-5FA64BAFE6E0}"/>
              </a:ext>
            </a:extLst>
          </p:cNvPr>
          <p:cNvSpPr txBox="1">
            <a:spLocks/>
          </p:cNvSpPr>
          <p:nvPr/>
        </p:nvSpPr>
        <p:spPr>
          <a:xfrm>
            <a:off x="1170000" y="2439707"/>
            <a:ext cx="6804000" cy="6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6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nl-NL"/>
            </a:br>
            <a:r>
              <a:rPr lang="nl-NL" sz="2800"/>
              <a:t>Team n°1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4FCBC-B836-45FE-9C14-8EBE301B3068}"/>
              </a:ext>
            </a:extLst>
          </p:cNvPr>
          <p:cNvCxnSpPr>
            <a:cxnSpLocks/>
          </p:cNvCxnSpPr>
          <p:nvPr/>
        </p:nvCxnSpPr>
        <p:spPr>
          <a:xfrm>
            <a:off x="3507581" y="2350296"/>
            <a:ext cx="2128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29;p25">
            <a:extLst>
              <a:ext uri="{FF2B5EF4-FFF2-40B4-BE49-F238E27FC236}">
                <a16:creationId xmlns:a16="http://schemas.microsoft.com/office/drawing/2014/main" id="{679F0600-2B7F-4806-9045-38FB6B83C015}"/>
              </a:ext>
            </a:extLst>
          </p:cNvPr>
          <p:cNvSpPr txBox="1">
            <a:spLocks/>
          </p:cNvSpPr>
          <p:nvPr/>
        </p:nvSpPr>
        <p:spPr>
          <a:xfrm>
            <a:off x="1704450" y="3503825"/>
            <a:ext cx="57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BE"/>
              <a:t>11/03/2021</a:t>
            </a:r>
          </a:p>
        </p:txBody>
      </p:sp>
      <p:pic>
        <p:nvPicPr>
          <p:cNvPr id="17" name="Picture 1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76646377-2438-4945-8DA5-428AF965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3237" y="1172788"/>
            <a:ext cx="6317527" cy="1263505"/>
          </a:xfrm>
          <a:prstGeom prst="rect">
            <a:avLst/>
          </a:prstGeom>
        </p:spPr>
      </p:pic>
      <p:sp>
        <p:nvSpPr>
          <p:cNvPr id="18" name="Google Shape;229;p25">
            <a:extLst>
              <a:ext uri="{FF2B5EF4-FFF2-40B4-BE49-F238E27FC236}">
                <a16:creationId xmlns:a16="http://schemas.microsoft.com/office/drawing/2014/main" id="{452EAF59-A35B-45C9-B38A-1D0583BD9236}"/>
              </a:ext>
            </a:extLst>
          </p:cNvPr>
          <p:cNvSpPr txBox="1">
            <a:spLocks/>
          </p:cNvSpPr>
          <p:nvPr/>
        </p:nvSpPr>
        <p:spPr>
          <a:xfrm>
            <a:off x="1867010" y="4341861"/>
            <a:ext cx="57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endParaRPr lang="en" dirty="0"/>
          </a:p>
        </p:txBody>
      </p:sp>
      <p:sp>
        <p:nvSpPr>
          <p:cNvPr id="19" name="Google Shape;229;p25">
            <a:extLst>
              <a:ext uri="{FF2B5EF4-FFF2-40B4-BE49-F238E27FC236}">
                <a16:creationId xmlns:a16="http://schemas.microsoft.com/office/drawing/2014/main" id="{5086015D-F258-4426-A4B6-096802F8EF90}"/>
              </a:ext>
            </a:extLst>
          </p:cNvPr>
          <p:cNvSpPr txBox="1">
            <a:spLocks/>
          </p:cNvSpPr>
          <p:nvPr/>
        </p:nvSpPr>
        <p:spPr>
          <a:xfrm>
            <a:off x="1613338" y="4613581"/>
            <a:ext cx="57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133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outdoor, wave&#10;&#10;Description automatically generated">
            <a:extLst>
              <a:ext uri="{FF2B5EF4-FFF2-40B4-BE49-F238E27FC236}">
                <a16:creationId xmlns:a16="http://schemas.microsoft.com/office/drawing/2014/main" id="{98E67327-EC87-48CA-B7CC-4C7A0E5D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9144000" cy="5720080"/>
          </a:xfrm>
          <a:prstGeom prst="rect">
            <a:avLst/>
          </a:prstGeom>
        </p:spPr>
      </p:pic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1877140" y="2074810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>
                <a:solidFill>
                  <a:schemeClr val="accent5">
                    <a:lumMod val="75000"/>
                  </a:schemeClr>
                </a:solidFill>
              </a:rPr>
            </a:br>
            <a:r>
              <a:rPr lang="en">
                <a:solidFill>
                  <a:schemeClr val="accent5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64" name="Google Shape;264;p28"/>
          <p:cNvSpPr txBox="1">
            <a:spLocks noGrp="1"/>
          </p:cNvSpPr>
          <p:nvPr>
            <p:ph type="subTitle" idx="1"/>
          </p:nvPr>
        </p:nvSpPr>
        <p:spPr>
          <a:xfrm>
            <a:off x="1935971" y="2955155"/>
            <a:ext cx="28188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Model performance and feature importance analysis.</a:t>
            </a:r>
          </a:p>
        </p:txBody>
      </p:sp>
      <p:sp>
        <p:nvSpPr>
          <p:cNvPr id="6" name="Google Shape;316;p33">
            <a:extLst>
              <a:ext uri="{FF2B5EF4-FFF2-40B4-BE49-F238E27FC236}">
                <a16:creationId xmlns:a16="http://schemas.microsoft.com/office/drawing/2014/main" id="{5528A745-B7E5-4226-8C19-DDC6CFAABDDE}"/>
              </a:ext>
            </a:extLst>
          </p:cNvPr>
          <p:cNvSpPr/>
          <p:nvPr/>
        </p:nvSpPr>
        <p:spPr>
          <a:xfrm rot="-5400000" flipH="1">
            <a:off x="7139281" y="-992458"/>
            <a:ext cx="264462" cy="26964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6;p33">
            <a:extLst>
              <a:ext uri="{FF2B5EF4-FFF2-40B4-BE49-F238E27FC236}">
                <a16:creationId xmlns:a16="http://schemas.microsoft.com/office/drawing/2014/main" id="{45F8FCC0-F4F2-4386-A369-09A623048004}"/>
              </a:ext>
            </a:extLst>
          </p:cNvPr>
          <p:cNvSpPr/>
          <p:nvPr/>
        </p:nvSpPr>
        <p:spPr>
          <a:xfrm rot="-5400000" flipH="1">
            <a:off x="7152489" y="-5771"/>
            <a:ext cx="264462" cy="15036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16;p33">
            <a:extLst>
              <a:ext uri="{FF2B5EF4-FFF2-40B4-BE49-F238E27FC236}">
                <a16:creationId xmlns:a16="http://schemas.microsoft.com/office/drawing/2014/main" id="{3B4CA7AF-DAF2-4ADB-87AD-48EAC4DD5D82}"/>
              </a:ext>
            </a:extLst>
          </p:cNvPr>
          <p:cNvSpPr/>
          <p:nvPr/>
        </p:nvSpPr>
        <p:spPr>
          <a:xfrm rot="-5400000" flipH="1">
            <a:off x="7956916" y="240006"/>
            <a:ext cx="264462" cy="17927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9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10;p32">
            <a:extLst>
              <a:ext uri="{FF2B5EF4-FFF2-40B4-BE49-F238E27FC236}">
                <a16:creationId xmlns:a16="http://schemas.microsoft.com/office/drawing/2014/main" id="{442A8359-11FB-48C3-9564-F68EDC8087F8}"/>
              </a:ext>
            </a:extLst>
          </p:cNvPr>
          <p:cNvSpPr/>
          <p:nvPr/>
        </p:nvSpPr>
        <p:spPr>
          <a:xfrm flipH="1">
            <a:off x="3147841" y="1983485"/>
            <a:ext cx="828622" cy="7961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EF45E9-F224-4E87-8802-C1D8C8A64584}"/>
              </a:ext>
            </a:extLst>
          </p:cNvPr>
          <p:cNvCxnSpPr/>
          <p:nvPr/>
        </p:nvCxnSpPr>
        <p:spPr>
          <a:xfrm flipV="1">
            <a:off x="4518359" y="2911141"/>
            <a:ext cx="553454" cy="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F362C-AE17-408D-876E-0B722169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93" y="4617097"/>
            <a:ext cx="6560054" cy="392886"/>
          </a:xfrm>
        </p:spPr>
        <p:txBody>
          <a:bodyPr/>
          <a:lstStyle/>
          <a:p>
            <a:pPr marL="139700" indent="0">
              <a:buNone/>
            </a:pPr>
            <a:r>
              <a:rPr lang="zh-CN" altLang="en-US"/>
              <a:t>* Train set size : Test set size = 5 : 3 (The same for our prediction task)</a:t>
            </a:r>
          </a:p>
        </p:txBody>
      </p:sp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349CA416-A97F-429E-BE09-D1D44694E851}"/>
              </a:ext>
            </a:extLst>
          </p:cNvPr>
          <p:cNvSpPr/>
          <p:nvPr/>
        </p:nvSpPr>
        <p:spPr>
          <a:xfrm>
            <a:off x="438152" y="2061932"/>
            <a:ext cx="1497967" cy="89234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Raleway" panose="020B0604020202020204" charset="0"/>
                <a:ea typeface="宋体"/>
                <a:cs typeface="Arial"/>
              </a:rPr>
              <a:t>5k </a:t>
            </a:r>
            <a:r>
              <a:rPr lang="fr-FR" altLang="zh-CN">
                <a:solidFill>
                  <a:schemeClr val="accent1">
                    <a:lumMod val="50000"/>
                  </a:schemeClr>
                </a:solidFill>
                <a:latin typeface="Raleway" panose="020B0604020202020204" charset="0"/>
                <a:ea typeface="宋体"/>
                <a:cs typeface="Arial"/>
              </a:rPr>
              <a:t>c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Raleway" panose="020B0604020202020204" charset="0"/>
                <a:ea typeface="宋体"/>
                <a:cs typeface="Arial"/>
              </a:rPr>
              <a:t>ontract</a:t>
            </a:r>
            <a:r>
              <a:rPr lang="fr-FR" altLang="zh-CN">
                <a:solidFill>
                  <a:schemeClr val="accent1">
                    <a:lumMod val="50000"/>
                  </a:schemeClr>
                </a:solidFill>
                <a:latin typeface="Raleway" panose="020B0604020202020204" charset="0"/>
                <a:ea typeface="宋体"/>
                <a:cs typeface="Arial"/>
              </a:rPr>
              <a:t>s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Raleway" panose="020B0604020202020204" charset="0"/>
                <a:ea typeface="宋体"/>
                <a:cs typeface="Arial"/>
              </a:rPr>
              <a:t> data</a:t>
            </a:r>
          </a:p>
        </p:txBody>
      </p:sp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48EA3013-C23C-4121-8DC8-A3BEB9C4B53B}"/>
              </a:ext>
            </a:extLst>
          </p:cNvPr>
          <p:cNvSpPr/>
          <p:nvPr/>
        </p:nvSpPr>
        <p:spPr>
          <a:xfrm>
            <a:off x="438553" y="3245037"/>
            <a:ext cx="1504060" cy="89234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Raleway" panose="020B0604020202020204" charset="0"/>
                <a:ea typeface="宋体"/>
                <a:cs typeface="Arial"/>
              </a:rPr>
              <a:t>External data</a:t>
            </a:r>
            <a:endParaRPr lang="fr-FR" altLang="zh-CN"/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DE3290AB-A23C-4162-8D7F-6D39CEDD0B52}"/>
              </a:ext>
            </a:extLst>
          </p:cNvPr>
          <p:cNvSpPr/>
          <p:nvPr/>
        </p:nvSpPr>
        <p:spPr>
          <a:xfrm>
            <a:off x="5217694" y="1573609"/>
            <a:ext cx="1614235" cy="761999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latin typeface="Raleway" panose="020B0604020202020204" charset="0"/>
                <a:ea typeface="宋体"/>
                <a:cs typeface="Arial"/>
              </a:rPr>
              <a:t>Gradient Boosting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2A406272-321F-4BB6-8609-66E1D8C2184D}"/>
              </a:ext>
            </a:extLst>
          </p:cNvPr>
          <p:cNvSpPr/>
          <p:nvPr/>
        </p:nvSpPr>
        <p:spPr>
          <a:xfrm>
            <a:off x="5217694" y="2576240"/>
            <a:ext cx="1614235" cy="761999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latin typeface="Raleway" panose="020B0604020202020204" charset="0"/>
                <a:ea typeface="宋体"/>
                <a:cs typeface="Arial"/>
              </a:rPr>
              <a:t>XGBoost </a:t>
            </a:r>
            <a:endParaRPr lang="zh-CN" b="1">
              <a:solidFill>
                <a:schemeClr val="accent2"/>
              </a:solidFill>
              <a:latin typeface="Raleway" panose="020B0604020202020204" charset="0"/>
            </a:endParaRPr>
          </a:p>
          <a:p>
            <a:pPr algn="ctr"/>
            <a:r>
              <a:rPr lang="zh-CN" altLang="en-US" b="1">
                <a:solidFill>
                  <a:schemeClr val="accent2"/>
                </a:solidFill>
                <a:latin typeface="Raleway" panose="020B0604020202020204" charset="0"/>
                <a:ea typeface="宋体"/>
                <a:cs typeface="Arial"/>
              </a:rPr>
              <a:t>Model</a:t>
            </a:r>
            <a:endParaRPr lang="zh-CN" b="1">
              <a:solidFill>
                <a:schemeClr val="accent2"/>
              </a:solidFill>
              <a:latin typeface="Raleway" panose="020B0604020202020204" charset="0"/>
            </a:endParaRP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F33E6028-292C-4F7D-8BC6-F041FD0CB3D2}"/>
              </a:ext>
            </a:extLst>
          </p:cNvPr>
          <p:cNvSpPr/>
          <p:nvPr/>
        </p:nvSpPr>
        <p:spPr>
          <a:xfrm>
            <a:off x="5217694" y="3568846"/>
            <a:ext cx="1614235" cy="761999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latin typeface="Raleway" panose="020B0604020202020204" charset="0"/>
                <a:ea typeface="宋体"/>
                <a:cs typeface="Arial"/>
              </a:rPr>
              <a:t>Light GBM Model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2B143C7-6B27-44E9-B77A-0375934F9CF1}"/>
              </a:ext>
            </a:extLst>
          </p:cNvPr>
          <p:cNvCxnSpPr/>
          <p:nvPr/>
        </p:nvCxnSpPr>
        <p:spPr>
          <a:xfrm flipV="1">
            <a:off x="4515853" y="1956135"/>
            <a:ext cx="543426" cy="9605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A801ECB-D0C6-4FD1-97A1-3238B76160B2}"/>
              </a:ext>
            </a:extLst>
          </p:cNvPr>
          <p:cNvCxnSpPr>
            <a:cxnSpLocks/>
          </p:cNvCxnSpPr>
          <p:nvPr/>
        </p:nvCxnSpPr>
        <p:spPr>
          <a:xfrm>
            <a:off x="4515853" y="2916654"/>
            <a:ext cx="543426" cy="103471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4439F6-9AE9-4D8B-A5F8-60A99307CD45}"/>
              </a:ext>
            </a:extLst>
          </p:cNvPr>
          <p:cNvCxnSpPr>
            <a:cxnSpLocks/>
          </p:cNvCxnSpPr>
          <p:nvPr/>
        </p:nvCxnSpPr>
        <p:spPr>
          <a:xfrm>
            <a:off x="2061912" y="2548187"/>
            <a:ext cx="593559" cy="362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BD12E8-5A87-4627-855A-727F2D267CD6}"/>
              </a:ext>
            </a:extLst>
          </p:cNvPr>
          <p:cNvCxnSpPr>
            <a:cxnSpLocks/>
          </p:cNvCxnSpPr>
          <p:nvPr/>
        </p:nvCxnSpPr>
        <p:spPr>
          <a:xfrm flipV="1">
            <a:off x="2061912" y="3071562"/>
            <a:ext cx="583533" cy="49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465DF37-0443-4F13-BFC4-C74EE5072B01}"/>
              </a:ext>
            </a:extLst>
          </p:cNvPr>
          <p:cNvSpPr txBox="1"/>
          <p:nvPr/>
        </p:nvSpPr>
        <p:spPr>
          <a:xfrm rot="1920000">
            <a:off x="1962150" y="2308058"/>
            <a:ext cx="8582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Auto ML</a:t>
            </a:r>
          </a:p>
        </p:txBody>
      </p:sp>
      <p:pic>
        <p:nvPicPr>
          <p:cNvPr id="16" name="图形 16" descr="王冠 纯色填充">
            <a:extLst>
              <a:ext uri="{FF2B5EF4-FFF2-40B4-BE49-F238E27FC236}">
                <a16:creationId xmlns:a16="http://schemas.microsoft.com/office/drawing/2014/main" id="{DE72CE26-E0B5-422B-957A-AAFD01564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088" y="2664756"/>
            <a:ext cx="466558" cy="49276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50E08F5-5780-4E27-A4A9-6FCFD3F97C20}"/>
              </a:ext>
            </a:extLst>
          </p:cNvPr>
          <p:cNvSpPr txBox="1"/>
          <p:nvPr/>
        </p:nvSpPr>
        <p:spPr>
          <a:xfrm>
            <a:off x="7446543" y="1195136"/>
            <a:ext cx="1259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b="1"/>
              <a:t>Test RMSE*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1BDBC1-4F21-4E4B-9C19-5264C1FB7137}"/>
              </a:ext>
            </a:extLst>
          </p:cNvPr>
          <p:cNvSpPr txBox="1"/>
          <p:nvPr/>
        </p:nvSpPr>
        <p:spPr>
          <a:xfrm>
            <a:off x="7446543" y="1796713"/>
            <a:ext cx="1259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/>
              <a:t>162</a:t>
            </a:r>
            <a:r>
              <a:rPr lang="en-US" altLang="zh-CN"/>
              <a:t>k</a:t>
            </a:r>
            <a:endParaRPr lang="zh-CN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E88B7B-914D-45EE-B6C0-2037D0749A06}"/>
              </a:ext>
            </a:extLst>
          </p:cNvPr>
          <p:cNvSpPr txBox="1"/>
          <p:nvPr/>
        </p:nvSpPr>
        <p:spPr>
          <a:xfrm>
            <a:off x="7446543" y="2799345"/>
            <a:ext cx="1259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/>
              <a:t>160</a:t>
            </a:r>
            <a:r>
              <a:rPr lang="en-US" altLang="zh-CN"/>
              <a:t>k</a:t>
            </a:r>
            <a:endParaRPr lang="zh-CN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EB5AE3-70CC-4F23-A1BB-A1BCFD7A4BA7}"/>
              </a:ext>
            </a:extLst>
          </p:cNvPr>
          <p:cNvSpPr txBox="1"/>
          <p:nvPr/>
        </p:nvSpPr>
        <p:spPr>
          <a:xfrm>
            <a:off x="7446543" y="3791951"/>
            <a:ext cx="1259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/>
              <a:t>169</a:t>
            </a:r>
            <a:r>
              <a:rPr lang="en-US" altLang="zh-CN"/>
              <a:t>k</a:t>
            </a:r>
            <a:endParaRPr lang="zh-CN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D529D32-8449-4FF8-8E47-0C9325FD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646" y="2036389"/>
            <a:ext cx="613963" cy="6139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23DF1BA-BC70-4179-BB1F-465C4CB20C11}"/>
              </a:ext>
            </a:extLst>
          </p:cNvPr>
          <p:cNvSpPr txBox="1"/>
          <p:nvPr/>
        </p:nvSpPr>
        <p:spPr>
          <a:xfrm>
            <a:off x="2816647" y="2676234"/>
            <a:ext cx="155207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500" err="1">
                <a:latin typeface="Raleway" panose="020B0604020202020204" charset="0"/>
              </a:rPr>
              <a:t>Tree-based</a:t>
            </a:r>
            <a:r>
              <a:rPr lang="fr-FR" sz="1500">
                <a:latin typeface="Raleway" panose="020B0604020202020204" charset="0"/>
              </a:rPr>
              <a:t> </a:t>
            </a:r>
            <a:r>
              <a:rPr lang="fr-FR" sz="1500" err="1">
                <a:latin typeface="Raleway" panose="020B0604020202020204" charset="0"/>
              </a:rPr>
              <a:t>models</a:t>
            </a:r>
            <a:endParaRPr lang="fr-BE" sz="1500">
              <a:latin typeface="Raleway" panose="020B0604020202020204" charset="0"/>
            </a:endParaRPr>
          </a:p>
        </p:txBody>
      </p:sp>
      <p:sp>
        <p:nvSpPr>
          <p:cNvPr id="38" name="Google Shape;240;p27">
            <a:extLst>
              <a:ext uri="{FF2B5EF4-FFF2-40B4-BE49-F238E27FC236}">
                <a16:creationId xmlns:a16="http://schemas.microsoft.com/office/drawing/2014/main" id="{3F147D06-DE56-4C88-AB3D-E38547A01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Model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538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"/>
          <p:cNvSpPr/>
          <p:nvPr/>
        </p:nvSpPr>
        <p:spPr>
          <a:xfrm rot="-5400000" flipH="1">
            <a:off x="1593103" y="-1489328"/>
            <a:ext cx="473400" cy="44414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7"/>
          <p:cNvSpPr/>
          <p:nvPr/>
        </p:nvSpPr>
        <p:spPr>
          <a:xfrm flipH="1">
            <a:off x="3028949" y="1476800"/>
            <a:ext cx="3293269" cy="541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Select most important features</a:t>
            </a:r>
            <a:endParaRPr sz="13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47"/>
          <p:cNvSpPr/>
          <p:nvPr/>
        </p:nvSpPr>
        <p:spPr>
          <a:xfrm flipH="1">
            <a:off x="1548587" y="2623500"/>
            <a:ext cx="2115000" cy="541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Numerical</a:t>
            </a:r>
            <a:endParaRPr sz="16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47"/>
          <p:cNvSpPr/>
          <p:nvPr/>
        </p:nvSpPr>
        <p:spPr>
          <a:xfrm flipH="1">
            <a:off x="5480200" y="2623500"/>
            <a:ext cx="2115000" cy="541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endParaRPr sz="16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2" name="Google Shape;672;p47"/>
          <p:cNvCxnSpPr>
            <a:cxnSpLocks/>
            <a:stCxn id="669" idx="3"/>
            <a:endCxn id="670" idx="0"/>
          </p:cNvCxnSpPr>
          <p:nvPr/>
        </p:nvCxnSpPr>
        <p:spPr>
          <a:xfrm rot="10800000" flipV="1">
            <a:off x="2606087" y="1747400"/>
            <a:ext cx="422862" cy="8761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47"/>
          <p:cNvCxnSpPr>
            <a:cxnSpLocks/>
            <a:stCxn id="669" idx="1"/>
            <a:endCxn id="671" idx="0"/>
          </p:cNvCxnSpPr>
          <p:nvPr/>
        </p:nvCxnSpPr>
        <p:spPr>
          <a:xfrm>
            <a:off x="6322218" y="1747400"/>
            <a:ext cx="215482" cy="8761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47"/>
          <p:cNvSpPr txBox="1"/>
          <p:nvPr/>
        </p:nvSpPr>
        <p:spPr>
          <a:xfrm>
            <a:off x="3648838" y="3560813"/>
            <a:ext cx="184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Intrinsic</a:t>
            </a: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47"/>
          <p:cNvSpPr txBox="1"/>
          <p:nvPr/>
        </p:nvSpPr>
        <p:spPr>
          <a:xfrm>
            <a:off x="3409593" y="3797212"/>
            <a:ext cx="2599814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Instrinsic</a:t>
            </a: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method</a:t>
            </a: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based</a:t>
            </a: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on a </a:t>
            </a: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regressor</a:t>
            </a: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*</a:t>
            </a:r>
          </a:p>
        </p:txBody>
      </p:sp>
      <p:sp>
        <p:nvSpPr>
          <p:cNvPr id="676" name="Google Shape;676;p47"/>
          <p:cNvSpPr txBox="1"/>
          <p:nvPr/>
        </p:nvSpPr>
        <p:spPr>
          <a:xfrm>
            <a:off x="-214" y="3516791"/>
            <a:ext cx="184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RFE</a:t>
            </a: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7"/>
          <p:cNvSpPr txBox="1"/>
          <p:nvPr/>
        </p:nvSpPr>
        <p:spPr>
          <a:xfrm>
            <a:off x="62486" y="3797212"/>
            <a:ext cx="1846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Recursive feature elimination </a:t>
            </a:r>
          </a:p>
        </p:txBody>
      </p:sp>
      <p:sp>
        <p:nvSpPr>
          <p:cNvPr id="678" name="Google Shape;678;p47"/>
          <p:cNvSpPr txBox="1"/>
          <p:nvPr/>
        </p:nvSpPr>
        <p:spPr>
          <a:xfrm>
            <a:off x="7297800" y="3516791"/>
            <a:ext cx="184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fr-BE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RFE</a:t>
            </a:r>
          </a:p>
        </p:txBody>
      </p:sp>
      <p:sp>
        <p:nvSpPr>
          <p:cNvPr id="679" name="Google Shape;679;p47"/>
          <p:cNvSpPr txBox="1"/>
          <p:nvPr/>
        </p:nvSpPr>
        <p:spPr>
          <a:xfrm>
            <a:off x="7297800" y="3797212"/>
            <a:ext cx="1846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Recursive feature elimination </a:t>
            </a:r>
          </a:p>
        </p:txBody>
      </p:sp>
      <p:sp>
        <p:nvSpPr>
          <p:cNvPr id="680" name="Google Shape;680;p47"/>
          <p:cNvSpPr txBox="1"/>
          <p:nvPr/>
        </p:nvSpPr>
        <p:spPr>
          <a:xfrm>
            <a:off x="3648838" y="3516791"/>
            <a:ext cx="184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3" name="Google Shape;683;p47"/>
          <p:cNvCxnSpPr>
            <a:cxnSpLocks/>
          </p:cNvCxnSpPr>
          <p:nvPr/>
        </p:nvCxnSpPr>
        <p:spPr>
          <a:xfrm rot="5400000">
            <a:off x="1588442" y="2519465"/>
            <a:ext cx="352091" cy="168320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47"/>
          <p:cNvCxnSpPr>
            <a:cxnSpLocks/>
          </p:cNvCxnSpPr>
          <p:nvPr/>
        </p:nvCxnSpPr>
        <p:spPr>
          <a:xfrm rot="5400000">
            <a:off x="5360825" y="2380127"/>
            <a:ext cx="387988" cy="196576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47"/>
          <p:cNvCxnSpPr>
            <a:cxnSpLocks/>
          </p:cNvCxnSpPr>
          <p:nvPr/>
        </p:nvCxnSpPr>
        <p:spPr>
          <a:xfrm rot="16200000" flipH="1">
            <a:off x="7203255" y="2519465"/>
            <a:ext cx="352091" cy="16832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47"/>
          <p:cNvCxnSpPr>
            <a:cxnSpLocks/>
            <a:stCxn id="670" idx="2"/>
            <a:endCxn id="674" idx="0"/>
          </p:cNvCxnSpPr>
          <p:nvPr/>
        </p:nvCxnSpPr>
        <p:spPr>
          <a:xfrm rot="16200000" flipH="1">
            <a:off x="3390956" y="2379830"/>
            <a:ext cx="396113" cy="196585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310;p32">
            <a:extLst>
              <a:ext uri="{FF2B5EF4-FFF2-40B4-BE49-F238E27FC236}">
                <a16:creationId xmlns:a16="http://schemas.microsoft.com/office/drawing/2014/main" id="{D97EB632-D511-4B83-89EC-0944CFA6FD47}"/>
              </a:ext>
            </a:extLst>
          </p:cNvPr>
          <p:cNvSpPr/>
          <p:nvPr/>
        </p:nvSpPr>
        <p:spPr>
          <a:xfrm flipH="1">
            <a:off x="4283001" y="867200"/>
            <a:ext cx="781480" cy="7508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764A1BFF-875B-414F-9C69-76C1ACDF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73" y="958324"/>
            <a:ext cx="580167" cy="580167"/>
          </a:xfrm>
          <a:prstGeom prst="rect">
            <a:avLst/>
          </a:prstGeom>
        </p:spPr>
      </p:pic>
      <p:sp>
        <p:nvSpPr>
          <p:cNvPr id="39" name="Google Shape;681;p47">
            <a:extLst>
              <a:ext uri="{FF2B5EF4-FFF2-40B4-BE49-F238E27FC236}">
                <a16:creationId xmlns:a16="http://schemas.microsoft.com/office/drawing/2014/main" id="{BF4FE132-0D5C-444E-BB3E-57DDBDAA88D1}"/>
              </a:ext>
            </a:extLst>
          </p:cNvPr>
          <p:cNvSpPr txBox="1"/>
          <p:nvPr/>
        </p:nvSpPr>
        <p:spPr>
          <a:xfrm>
            <a:off x="-214" y="4763113"/>
            <a:ext cx="68196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* </a:t>
            </a:r>
            <a:r>
              <a:rPr lang="fr-FR" sz="14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Choice</a:t>
            </a:r>
            <a:r>
              <a:rPr lang="fr-FR" sz="1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lang="fr-FR" sz="14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regressor</a:t>
            </a:r>
            <a:r>
              <a:rPr lang="fr-FR" sz="1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fr-FR" sz="14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Random</a:t>
            </a:r>
            <a:r>
              <a:rPr lang="fr-FR" sz="1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Forest (RF) </a:t>
            </a:r>
            <a:r>
              <a:rPr lang="fr-FR" sz="14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regressor</a:t>
            </a:r>
            <a:r>
              <a:rPr lang="fr-FR" sz="1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for </a:t>
            </a:r>
            <a:r>
              <a:rPr lang="fr-FR" sz="14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faster</a:t>
            </a:r>
            <a:r>
              <a:rPr lang="fr-FR" sz="14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training.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CAF997-2CB8-41AD-9942-1FFEA8413553}"/>
              </a:ext>
            </a:extLst>
          </p:cNvPr>
          <p:cNvCxnSpPr>
            <a:cxnSpLocks/>
          </p:cNvCxnSpPr>
          <p:nvPr/>
        </p:nvCxnSpPr>
        <p:spPr>
          <a:xfrm>
            <a:off x="2606086" y="3362755"/>
            <a:ext cx="0" cy="1813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676;p47">
            <a:extLst>
              <a:ext uri="{FF2B5EF4-FFF2-40B4-BE49-F238E27FC236}">
                <a16:creationId xmlns:a16="http://schemas.microsoft.com/office/drawing/2014/main" id="{25AA0F61-C167-4BE5-8440-E4334E27EBA7}"/>
              </a:ext>
            </a:extLst>
          </p:cNvPr>
          <p:cNvSpPr txBox="1"/>
          <p:nvPr/>
        </p:nvSpPr>
        <p:spPr>
          <a:xfrm>
            <a:off x="1698183" y="3516791"/>
            <a:ext cx="184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677;p47">
            <a:extLst>
              <a:ext uri="{FF2B5EF4-FFF2-40B4-BE49-F238E27FC236}">
                <a16:creationId xmlns:a16="http://schemas.microsoft.com/office/drawing/2014/main" id="{97670D1E-5161-4CAC-9538-D76BE84D13F9}"/>
              </a:ext>
            </a:extLst>
          </p:cNvPr>
          <p:cNvSpPr txBox="1"/>
          <p:nvPr/>
        </p:nvSpPr>
        <p:spPr>
          <a:xfrm>
            <a:off x="1635483" y="3797212"/>
            <a:ext cx="1846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Pearson’s</a:t>
            </a: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lang="fr-FR" sz="12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96A5F5-3507-4785-A5B1-D75EB1BBAD91}"/>
              </a:ext>
            </a:extLst>
          </p:cNvPr>
          <p:cNvCxnSpPr>
            <a:cxnSpLocks/>
          </p:cNvCxnSpPr>
          <p:nvPr/>
        </p:nvCxnSpPr>
        <p:spPr>
          <a:xfrm>
            <a:off x="6537341" y="3362755"/>
            <a:ext cx="0" cy="1813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676;p47">
            <a:extLst>
              <a:ext uri="{FF2B5EF4-FFF2-40B4-BE49-F238E27FC236}">
                <a16:creationId xmlns:a16="http://schemas.microsoft.com/office/drawing/2014/main" id="{B7A4336D-928D-4DBA-AB05-5BEB72D81D80}"/>
              </a:ext>
            </a:extLst>
          </p:cNvPr>
          <p:cNvSpPr txBox="1"/>
          <p:nvPr/>
        </p:nvSpPr>
        <p:spPr>
          <a:xfrm>
            <a:off x="5629438" y="3516791"/>
            <a:ext cx="1846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sz="15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677;p47">
            <a:extLst>
              <a:ext uri="{FF2B5EF4-FFF2-40B4-BE49-F238E27FC236}">
                <a16:creationId xmlns:a16="http://schemas.microsoft.com/office/drawing/2014/main" id="{05F8C85B-BB4A-4E82-8233-2F60FEE8F1EF}"/>
              </a:ext>
            </a:extLst>
          </p:cNvPr>
          <p:cNvSpPr txBox="1"/>
          <p:nvPr/>
        </p:nvSpPr>
        <p:spPr>
          <a:xfrm>
            <a:off x="5566738" y="3797212"/>
            <a:ext cx="1846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Anova’s</a:t>
            </a:r>
            <a:r>
              <a:rPr lang="fr-FR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lang="fr-FR" sz="12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240;p27">
            <a:extLst>
              <a:ext uri="{FF2B5EF4-FFF2-40B4-BE49-F238E27FC236}">
                <a16:creationId xmlns:a16="http://schemas.microsoft.com/office/drawing/2014/main" id="{79F0A767-DD0B-45B7-84B1-B07CFD100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50441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9801143-9A55-4B8C-9913-91BE9D75A458}"/>
              </a:ext>
            </a:extLst>
          </p:cNvPr>
          <p:cNvSpPr/>
          <p:nvPr/>
        </p:nvSpPr>
        <p:spPr>
          <a:xfrm>
            <a:off x="282387" y="3904689"/>
            <a:ext cx="3832412" cy="8656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A31481-D011-4E79-8EEE-85C9CD3FD372}"/>
              </a:ext>
            </a:extLst>
          </p:cNvPr>
          <p:cNvSpPr/>
          <p:nvPr/>
        </p:nvSpPr>
        <p:spPr>
          <a:xfrm>
            <a:off x="4114799" y="3904690"/>
            <a:ext cx="4084543" cy="865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83DC42-2476-433A-98E7-769D4C3811F1}"/>
              </a:ext>
            </a:extLst>
          </p:cNvPr>
          <p:cNvSpPr/>
          <p:nvPr/>
        </p:nvSpPr>
        <p:spPr>
          <a:xfrm>
            <a:off x="5451101" y="1601882"/>
            <a:ext cx="2748242" cy="2126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A0316C-2DC1-4C25-B036-36E2FA642C9D}"/>
              </a:ext>
            </a:extLst>
          </p:cNvPr>
          <p:cNvSpPr/>
          <p:nvPr/>
        </p:nvSpPr>
        <p:spPr>
          <a:xfrm>
            <a:off x="5451099" y="1131234"/>
            <a:ext cx="2748242" cy="521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00C1B8-F7E7-430D-BB19-2D87495D156B}"/>
              </a:ext>
            </a:extLst>
          </p:cNvPr>
          <p:cNvSpPr/>
          <p:nvPr/>
        </p:nvSpPr>
        <p:spPr>
          <a:xfrm>
            <a:off x="282389" y="1601882"/>
            <a:ext cx="4899771" cy="212631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1F9C66-A791-48E9-8742-053B7FC1E6A3}"/>
              </a:ext>
            </a:extLst>
          </p:cNvPr>
          <p:cNvSpPr/>
          <p:nvPr/>
        </p:nvSpPr>
        <p:spPr>
          <a:xfrm>
            <a:off x="282388" y="1148043"/>
            <a:ext cx="4899771" cy="50426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5BE953-9544-4919-95CD-15FA881E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0231" y="1847411"/>
            <a:ext cx="2786700" cy="357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1600"/>
              <a:t>Loss</a:t>
            </a:r>
          </a:p>
          <a:p>
            <a:r>
              <a:rPr lang="zh-CN" altLang="en-US" sz="1600"/>
              <a:t>Given Accident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B7B4041-A25F-436A-95D1-AD612F76536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452732" y="2506970"/>
            <a:ext cx="2650054" cy="6186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/>
              <a:buChar char="•"/>
            </a:pPr>
            <a:r>
              <a:rPr lang="zh-CN" altLang="en-US"/>
              <a:t>Insured value (PD&amp;BI)</a:t>
            </a:r>
          </a:p>
          <a:p>
            <a:pPr algn="l">
              <a:buFont typeface="Arial"/>
              <a:buChar char="•"/>
            </a:pPr>
            <a:r>
              <a:rPr lang="zh-CN" altLang="en-US"/>
              <a:t>BI time, PD price</a:t>
            </a:r>
          </a:p>
          <a:p>
            <a:pPr algn="l">
              <a:buFont typeface="Arial"/>
              <a:buChar char="•"/>
            </a:pPr>
            <a:r>
              <a:rPr lang="zh-CN" altLang="en-US"/>
              <a:t>Modeled_CAT_Exploss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E80C247-BB7B-4E1F-BBE6-86F752A3F73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9546" y="1847411"/>
            <a:ext cx="2786700" cy="466257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1600"/>
              <a:t>Risk of Accident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32276207-D3EF-433E-B9C0-74F0AD001D5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34996" y="2506970"/>
            <a:ext cx="2355900" cy="6186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/>
              <a:buChar char="•"/>
            </a:pPr>
            <a:r>
              <a:rPr lang="zh-CN" altLang="en-US"/>
              <a:t>UW index</a:t>
            </a:r>
          </a:p>
          <a:p>
            <a:pPr algn="l">
              <a:buFont typeface="Arial"/>
              <a:buChar char="•"/>
            </a:pPr>
            <a:r>
              <a:rPr lang="zh-CN" altLang="en-US"/>
              <a:t>Weighted hasard</a:t>
            </a:r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A66F6632-2590-46D9-9676-750C00AB551F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5228324" y="1847412"/>
            <a:ext cx="3089258" cy="357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1600"/>
              <a:t>Economic/Industry Situation</a:t>
            </a:r>
          </a:p>
        </p:txBody>
      </p:sp>
      <p:sp>
        <p:nvSpPr>
          <p:cNvPr id="9" name="副标题 3">
            <a:extLst>
              <a:ext uri="{FF2B5EF4-FFF2-40B4-BE49-F238E27FC236}">
                <a16:creationId xmlns:a16="http://schemas.microsoft.com/office/drawing/2014/main" id="{4CB921DE-CD9B-4E3C-909F-FFC4D02CE36A}"/>
              </a:ext>
            </a:extLst>
          </p:cNvPr>
          <p:cNvSpPr txBox="1">
            <a:spLocks/>
          </p:cNvSpPr>
          <p:nvPr/>
        </p:nvSpPr>
        <p:spPr>
          <a:xfrm>
            <a:off x="5478319" y="2506970"/>
            <a:ext cx="2650054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/>
              <a:buChar char="•"/>
            </a:pPr>
            <a:r>
              <a:rPr lang="zh-CN" altLang="en-US"/>
              <a:t>Financial ratio</a:t>
            </a:r>
          </a:p>
          <a:p>
            <a:pPr algn="l">
              <a:buFont typeface="Arial"/>
              <a:buChar char="•"/>
            </a:pPr>
            <a:r>
              <a:rPr lang="zh-CN" altLang="en-US"/>
              <a:t>Main pricing category</a:t>
            </a:r>
          </a:p>
          <a:p>
            <a:pPr algn="l">
              <a:buFont typeface="Arial"/>
              <a:buChar char="•"/>
            </a:pPr>
            <a:r>
              <a:rPr lang="zh-CN" altLang="en-US"/>
              <a:t>Sector</a:t>
            </a:r>
          </a:p>
          <a:p>
            <a:pPr algn="l">
              <a:buFont typeface="Arial"/>
              <a:buChar char="•"/>
            </a:pPr>
            <a:endParaRPr lang="zh-CN" altLang="en-US"/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093CCA21-7357-4B94-A640-945D28A298E1}"/>
              </a:ext>
            </a:extLst>
          </p:cNvPr>
          <p:cNvSpPr txBox="1">
            <a:spLocks/>
          </p:cNvSpPr>
          <p:nvPr/>
        </p:nvSpPr>
        <p:spPr>
          <a:xfrm>
            <a:off x="1130050" y="1218200"/>
            <a:ext cx="3349795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sz="1500"/>
              <a:t>Expected Loss</a:t>
            </a:r>
          </a:p>
        </p:txBody>
      </p:sp>
      <p:sp>
        <p:nvSpPr>
          <p:cNvPr id="18" name="副标题 4">
            <a:extLst>
              <a:ext uri="{FF2B5EF4-FFF2-40B4-BE49-F238E27FC236}">
                <a16:creationId xmlns:a16="http://schemas.microsoft.com/office/drawing/2014/main" id="{63949EF5-A7C9-4D08-8B81-43C6FDD03E9A}"/>
              </a:ext>
            </a:extLst>
          </p:cNvPr>
          <p:cNvSpPr txBox="1">
            <a:spLocks/>
          </p:cNvSpPr>
          <p:nvPr/>
        </p:nvSpPr>
        <p:spPr>
          <a:xfrm>
            <a:off x="5063315" y="1226603"/>
            <a:ext cx="3425435" cy="3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sz="1500"/>
              <a:t>Market Fluctuation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0FBEA97F-9E00-4917-88C7-C519B88498D4}"/>
              </a:ext>
            </a:extLst>
          </p:cNvPr>
          <p:cNvSpPr txBox="1">
            <a:spLocks/>
          </p:cNvSpPr>
          <p:nvPr/>
        </p:nvSpPr>
        <p:spPr>
          <a:xfrm>
            <a:off x="801321" y="4159744"/>
            <a:ext cx="2786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Regular"/>
              <a:buNone/>
              <a:defRPr sz="23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altLang="zh-CN" sz="1800" dirty="0"/>
              <a:t>XXX</a:t>
            </a:r>
            <a:endParaRPr lang="zh-CN" sz="1800" dirty="0"/>
          </a:p>
          <a:p>
            <a:r>
              <a:rPr lang="zh-CN" altLang="en-US" sz="1800" dirty="0"/>
              <a:t>Responsability</a:t>
            </a:r>
            <a:endParaRPr lang="zh-CN" sz="1800" dirty="0"/>
          </a:p>
        </p:txBody>
      </p:sp>
      <p:sp>
        <p:nvSpPr>
          <p:cNvPr id="25" name="副标题 3">
            <a:extLst>
              <a:ext uri="{FF2B5EF4-FFF2-40B4-BE49-F238E27FC236}">
                <a16:creationId xmlns:a16="http://schemas.microsoft.com/office/drawing/2014/main" id="{55F0FA5A-A21D-4480-A6AC-C46BB1493E39}"/>
              </a:ext>
            </a:extLst>
          </p:cNvPr>
          <p:cNvSpPr txBox="1">
            <a:spLocks/>
          </p:cNvSpPr>
          <p:nvPr/>
        </p:nvSpPr>
        <p:spPr>
          <a:xfrm>
            <a:off x="4975175" y="4029288"/>
            <a:ext cx="2650054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/>
              <a:buChar char="•"/>
            </a:pPr>
            <a:r>
              <a:rPr lang="en-US" altLang="zh-CN" dirty="0"/>
              <a:t>XXX</a:t>
            </a:r>
            <a:r>
              <a:rPr lang="zh-CN" altLang="en-US" dirty="0"/>
              <a:t> share</a:t>
            </a:r>
          </a:p>
          <a:p>
            <a:pPr algn="l">
              <a:buFont typeface="Arial"/>
              <a:buChar char="•"/>
            </a:pPr>
            <a:r>
              <a:rPr lang="zh-CN" altLang="en-US" dirty="0"/>
              <a:t>Deduction, Limit</a:t>
            </a:r>
          </a:p>
          <a:p>
            <a:pPr algn="l">
              <a:buFont typeface="Arial"/>
              <a:buChar char="•"/>
            </a:pPr>
            <a:r>
              <a:rPr lang="zh-CN" altLang="en-US" dirty="0"/>
              <a:t>Attachment</a:t>
            </a:r>
          </a:p>
        </p:txBody>
      </p:sp>
      <p:sp>
        <p:nvSpPr>
          <p:cNvPr id="23" name="Google Shape;240;p27">
            <a:extLst>
              <a:ext uri="{FF2B5EF4-FFF2-40B4-BE49-F238E27FC236}">
                <a16:creationId xmlns:a16="http://schemas.microsoft.com/office/drawing/2014/main" id="{5B538EC1-00BE-42DA-B2A8-D77CF7E9C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Important features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7310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outdoor, wave, surfing&#10;&#10;Description automatically generated">
            <a:extLst>
              <a:ext uri="{FF2B5EF4-FFF2-40B4-BE49-F238E27FC236}">
                <a16:creationId xmlns:a16="http://schemas.microsoft.com/office/drawing/2014/main" id="{C15235A6-94B9-4468-A1C2-0BE8CBE70F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304800"/>
            <a:ext cx="9144000" cy="6858000"/>
          </a:xfrm>
          <a:prstGeom prst="rect">
            <a:avLst/>
          </a:prstGeom>
        </p:spPr>
      </p:pic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5850" y="2325538"/>
            <a:ext cx="496644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>
                    <a:lumMod val="75000"/>
                  </a:schemeClr>
                </a:solidFill>
              </a:rPr>
              <a:t>Recommendations</a:t>
            </a:r>
            <a:endParaRPr lang="fr-F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725850" y="2934238"/>
            <a:ext cx="400871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Conclusion on how XXX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should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better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target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market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based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on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analysis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5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/>
          <p:nvPr/>
        </p:nvSpPr>
        <p:spPr>
          <a:xfrm rot="-5400000" flipH="1">
            <a:off x="1982850" y="-1879075"/>
            <a:ext cx="473400" cy="522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subTitle" idx="1"/>
          </p:nvPr>
        </p:nvSpPr>
        <p:spPr>
          <a:xfrm>
            <a:off x="3428069" y="1713233"/>
            <a:ext cx="2287812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Hazard Data</a:t>
            </a:r>
            <a:endParaRPr lang="fr-FR"/>
          </a:p>
        </p:txBody>
      </p:sp>
      <p:sp>
        <p:nvSpPr>
          <p:cNvPr id="320" name="Google Shape;320;p33"/>
          <p:cNvSpPr txBox="1">
            <a:spLocks noGrp="1"/>
          </p:cNvSpPr>
          <p:nvPr>
            <p:ph type="subTitle" idx="3"/>
          </p:nvPr>
        </p:nvSpPr>
        <p:spPr>
          <a:xfrm>
            <a:off x="527284" y="1693750"/>
            <a:ext cx="2670976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Financial Ratio</a:t>
            </a:r>
            <a:endParaRPr lang="fr-FR"/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745625" y="229459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Scrape market data for each sector</a:t>
            </a:r>
          </a:p>
        </p:txBody>
      </p:sp>
      <p:sp>
        <p:nvSpPr>
          <p:cNvPr id="322" name="Google Shape;322;p33"/>
          <p:cNvSpPr txBox="1">
            <a:spLocks noGrp="1"/>
          </p:cNvSpPr>
          <p:nvPr>
            <p:ph type="subTitle" idx="5"/>
          </p:nvPr>
        </p:nvSpPr>
        <p:spPr>
          <a:xfrm>
            <a:off x="6361325" y="16937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UW Index</a:t>
            </a:r>
            <a:endParaRPr lang="fr-FR"/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6170525" y="229459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Preprocess the UW ratio to make it more exploitable</a:t>
            </a:r>
          </a:p>
        </p:txBody>
      </p:sp>
      <p:grpSp>
        <p:nvGrpSpPr>
          <p:cNvPr id="327" name="Google Shape;327;p33"/>
          <p:cNvGrpSpPr/>
          <p:nvPr/>
        </p:nvGrpSpPr>
        <p:grpSpPr>
          <a:xfrm>
            <a:off x="7025547" y="1204578"/>
            <a:ext cx="517793" cy="438002"/>
            <a:chOff x="2678350" y="1464650"/>
            <a:chExt cx="499750" cy="422700"/>
          </a:xfrm>
        </p:grpSpPr>
        <p:sp>
          <p:nvSpPr>
            <p:cNvPr id="328" name="Google Shape;328;p33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Google Shape;310;p32">
            <a:extLst>
              <a:ext uri="{FF2B5EF4-FFF2-40B4-BE49-F238E27FC236}">
                <a16:creationId xmlns:a16="http://schemas.microsoft.com/office/drawing/2014/main" id="{352B1F86-4182-4766-869E-3C2F617D1CCD}"/>
              </a:ext>
            </a:extLst>
          </p:cNvPr>
          <p:cNvSpPr/>
          <p:nvPr/>
        </p:nvSpPr>
        <p:spPr>
          <a:xfrm flipH="1">
            <a:off x="1453920" y="1036282"/>
            <a:ext cx="781480" cy="7508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raphique 2">
            <a:extLst>
              <a:ext uri="{FF2B5EF4-FFF2-40B4-BE49-F238E27FC236}">
                <a16:creationId xmlns:a16="http://schemas.microsoft.com/office/drawing/2014/main" id="{5144BCE8-B5D6-403F-8645-268AB589F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786" y="1187739"/>
            <a:ext cx="457200" cy="450706"/>
          </a:xfrm>
          <a:prstGeom prst="rect">
            <a:avLst/>
          </a:prstGeom>
        </p:spPr>
      </p:pic>
      <p:sp>
        <p:nvSpPr>
          <p:cNvPr id="5" name="Google Shape;310;p32">
            <a:extLst>
              <a:ext uri="{FF2B5EF4-FFF2-40B4-BE49-F238E27FC236}">
                <a16:creationId xmlns:a16="http://schemas.microsoft.com/office/drawing/2014/main" id="{047B4DB4-34A1-4EF2-939C-FA56FB10049C}"/>
              </a:ext>
            </a:extLst>
          </p:cNvPr>
          <p:cNvSpPr/>
          <p:nvPr/>
        </p:nvSpPr>
        <p:spPr>
          <a:xfrm flipH="1">
            <a:off x="6896158" y="1036281"/>
            <a:ext cx="781480" cy="7508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10;p32">
            <a:extLst>
              <a:ext uri="{FF2B5EF4-FFF2-40B4-BE49-F238E27FC236}">
                <a16:creationId xmlns:a16="http://schemas.microsoft.com/office/drawing/2014/main" id="{4DDEC19C-3DF7-4129-8D2A-BD5EEF710381}"/>
              </a:ext>
            </a:extLst>
          </p:cNvPr>
          <p:cNvSpPr/>
          <p:nvPr/>
        </p:nvSpPr>
        <p:spPr>
          <a:xfrm flipH="1">
            <a:off x="4191059" y="1045806"/>
            <a:ext cx="781480" cy="7508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raphique 7" descr="Feu avec un remplissage uni">
            <a:extLst>
              <a:ext uri="{FF2B5EF4-FFF2-40B4-BE49-F238E27FC236}">
                <a16:creationId xmlns:a16="http://schemas.microsoft.com/office/drawing/2014/main" id="{138FED95-79B1-4222-B8B0-C963C3A9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676" y="1076036"/>
            <a:ext cx="654628" cy="680606"/>
          </a:xfrm>
          <a:prstGeom prst="rect">
            <a:avLst/>
          </a:prstGeom>
        </p:spPr>
      </p:pic>
      <p:pic>
        <p:nvPicPr>
          <p:cNvPr id="8" name="Graphique 8" descr="Dollar avec un remplissage uni">
            <a:extLst>
              <a:ext uri="{FF2B5EF4-FFF2-40B4-BE49-F238E27FC236}">
                <a16:creationId xmlns:a16="http://schemas.microsoft.com/office/drawing/2014/main" id="{B729BA1C-04F3-4ECD-9F4B-97FBAD9D9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6322" y="1063046"/>
            <a:ext cx="680605" cy="719571"/>
          </a:xfrm>
          <a:prstGeom prst="rect">
            <a:avLst/>
          </a:prstGeom>
        </p:spPr>
      </p:pic>
      <p:sp>
        <p:nvSpPr>
          <p:cNvPr id="23" name="Google Shape;240;p27">
            <a:extLst>
              <a:ext uri="{FF2B5EF4-FFF2-40B4-BE49-F238E27FC236}">
                <a16:creationId xmlns:a16="http://schemas.microsoft.com/office/drawing/2014/main" id="{7787500E-A8C0-40F3-803A-BA015839A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7012" y="475505"/>
            <a:ext cx="47835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1. Aggregate more data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44;p34">
            <a:extLst>
              <a:ext uri="{FF2B5EF4-FFF2-40B4-BE49-F238E27FC236}">
                <a16:creationId xmlns:a16="http://schemas.microsoft.com/office/drawing/2014/main" id="{64147AA8-8630-4349-BE02-7E44EF399CE4}"/>
              </a:ext>
            </a:extLst>
          </p:cNvPr>
          <p:cNvSpPr txBox="1"/>
          <p:nvPr/>
        </p:nvSpPr>
        <p:spPr>
          <a:xfrm>
            <a:off x="3153793" y="2290084"/>
            <a:ext cx="2831388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Raleway"/>
                <a:sym typeface="Raleway"/>
              </a:rPr>
              <a:t>Global seismic hazard map weighted by insured value </a:t>
            </a:r>
            <a:endParaRPr lang="en">
              <a:solidFill>
                <a:schemeClr val="dk2"/>
              </a:solidFill>
              <a:latin typeface="Raleway"/>
            </a:endParaRPr>
          </a:p>
          <a:p>
            <a:pPr algn="ctr"/>
            <a:r>
              <a:rPr lang="en">
                <a:solidFill>
                  <a:schemeClr val="dk2"/>
                </a:solidFill>
                <a:latin typeface="Raleway"/>
                <a:sym typeface="Raleway"/>
              </a:rPr>
              <a:t>averaged across insured sites</a:t>
            </a:r>
            <a:endParaRPr lang="en">
              <a:solidFill>
                <a:schemeClr val="dk2"/>
              </a:solidFill>
              <a:latin typeface="Raleway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tx1">
                  <a:lumMod val="50000"/>
                </a:schemeClr>
              </a:solidFill>
              <a:ea typeface="Raleway"/>
            </a:endParaRPr>
          </a:p>
        </p:txBody>
      </p:sp>
      <p:sp>
        <p:nvSpPr>
          <p:cNvPr id="13" name="Google Shape;348;p34">
            <a:extLst>
              <a:ext uri="{FF2B5EF4-FFF2-40B4-BE49-F238E27FC236}">
                <a16:creationId xmlns:a16="http://schemas.microsoft.com/office/drawing/2014/main" id="{83478D6A-11BD-47F6-B78A-B6DCC7F7B02E}"/>
              </a:ext>
            </a:extLst>
          </p:cNvPr>
          <p:cNvSpPr txBox="1"/>
          <p:nvPr/>
        </p:nvSpPr>
        <p:spPr>
          <a:xfrm flipH="1">
            <a:off x="3394083" y="3318578"/>
            <a:ext cx="2355900" cy="62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Risk of earthquake-related PD/BI</a:t>
            </a:r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3BE15D-3DB7-4E5F-BD7C-E62CAD4E0D95}"/>
              </a:ext>
            </a:extLst>
          </p:cNvPr>
          <p:cNvSpPr txBox="1"/>
          <p:nvPr/>
        </p:nvSpPr>
        <p:spPr>
          <a:xfrm>
            <a:off x="472786" y="33692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666666"/>
                </a:solidFill>
                <a:latin typeface="Raleway"/>
              </a:rPr>
              <a:t>How well the market is doing for each company’s sector</a:t>
            </a:r>
          </a:p>
        </p:txBody>
      </p:sp>
      <p:sp>
        <p:nvSpPr>
          <p:cNvPr id="36" name="Google Shape;348;p34">
            <a:extLst>
              <a:ext uri="{FF2B5EF4-FFF2-40B4-BE49-F238E27FC236}">
                <a16:creationId xmlns:a16="http://schemas.microsoft.com/office/drawing/2014/main" id="{35EDAE88-6999-490A-84F9-E17EEEA3ACA5}"/>
              </a:ext>
            </a:extLst>
          </p:cNvPr>
          <p:cNvSpPr txBox="1"/>
          <p:nvPr/>
        </p:nvSpPr>
        <p:spPr>
          <a:xfrm flipH="1">
            <a:off x="6108707" y="3318578"/>
            <a:ext cx="2355900" cy="62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</a:rPr>
              <a:t>Risk of earthquake-related PD/BI</a:t>
            </a:r>
            <a:endParaRPr lang="fr-FR"/>
          </a:p>
        </p:txBody>
      </p:sp>
      <p:sp>
        <p:nvSpPr>
          <p:cNvPr id="17" name="Google Shape;347;p34">
            <a:extLst>
              <a:ext uri="{FF2B5EF4-FFF2-40B4-BE49-F238E27FC236}">
                <a16:creationId xmlns:a16="http://schemas.microsoft.com/office/drawing/2014/main" id="{80EFA0B5-54DD-4EF6-B3F3-100E46B90B5D}"/>
              </a:ext>
            </a:extLst>
          </p:cNvPr>
          <p:cNvSpPr txBox="1"/>
          <p:nvPr/>
        </p:nvSpPr>
        <p:spPr>
          <a:xfrm flipH="1">
            <a:off x="778602" y="3046358"/>
            <a:ext cx="216974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Significance</a:t>
            </a:r>
            <a:endParaRPr lang="fr-FR" b="1">
              <a:solidFill>
                <a:srgbClr val="3553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9" name="Google Shape;347;p34">
            <a:extLst>
              <a:ext uri="{FF2B5EF4-FFF2-40B4-BE49-F238E27FC236}">
                <a16:creationId xmlns:a16="http://schemas.microsoft.com/office/drawing/2014/main" id="{60247F8C-C6C2-41A6-A281-188D76E593FB}"/>
              </a:ext>
            </a:extLst>
          </p:cNvPr>
          <p:cNvSpPr txBox="1"/>
          <p:nvPr/>
        </p:nvSpPr>
        <p:spPr>
          <a:xfrm flipH="1">
            <a:off x="3506214" y="3046358"/>
            <a:ext cx="216974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Significance</a:t>
            </a:r>
            <a:endParaRPr lang="fr-FR" b="1">
              <a:solidFill>
                <a:srgbClr val="3553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0" name="Google Shape;347;p34">
            <a:extLst>
              <a:ext uri="{FF2B5EF4-FFF2-40B4-BE49-F238E27FC236}">
                <a16:creationId xmlns:a16="http://schemas.microsoft.com/office/drawing/2014/main" id="{878B2F89-7668-44CF-9E97-C6568AB8ED02}"/>
              </a:ext>
            </a:extLst>
          </p:cNvPr>
          <p:cNvSpPr txBox="1"/>
          <p:nvPr/>
        </p:nvSpPr>
        <p:spPr>
          <a:xfrm flipH="1">
            <a:off x="6220839" y="3046358"/>
            <a:ext cx="216974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Significance</a:t>
            </a:r>
            <a:endParaRPr lang="fr-FR" b="1">
              <a:solidFill>
                <a:srgbClr val="3553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8" name="Google Shape;711;p49">
            <a:extLst>
              <a:ext uri="{FF2B5EF4-FFF2-40B4-BE49-F238E27FC236}">
                <a16:creationId xmlns:a16="http://schemas.microsoft.com/office/drawing/2014/main" id="{263AD946-0B60-4E63-B975-76200CFE8685}"/>
              </a:ext>
            </a:extLst>
          </p:cNvPr>
          <p:cNvSpPr/>
          <p:nvPr/>
        </p:nvSpPr>
        <p:spPr>
          <a:xfrm flipH="1">
            <a:off x="2225059" y="4046108"/>
            <a:ext cx="4799192" cy="58423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lt2"/>
                </a:solidFill>
                <a:latin typeface="Montserrat"/>
              </a:rPr>
              <a:t>Highly ranked features</a:t>
            </a:r>
            <a:endParaRPr lang="fr-FR" sz="1800">
              <a:solidFill>
                <a:schemeClr val="lt2"/>
              </a:solidFill>
            </a:endParaRPr>
          </a:p>
        </p:txBody>
      </p:sp>
      <p:pic>
        <p:nvPicPr>
          <p:cNvPr id="19" name="Graphique 19" descr="Point d’exclamation avec un remplissage uni">
            <a:extLst>
              <a:ext uri="{FF2B5EF4-FFF2-40B4-BE49-F238E27FC236}">
                <a16:creationId xmlns:a16="http://schemas.microsoft.com/office/drawing/2014/main" id="{8FAB0F86-80A0-49E1-82D5-5D1A11566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9247" y="4127787"/>
            <a:ext cx="414340" cy="414340"/>
          </a:xfrm>
          <a:prstGeom prst="rect">
            <a:avLst/>
          </a:prstGeom>
        </p:spPr>
      </p:pic>
      <p:pic>
        <p:nvPicPr>
          <p:cNvPr id="44" name="Graphique 19" descr="Point d’exclamation avec un remplissage uni">
            <a:extLst>
              <a:ext uri="{FF2B5EF4-FFF2-40B4-BE49-F238E27FC236}">
                <a16:creationId xmlns:a16="http://schemas.microsoft.com/office/drawing/2014/main" id="{591E9F9C-AC8A-4CCF-BD66-A253F73394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5112" y="4126106"/>
            <a:ext cx="420834" cy="4078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41;p34">
            <a:extLst>
              <a:ext uri="{FF2B5EF4-FFF2-40B4-BE49-F238E27FC236}">
                <a16:creationId xmlns:a16="http://schemas.microsoft.com/office/drawing/2014/main" id="{075B4E00-4C19-4DC3-AC34-E6D00003DA56}"/>
              </a:ext>
            </a:extLst>
          </p:cNvPr>
          <p:cNvSpPr/>
          <p:nvPr/>
        </p:nvSpPr>
        <p:spPr>
          <a:xfrm rot="-5400000" flipH="1">
            <a:off x="2026570" y="-1922795"/>
            <a:ext cx="473400" cy="5308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A2D5F9-ACD0-4F58-BCB2-771BD173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75505"/>
            <a:ext cx="4143760" cy="572700"/>
          </a:xfrm>
        </p:spPr>
        <p:txBody>
          <a:bodyPr/>
          <a:lstStyle/>
          <a:p>
            <a:r>
              <a:rPr lang="fr-FR" sz="2400"/>
              <a:t>2. Target best </a:t>
            </a:r>
            <a:r>
              <a:rPr lang="fr-FR" sz="2400" err="1"/>
              <a:t>markets</a:t>
            </a:r>
            <a:r>
              <a:rPr lang="fr-FR" sz="2400"/>
              <a:t> best </a:t>
            </a:r>
            <a:r>
              <a:rPr lang="fr-FR" sz="2400" err="1"/>
              <a:t>markets</a:t>
            </a:r>
          </a:p>
        </p:txBody>
      </p:sp>
      <p:pic>
        <p:nvPicPr>
          <p:cNvPr id="12" name="图片 3" descr="图表, 散点图, 气泡图&#10;&#10;已自动生成说明">
            <a:extLst>
              <a:ext uri="{FF2B5EF4-FFF2-40B4-BE49-F238E27FC236}">
                <a16:creationId xmlns:a16="http://schemas.microsoft.com/office/drawing/2014/main" id="{8CD95CC2-D822-47D9-B065-715984A1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533133"/>
            <a:ext cx="5516880" cy="3379012"/>
          </a:xfrm>
          <a:prstGeom prst="rect">
            <a:avLst/>
          </a:prstGeom>
        </p:spPr>
      </p:pic>
      <p:sp>
        <p:nvSpPr>
          <p:cNvPr id="11" name="Google Shape;343;p34">
            <a:extLst>
              <a:ext uri="{FF2B5EF4-FFF2-40B4-BE49-F238E27FC236}">
                <a16:creationId xmlns:a16="http://schemas.microsoft.com/office/drawing/2014/main" id="{7551E97F-D0EA-4488-BB05-315A5B269366}"/>
              </a:ext>
            </a:extLst>
          </p:cNvPr>
          <p:cNvSpPr txBox="1"/>
          <p:nvPr/>
        </p:nvSpPr>
        <p:spPr>
          <a:xfrm>
            <a:off x="236540" y="960433"/>
            <a:ext cx="670274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</a:rPr>
              <a:t>Which market should XXX target in priority ?</a:t>
            </a:r>
          </a:p>
        </p:txBody>
      </p:sp>
    </p:spTree>
    <p:extLst>
      <p:ext uri="{BB962C8B-B14F-4D97-AF65-F5344CB8AC3E}">
        <p14:creationId xmlns:p14="http://schemas.microsoft.com/office/powerpoint/2010/main" val="400039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2D5F9-ACD0-4F58-BCB2-771BD173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75505"/>
            <a:ext cx="2121920" cy="572700"/>
          </a:xfrm>
        </p:spPr>
        <p:txBody>
          <a:bodyPr/>
          <a:lstStyle/>
          <a:p>
            <a:r>
              <a:rPr lang="fr-FR" sz="2400"/>
              <a:t>Conclusion</a:t>
            </a:r>
          </a:p>
        </p:txBody>
      </p:sp>
      <p:pic>
        <p:nvPicPr>
          <p:cNvPr id="4" name="Picture 199" descr="Icon&#10;&#10;Description automatically generated">
            <a:extLst>
              <a:ext uri="{FF2B5EF4-FFF2-40B4-BE49-F238E27FC236}">
                <a16:creationId xmlns:a16="http://schemas.microsoft.com/office/drawing/2014/main" id="{AC14FEB4-A110-4E06-9BB3-51ACBED9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64" y="2239874"/>
            <a:ext cx="510223" cy="51022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9773ADF-CAC2-447F-B198-019FEFE34541}"/>
              </a:ext>
            </a:extLst>
          </p:cNvPr>
          <p:cNvGrpSpPr/>
          <p:nvPr/>
        </p:nvGrpSpPr>
        <p:grpSpPr>
          <a:xfrm>
            <a:off x="1004319" y="2004869"/>
            <a:ext cx="1898561" cy="1976414"/>
            <a:chOff x="1225047" y="2004869"/>
            <a:chExt cx="1898561" cy="1976414"/>
          </a:xfrm>
        </p:grpSpPr>
        <p:sp>
          <p:nvSpPr>
            <p:cNvPr id="11" name="Google Shape;310;p32">
              <a:extLst>
                <a:ext uri="{FF2B5EF4-FFF2-40B4-BE49-F238E27FC236}">
                  <a16:creationId xmlns:a16="http://schemas.microsoft.com/office/drawing/2014/main" id="{2FAAE47A-254A-4283-92AB-C42247DE829D}"/>
                </a:ext>
              </a:extLst>
            </p:cNvPr>
            <p:cNvSpPr/>
            <p:nvPr/>
          </p:nvSpPr>
          <p:spPr>
            <a:xfrm flipH="1">
              <a:off x="1727187" y="2004869"/>
              <a:ext cx="894280" cy="8591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" name="Google Shape;345;p34">
              <a:extLst>
                <a:ext uri="{FF2B5EF4-FFF2-40B4-BE49-F238E27FC236}">
                  <a16:creationId xmlns:a16="http://schemas.microsoft.com/office/drawing/2014/main" id="{B475BC79-D221-4B5A-9B72-818D245E3A7D}"/>
                </a:ext>
              </a:extLst>
            </p:cNvPr>
            <p:cNvSpPr txBox="1"/>
            <p:nvPr/>
          </p:nvSpPr>
          <p:spPr>
            <a:xfrm>
              <a:off x="1225047" y="2872458"/>
              <a:ext cx="1898561" cy="110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" sz="2000" b="1">
                  <a:solidFill>
                    <a:srgbClr val="35535B"/>
                  </a:solidFill>
                  <a:latin typeface="Montserrat"/>
                </a:rPr>
                <a:t>Key Features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6E24D4AC-327C-43B5-A15E-CAB012A7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856" y="2128114"/>
              <a:ext cx="562943" cy="56294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F09120-A92D-4A5F-9B72-55FE46B22804}"/>
              </a:ext>
            </a:extLst>
          </p:cNvPr>
          <p:cNvGrpSpPr/>
          <p:nvPr/>
        </p:nvGrpSpPr>
        <p:grpSpPr>
          <a:xfrm>
            <a:off x="3643039" y="2004869"/>
            <a:ext cx="1898561" cy="1976414"/>
            <a:chOff x="3502642" y="2004869"/>
            <a:chExt cx="1898561" cy="1976414"/>
          </a:xfrm>
        </p:grpSpPr>
        <p:sp>
          <p:nvSpPr>
            <p:cNvPr id="21" name="Google Shape;345;p34">
              <a:extLst>
                <a:ext uri="{FF2B5EF4-FFF2-40B4-BE49-F238E27FC236}">
                  <a16:creationId xmlns:a16="http://schemas.microsoft.com/office/drawing/2014/main" id="{C2FECAA9-E1BC-4CFD-8FAE-2FC3E356F6D2}"/>
                </a:ext>
              </a:extLst>
            </p:cNvPr>
            <p:cNvSpPr txBox="1"/>
            <p:nvPr/>
          </p:nvSpPr>
          <p:spPr>
            <a:xfrm>
              <a:off x="3502642" y="2872458"/>
              <a:ext cx="1898561" cy="110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" sz="2000" b="1">
                  <a:solidFill>
                    <a:srgbClr val="35535B"/>
                  </a:solidFill>
                  <a:latin typeface="Montserrat"/>
                </a:rPr>
                <a:t>Well-tuned Models</a:t>
              </a:r>
            </a:p>
          </p:txBody>
        </p:sp>
        <p:sp>
          <p:nvSpPr>
            <p:cNvPr id="22" name="Google Shape;310;p32">
              <a:extLst>
                <a:ext uri="{FF2B5EF4-FFF2-40B4-BE49-F238E27FC236}">
                  <a16:creationId xmlns:a16="http://schemas.microsoft.com/office/drawing/2014/main" id="{AABCA333-AC52-4C85-B6B3-508132E74C3D}"/>
                </a:ext>
              </a:extLst>
            </p:cNvPr>
            <p:cNvSpPr/>
            <p:nvPr/>
          </p:nvSpPr>
          <p:spPr>
            <a:xfrm flipH="1">
              <a:off x="4004782" y="2004869"/>
              <a:ext cx="894280" cy="8591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EF977BC3-1E5D-4E2F-98A9-D18FC024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475" y="2110322"/>
              <a:ext cx="590895" cy="59089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56A562-5702-43BA-82B9-83ABDAFAB99E}"/>
              </a:ext>
            </a:extLst>
          </p:cNvPr>
          <p:cNvGrpSpPr/>
          <p:nvPr/>
        </p:nvGrpSpPr>
        <p:grpSpPr>
          <a:xfrm>
            <a:off x="6281759" y="1976176"/>
            <a:ext cx="1898561" cy="2005107"/>
            <a:chOff x="5813854" y="1976176"/>
            <a:chExt cx="1898561" cy="2005107"/>
          </a:xfrm>
        </p:grpSpPr>
        <p:sp>
          <p:nvSpPr>
            <p:cNvPr id="23" name="Google Shape;345;p34">
              <a:extLst>
                <a:ext uri="{FF2B5EF4-FFF2-40B4-BE49-F238E27FC236}">
                  <a16:creationId xmlns:a16="http://schemas.microsoft.com/office/drawing/2014/main" id="{81DC0129-DD19-4CFB-B447-E213F269FCFC}"/>
                </a:ext>
              </a:extLst>
            </p:cNvPr>
            <p:cNvSpPr txBox="1"/>
            <p:nvPr/>
          </p:nvSpPr>
          <p:spPr>
            <a:xfrm>
              <a:off x="5813854" y="2872458"/>
              <a:ext cx="1898561" cy="110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" sz="2000" b="1">
                  <a:solidFill>
                    <a:srgbClr val="35535B"/>
                  </a:solidFill>
                  <a:latin typeface="Montserrat"/>
                </a:rPr>
                <a:t>Potential Markets</a:t>
              </a:r>
            </a:p>
          </p:txBody>
        </p:sp>
        <p:sp>
          <p:nvSpPr>
            <p:cNvPr id="25" name="Google Shape;310;p32">
              <a:extLst>
                <a:ext uri="{FF2B5EF4-FFF2-40B4-BE49-F238E27FC236}">
                  <a16:creationId xmlns:a16="http://schemas.microsoft.com/office/drawing/2014/main" id="{994798A2-4898-468A-BC9F-A0118D924300}"/>
                </a:ext>
              </a:extLst>
            </p:cNvPr>
            <p:cNvSpPr/>
            <p:nvPr/>
          </p:nvSpPr>
          <p:spPr>
            <a:xfrm flipH="1">
              <a:off x="6315994" y="1976176"/>
              <a:ext cx="894280" cy="8591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D3F0884C-16F8-471E-8078-FD845A1B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4155" y="2047547"/>
              <a:ext cx="737958" cy="737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80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2434225" y="2834100"/>
            <a:ext cx="4275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/>
              <a:t>Thank you for your attention!</a:t>
            </a:r>
            <a:br>
              <a:rPr lang="en"/>
            </a:b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"/>
          </p:nvPr>
        </p:nvSpPr>
        <p:spPr>
          <a:xfrm>
            <a:off x="3178650" y="23516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Final results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3"/>
          </p:nvPr>
        </p:nvSpPr>
        <p:spPr>
          <a:xfrm>
            <a:off x="313700" y="23516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9"/>
          </p:nvPr>
        </p:nvSpPr>
        <p:spPr>
          <a:xfrm>
            <a:off x="6043550" y="23516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/>
              <a:t>Recommendations</a:t>
            </a:r>
            <a:endParaRPr lang="fr-FR" err="1"/>
          </a:p>
        </p:txBody>
      </p:sp>
      <p:sp>
        <p:nvSpPr>
          <p:cNvPr id="253" name="Google Shape;253;p27"/>
          <p:cNvSpPr txBox="1">
            <a:spLocks noGrp="1"/>
          </p:cNvSpPr>
          <p:nvPr>
            <p:ph type="title" idx="16"/>
          </p:nvPr>
        </p:nvSpPr>
        <p:spPr>
          <a:xfrm>
            <a:off x="1207300" y="1700175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 idx="18"/>
          </p:nvPr>
        </p:nvSpPr>
        <p:spPr>
          <a:xfrm>
            <a:off x="4072138" y="1700175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title" idx="20"/>
          </p:nvPr>
        </p:nvSpPr>
        <p:spPr>
          <a:xfrm>
            <a:off x="6937025" y="1700175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0" name="图片 20">
            <a:extLst>
              <a:ext uri="{FF2B5EF4-FFF2-40B4-BE49-F238E27FC236}">
                <a16:creationId xmlns:a16="http://schemas.microsoft.com/office/drawing/2014/main" id="{6715876F-709C-4B62-8DF4-0721AED4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59" y="3021840"/>
            <a:ext cx="878741" cy="865075"/>
          </a:xfrm>
          <a:prstGeom prst="rect">
            <a:avLst/>
          </a:prstGeom>
          <a:ln>
            <a:noFill/>
          </a:ln>
        </p:spPr>
      </p:pic>
      <p:pic>
        <p:nvPicPr>
          <p:cNvPr id="21" name="图片 21">
            <a:extLst>
              <a:ext uri="{FF2B5EF4-FFF2-40B4-BE49-F238E27FC236}">
                <a16:creationId xmlns:a16="http://schemas.microsoft.com/office/drawing/2014/main" id="{7852C765-74C7-4C61-8792-50F7AF11A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97" y="3021840"/>
            <a:ext cx="878741" cy="865075"/>
          </a:xfrm>
          <a:prstGeom prst="rect">
            <a:avLst/>
          </a:prstGeom>
        </p:spPr>
      </p:pic>
      <p:pic>
        <p:nvPicPr>
          <p:cNvPr id="22" name="图片 22">
            <a:extLst>
              <a:ext uri="{FF2B5EF4-FFF2-40B4-BE49-F238E27FC236}">
                <a16:creationId xmlns:a16="http://schemas.microsoft.com/office/drawing/2014/main" id="{ED28A88E-7026-4EC5-8FD3-F2B4EB139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835" y="2927637"/>
            <a:ext cx="974432" cy="959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ightning bolt in the sky&#10;&#10;Description automatically generated with low confidence">
            <a:extLst>
              <a:ext uri="{FF2B5EF4-FFF2-40B4-BE49-F238E27FC236}">
                <a16:creationId xmlns:a16="http://schemas.microsoft.com/office/drawing/2014/main" id="{3B8CF33C-F1EA-4965-8E22-0AD0C177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863601"/>
            <a:ext cx="9144000" cy="6590211"/>
          </a:xfrm>
          <a:prstGeom prst="rect">
            <a:avLst/>
          </a:prstGeom>
        </p:spPr>
      </p:pic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1877140" y="2074810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5">
                    <a:lumMod val="75000"/>
                  </a:schemeClr>
                </a:solidFill>
              </a:rPr>
              <a:t>Our approach</a:t>
            </a:r>
          </a:p>
        </p:txBody>
      </p:sp>
      <p:sp>
        <p:nvSpPr>
          <p:cNvPr id="264" name="Google Shape;264;p28"/>
          <p:cNvSpPr txBox="1">
            <a:spLocks noGrp="1"/>
          </p:cNvSpPr>
          <p:nvPr>
            <p:ph type="subTitle" idx="1"/>
          </p:nvPr>
        </p:nvSpPr>
        <p:spPr>
          <a:xfrm>
            <a:off x="1935971" y="2955155"/>
            <a:ext cx="28188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Introduction to the overall project architecture and main functions.</a:t>
            </a:r>
          </a:p>
        </p:txBody>
      </p:sp>
      <p:sp>
        <p:nvSpPr>
          <p:cNvPr id="6" name="Google Shape;316;p33">
            <a:extLst>
              <a:ext uri="{FF2B5EF4-FFF2-40B4-BE49-F238E27FC236}">
                <a16:creationId xmlns:a16="http://schemas.microsoft.com/office/drawing/2014/main" id="{5528A745-B7E5-4226-8C19-DDC6CFAABDDE}"/>
              </a:ext>
            </a:extLst>
          </p:cNvPr>
          <p:cNvSpPr/>
          <p:nvPr/>
        </p:nvSpPr>
        <p:spPr>
          <a:xfrm rot="-5400000" flipH="1">
            <a:off x="7139281" y="-992458"/>
            <a:ext cx="264462" cy="26964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6;p33">
            <a:extLst>
              <a:ext uri="{FF2B5EF4-FFF2-40B4-BE49-F238E27FC236}">
                <a16:creationId xmlns:a16="http://schemas.microsoft.com/office/drawing/2014/main" id="{45F8FCC0-F4F2-4386-A369-09A623048004}"/>
              </a:ext>
            </a:extLst>
          </p:cNvPr>
          <p:cNvSpPr/>
          <p:nvPr/>
        </p:nvSpPr>
        <p:spPr>
          <a:xfrm rot="-5400000" flipH="1">
            <a:off x="7152489" y="-5771"/>
            <a:ext cx="264462" cy="15036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16;p33">
            <a:extLst>
              <a:ext uri="{FF2B5EF4-FFF2-40B4-BE49-F238E27FC236}">
                <a16:creationId xmlns:a16="http://schemas.microsoft.com/office/drawing/2014/main" id="{3B4CA7AF-DAF2-4ADB-87AD-48EAC4DD5D82}"/>
              </a:ext>
            </a:extLst>
          </p:cNvPr>
          <p:cNvSpPr/>
          <p:nvPr/>
        </p:nvSpPr>
        <p:spPr>
          <a:xfrm rot="-5400000" flipH="1">
            <a:off x="7956916" y="240006"/>
            <a:ext cx="264462" cy="17927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6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2;p32">
            <a:extLst>
              <a:ext uri="{FF2B5EF4-FFF2-40B4-BE49-F238E27FC236}">
                <a16:creationId xmlns:a16="http://schemas.microsoft.com/office/drawing/2014/main" id="{A6A39160-1C98-4BBD-A359-1CAFC2FE7DBB}"/>
              </a:ext>
            </a:extLst>
          </p:cNvPr>
          <p:cNvSpPr/>
          <p:nvPr/>
        </p:nvSpPr>
        <p:spPr>
          <a:xfrm>
            <a:off x="945610" y="3333703"/>
            <a:ext cx="6457500" cy="17790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40;p27">
            <a:extLst>
              <a:ext uri="{FF2B5EF4-FFF2-40B4-BE49-F238E27FC236}">
                <a16:creationId xmlns:a16="http://schemas.microsoft.com/office/drawing/2014/main" id="{008EA259-24C5-48F0-9EC4-89177593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0022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2;p32">
            <a:extLst>
              <a:ext uri="{FF2B5EF4-FFF2-40B4-BE49-F238E27FC236}">
                <a16:creationId xmlns:a16="http://schemas.microsoft.com/office/drawing/2014/main" id="{A6A39160-1C98-4BBD-A359-1CAFC2FE7DBB}"/>
              </a:ext>
            </a:extLst>
          </p:cNvPr>
          <p:cNvSpPr/>
          <p:nvPr/>
        </p:nvSpPr>
        <p:spPr>
          <a:xfrm>
            <a:off x="945610" y="3333703"/>
            <a:ext cx="6457500" cy="17790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07;p32">
            <a:extLst>
              <a:ext uri="{FF2B5EF4-FFF2-40B4-BE49-F238E27FC236}">
                <a16:creationId xmlns:a16="http://schemas.microsoft.com/office/drawing/2014/main" id="{57CB70A2-6F78-47D2-96E8-05F0DD106E6D}"/>
              </a:ext>
            </a:extLst>
          </p:cNvPr>
          <p:cNvSpPr txBox="1"/>
          <p:nvPr/>
        </p:nvSpPr>
        <p:spPr>
          <a:xfrm>
            <a:off x="191189" y="1280005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Dataset         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308;p32">
            <a:extLst>
              <a:ext uri="{FF2B5EF4-FFF2-40B4-BE49-F238E27FC236}">
                <a16:creationId xmlns:a16="http://schemas.microsoft.com/office/drawing/2014/main" id="{9F0EEB8F-8C42-4F4D-949B-08777C67932B}"/>
              </a:ext>
            </a:extLst>
          </p:cNvPr>
          <p:cNvSpPr txBox="1"/>
          <p:nvPr/>
        </p:nvSpPr>
        <p:spPr>
          <a:xfrm>
            <a:off x="191189" y="1835242"/>
            <a:ext cx="165985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Filling null values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Value transformation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Deductibles             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Regrouping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Over-correlation 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F9CF67D-4D6D-4E61-8071-0918FB3CEFC5}"/>
              </a:ext>
            </a:extLst>
          </p:cNvPr>
          <p:cNvGrpSpPr/>
          <p:nvPr/>
        </p:nvGrpSpPr>
        <p:grpSpPr>
          <a:xfrm>
            <a:off x="361089" y="3024601"/>
            <a:ext cx="828622" cy="796104"/>
            <a:chOff x="650649" y="2340362"/>
            <a:chExt cx="828622" cy="796104"/>
          </a:xfrm>
        </p:grpSpPr>
        <p:sp>
          <p:nvSpPr>
            <p:cNvPr id="58" name="Google Shape;310;p32">
              <a:extLst>
                <a:ext uri="{FF2B5EF4-FFF2-40B4-BE49-F238E27FC236}">
                  <a16:creationId xmlns:a16="http://schemas.microsoft.com/office/drawing/2014/main" id="{9D8A2A6A-DE1B-4BC3-9D0E-43E1A5F8BB11}"/>
                </a:ext>
              </a:extLst>
            </p:cNvPr>
            <p:cNvSpPr/>
            <p:nvPr/>
          </p:nvSpPr>
          <p:spPr>
            <a:xfrm flipH="1">
              <a:off x="650649" y="2340362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5" name="Picture 194" descr="Icon&#10;&#10;Description automatically generated">
              <a:extLst>
                <a:ext uri="{FF2B5EF4-FFF2-40B4-BE49-F238E27FC236}">
                  <a16:creationId xmlns:a16="http://schemas.microsoft.com/office/drawing/2014/main" id="{994F0F06-888A-492A-BDAA-5380F0E6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10" y="2452064"/>
              <a:ext cx="572700" cy="572700"/>
            </a:xfrm>
            <a:prstGeom prst="rect">
              <a:avLst/>
            </a:prstGeom>
          </p:spPr>
        </p:pic>
      </p:grpSp>
      <p:sp>
        <p:nvSpPr>
          <p:cNvPr id="39" name="Google Shape;240;p27">
            <a:extLst>
              <a:ext uri="{FF2B5EF4-FFF2-40B4-BE49-F238E27FC236}">
                <a16:creationId xmlns:a16="http://schemas.microsoft.com/office/drawing/2014/main" id="{008EA259-24C5-48F0-9EC4-89177593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3236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2;p32">
            <a:extLst>
              <a:ext uri="{FF2B5EF4-FFF2-40B4-BE49-F238E27FC236}">
                <a16:creationId xmlns:a16="http://schemas.microsoft.com/office/drawing/2014/main" id="{A6A39160-1C98-4BBD-A359-1CAFC2FE7DBB}"/>
              </a:ext>
            </a:extLst>
          </p:cNvPr>
          <p:cNvSpPr/>
          <p:nvPr/>
        </p:nvSpPr>
        <p:spPr>
          <a:xfrm>
            <a:off x="945610" y="3333703"/>
            <a:ext cx="6457500" cy="17790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07;p32">
            <a:extLst>
              <a:ext uri="{FF2B5EF4-FFF2-40B4-BE49-F238E27FC236}">
                <a16:creationId xmlns:a16="http://schemas.microsoft.com/office/drawing/2014/main" id="{57CB70A2-6F78-47D2-96E8-05F0DD106E6D}"/>
              </a:ext>
            </a:extLst>
          </p:cNvPr>
          <p:cNvSpPr txBox="1"/>
          <p:nvPr/>
        </p:nvSpPr>
        <p:spPr>
          <a:xfrm>
            <a:off x="191189" y="1280005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Dataset         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308;p32">
            <a:extLst>
              <a:ext uri="{FF2B5EF4-FFF2-40B4-BE49-F238E27FC236}">
                <a16:creationId xmlns:a16="http://schemas.microsoft.com/office/drawing/2014/main" id="{9F0EEB8F-8C42-4F4D-949B-08777C67932B}"/>
              </a:ext>
            </a:extLst>
          </p:cNvPr>
          <p:cNvSpPr txBox="1"/>
          <p:nvPr/>
        </p:nvSpPr>
        <p:spPr>
          <a:xfrm>
            <a:off x="191189" y="1835242"/>
            <a:ext cx="165985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Filling null values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Value transformation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Deductibles             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Regrouping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Over-correlation 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F9CF67D-4D6D-4E61-8071-0918FB3CEFC5}"/>
              </a:ext>
            </a:extLst>
          </p:cNvPr>
          <p:cNvGrpSpPr/>
          <p:nvPr/>
        </p:nvGrpSpPr>
        <p:grpSpPr>
          <a:xfrm>
            <a:off x="361089" y="3024601"/>
            <a:ext cx="828622" cy="796104"/>
            <a:chOff x="650649" y="2340362"/>
            <a:chExt cx="828622" cy="796104"/>
          </a:xfrm>
        </p:grpSpPr>
        <p:sp>
          <p:nvSpPr>
            <p:cNvPr id="58" name="Google Shape;310;p32">
              <a:extLst>
                <a:ext uri="{FF2B5EF4-FFF2-40B4-BE49-F238E27FC236}">
                  <a16:creationId xmlns:a16="http://schemas.microsoft.com/office/drawing/2014/main" id="{9D8A2A6A-DE1B-4BC3-9D0E-43E1A5F8BB11}"/>
                </a:ext>
              </a:extLst>
            </p:cNvPr>
            <p:cNvSpPr/>
            <p:nvPr/>
          </p:nvSpPr>
          <p:spPr>
            <a:xfrm flipH="1">
              <a:off x="650649" y="2340362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5" name="Picture 194" descr="Icon&#10;&#10;Description automatically generated">
              <a:extLst>
                <a:ext uri="{FF2B5EF4-FFF2-40B4-BE49-F238E27FC236}">
                  <a16:creationId xmlns:a16="http://schemas.microsoft.com/office/drawing/2014/main" id="{994F0F06-888A-492A-BDAA-5380F0E6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10" y="2452064"/>
              <a:ext cx="572700" cy="57270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6E731F4-C665-47E9-84E6-303CEB0F928D}"/>
              </a:ext>
            </a:extLst>
          </p:cNvPr>
          <p:cNvGrpSpPr/>
          <p:nvPr/>
        </p:nvGrpSpPr>
        <p:grpSpPr>
          <a:xfrm>
            <a:off x="2344993" y="3024601"/>
            <a:ext cx="828622" cy="796104"/>
            <a:chOff x="2474533" y="2426220"/>
            <a:chExt cx="828622" cy="796104"/>
          </a:xfrm>
        </p:grpSpPr>
        <p:sp>
          <p:nvSpPr>
            <p:cNvPr id="72" name="Google Shape;310;p32">
              <a:extLst>
                <a:ext uri="{FF2B5EF4-FFF2-40B4-BE49-F238E27FC236}">
                  <a16:creationId xmlns:a16="http://schemas.microsoft.com/office/drawing/2014/main" id="{523C0207-68AD-4A3E-9744-69EE412EFCB7}"/>
                </a:ext>
              </a:extLst>
            </p:cNvPr>
            <p:cNvSpPr/>
            <p:nvPr/>
          </p:nvSpPr>
          <p:spPr>
            <a:xfrm flipH="1">
              <a:off x="2474533" y="2426220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0" name="Picture 199" descr="Icon&#10;&#10;Description automatically generated">
              <a:extLst>
                <a:ext uri="{FF2B5EF4-FFF2-40B4-BE49-F238E27FC236}">
                  <a16:creationId xmlns:a16="http://schemas.microsoft.com/office/drawing/2014/main" id="{B5932CA2-1CBE-4164-80B7-BD0D66E2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230" y="2582787"/>
              <a:ext cx="510223" cy="510223"/>
            </a:xfrm>
            <a:prstGeom prst="rect">
              <a:avLst/>
            </a:prstGeom>
          </p:spPr>
        </p:pic>
      </p:grpSp>
      <p:sp>
        <p:nvSpPr>
          <p:cNvPr id="88" name="Google Shape;307;p32">
            <a:extLst>
              <a:ext uri="{FF2B5EF4-FFF2-40B4-BE49-F238E27FC236}">
                <a16:creationId xmlns:a16="http://schemas.microsoft.com/office/drawing/2014/main" id="{FB2DA2AC-F9C0-4F42-81FF-DA3D70BFD668}"/>
              </a:ext>
            </a:extLst>
          </p:cNvPr>
          <p:cNvSpPr txBox="1"/>
          <p:nvPr/>
        </p:nvSpPr>
        <p:spPr>
          <a:xfrm>
            <a:off x="1992803" y="1287793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Preliminary Visualisations</a:t>
            </a:r>
          </a:p>
        </p:txBody>
      </p:sp>
      <p:sp>
        <p:nvSpPr>
          <p:cNvPr id="89" name="Google Shape;308;p32">
            <a:extLst>
              <a:ext uri="{FF2B5EF4-FFF2-40B4-BE49-F238E27FC236}">
                <a16:creationId xmlns:a16="http://schemas.microsoft.com/office/drawing/2014/main" id="{F9B28CC2-4C33-4850-8444-6C7741F8A2E8}"/>
              </a:ext>
            </a:extLst>
          </p:cNvPr>
          <p:cNvSpPr txBox="1"/>
          <p:nvPr/>
        </p:nvSpPr>
        <p:spPr>
          <a:xfrm>
            <a:off x="1992803" y="1835242"/>
            <a:ext cx="1898050" cy="97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Dimensionality reduction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Outlier identification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Features distribution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Basic clustering</a:t>
            </a:r>
          </a:p>
        </p:txBody>
      </p:sp>
      <p:sp>
        <p:nvSpPr>
          <p:cNvPr id="39" name="Google Shape;240;p27">
            <a:extLst>
              <a:ext uri="{FF2B5EF4-FFF2-40B4-BE49-F238E27FC236}">
                <a16:creationId xmlns:a16="http://schemas.microsoft.com/office/drawing/2014/main" id="{008EA259-24C5-48F0-9EC4-89177593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02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302;p32">
            <a:extLst>
              <a:ext uri="{FF2B5EF4-FFF2-40B4-BE49-F238E27FC236}">
                <a16:creationId xmlns:a16="http://schemas.microsoft.com/office/drawing/2014/main" id="{3C640E94-4F43-4206-932A-3FD95E96BDB9}"/>
              </a:ext>
            </a:extLst>
          </p:cNvPr>
          <p:cNvSpPr/>
          <p:nvPr/>
        </p:nvSpPr>
        <p:spPr>
          <a:xfrm rot="5400000">
            <a:off x="3977472" y="2678042"/>
            <a:ext cx="1188530" cy="149182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02;p32">
            <a:extLst>
              <a:ext uri="{FF2B5EF4-FFF2-40B4-BE49-F238E27FC236}">
                <a16:creationId xmlns:a16="http://schemas.microsoft.com/office/drawing/2014/main" id="{A6A39160-1C98-4BBD-A359-1CAFC2FE7DBB}"/>
              </a:ext>
            </a:extLst>
          </p:cNvPr>
          <p:cNvSpPr/>
          <p:nvPr/>
        </p:nvSpPr>
        <p:spPr>
          <a:xfrm>
            <a:off x="945610" y="3333703"/>
            <a:ext cx="6457500" cy="17790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07;p32">
            <a:extLst>
              <a:ext uri="{FF2B5EF4-FFF2-40B4-BE49-F238E27FC236}">
                <a16:creationId xmlns:a16="http://schemas.microsoft.com/office/drawing/2014/main" id="{57CB70A2-6F78-47D2-96E8-05F0DD106E6D}"/>
              </a:ext>
            </a:extLst>
          </p:cNvPr>
          <p:cNvSpPr txBox="1"/>
          <p:nvPr/>
        </p:nvSpPr>
        <p:spPr>
          <a:xfrm>
            <a:off x="191189" y="1280005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Dataset         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308;p32">
            <a:extLst>
              <a:ext uri="{FF2B5EF4-FFF2-40B4-BE49-F238E27FC236}">
                <a16:creationId xmlns:a16="http://schemas.microsoft.com/office/drawing/2014/main" id="{9F0EEB8F-8C42-4F4D-949B-08777C67932B}"/>
              </a:ext>
            </a:extLst>
          </p:cNvPr>
          <p:cNvSpPr txBox="1"/>
          <p:nvPr/>
        </p:nvSpPr>
        <p:spPr>
          <a:xfrm>
            <a:off x="191189" y="1835242"/>
            <a:ext cx="165985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Filling null values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Value transformation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Deductibles             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Regrouping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Over-correlation 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F9CF67D-4D6D-4E61-8071-0918FB3CEFC5}"/>
              </a:ext>
            </a:extLst>
          </p:cNvPr>
          <p:cNvGrpSpPr/>
          <p:nvPr/>
        </p:nvGrpSpPr>
        <p:grpSpPr>
          <a:xfrm>
            <a:off x="361089" y="3024601"/>
            <a:ext cx="828622" cy="796104"/>
            <a:chOff x="650649" y="2340362"/>
            <a:chExt cx="828622" cy="796104"/>
          </a:xfrm>
        </p:grpSpPr>
        <p:sp>
          <p:nvSpPr>
            <p:cNvPr id="58" name="Google Shape;310;p32">
              <a:extLst>
                <a:ext uri="{FF2B5EF4-FFF2-40B4-BE49-F238E27FC236}">
                  <a16:creationId xmlns:a16="http://schemas.microsoft.com/office/drawing/2014/main" id="{9D8A2A6A-DE1B-4BC3-9D0E-43E1A5F8BB11}"/>
                </a:ext>
              </a:extLst>
            </p:cNvPr>
            <p:cNvSpPr/>
            <p:nvPr/>
          </p:nvSpPr>
          <p:spPr>
            <a:xfrm flipH="1">
              <a:off x="650649" y="2340362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5" name="Picture 194" descr="Icon&#10;&#10;Description automatically generated">
              <a:extLst>
                <a:ext uri="{FF2B5EF4-FFF2-40B4-BE49-F238E27FC236}">
                  <a16:creationId xmlns:a16="http://schemas.microsoft.com/office/drawing/2014/main" id="{994F0F06-888A-492A-BDAA-5380F0E6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10" y="2452064"/>
              <a:ext cx="572700" cy="57270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6E731F4-C665-47E9-84E6-303CEB0F928D}"/>
              </a:ext>
            </a:extLst>
          </p:cNvPr>
          <p:cNvGrpSpPr/>
          <p:nvPr/>
        </p:nvGrpSpPr>
        <p:grpSpPr>
          <a:xfrm>
            <a:off x="2344993" y="3024601"/>
            <a:ext cx="828622" cy="796104"/>
            <a:chOff x="2474533" y="2426220"/>
            <a:chExt cx="828622" cy="796104"/>
          </a:xfrm>
        </p:grpSpPr>
        <p:sp>
          <p:nvSpPr>
            <p:cNvPr id="72" name="Google Shape;310;p32">
              <a:extLst>
                <a:ext uri="{FF2B5EF4-FFF2-40B4-BE49-F238E27FC236}">
                  <a16:creationId xmlns:a16="http://schemas.microsoft.com/office/drawing/2014/main" id="{523C0207-68AD-4A3E-9744-69EE412EFCB7}"/>
                </a:ext>
              </a:extLst>
            </p:cNvPr>
            <p:cNvSpPr/>
            <p:nvPr/>
          </p:nvSpPr>
          <p:spPr>
            <a:xfrm flipH="1">
              <a:off x="2474533" y="2426220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0" name="Picture 199" descr="Icon&#10;&#10;Description automatically generated">
              <a:extLst>
                <a:ext uri="{FF2B5EF4-FFF2-40B4-BE49-F238E27FC236}">
                  <a16:creationId xmlns:a16="http://schemas.microsoft.com/office/drawing/2014/main" id="{B5932CA2-1CBE-4164-80B7-BD0D66E2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230" y="2582787"/>
              <a:ext cx="510223" cy="510223"/>
            </a:xfrm>
            <a:prstGeom prst="rect">
              <a:avLst/>
            </a:prstGeom>
          </p:spPr>
        </p:pic>
      </p:grpSp>
      <p:sp>
        <p:nvSpPr>
          <p:cNvPr id="88" name="Google Shape;307;p32">
            <a:extLst>
              <a:ext uri="{FF2B5EF4-FFF2-40B4-BE49-F238E27FC236}">
                <a16:creationId xmlns:a16="http://schemas.microsoft.com/office/drawing/2014/main" id="{FB2DA2AC-F9C0-4F42-81FF-DA3D70BFD668}"/>
              </a:ext>
            </a:extLst>
          </p:cNvPr>
          <p:cNvSpPr txBox="1"/>
          <p:nvPr/>
        </p:nvSpPr>
        <p:spPr>
          <a:xfrm>
            <a:off x="1992803" y="1287793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Preliminary Visualisations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C08AFF3-C43F-41A6-AE2E-23E275B7BFE3}"/>
              </a:ext>
            </a:extLst>
          </p:cNvPr>
          <p:cNvGrpSpPr/>
          <p:nvPr/>
        </p:nvGrpSpPr>
        <p:grpSpPr>
          <a:xfrm>
            <a:off x="4180996" y="1380175"/>
            <a:ext cx="781480" cy="750812"/>
            <a:chOff x="4275400" y="1491010"/>
            <a:chExt cx="615573" cy="591416"/>
          </a:xfrm>
        </p:grpSpPr>
        <p:sp>
          <p:nvSpPr>
            <p:cNvPr id="84" name="Google Shape;310;p32">
              <a:extLst>
                <a:ext uri="{FF2B5EF4-FFF2-40B4-BE49-F238E27FC236}">
                  <a16:creationId xmlns:a16="http://schemas.microsoft.com/office/drawing/2014/main" id="{21E31447-E79A-47F3-9271-EABB7C3295EA}"/>
                </a:ext>
              </a:extLst>
            </p:cNvPr>
            <p:cNvSpPr/>
            <p:nvPr/>
          </p:nvSpPr>
          <p:spPr>
            <a:xfrm flipH="1">
              <a:off x="4275400" y="1491010"/>
              <a:ext cx="615573" cy="59141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6" name="Picture 205" descr="Icon&#10;&#10;Description automatically generated">
              <a:extLst>
                <a:ext uri="{FF2B5EF4-FFF2-40B4-BE49-F238E27FC236}">
                  <a16:creationId xmlns:a16="http://schemas.microsoft.com/office/drawing/2014/main" id="{EF3AC5B6-913F-4213-8C53-82797934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6451" y="1640486"/>
              <a:ext cx="302176" cy="302176"/>
            </a:xfrm>
            <a:prstGeom prst="rect">
              <a:avLst/>
            </a:prstGeom>
          </p:spPr>
        </p:pic>
      </p:grpSp>
      <p:sp>
        <p:nvSpPr>
          <p:cNvPr id="89" name="Google Shape;308;p32">
            <a:extLst>
              <a:ext uri="{FF2B5EF4-FFF2-40B4-BE49-F238E27FC236}">
                <a16:creationId xmlns:a16="http://schemas.microsoft.com/office/drawing/2014/main" id="{F9B28CC2-4C33-4850-8444-6C7741F8A2E8}"/>
              </a:ext>
            </a:extLst>
          </p:cNvPr>
          <p:cNvSpPr txBox="1"/>
          <p:nvPr/>
        </p:nvSpPr>
        <p:spPr>
          <a:xfrm>
            <a:off x="1992803" y="1835242"/>
            <a:ext cx="1898050" cy="97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Dimensionality reduction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Outlier identification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Features distribution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Basic clustering</a:t>
            </a:r>
          </a:p>
        </p:txBody>
      </p:sp>
      <p:sp>
        <p:nvSpPr>
          <p:cNvPr id="97" name="Google Shape;307;p32">
            <a:extLst>
              <a:ext uri="{FF2B5EF4-FFF2-40B4-BE49-F238E27FC236}">
                <a16:creationId xmlns:a16="http://schemas.microsoft.com/office/drawing/2014/main" id="{18E3657B-BAAE-4E22-BE6C-A4BC0A7432A0}"/>
              </a:ext>
            </a:extLst>
          </p:cNvPr>
          <p:cNvSpPr txBox="1"/>
          <p:nvPr/>
        </p:nvSpPr>
        <p:spPr>
          <a:xfrm>
            <a:off x="5034275" y="1413928"/>
            <a:ext cx="154832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Scrapping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 Data</a:t>
            </a:r>
          </a:p>
        </p:txBody>
      </p:sp>
      <p:sp>
        <p:nvSpPr>
          <p:cNvPr id="39" name="Google Shape;240;p27">
            <a:extLst>
              <a:ext uri="{FF2B5EF4-FFF2-40B4-BE49-F238E27FC236}">
                <a16:creationId xmlns:a16="http://schemas.microsoft.com/office/drawing/2014/main" id="{008EA259-24C5-48F0-9EC4-89177593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08;p32">
            <a:extLst>
              <a:ext uri="{FF2B5EF4-FFF2-40B4-BE49-F238E27FC236}">
                <a16:creationId xmlns:a16="http://schemas.microsoft.com/office/drawing/2014/main" id="{A1E027EF-C557-4BFD-A115-DF1D8AECFD50}"/>
              </a:ext>
            </a:extLst>
          </p:cNvPr>
          <p:cNvSpPr txBox="1"/>
          <p:nvPr/>
        </p:nvSpPr>
        <p:spPr>
          <a:xfrm>
            <a:off x="5013171" y="1913350"/>
            <a:ext cx="186783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Financial market indices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Natural hazard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3482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302;p32">
            <a:extLst>
              <a:ext uri="{FF2B5EF4-FFF2-40B4-BE49-F238E27FC236}">
                <a16:creationId xmlns:a16="http://schemas.microsoft.com/office/drawing/2014/main" id="{3C640E94-4F43-4206-932A-3FD95E96BDB9}"/>
              </a:ext>
            </a:extLst>
          </p:cNvPr>
          <p:cNvSpPr/>
          <p:nvPr/>
        </p:nvSpPr>
        <p:spPr>
          <a:xfrm rot="5400000">
            <a:off x="3977472" y="2678042"/>
            <a:ext cx="1188530" cy="149182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94;p31">
            <a:extLst>
              <a:ext uri="{FF2B5EF4-FFF2-40B4-BE49-F238E27FC236}">
                <a16:creationId xmlns:a16="http://schemas.microsoft.com/office/drawing/2014/main" id="{065BD4F6-2038-4913-8B5D-8CB44B6BF9BB}"/>
              </a:ext>
            </a:extLst>
          </p:cNvPr>
          <p:cNvSpPr/>
          <p:nvPr/>
        </p:nvSpPr>
        <p:spPr>
          <a:xfrm>
            <a:off x="5025390" y="4586029"/>
            <a:ext cx="944880" cy="75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02;p32">
            <a:extLst>
              <a:ext uri="{FF2B5EF4-FFF2-40B4-BE49-F238E27FC236}">
                <a16:creationId xmlns:a16="http://schemas.microsoft.com/office/drawing/2014/main" id="{A6A39160-1C98-4BBD-A359-1CAFC2FE7DBB}"/>
              </a:ext>
            </a:extLst>
          </p:cNvPr>
          <p:cNvSpPr/>
          <p:nvPr/>
        </p:nvSpPr>
        <p:spPr>
          <a:xfrm>
            <a:off x="945610" y="3333703"/>
            <a:ext cx="6457500" cy="17790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07;p32">
            <a:extLst>
              <a:ext uri="{FF2B5EF4-FFF2-40B4-BE49-F238E27FC236}">
                <a16:creationId xmlns:a16="http://schemas.microsoft.com/office/drawing/2014/main" id="{57CB70A2-6F78-47D2-96E8-05F0DD106E6D}"/>
              </a:ext>
            </a:extLst>
          </p:cNvPr>
          <p:cNvSpPr txBox="1"/>
          <p:nvPr/>
        </p:nvSpPr>
        <p:spPr>
          <a:xfrm>
            <a:off x="191189" y="1280005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Dataset         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308;p32">
            <a:extLst>
              <a:ext uri="{FF2B5EF4-FFF2-40B4-BE49-F238E27FC236}">
                <a16:creationId xmlns:a16="http://schemas.microsoft.com/office/drawing/2014/main" id="{9F0EEB8F-8C42-4F4D-949B-08777C67932B}"/>
              </a:ext>
            </a:extLst>
          </p:cNvPr>
          <p:cNvSpPr txBox="1"/>
          <p:nvPr/>
        </p:nvSpPr>
        <p:spPr>
          <a:xfrm>
            <a:off x="191189" y="1835242"/>
            <a:ext cx="165985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Filling null values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Value transformation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Deductibles             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Regrouping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Over-correlation </a:t>
            </a:r>
          </a:p>
        </p:txBody>
      </p:sp>
      <p:sp>
        <p:nvSpPr>
          <p:cNvPr id="60" name="Google Shape;302;p32">
            <a:extLst>
              <a:ext uri="{FF2B5EF4-FFF2-40B4-BE49-F238E27FC236}">
                <a16:creationId xmlns:a16="http://schemas.microsoft.com/office/drawing/2014/main" id="{20E7BA6F-4FA9-497E-BB23-9AC87428ACA4}"/>
              </a:ext>
            </a:extLst>
          </p:cNvPr>
          <p:cNvSpPr/>
          <p:nvPr/>
        </p:nvSpPr>
        <p:spPr>
          <a:xfrm rot="5400000" flipH="1">
            <a:off x="5549878" y="4166624"/>
            <a:ext cx="841018" cy="14918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F9CF67D-4D6D-4E61-8071-0918FB3CEFC5}"/>
              </a:ext>
            </a:extLst>
          </p:cNvPr>
          <p:cNvGrpSpPr/>
          <p:nvPr/>
        </p:nvGrpSpPr>
        <p:grpSpPr>
          <a:xfrm>
            <a:off x="361089" y="3024601"/>
            <a:ext cx="828622" cy="796104"/>
            <a:chOff x="650649" y="2340362"/>
            <a:chExt cx="828622" cy="796104"/>
          </a:xfrm>
        </p:grpSpPr>
        <p:sp>
          <p:nvSpPr>
            <p:cNvPr id="58" name="Google Shape;310;p32">
              <a:extLst>
                <a:ext uri="{FF2B5EF4-FFF2-40B4-BE49-F238E27FC236}">
                  <a16:creationId xmlns:a16="http://schemas.microsoft.com/office/drawing/2014/main" id="{9D8A2A6A-DE1B-4BC3-9D0E-43E1A5F8BB11}"/>
                </a:ext>
              </a:extLst>
            </p:cNvPr>
            <p:cNvSpPr/>
            <p:nvPr/>
          </p:nvSpPr>
          <p:spPr>
            <a:xfrm flipH="1">
              <a:off x="650649" y="2340362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5" name="Picture 194" descr="Icon&#10;&#10;Description automatically generated">
              <a:extLst>
                <a:ext uri="{FF2B5EF4-FFF2-40B4-BE49-F238E27FC236}">
                  <a16:creationId xmlns:a16="http://schemas.microsoft.com/office/drawing/2014/main" id="{994F0F06-888A-492A-BDAA-5380F0E6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10" y="2452064"/>
              <a:ext cx="572700" cy="57270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6E731F4-C665-47E9-84E6-303CEB0F928D}"/>
              </a:ext>
            </a:extLst>
          </p:cNvPr>
          <p:cNvGrpSpPr/>
          <p:nvPr/>
        </p:nvGrpSpPr>
        <p:grpSpPr>
          <a:xfrm>
            <a:off x="2344993" y="3024601"/>
            <a:ext cx="828622" cy="796104"/>
            <a:chOff x="2474533" y="2426220"/>
            <a:chExt cx="828622" cy="796104"/>
          </a:xfrm>
        </p:grpSpPr>
        <p:sp>
          <p:nvSpPr>
            <p:cNvPr id="72" name="Google Shape;310;p32">
              <a:extLst>
                <a:ext uri="{FF2B5EF4-FFF2-40B4-BE49-F238E27FC236}">
                  <a16:creationId xmlns:a16="http://schemas.microsoft.com/office/drawing/2014/main" id="{523C0207-68AD-4A3E-9744-69EE412EFCB7}"/>
                </a:ext>
              </a:extLst>
            </p:cNvPr>
            <p:cNvSpPr/>
            <p:nvPr/>
          </p:nvSpPr>
          <p:spPr>
            <a:xfrm flipH="1">
              <a:off x="2474533" y="2426220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0" name="Picture 199" descr="Icon&#10;&#10;Description automatically generated">
              <a:extLst>
                <a:ext uri="{FF2B5EF4-FFF2-40B4-BE49-F238E27FC236}">
                  <a16:creationId xmlns:a16="http://schemas.microsoft.com/office/drawing/2014/main" id="{B5932CA2-1CBE-4164-80B7-BD0D66E2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230" y="2582787"/>
              <a:ext cx="510223" cy="510223"/>
            </a:xfrm>
            <a:prstGeom prst="rect">
              <a:avLst/>
            </a:prstGeom>
          </p:spPr>
        </p:pic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0D5B5C1-3642-487D-8428-ED364DD82807}"/>
              </a:ext>
            </a:extLst>
          </p:cNvPr>
          <p:cNvGrpSpPr/>
          <p:nvPr/>
        </p:nvGrpSpPr>
        <p:grpSpPr>
          <a:xfrm>
            <a:off x="5556076" y="3024601"/>
            <a:ext cx="828622" cy="796104"/>
            <a:chOff x="4298417" y="2383291"/>
            <a:chExt cx="828622" cy="796104"/>
          </a:xfrm>
        </p:grpSpPr>
        <p:sp>
          <p:nvSpPr>
            <p:cNvPr id="79" name="Google Shape;310;p32">
              <a:extLst>
                <a:ext uri="{FF2B5EF4-FFF2-40B4-BE49-F238E27FC236}">
                  <a16:creationId xmlns:a16="http://schemas.microsoft.com/office/drawing/2014/main" id="{A68B83B0-44D3-4539-A20A-134194F4AC80}"/>
                </a:ext>
              </a:extLst>
            </p:cNvPr>
            <p:cNvSpPr/>
            <p:nvPr/>
          </p:nvSpPr>
          <p:spPr>
            <a:xfrm flipH="1">
              <a:off x="4298417" y="2383291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BCA36D69-F90B-4174-99C2-6D19E290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3336" y="2467584"/>
              <a:ext cx="650378" cy="650378"/>
            </a:xfrm>
            <a:prstGeom prst="rect">
              <a:avLst/>
            </a:prstGeom>
          </p:spPr>
        </p:pic>
      </p:grpSp>
      <p:sp>
        <p:nvSpPr>
          <p:cNvPr id="88" name="Google Shape;307;p32">
            <a:extLst>
              <a:ext uri="{FF2B5EF4-FFF2-40B4-BE49-F238E27FC236}">
                <a16:creationId xmlns:a16="http://schemas.microsoft.com/office/drawing/2014/main" id="{FB2DA2AC-F9C0-4F42-81FF-DA3D70BFD668}"/>
              </a:ext>
            </a:extLst>
          </p:cNvPr>
          <p:cNvSpPr txBox="1"/>
          <p:nvPr/>
        </p:nvSpPr>
        <p:spPr>
          <a:xfrm>
            <a:off x="1992803" y="1287793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Preliminary Visualisations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C08AFF3-C43F-41A6-AE2E-23E275B7BFE3}"/>
              </a:ext>
            </a:extLst>
          </p:cNvPr>
          <p:cNvGrpSpPr/>
          <p:nvPr/>
        </p:nvGrpSpPr>
        <p:grpSpPr>
          <a:xfrm>
            <a:off x="4180996" y="1380175"/>
            <a:ext cx="781480" cy="750812"/>
            <a:chOff x="4275400" y="1491010"/>
            <a:chExt cx="615573" cy="591416"/>
          </a:xfrm>
        </p:grpSpPr>
        <p:sp>
          <p:nvSpPr>
            <p:cNvPr id="84" name="Google Shape;310;p32">
              <a:extLst>
                <a:ext uri="{FF2B5EF4-FFF2-40B4-BE49-F238E27FC236}">
                  <a16:creationId xmlns:a16="http://schemas.microsoft.com/office/drawing/2014/main" id="{21E31447-E79A-47F3-9271-EABB7C3295EA}"/>
                </a:ext>
              </a:extLst>
            </p:cNvPr>
            <p:cNvSpPr/>
            <p:nvPr/>
          </p:nvSpPr>
          <p:spPr>
            <a:xfrm flipH="1">
              <a:off x="4275400" y="1491010"/>
              <a:ext cx="615573" cy="59141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6" name="Picture 205" descr="Icon&#10;&#10;Description automatically generated">
              <a:extLst>
                <a:ext uri="{FF2B5EF4-FFF2-40B4-BE49-F238E27FC236}">
                  <a16:creationId xmlns:a16="http://schemas.microsoft.com/office/drawing/2014/main" id="{EF3AC5B6-913F-4213-8C53-82797934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6451" y="1640486"/>
              <a:ext cx="302176" cy="302176"/>
            </a:xfrm>
            <a:prstGeom prst="rect">
              <a:avLst/>
            </a:prstGeom>
          </p:spPr>
        </p:pic>
      </p:grpSp>
      <p:sp>
        <p:nvSpPr>
          <p:cNvPr id="89" name="Google Shape;308;p32">
            <a:extLst>
              <a:ext uri="{FF2B5EF4-FFF2-40B4-BE49-F238E27FC236}">
                <a16:creationId xmlns:a16="http://schemas.microsoft.com/office/drawing/2014/main" id="{F9B28CC2-4C33-4850-8444-6C7741F8A2E8}"/>
              </a:ext>
            </a:extLst>
          </p:cNvPr>
          <p:cNvSpPr txBox="1"/>
          <p:nvPr/>
        </p:nvSpPr>
        <p:spPr>
          <a:xfrm>
            <a:off x="1992803" y="1835242"/>
            <a:ext cx="1898050" cy="97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Dimensionality reduction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Outlier identification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Features distribution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Basic clustering</a:t>
            </a:r>
          </a:p>
        </p:txBody>
      </p:sp>
      <p:sp>
        <p:nvSpPr>
          <p:cNvPr id="95" name="Google Shape;302;p32">
            <a:extLst>
              <a:ext uri="{FF2B5EF4-FFF2-40B4-BE49-F238E27FC236}">
                <a16:creationId xmlns:a16="http://schemas.microsoft.com/office/drawing/2014/main" id="{6B615089-5001-4D02-87C8-2B4E2D9326D3}"/>
              </a:ext>
            </a:extLst>
          </p:cNvPr>
          <p:cNvSpPr/>
          <p:nvPr/>
        </p:nvSpPr>
        <p:spPr>
          <a:xfrm rot="16200000" flipH="1">
            <a:off x="4244317" y="3746114"/>
            <a:ext cx="655367" cy="149182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07;p32">
            <a:extLst>
              <a:ext uri="{FF2B5EF4-FFF2-40B4-BE49-F238E27FC236}">
                <a16:creationId xmlns:a16="http://schemas.microsoft.com/office/drawing/2014/main" id="{18E3657B-BAAE-4E22-BE6C-A4BC0A7432A0}"/>
              </a:ext>
            </a:extLst>
          </p:cNvPr>
          <p:cNvSpPr txBox="1"/>
          <p:nvPr/>
        </p:nvSpPr>
        <p:spPr>
          <a:xfrm>
            <a:off x="5034275" y="1413928"/>
            <a:ext cx="154832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Scrapping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 Data</a:t>
            </a:r>
          </a:p>
        </p:txBody>
      </p:sp>
      <p:sp>
        <p:nvSpPr>
          <p:cNvPr id="98" name="Google Shape;308;p32">
            <a:extLst>
              <a:ext uri="{FF2B5EF4-FFF2-40B4-BE49-F238E27FC236}">
                <a16:creationId xmlns:a16="http://schemas.microsoft.com/office/drawing/2014/main" id="{D3ED9CB5-12E7-4755-90D6-051E34F21116}"/>
              </a:ext>
            </a:extLst>
          </p:cNvPr>
          <p:cNvSpPr txBox="1"/>
          <p:nvPr/>
        </p:nvSpPr>
        <p:spPr>
          <a:xfrm>
            <a:off x="5013171" y="1913350"/>
            <a:ext cx="186783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Financial market indices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Natural hazard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4B11CA-936D-4A87-AD7D-E5E1D503D8F7}"/>
              </a:ext>
            </a:extLst>
          </p:cNvPr>
          <p:cNvGrpSpPr/>
          <p:nvPr/>
        </p:nvGrpSpPr>
        <p:grpSpPr>
          <a:xfrm>
            <a:off x="4157689" y="4175760"/>
            <a:ext cx="828622" cy="796104"/>
            <a:chOff x="4174360" y="1358262"/>
            <a:chExt cx="828622" cy="796104"/>
          </a:xfrm>
        </p:grpSpPr>
        <p:sp>
          <p:nvSpPr>
            <p:cNvPr id="92" name="Google Shape;310;p32">
              <a:extLst>
                <a:ext uri="{FF2B5EF4-FFF2-40B4-BE49-F238E27FC236}">
                  <a16:creationId xmlns:a16="http://schemas.microsoft.com/office/drawing/2014/main" id="{05A3924B-E89D-425B-AB86-8F79E5392029}"/>
                </a:ext>
              </a:extLst>
            </p:cNvPr>
            <p:cNvSpPr/>
            <p:nvPr/>
          </p:nvSpPr>
          <p:spPr>
            <a:xfrm flipH="1">
              <a:off x="4174360" y="1358262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13" name="Picture 212" descr="Icon&#10;&#10;Description automatically generated">
              <a:extLst>
                <a:ext uri="{FF2B5EF4-FFF2-40B4-BE49-F238E27FC236}">
                  <a16:creationId xmlns:a16="http://schemas.microsoft.com/office/drawing/2014/main" id="{6E41452C-2DD1-4B8C-9217-4C5CE63A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9328" y="1498564"/>
              <a:ext cx="485653" cy="485653"/>
            </a:xfrm>
            <a:prstGeom prst="rect">
              <a:avLst/>
            </a:prstGeom>
          </p:spPr>
        </p:pic>
      </p:grpSp>
      <p:sp>
        <p:nvSpPr>
          <p:cNvPr id="33" name="Google Shape;307;p32">
            <a:extLst>
              <a:ext uri="{FF2B5EF4-FFF2-40B4-BE49-F238E27FC236}">
                <a16:creationId xmlns:a16="http://schemas.microsoft.com/office/drawing/2014/main" id="{3CCFC79A-39BB-40AE-8155-50D9CC726CC9}"/>
              </a:ext>
            </a:extLst>
          </p:cNvPr>
          <p:cNvSpPr txBox="1"/>
          <p:nvPr/>
        </p:nvSpPr>
        <p:spPr>
          <a:xfrm>
            <a:off x="540000" y="4185427"/>
            <a:ext cx="154832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Selection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08;p32">
            <a:extLst>
              <a:ext uri="{FF2B5EF4-FFF2-40B4-BE49-F238E27FC236}">
                <a16:creationId xmlns:a16="http://schemas.microsoft.com/office/drawing/2014/main" id="{E42BA2A1-C2ED-46AE-A7F5-C323D5435194}"/>
              </a:ext>
            </a:extLst>
          </p:cNvPr>
          <p:cNvSpPr txBox="1"/>
          <p:nvPr/>
        </p:nvSpPr>
        <p:spPr>
          <a:xfrm>
            <a:off x="1702703" y="4189654"/>
            <a:ext cx="2692916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Recursive Feature Elimination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Intrinsic methods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Filter methods</a:t>
            </a:r>
          </a:p>
        </p:txBody>
      </p:sp>
      <p:sp>
        <p:nvSpPr>
          <p:cNvPr id="39" name="Google Shape;240;p27">
            <a:extLst>
              <a:ext uri="{FF2B5EF4-FFF2-40B4-BE49-F238E27FC236}">
                <a16:creationId xmlns:a16="http://schemas.microsoft.com/office/drawing/2014/main" id="{008EA259-24C5-48F0-9EC4-89177593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07;p32">
            <a:extLst>
              <a:ext uri="{FF2B5EF4-FFF2-40B4-BE49-F238E27FC236}">
                <a16:creationId xmlns:a16="http://schemas.microsoft.com/office/drawing/2014/main" id="{5CB1C394-C075-449F-9A91-7B85C1923C87}"/>
              </a:ext>
            </a:extLst>
          </p:cNvPr>
          <p:cNvSpPr txBox="1"/>
          <p:nvPr/>
        </p:nvSpPr>
        <p:spPr>
          <a:xfrm>
            <a:off x="5500414" y="2655319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 dirty="0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lang="fr-FR" sz="15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143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302;p32">
            <a:extLst>
              <a:ext uri="{FF2B5EF4-FFF2-40B4-BE49-F238E27FC236}">
                <a16:creationId xmlns:a16="http://schemas.microsoft.com/office/drawing/2014/main" id="{3C640E94-4F43-4206-932A-3FD95E96BDB9}"/>
              </a:ext>
            </a:extLst>
          </p:cNvPr>
          <p:cNvSpPr/>
          <p:nvPr/>
        </p:nvSpPr>
        <p:spPr>
          <a:xfrm rot="5400000">
            <a:off x="3977472" y="2678042"/>
            <a:ext cx="1188530" cy="149182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94;p31">
            <a:extLst>
              <a:ext uri="{FF2B5EF4-FFF2-40B4-BE49-F238E27FC236}">
                <a16:creationId xmlns:a16="http://schemas.microsoft.com/office/drawing/2014/main" id="{065BD4F6-2038-4913-8B5D-8CB44B6BF9BB}"/>
              </a:ext>
            </a:extLst>
          </p:cNvPr>
          <p:cNvSpPr/>
          <p:nvPr/>
        </p:nvSpPr>
        <p:spPr>
          <a:xfrm>
            <a:off x="5025390" y="4586029"/>
            <a:ext cx="944880" cy="75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02;p32">
            <a:extLst>
              <a:ext uri="{FF2B5EF4-FFF2-40B4-BE49-F238E27FC236}">
                <a16:creationId xmlns:a16="http://schemas.microsoft.com/office/drawing/2014/main" id="{A6A39160-1C98-4BBD-A359-1CAFC2FE7DBB}"/>
              </a:ext>
            </a:extLst>
          </p:cNvPr>
          <p:cNvSpPr/>
          <p:nvPr/>
        </p:nvSpPr>
        <p:spPr>
          <a:xfrm>
            <a:off x="945610" y="3333703"/>
            <a:ext cx="6457500" cy="17790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07;p32">
            <a:extLst>
              <a:ext uri="{FF2B5EF4-FFF2-40B4-BE49-F238E27FC236}">
                <a16:creationId xmlns:a16="http://schemas.microsoft.com/office/drawing/2014/main" id="{57CB70A2-6F78-47D2-96E8-05F0DD106E6D}"/>
              </a:ext>
            </a:extLst>
          </p:cNvPr>
          <p:cNvSpPr txBox="1"/>
          <p:nvPr/>
        </p:nvSpPr>
        <p:spPr>
          <a:xfrm>
            <a:off x="191189" y="1280005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Dataset         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308;p32">
            <a:extLst>
              <a:ext uri="{FF2B5EF4-FFF2-40B4-BE49-F238E27FC236}">
                <a16:creationId xmlns:a16="http://schemas.microsoft.com/office/drawing/2014/main" id="{9F0EEB8F-8C42-4F4D-949B-08777C67932B}"/>
              </a:ext>
            </a:extLst>
          </p:cNvPr>
          <p:cNvSpPr txBox="1"/>
          <p:nvPr/>
        </p:nvSpPr>
        <p:spPr>
          <a:xfrm>
            <a:off x="191189" y="1835242"/>
            <a:ext cx="165985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Filling null values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Value transformation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Deductibles             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Regrouping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Over-correlation </a:t>
            </a:r>
          </a:p>
        </p:txBody>
      </p:sp>
      <p:sp>
        <p:nvSpPr>
          <p:cNvPr id="60" name="Google Shape;302;p32">
            <a:extLst>
              <a:ext uri="{FF2B5EF4-FFF2-40B4-BE49-F238E27FC236}">
                <a16:creationId xmlns:a16="http://schemas.microsoft.com/office/drawing/2014/main" id="{20E7BA6F-4FA9-497E-BB23-9AC87428ACA4}"/>
              </a:ext>
            </a:extLst>
          </p:cNvPr>
          <p:cNvSpPr/>
          <p:nvPr/>
        </p:nvSpPr>
        <p:spPr>
          <a:xfrm rot="5400000" flipH="1">
            <a:off x="5549878" y="4166624"/>
            <a:ext cx="841018" cy="14918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F9CF67D-4D6D-4E61-8071-0918FB3CEFC5}"/>
              </a:ext>
            </a:extLst>
          </p:cNvPr>
          <p:cNvGrpSpPr/>
          <p:nvPr/>
        </p:nvGrpSpPr>
        <p:grpSpPr>
          <a:xfrm>
            <a:off x="361089" y="3024601"/>
            <a:ext cx="828622" cy="796104"/>
            <a:chOff x="650649" y="2340362"/>
            <a:chExt cx="828622" cy="796104"/>
          </a:xfrm>
        </p:grpSpPr>
        <p:sp>
          <p:nvSpPr>
            <p:cNvPr id="58" name="Google Shape;310;p32">
              <a:extLst>
                <a:ext uri="{FF2B5EF4-FFF2-40B4-BE49-F238E27FC236}">
                  <a16:creationId xmlns:a16="http://schemas.microsoft.com/office/drawing/2014/main" id="{9D8A2A6A-DE1B-4BC3-9D0E-43E1A5F8BB11}"/>
                </a:ext>
              </a:extLst>
            </p:cNvPr>
            <p:cNvSpPr/>
            <p:nvPr/>
          </p:nvSpPr>
          <p:spPr>
            <a:xfrm flipH="1">
              <a:off x="650649" y="2340362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5" name="Picture 194" descr="Icon&#10;&#10;Description automatically generated">
              <a:extLst>
                <a:ext uri="{FF2B5EF4-FFF2-40B4-BE49-F238E27FC236}">
                  <a16:creationId xmlns:a16="http://schemas.microsoft.com/office/drawing/2014/main" id="{994F0F06-888A-492A-BDAA-5380F0E6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10" y="2452064"/>
              <a:ext cx="572700" cy="57270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6E731F4-C665-47E9-84E6-303CEB0F928D}"/>
              </a:ext>
            </a:extLst>
          </p:cNvPr>
          <p:cNvGrpSpPr/>
          <p:nvPr/>
        </p:nvGrpSpPr>
        <p:grpSpPr>
          <a:xfrm>
            <a:off x="2344993" y="3024601"/>
            <a:ext cx="828622" cy="796104"/>
            <a:chOff x="2474533" y="2426220"/>
            <a:chExt cx="828622" cy="796104"/>
          </a:xfrm>
        </p:grpSpPr>
        <p:sp>
          <p:nvSpPr>
            <p:cNvPr id="72" name="Google Shape;310;p32">
              <a:extLst>
                <a:ext uri="{FF2B5EF4-FFF2-40B4-BE49-F238E27FC236}">
                  <a16:creationId xmlns:a16="http://schemas.microsoft.com/office/drawing/2014/main" id="{523C0207-68AD-4A3E-9744-69EE412EFCB7}"/>
                </a:ext>
              </a:extLst>
            </p:cNvPr>
            <p:cNvSpPr/>
            <p:nvPr/>
          </p:nvSpPr>
          <p:spPr>
            <a:xfrm flipH="1">
              <a:off x="2474533" y="2426220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0" name="Picture 199" descr="Icon&#10;&#10;Description automatically generated">
              <a:extLst>
                <a:ext uri="{FF2B5EF4-FFF2-40B4-BE49-F238E27FC236}">
                  <a16:creationId xmlns:a16="http://schemas.microsoft.com/office/drawing/2014/main" id="{B5932CA2-1CBE-4164-80B7-BD0D66E2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230" y="2582787"/>
              <a:ext cx="510223" cy="510223"/>
            </a:xfrm>
            <a:prstGeom prst="rect">
              <a:avLst/>
            </a:prstGeom>
          </p:spPr>
        </p:pic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0D5B5C1-3642-487D-8428-ED364DD82807}"/>
              </a:ext>
            </a:extLst>
          </p:cNvPr>
          <p:cNvGrpSpPr/>
          <p:nvPr/>
        </p:nvGrpSpPr>
        <p:grpSpPr>
          <a:xfrm>
            <a:off x="5556076" y="3024601"/>
            <a:ext cx="828622" cy="796104"/>
            <a:chOff x="4298417" y="2383291"/>
            <a:chExt cx="828622" cy="796104"/>
          </a:xfrm>
        </p:grpSpPr>
        <p:sp>
          <p:nvSpPr>
            <p:cNvPr id="79" name="Google Shape;310;p32">
              <a:extLst>
                <a:ext uri="{FF2B5EF4-FFF2-40B4-BE49-F238E27FC236}">
                  <a16:creationId xmlns:a16="http://schemas.microsoft.com/office/drawing/2014/main" id="{A68B83B0-44D3-4539-A20A-134194F4AC80}"/>
                </a:ext>
              </a:extLst>
            </p:cNvPr>
            <p:cNvSpPr/>
            <p:nvPr/>
          </p:nvSpPr>
          <p:spPr>
            <a:xfrm flipH="1">
              <a:off x="4298417" y="2383291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BCA36D69-F90B-4174-99C2-6D19E2903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3336" y="2467584"/>
              <a:ext cx="650378" cy="650378"/>
            </a:xfrm>
            <a:prstGeom prst="rect">
              <a:avLst/>
            </a:prstGeom>
          </p:spPr>
        </p:pic>
      </p:grpSp>
      <p:sp>
        <p:nvSpPr>
          <p:cNvPr id="88" name="Google Shape;307;p32">
            <a:extLst>
              <a:ext uri="{FF2B5EF4-FFF2-40B4-BE49-F238E27FC236}">
                <a16:creationId xmlns:a16="http://schemas.microsoft.com/office/drawing/2014/main" id="{FB2DA2AC-F9C0-4F42-81FF-DA3D70BFD668}"/>
              </a:ext>
            </a:extLst>
          </p:cNvPr>
          <p:cNvSpPr txBox="1"/>
          <p:nvPr/>
        </p:nvSpPr>
        <p:spPr>
          <a:xfrm>
            <a:off x="1992803" y="1287793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Preliminary Visualisations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C08AFF3-C43F-41A6-AE2E-23E275B7BFE3}"/>
              </a:ext>
            </a:extLst>
          </p:cNvPr>
          <p:cNvGrpSpPr/>
          <p:nvPr/>
        </p:nvGrpSpPr>
        <p:grpSpPr>
          <a:xfrm>
            <a:off x="4180996" y="1380175"/>
            <a:ext cx="781480" cy="750812"/>
            <a:chOff x="4275400" y="1491010"/>
            <a:chExt cx="615573" cy="591416"/>
          </a:xfrm>
        </p:grpSpPr>
        <p:sp>
          <p:nvSpPr>
            <p:cNvPr id="84" name="Google Shape;310;p32">
              <a:extLst>
                <a:ext uri="{FF2B5EF4-FFF2-40B4-BE49-F238E27FC236}">
                  <a16:creationId xmlns:a16="http://schemas.microsoft.com/office/drawing/2014/main" id="{21E31447-E79A-47F3-9271-EABB7C3295EA}"/>
                </a:ext>
              </a:extLst>
            </p:cNvPr>
            <p:cNvSpPr/>
            <p:nvPr/>
          </p:nvSpPr>
          <p:spPr>
            <a:xfrm flipH="1">
              <a:off x="4275400" y="1491010"/>
              <a:ext cx="615573" cy="59141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6" name="Picture 205" descr="Icon&#10;&#10;Description automatically generated">
              <a:extLst>
                <a:ext uri="{FF2B5EF4-FFF2-40B4-BE49-F238E27FC236}">
                  <a16:creationId xmlns:a16="http://schemas.microsoft.com/office/drawing/2014/main" id="{EF3AC5B6-913F-4213-8C53-82797934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6451" y="1640486"/>
              <a:ext cx="302176" cy="302176"/>
            </a:xfrm>
            <a:prstGeom prst="rect">
              <a:avLst/>
            </a:prstGeom>
          </p:spPr>
        </p:pic>
      </p:grpSp>
      <p:sp>
        <p:nvSpPr>
          <p:cNvPr id="89" name="Google Shape;308;p32">
            <a:extLst>
              <a:ext uri="{FF2B5EF4-FFF2-40B4-BE49-F238E27FC236}">
                <a16:creationId xmlns:a16="http://schemas.microsoft.com/office/drawing/2014/main" id="{F9B28CC2-4C33-4850-8444-6C7741F8A2E8}"/>
              </a:ext>
            </a:extLst>
          </p:cNvPr>
          <p:cNvSpPr txBox="1"/>
          <p:nvPr/>
        </p:nvSpPr>
        <p:spPr>
          <a:xfrm>
            <a:off x="1992803" y="1835242"/>
            <a:ext cx="1898050" cy="97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Dimensionality reduction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Outlier identification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Features distribution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Basic clustering</a:t>
            </a:r>
          </a:p>
        </p:txBody>
      </p:sp>
      <p:sp>
        <p:nvSpPr>
          <p:cNvPr id="95" name="Google Shape;302;p32">
            <a:extLst>
              <a:ext uri="{FF2B5EF4-FFF2-40B4-BE49-F238E27FC236}">
                <a16:creationId xmlns:a16="http://schemas.microsoft.com/office/drawing/2014/main" id="{6B615089-5001-4D02-87C8-2B4E2D9326D3}"/>
              </a:ext>
            </a:extLst>
          </p:cNvPr>
          <p:cNvSpPr/>
          <p:nvPr/>
        </p:nvSpPr>
        <p:spPr>
          <a:xfrm rot="16200000" flipH="1">
            <a:off x="4244317" y="3746114"/>
            <a:ext cx="655367" cy="149182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07;p32">
            <a:extLst>
              <a:ext uri="{FF2B5EF4-FFF2-40B4-BE49-F238E27FC236}">
                <a16:creationId xmlns:a16="http://schemas.microsoft.com/office/drawing/2014/main" id="{18E3657B-BAAE-4E22-BE6C-A4BC0A7432A0}"/>
              </a:ext>
            </a:extLst>
          </p:cNvPr>
          <p:cNvSpPr txBox="1"/>
          <p:nvPr/>
        </p:nvSpPr>
        <p:spPr>
          <a:xfrm>
            <a:off x="5034275" y="1413928"/>
            <a:ext cx="154832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Scrapping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 Data</a:t>
            </a:r>
          </a:p>
        </p:txBody>
      </p:sp>
      <p:sp>
        <p:nvSpPr>
          <p:cNvPr id="98" name="Google Shape;308;p32">
            <a:extLst>
              <a:ext uri="{FF2B5EF4-FFF2-40B4-BE49-F238E27FC236}">
                <a16:creationId xmlns:a16="http://schemas.microsoft.com/office/drawing/2014/main" id="{D3ED9CB5-12E7-4755-90D6-051E34F21116}"/>
              </a:ext>
            </a:extLst>
          </p:cNvPr>
          <p:cNvSpPr txBox="1"/>
          <p:nvPr/>
        </p:nvSpPr>
        <p:spPr>
          <a:xfrm>
            <a:off x="5013171" y="1913350"/>
            <a:ext cx="1867830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Financial market indices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Natural hazard data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310;p32">
            <a:extLst>
              <a:ext uri="{FF2B5EF4-FFF2-40B4-BE49-F238E27FC236}">
                <a16:creationId xmlns:a16="http://schemas.microsoft.com/office/drawing/2014/main" id="{36465FC3-27DA-41D2-B9C8-9D8762FFF7E1}"/>
              </a:ext>
            </a:extLst>
          </p:cNvPr>
          <p:cNvSpPr/>
          <p:nvPr/>
        </p:nvSpPr>
        <p:spPr>
          <a:xfrm flipH="1">
            <a:off x="7429279" y="3047247"/>
            <a:ext cx="781480" cy="7508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681D9763-60D5-4A3D-80DA-A1D1BB824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951" y="3138371"/>
            <a:ext cx="580167" cy="5801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4B11CA-936D-4A87-AD7D-E5E1D503D8F7}"/>
              </a:ext>
            </a:extLst>
          </p:cNvPr>
          <p:cNvGrpSpPr/>
          <p:nvPr/>
        </p:nvGrpSpPr>
        <p:grpSpPr>
          <a:xfrm>
            <a:off x="4157689" y="4175760"/>
            <a:ext cx="828622" cy="796104"/>
            <a:chOff x="4174360" y="1358262"/>
            <a:chExt cx="828622" cy="796104"/>
          </a:xfrm>
        </p:grpSpPr>
        <p:sp>
          <p:nvSpPr>
            <p:cNvPr id="92" name="Google Shape;310;p32">
              <a:extLst>
                <a:ext uri="{FF2B5EF4-FFF2-40B4-BE49-F238E27FC236}">
                  <a16:creationId xmlns:a16="http://schemas.microsoft.com/office/drawing/2014/main" id="{05A3924B-E89D-425B-AB86-8F79E5392029}"/>
                </a:ext>
              </a:extLst>
            </p:cNvPr>
            <p:cNvSpPr/>
            <p:nvPr/>
          </p:nvSpPr>
          <p:spPr>
            <a:xfrm flipH="1">
              <a:off x="4174360" y="1358262"/>
              <a:ext cx="828622" cy="796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13" name="Picture 212" descr="Icon&#10;&#10;Description automatically generated">
              <a:extLst>
                <a:ext uri="{FF2B5EF4-FFF2-40B4-BE49-F238E27FC236}">
                  <a16:creationId xmlns:a16="http://schemas.microsoft.com/office/drawing/2014/main" id="{6E41452C-2DD1-4B8C-9217-4C5CE63A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9328" y="1498564"/>
              <a:ext cx="485653" cy="485653"/>
            </a:xfrm>
            <a:prstGeom prst="rect">
              <a:avLst/>
            </a:prstGeom>
          </p:spPr>
        </p:pic>
      </p:grpSp>
      <p:sp>
        <p:nvSpPr>
          <p:cNvPr id="110" name="Google Shape;307;p32">
            <a:extLst>
              <a:ext uri="{FF2B5EF4-FFF2-40B4-BE49-F238E27FC236}">
                <a16:creationId xmlns:a16="http://schemas.microsoft.com/office/drawing/2014/main" id="{EBF67BDC-B367-4DD6-91D6-26E3E76C84AE}"/>
              </a:ext>
            </a:extLst>
          </p:cNvPr>
          <p:cNvSpPr txBox="1"/>
          <p:nvPr/>
        </p:nvSpPr>
        <p:spPr>
          <a:xfrm>
            <a:off x="7046921" y="1413928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Premium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308;p32">
            <a:extLst>
              <a:ext uri="{FF2B5EF4-FFF2-40B4-BE49-F238E27FC236}">
                <a16:creationId xmlns:a16="http://schemas.microsoft.com/office/drawing/2014/main" id="{7BDC4684-C1F9-4A36-8FA2-FCB67E7A8116}"/>
              </a:ext>
            </a:extLst>
          </p:cNvPr>
          <p:cNvSpPr txBox="1"/>
          <p:nvPr/>
        </p:nvSpPr>
        <p:spPr>
          <a:xfrm>
            <a:off x="7021624" y="1913350"/>
            <a:ext cx="1898050" cy="97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Training different models (</a:t>
            </a:r>
            <a:r>
              <a:rPr lang="en-US" sz="10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GradientBoosting</a:t>
            </a: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0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000" err="1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LightGBM</a:t>
            </a: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Cross-validation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Prevent overfitting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07;p32">
            <a:extLst>
              <a:ext uri="{FF2B5EF4-FFF2-40B4-BE49-F238E27FC236}">
                <a16:creationId xmlns:a16="http://schemas.microsoft.com/office/drawing/2014/main" id="{3CCFC79A-39BB-40AE-8155-50D9CC726CC9}"/>
              </a:ext>
            </a:extLst>
          </p:cNvPr>
          <p:cNvSpPr txBox="1"/>
          <p:nvPr/>
        </p:nvSpPr>
        <p:spPr>
          <a:xfrm>
            <a:off x="540000" y="4185427"/>
            <a:ext cx="154832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fr-FR" sz="15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500" b="1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Selection</a:t>
            </a:r>
            <a:endParaRPr lang="fr-FR" sz="15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08;p32">
            <a:extLst>
              <a:ext uri="{FF2B5EF4-FFF2-40B4-BE49-F238E27FC236}">
                <a16:creationId xmlns:a16="http://schemas.microsoft.com/office/drawing/2014/main" id="{E42BA2A1-C2ED-46AE-A7F5-C323D5435194}"/>
              </a:ext>
            </a:extLst>
          </p:cNvPr>
          <p:cNvSpPr txBox="1"/>
          <p:nvPr/>
        </p:nvSpPr>
        <p:spPr>
          <a:xfrm>
            <a:off x="1702703" y="4189654"/>
            <a:ext cx="2692916" cy="98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Recursive Feature Elimination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Intrinsic methods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Filter methods</a:t>
            </a:r>
          </a:p>
        </p:txBody>
      </p:sp>
      <p:sp>
        <p:nvSpPr>
          <p:cNvPr id="39" name="Google Shape;240;p27">
            <a:extLst>
              <a:ext uri="{FF2B5EF4-FFF2-40B4-BE49-F238E27FC236}">
                <a16:creationId xmlns:a16="http://schemas.microsoft.com/office/drawing/2014/main" id="{008EA259-24C5-48F0-9EC4-891775937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7550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07;p32">
            <a:extLst>
              <a:ext uri="{FF2B5EF4-FFF2-40B4-BE49-F238E27FC236}">
                <a16:creationId xmlns:a16="http://schemas.microsoft.com/office/drawing/2014/main" id="{169FAB45-1B1C-456A-9FD9-70AA5D5F82B8}"/>
              </a:ext>
            </a:extLst>
          </p:cNvPr>
          <p:cNvSpPr txBox="1"/>
          <p:nvPr/>
        </p:nvSpPr>
        <p:spPr>
          <a:xfrm>
            <a:off x="5500414" y="2655319"/>
            <a:ext cx="21163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500" b="1" dirty="0" err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lang="fr-FR" sz="15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7729543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EO Strategy by Slidesgo">
  <a:themeElements>
    <a:clrScheme name="Custom 1">
      <a:dk1>
        <a:srgbClr val="35535B"/>
      </a:dk1>
      <a:lt1>
        <a:srgbClr val="FFFFFF"/>
      </a:lt1>
      <a:dk2>
        <a:srgbClr val="666666"/>
      </a:dk2>
      <a:lt2>
        <a:srgbClr val="FFFFFF"/>
      </a:lt2>
      <a:accent1>
        <a:srgbClr val="0097A7"/>
      </a:accent1>
      <a:accent2>
        <a:srgbClr val="35535B"/>
      </a:accent2>
      <a:accent3>
        <a:srgbClr val="8ED9DC"/>
      </a:accent3>
      <a:accent4>
        <a:srgbClr val="999999"/>
      </a:accent4>
      <a:accent5>
        <a:srgbClr val="35535B"/>
      </a:accent5>
      <a:accent6>
        <a:srgbClr val="E14D4D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b="1" dirty="0">
            <a:solidFill>
              <a:srgbClr val="FFFFFF"/>
            </a:solidFill>
            <a:ea typeface="宋体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461</Words>
  <Application>Microsoft Macintosh PowerPoint</Application>
  <PresentationFormat>Affichage à l'écran (16:9)</PresentationFormat>
  <Paragraphs>171</Paragraphs>
  <Slides>18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Raleway</vt:lpstr>
      <vt:lpstr>Oswald Regular</vt:lpstr>
      <vt:lpstr>Montserrat</vt:lpstr>
      <vt:lpstr>Minimalist SEO Strategy by Slidesgo</vt:lpstr>
      <vt:lpstr>Présentation PowerPoint</vt:lpstr>
      <vt:lpstr>Table of Contents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 Results</vt:lpstr>
      <vt:lpstr>Model performance</vt:lpstr>
      <vt:lpstr>Feature selection</vt:lpstr>
      <vt:lpstr>Important features</vt:lpstr>
      <vt:lpstr>Recommendations</vt:lpstr>
      <vt:lpstr>1. Aggregate more data</vt:lpstr>
      <vt:lpstr>2. Target best markets best markets</vt:lpstr>
      <vt:lpstr>Conclusion</vt:lpstr>
      <vt:lpstr>Thank you for your attention!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SEO Strategy</dc:title>
  <dc:creator>victor radermecker</dc:creator>
  <cp:lastModifiedBy>Zi WANG</cp:lastModifiedBy>
  <cp:revision>5</cp:revision>
  <dcterms:modified xsi:type="dcterms:W3CDTF">2021-11-10T21:29:32Z</dcterms:modified>
</cp:coreProperties>
</file>