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8" r:id="rId1"/>
  </p:sldMasterIdLst>
  <p:notesMasterIdLst>
    <p:notesMasterId r:id="rId38"/>
  </p:notesMasterIdLst>
  <p:sldIdLst>
    <p:sldId id="256" r:id="rId2"/>
    <p:sldId id="268" r:id="rId3"/>
    <p:sldId id="257" r:id="rId4"/>
    <p:sldId id="258" r:id="rId5"/>
    <p:sldId id="260" r:id="rId6"/>
    <p:sldId id="263" r:id="rId7"/>
    <p:sldId id="290" r:id="rId8"/>
    <p:sldId id="267" r:id="rId9"/>
    <p:sldId id="291" r:id="rId10"/>
    <p:sldId id="265" r:id="rId11"/>
    <p:sldId id="264" r:id="rId12"/>
    <p:sldId id="269" r:id="rId13"/>
    <p:sldId id="292" r:id="rId14"/>
    <p:sldId id="270" r:id="rId15"/>
    <p:sldId id="271" r:id="rId16"/>
    <p:sldId id="293" r:id="rId17"/>
    <p:sldId id="272" r:id="rId18"/>
    <p:sldId id="273" r:id="rId19"/>
    <p:sldId id="276" r:id="rId20"/>
    <p:sldId id="277" r:id="rId21"/>
    <p:sldId id="294" r:id="rId22"/>
    <p:sldId id="278" r:id="rId23"/>
    <p:sldId id="279" r:id="rId24"/>
    <p:sldId id="295" r:id="rId25"/>
    <p:sldId id="280" r:id="rId26"/>
    <p:sldId id="281" r:id="rId27"/>
    <p:sldId id="274" r:id="rId28"/>
    <p:sldId id="275" r:id="rId29"/>
    <p:sldId id="296" r:id="rId30"/>
    <p:sldId id="286" r:id="rId31"/>
    <p:sldId id="287" r:id="rId32"/>
    <p:sldId id="297" r:id="rId33"/>
    <p:sldId id="284" r:id="rId34"/>
    <p:sldId id="299" r:id="rId35"/>
    <p:sldId id="288" r:id="rId36"/>
    <p:sldId id="26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45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887" autoAdjust="0"/>
    <p:restoredTop sz="94660"/>
  </p:normalViewPr>
  <p:slideViewPr>
    <p:cSldViewPr snapToGrid="0">
      <p:cViewPr varScale="1">
        <p:scale>
          <a:sx n="72" d="100"/>
          <a:sy n="72" d="100"/>
        </p:scale>
        <p:origin x="9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_____Microsoft_Excel.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_____Microsoft_Excel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_____Microsoft_Excel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ru-RU"/>
              <a:t>Существует ли идеальное государство?</a:t>
            </a:r>
          </a:p>
        </c:rich>
      </c:tx>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ru-RU"/>
        </a:p>
      </c:txPr>
    </c:title>
    <c:autoTitleDeleted val="0"/>
    <c:plotArea>
      <c:layout/>
      <c:pieChart>
        <c:varyColors val="1"/>
        <c:ser>
          <c:idx val="0"/>
          <c:order val="0"/>
          <c:explosion val="2"/>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5CA9-4710-9B4C-30F1ECE31A87}"/>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5CA9-4710-9B4C-30F1ECE31A87}"/>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ru-RU"/>
                </a:p>
              </c:txPr>
              <c:dLblPos val="outEnd"/>
              <c:showLegendKey val="0"/>
              <c:showVal val="0"/>
              <c:showCatName val="1"/>
              <c:showSerName val="0"/>
              <c:showPercent val="1"/>
              <c:showBubbleSize val="0"/>
              <c:extLst>
                <c:ext xmlns:c16="http://schemas.microsoft.com/office/drawing/2014/chart" uri="{C3380CC4-5D6E-409C-BE32-E72D297353CC}">
                  <c16:uniqueId val="{00000001-5CA9-4710-9B4C-30F1ECE31A87}"/>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ru-RU"/>
                </a:p>
              </c:txPr>
              <c:dLblPos val="outEnd"/>
              <c:showLegendKey val="0"/>
              <c:showVal val="0"/>
              <c:showCatName val="1"/>
              <c:showSerName val="0"/>
              <c:showPercent val="1"/>
              <c:showBubbleSize val="0"/>
              <c:extLst>
                <c:ext xmlns:c16="http://schemas.microsoft.com/office/drawing/2014/chart" uri="{C3380CC4-5D6E-409C-BE32-E72D297353CC}">
                  <c16:uniqueId val="{00000003-5CA9-4710-9B4C-30F1ECE31A87}"/>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Лист1!$A$1:$A$2</c:f>
              <c:strCache>
                <c:ptCount val="2"/>
                <c:pt idx="0">
                  <c:v>да</c:v>
                </c:pt>
                <c:pt idx="1">
                  <c:v>нет</c:v>
                </c:pt>
              </c:strCache>
            </c:strRef>
          </c:cat>
          <c:val>
            <c:numRef>
              <c:f>Лист1!$B$1:$B$2</c:f>
              <c:numCache>
                <c:formatCode>General</c:formatCode>
                <c:ptCount val="2"/>
                <c:pt idx="0">
                  <c:v>95</c:v>
                </c:pt>
                <c:pt idx="1">
                  <c:v>5</c:v>
                </c:pt>
              </c:numCache>
            </c:numRef>
          </c:val>
          <c:extLst>
            <c:ext xmlns:c15="http://schemas.microsoft.com/office/drawing/2012/chart" uri="{02D57815-91ED-43cb-92C2-25804820EDAC}">
              <c15:filteredSeriesTitle>
                <c15:tx>
                  <c:strRef>
                    <c:extLst>
                      <c:ext uri="{02D57815-91ED-43cb-92C2-25804820EDAC}">
                        <c15:formulaRef>
                          <c15:sqref>Лист1!$B$1:$B$0</c15:sqref>
                        </c15:formulaRef>
                      </c:ext>
                    </c:extLst>
                  </c:strRef>
                </c15:tx>
              </c15:filteredSeriesTitle>
            </c:ext>
            <c:ext xmlns:c16="http://schemas.microsoft.com/office/drawing/2014/chart" uri="{C3380CC4-5D6E-409C-BE32-E72D297353CC}">
              <c16:uniqueId val="{00000000-BF80-854F-93A5-5C4A71CBAEA1}"/>
            </c:ext>
          </c:extLst>
        </c:ser>
        <c:dLbls>
          <c:dLblPos val="outEnd"/>
          <c:showLegendKey val="0"/>
          <c:showVal val="0"/>
          <c:showCatName val="0"/>
          <c:showSerName val="0"/>
          <c:showPercent val="1"/>
          <c:showBubbleSize val="0"/>
          <c:showLeaderLines val="1"/>
        </c:dLbls>
        <c:firstSliceAng val="70"/>
      </c:pieChart>
      <c:spPr>
        <a:noFill/>
        <a:ln>
          <a:noFill/>
        </a:ln>
        <a:effectLst/>
      </c:spPr>
    </c:plotArea>
    <c:plotVisOnly val="1"/>
    <c:dispBlanksAs val="gap"/>
    <c:showDLblsOverMax val="0"/>
  </c:chart>
  <c:spPr>
    <a:noFill/>
    <a:ln>
      <a:noFill/>
    </a:ln>
    <a:effectLst/>
  </c:spPr>
  <c:txPr>
    <a:bodyPr/>
    <a:lstStyle/>
    <a:p>
      <a:pPr>
        <a:defRPr/>
      </a:pPr>
      <a:endParaRPr lang="ru-RU"/>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ru-RU"/>
              <a:t>Наиболее идеальное государство</a:t>
            </a:r>
          </a:p>
        </c:rich>
      </c:tx>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ru-RU"/>
        </a:p>
      </c:txPr>
    </c:title>
    <c:autoTitleDeleted val="0"/>
    <c:plotArea>
      <c:layout/>
      <c:pieChart>
        <c:varyColors val="1"/>
        <c:ser>
          <c:idx val="0"/>
          <c:order val="0"/>
          <c:tx>
            <c:strRef>
              <c:f>Лист1!$B$1</c:f>
              <c:strCache>
                <c:ptCount val="1"/>
                <c:pt idx="0">
                  <c:v>Продажи</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D46D-45FC-B825-CF00E9112AFB}"/>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D46D-45FC-B825-CF00E9112AFB}"/>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D46D-45FC-B825-CF00E9112AFB}"/>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D46D-45FC-B825-CF00E9112AFB}"/>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D46D-45FC-B825-CF00E9112AFB}"/>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B-D46D-45FC-B825-CF00E9112AFB}"/>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D-D46D-45FC-B825-CF00E9112AFB}"/>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ru-RU"/>
                </a:p>
              </c:txPr>
              <c:dLblPos val="outEnd"/>
              <c:showLegendKey val="0"/>
              <c:showVal val="0"/>
              <c:showCatName val="1"/>
              <c:showSerName val="0"/>
              <c:showPercent val="1"/>
              <c:showBubbleSize val="0"/>
              <c:extLst>
                <c:ext xmlns:c16="http://schemas.microsoft.com/office/drawing/2014/chart" uri="{C3380CC4-5D6E-409C-BE32-E72D297353CC}">
                  <c16:uniqueId val="{00000001-D46D-45FC-B825-CF00E9112AFB}"/>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ru-RU"/>
                </a:p>
              </c:txPr>
              <c:dLblPos val="outEnd"/>
              <c:showLegendKey val="0"/>
              <c:showVal val="0"/>
              <c:showCatName val="1"/>
              <c:showSerName val="0"/>
              <c:showPercent val="1"/>
              <c:showBubbleSize val="0"/>
              <c:extLst>
                <c:ext xmlns:c16="http://schemas.microsoft.com/office/drawing/2014/chart" uri="{C3380CC4-5D6E-409C-BE32-E72D297353CC}">
                  <c16:uniqueId val="{00000003-D46D-45FC-B825-CF00E9112AFB}"/>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ru-RU"/>
                </a:p>
              </c:txPr>
              <c:dLblPos val="outEnd"/>
              <c:showLegendKey val="0"/>
              <c:showVal val="0"/>
              <c:showCatName val="1"/>
              <c:showSerName val="0"/>
              <c:showPercent val="1"/>
              <c:showBubbleSize val="0"/>
              <c:extLst>
                <c:ext xmlns:c16="http://schemas.microsoft.com/office/drawing/2014/chart" uri="{C3380CC4-5D6E-409C-BE32-E72D297353CC}">
                  <c16:uniqueId val="{00000005-D46D-45FC-B825-CF00E9112AFB}"/>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ru-RU"/>
                </a:p>
              </c:txPr>
              <c:dLblPos val="outEnd"/>
              <c:showLegendKey val="0"/>
              <c:showVal val="0"/>
              <c:showCatName val="1"/>
              <c:showSerName val="0"/>
              <c:showPercent val="1"/>
              <c:showBubbleSize val="0"/>
              <c:extLst>
                <c:ext xmlns:c16="http://schemas.microsoft.com/office/drawing/2014/chart" uri="{C3380CC4-5D6E-409C-BE32-E72D297353CC}">
                  <c16:uniqueId val="{00000007-D46D-45FC-B825-CF00E9112AFB}"/>
                </c:ext>
              </c:extLst>
            </c:dLbl>
            <c:dLbl>
              <c:idx val="4"/>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ru-RU"/>
                </a:p>
              </c:txPr>
              <c:dLblPos val="outEnd"/>
              <c:showLegendKey val="0"/>
              <c:showVal val="0"/>
              <c:showCatName val="1"/>
              <c:showSerName val="0"/>
              <c:showPercent val="1"/>
              <c:showBubbleSize val="0"/>
              <c:extLst>
                <c:ext xmlns:c16="http://schemas.microsoft.com/office/drawing/2014/chart" uri="{C3380CC4-5D6E-409C-BE32-E72D297353CC}">
                  <c16:uniqueId val="{00000009-D46D-45FC-B825-CF00E9112AFB}"/>
                </c:ext>
              </c:extLst>
            </c:dLbl>
            <c:dLbl>
              <c:idx val="5"/>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6"/>
                      </a:solidFill>
                      <a:latin typeface="+mn-lt"/>
                      <a:ea typeface="+mn-ea"/>
                      <a:cs typeface="+mn-cs"/>
                    </a:defRPr>
                  </a:pPr>
                  <a:endParaRPr lang="ru-RU"/>
                </a:p>
              </c:txPr>
              <c:dLblPos val="outEnd"/>
              <c:showLegendKey val="0"/>
              <c:showVal val="0"/>
              <c:showCatName val="1"/>
              <c:showSerName val="0"/>
              <c:showPercent val="1"/>
              <c:showBubbleSize val="0"/>
              <c:extLst>
                <c:ext xmlns:c16="http://schemas.microsoft.com/office/drawing/2014/chart" uri="{C3380CC4-5D6E-409C-BE32-E72D297353CC}">
                  <c16:uniqueId val="{0000000B-D46D-45FC-B825-CF00E9112AFB}"/>
                </c:ext>
              </c:extLst>
            </c:dLbl>
            <c:dLbl>
              <c:idx val="6"/>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lumMod val="60000"/>
                        </a:schemeClr>
                      </a:solidFill>
                      <a:latin typeface="+mn-lt"/>
                      <a:ea typeface="+mn-ea"/>
                      <a:cs typeface="+mn-cs"/>
                    </a:defRPr>
                  </a:pPr>
                  <a:endParaRPr lang="ru-RU"/>
                </a:p>
              </c:txPr>
              <c:dLblPos val="outEnd"/>
              <c:showLegendKey val="0"/>
              <c:showVal val="0"/>
              <c:showCatName val="1"/>
              <c:showSerName val="0"/>
              <c:showPercent val="1"/>
              <c:showBubbleSize val="0"/>
              <c:extLst>
                <c:ext xmlns:c16="http://schemas.microsoft.com/office/drawing/2014/chart" uri="{C3380CC4-5D6E-409C-BE32-E72D297353CC}">
                  <c16:uniqueId val="{0000000D-D46D-45FC-B825-CF00E9112AFB}"/>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Лист1!$A$2:$A$8</c:f>
              <c:strCache>
                <c:ptCount val="7"/>
                <c:pt idx="0">
                  <c:v>Британская империя</c:v>
                </c:pt>
                <c:pt idx="1">
                  <c:v>США</c:v>
                </c:pt>
                <c:pt idx="2">
                  <c:v>Китай</c:v>
                </c:pt>
                <c:pt idx="3">
                  <c:v>Византия</c:v>
                </c:pt>
                <c:pt idx="4">
                  <c:v>Российская империя</c:v>
                </c:pt>
                <c:pt idx="5">
                  <c:v>СССР</c:v>
                </c:pt>
                <c:pt idx="6">
                  <c:v>Остальные</c:v>
                </c:pt>
              </c:strCache>
            </c:strRef>
          </c:cat>
          <c:val>
            <c:numRef>
              <c:f>Лист1!$B$2:$B$8</c:f>
              <c:numCache>
                <c:formatCode>General</c:formatCode>
                <c:ptCount val="7"/>
                <c:pt idx="0">
                  <c:v>7</c:v>
                </c:pt>
                <c:pt idx="1">
                  <c:v>23</c:v>
                </c:pt>
                <c:pt idx="2">
                  <c:v>7</c:v>
                </c:pt>
                <c:pt idx="3">
                  <c:v>8</c:v>
                </c:pt>
                <c:pt idx="4">
                  <c:v>12</c:v>
                </c:pt>
                <c:pt idx="5">
                  <c:v>6</c:v>
                </c:pt>
                <c:pt idx="6">
                  <c:v>9</c:v>
                </c:pt>
              </c:numCache>
            </c:numRef>
          </c:val>
          <c:extLst>
            <c:ext xmlns:c16="http://schemas.microsoft.com/office/drawing/2014/chart" uri="{C3380CC4-5D6E-409C-BE32-E72D297353CC}">
              <c16:uniqueId val="{00000000-0C31-472B-9F42-4A809BE33754}"/>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ru-RU"/>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ru-RU"/>
              <a:t>ПОКАЗАТЕЛЬ ПРОЦВЕТАЮЩЕГО ГОСУДАРСТВА</a:t>
            </a:r>
          </a:p>
        </c:rich>
      </c:tx>
      <c:layout>
        <c:manualLayout>
          <c:xMode val="edge"/>
          <c:yMode val="edge"/>
          <c:x val="0.23851270201160463"/>
          <c:y val="1.877200074792381E-2"/>
        </c:manualLayout>
      </c:layout>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ru-RU"/>
        </a:p>
      </c:txPr>
    </c:title>
    <c:autoTitleDeleted val="0"/>
    <c:plotArea>
      <c:layout/>
      <c:pieChart>
        <c:varyColors val="1"/>
        <c:ser>
          <c:idx val="0"/>
          <c:order val="0"/>
          <c:tx>
            <c:strRef>
              <c:f>Лист1!$B$1</c:f>
              <c:strCache>
                <c:ptCount val="1"/>
                <c:pt idx="0">
                  <c:v>Резултат</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43D1-43D7-B353-D827A47A35E4}"/>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43D1-43D7-B353-D827A47A35E4}"/>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43D1-43D7-B353-D827A47A35E4}"/>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43D1-43D7-B353-D827A47A35E4}"/>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43D1-43D7-B353-D827A47A35E4}"/>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ru-RU"/>
                </a:p>
              </c:txPr>
              <c:dLblPos val="outEnd"/>
              <c:showLegendKey val="0"/>
              <c:showVal val="0"/>
              <c:showCatName val="1"/>
              <c:showSerName val="0"/>
              <c:showPercent val="1"/>
              <c:showBubbleSize val="0"/>
              <c:extLst>
                <c:ext xmlns:c16="http://schemas.microsoft.com/office/drawing/2014/chart" uri="{C3380CC4-5D6E-409C-BE32-E72D297353CC}">
                  <c16:uniqueId val="{00000001-43D1-43D7-B353-D827A47A35E4}"/>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ru-RU"/>
                </a:p>
              </c:txPr>
              <c:dLblPos val="outEnd"/>
              <c:showLegendKey val="0"/>
              <c:showVal val="0"/>
              <c:showCatName val="1"/>
              <c:showSerName val="0"/>
              <c:showPercent val="1"/>
              <c:showBubbleSize val="0"/>
              <c:extLst>
                <c:ext xmlns:c16="http://schemas.microsoft.com/office/drawing/2014/chart" uri="{C3380CC4-5D6E-409C-BE32-E72D297353CC}">
                  <c16:uniqueId val="{00000003-43D1-43D7-B353-D827A47A35E4}"/>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ru-RU"/>
                </a:p>
              </c:txPr>
              <c:dLblPos val="outEnd"/>
              <c:showLegendKey val="0"/>
              <c:showVal val="0"/>
              <c:showCatName val="1"/>
              <c:showSerName val="0"/>
              <c:showPercent val="1"/>
              <c:showBubbleSize val="0"/>
              <c:extLst>
                <c:ext xmlns:c16="http://schemas.microsoft.com/office/drawing/2014/chart" uri="{C3380CC4-5D6E-409C-BE32-E72D297353CC}">
                  <c16:uniqueId val="{00000005-43D1-43D7-B353-D827A47A35E4}"/>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ru-RU"/>
                </a:p>
              </c:txPr>
              <c:dLblPos val="outEnd"/>
              <c:showLegendKey val="0"/>
              <c:showVal val="0"/>
              <c:showCatName val="1"/>
              <c:showSerName val="0"/>
              <c:showPercent val="1"/>
              <c:showBubbleSize val="0"/>
              <c:extLst>
                <c:ext xmlns:c16="http://schemas.microsoft.com/office/drawing/2014/chart" uri="{C3380CC4-5D6E-409C-BE32-E72D297353CC}">
                  <c16:uniqueId val="{00000007-43D1-43D7-B353-D827A47A35E4}"/>
                </c:ext>
              </c:extLst>
            </c:dLbl>
            <c:dLbl>
              <c:idx val="4"/>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ru-RU"/>
                </a:p>
              </c:txPr>
              <c:dLblPos val="outEnd"/>
              <c:showLegendKey val="0"/>
              <c:showVal val="0"/>
              <c:showCatName val="1"/>
              <c:showSerName val="0"/>
              <c:showPercent val="1"/>
              <c:showBubbleSize val="0"/>
              <c:extLst>
                <c:ext xmlns:c16="http://schemas.microsoft.com/office/drawing/2014/chart" uri="{C3380CC4-5D6E-409C-BE32-E72D297353CC}">
                  <c16:uniqueId val="{00000009-43D1-43D7-B353-D827A47A35E4}"/>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Лист1!$A$2:$A$6</c:f>
              <c:strCache>
                <c:ptCount val="5"/>
                <c:pt idx="0">
                  <c:v>Экономика и промышленность</c:v>
                </c:pt>
                <c:pt idx="1">
                  <c:v>Военная мощь</c:v>
                </c:pt>
                <c:pt idx="2">
                  <c:v>Технологии</c:v>
                </c:pt>
                <c:pt idx="3">
                  <c:v>Территория</c:v>
                </c:pt>
                <c:pt idx="4">
                  <c:v>Культура</c:v>
                </c:pt>
              </c:strCache>
            </c:strRef>
          </c:cat>
          <c:val>
            <c:numRef>
              <c:f>Лист1!$B$2:$B$6</c:f>
              <c:numCache>
                <c:formatCode>General</c:formatCode>
                <c:ptCount val="5"/>
                <c:pt idx="0">
                  <c:v>66</c:v>
                </c:pt>
                <c:pt idx="1">
                  <c:v>8</c:v>
                </c:pt>
                <c:pt idx="2">
                  <c:v>28</c:v>
                </c:pt>
                <c:pt idx="3">
                  <c:v>4</c:v>
                </c:pt>
                <c:pt idx="4">
                  <c:v>22</c:v>
                </c:pt>
              </c:numCache>
            </c:numRef>
          </c:val>
          <c:extLst>
            <c:ext xmlns:c16="http://schemas.microsoft.com/office/drawing/2014/chart" uri="{C3380CC4-5D6E-409C-BE32-E72D297353CC}">
              <c16:uniqueId val="{00000000-0971-44DA-8567-07D33BDE4654}"/>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6T15:38:12.800"/>
    </inkml:context>
    <inkml:brush xml:id="br0">
      <inkml:brushProperty name="width" value="0.05" units="cm"/>
      <inkml:brushProperty name="height" value="0.05" units="cm"/>
    </inkml:brush>
  </inkml:definitions>
  <inkml:trace contextRef="#ctx0" brushRef="#br0">1 347 1484,'62'-40'3172,"-12"1"1533,-2 6 1031,-3 1-631,-5 3-1585,-5 2-1452,-5 4-1160,0 1-1056,-3 2-900,-2-1-760,0 6-604,0-1-456,-5 2-437,-5 5-611,-5 3-280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8FFB41-211D-4006-80E1-7620E3BEFBF8}" type="datetimeFigureOut">
              <a:rPr lang="ru-RU" smtClean="0"/>
              <a:t>03.12.2019</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069216-083A-4ACB-8782-754A08B4E7B4}" type="slidenum">
              <a:rPr lang="ru-RU" smtClean="0"/>
              <a:t>‹#›</a:t>
            </a:fld>
            <a:endParaRPr lang="ru-RU"/>
          </a:p>
        </p:txBody>
      </p:sp>
    </p:spTree>
    <p:extLst>
      <p:ext uri="{BB962C8B-B14F-4D97-AF65-F5344CB8AC3E}">
        <p14:creationId xmlns:p14="http://schemas.microsoft.com/office/powerpoint/2010/main" val="165987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5069216-083A-4ACB-8782-754A08B4E7B4}" type="slidenum">
              <a:rPr lang="ru-RU" smtClean="0"/>
              <a:t>2</a:t>
            </a:fld>
            <a:endParaRPr lang="ru-RU"/>
          </a:p>
        </p:txBody>
      </p:sp>
    </p:spTree>
    <p:extLst>
      <p:ext uri="{BB962C8B-B14F-4D97-AF65-F5344CB8AC3E}">
        <p14:creationId xmlns:p14="http://schemas.microsoft.com/office/powerpoint/2010/main" val="586650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5069216-083A-4ACB-8782-754A08B4E7B4}" type="slidenum">
              <a:rPr lang="ru-RU" smtClean="0"/>
              <a:t>11</a:t>
            </a:fld>
            <a:endParaRPr lang="ru-RU"/>
          </a:p>
        </p:txBody>
      </p:sp>
    </p:spTree>
    <p:extLst>
      <p:ext uri="{BB962C8B-B14F-4D97-AF65-F5344CB8AC3E}">
        <p14:creationId xmlns:p14="http://schemas.microsoft.com/office/powerpoint/2010/main" val="1885488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5069216-083A-4ACB-8782-754A08B4E7B4}" type="slidenum">
              <a:rPr lang="ru-RU" smtClean="0"/>
              <a:t>12</a:t>
            </a:fld>
            <a:endParaRPr lang="ru-RU"/>
          </a:p>
        </p:txBody>
      </p:sp>
    </p:spTree>
    <p:extLst>
      <p:ext uri="{BB962C8B-B14F-4D97-AF65-F5344CB8AC3E}">
        <p14:creationId xmlns:p14="http://schemas.microsoft.com/office/powerpoint/2010/main" val="2493580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ru-RU"/>
              <a:t>Образец заголовка</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067288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smtClean="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49886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smtClean="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96850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smtClean="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4055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smtClean="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86650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ru-RU"/>
              <a:t>Образец заголовка</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smtClean="0"/>
              <a:t>12/3/2019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234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smtClean="0"/>
              <a:t>12/3/2019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55395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016676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642644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07867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E36636D-D922-432D-A958-524484B5923D}"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028376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smtClean="0"/>
              <a:pPr/>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037714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12/3/2019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27979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smtClean="0"/>
              <a:pPr/>
              <a:t>12/3/2019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338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12/3/2019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116114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ru-RU"/>
              <a:t>Образец заголовка</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E36636D-D922-432D-A958-524484B5923D}" type="datetimeFigureOut">
              <a:rPr lang="en-US" smtClean="0"/>
              <a:pPr/>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309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E36636D-D922-432D-A958-524484B5923D}" type="datetimeFigureOut">
              <a:rPr lang="en-US" smtClean="0"/>
              <a:pPr/>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420254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smtClean="0"/>
              <a:pPr/>
              <a:t>12/3/2019</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5619275"/>
      </p:ext>
    </p:extLst>
  </p:cSld>
  <p:clrMap bg1="dk1" tx1="lt1" bg2="dk2" tx2="lt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hyperlink" Target="https://www.google.ru/imgres?imgurl=https://i.ytimg.com/vi/WBZaOzbE0fQ/maxresdefault.jpg&amp;imgrefurl=https://www.youtube.com/watch?v%3DWBZaOzbE0fQ&amp;docid=0wBLnjjwFJ218M&amp;tbnid=c5X9iy-k5eNFWM:&amp;vet=10ahUKEwjbi5bZ1tDlAhVDl4sKHQOwCeQQMwhZKAwwDA..i&amp;w=1280&amp;h=720&amp;safe=active&amp;bih=1127&amp;biw=2215&amp;q=%D0%B8%D0%BC%D0%BF%D0%B5%D1%80%D0%B8%D1%8F%20%D1%86%D0%B8%D0%BD&amp;ved=0ahUKEwjbi5bZ1tDlAhVDl4sKHQOwCeQQMwhZKAwwDA&amp;iact=mrc&amp;uact=8"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microsoft.com/office/2007/relationships/hdphoto" Target="../media/hdphoto2.wdp"/></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invlab.ru/biznes/samye-silnye-ekonomiki-mira/" TargetMode="External"/><Relationship Id="rId7" Type="http://schemas.openxmlformats.org/officeDocument/2006/relationships/hyperlink" Target="https://fb.ru/article/284575/uchenie-aristotelya-o-gosudarstve-i-prave" TargetMode="External"/><Relationship Id="rId2" Type="http://schemas.openxmlformats.org/officeDocument/2006/relationships/hyperlink" Target="https://gtmarket.ru/ratings/legatum-prosperity-index/info" TargetMode="External"/><Relationship Id="rId1" Type="http://schemas.openxmlformats.org/officeDocument/2006/relationships/slideLayout" Target="../slideLayouts/slideLayout2.xml"/><Relationship Id="rId6" Type="http://schemas.openxmlformats.org/officeDocument/2006/relationships/hyperlink" Target="https://w.histrf.ru/articles/article/show/kommunizm" TargetMode="External"/><Relationship Id="rId5" Type="http://schemas.openxmlformats.org/officeDocument/2006/relationships/hyperlink" Target="https://naked-science.ru/article/history/tsiklichna-li-istoriya-chelove" TargetMode="External"/><Relationship Id="rId4" Type="http://schemas.openxmlformats.org/officeDocument/2006/relationships/hyperlink" Target="https://www.yaklass.ru/materiali?mode=cht&amp;chtid=608"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B0EEE6-2148-4FE5-BB54-D33459C23554}"/>
              </a:ext>
            </a:extLst>
          </p:cNvPr>
          <p:cNvSpPr>
            <a:spLocks noGrp="1"/>
          </p:cNvSpPr>
          <p:nvPr>
            <p:ph type="ctrTitle"/>
          </p:nvPr>
        </p:nvSpPr>
        <p:spPr/>
        <p:txBody>
          <a:bodyPr/>
          <a:lstStyle/>
          <a:p>
            <a:r>
              <a:rPr lang="ru-RU" dirty="0">
                <a:solidFill>
                  <a:schemeClr val="accent1"/>
                </a:solidFill>
              </a:rPr>
              <a:t>Концепция идеального государства</a:t>
            </a:r>
          </a:p>
        </p:txBody>
      </p:sp>
      <p:sp>
        <p:nvSpPr>
          <p:cNvPr id="3" name="Подзаголовок 2">
            <a:extLst>
              <a:ext uri="{FF2B5EF4-FFF2-40B4-BE49-F238E27FC236}">
                <a16:creationId xmlns:a16="http://schemas.microsoft.com/office/drawing/2014/main" id="{5A4768B6-148D-4D2D-85FE-C62F8C33BA53}"/>
              </a:ext>
            </a:extLst>
          </p:cNvPr>
          <p:cNvSpPr>
            <a:spLocks noGrp="1"/>
          </p:cNvSpPr>
          <p:nvPr>
            <p:ph type="subTitle" idx="1"/>
          </p:nvPr>
        </p:nvSpPr>
        <p:spPr>
          <a:xfrm>
            <a:off x="438539" y="4898571"/>
            <a:ext cx="5113175" cy="1334278"/>
          </a:xfrm>
        </p:spPr>
        <p:txBody>
          <a:bodyPr>
            <a:normAutofit fontScale="85000" lnSpcReduction="20000"/>
          </a:bodyPr>
          <a:lstStyle/>
          <a:p>
            <a:r>
              <a:rPr lang="en-GB" dirty="0">
                <a:solidFill>
                  <a:schemeClr val="accent3"/>
                </a:solidFill>
              </a:rPr>
              <a:t>Создано учениками 10 класса “Д” </a:t>
            </a:r>
          </a:p>
          <a:p>
            <a:r>
              <a:rPr lang="ru-RU" dirty="0">
                <a:solidFill>
                  <a:schemeClr val="accent3"/>
                </a:solidFill>
              </a:rPr>
              <a:t>Остаполец А.</a:t>
            </a:r>
          </a:p>
          <a:p>
            <a:r>
              <a:rPr lang="ru-RU" dirty="0">
                <a:solidFill>
                  <a:schemeClr val="accent3"/>
                </a:solidFill>
              </a:rPr>
              <a:t>Костаков А.</a:t>
            </a:r>
          </a:p>
          <a:p>
            <a:r>
              <a:rPr lang="ru-RU" dirty="0">
                <a:solidFill>
                  <a:schemeClr val="accent3"/>
                </a:solidFill>
              </a:rPr>
              <a:t>Руководитель</a:t>
            </a:r>
            <a:r>
              <a:rPr lang="en-GB" dirty="0">
                <a:solidFill>
                  <a:schemeClr val="accent3"/>
                </a:solidFill>
              </a:rPr>
              <a:t> про</a:t>
            </a:r>
            <a:r>
              <a:rPr lang="ru-RU" dirty="0">
                <a:solidFill>
                  <a:schemeClr val="accent3"/>
                </a:solidFill>
              </a:rPr>
              <a:t>екта: Гайнулин Н.А.</a:t>
            </a:r>
          </a:p>
        </p:txBody>
      </p:sp>
    </p:spTree>
    <p:extLst>
      <p:ext uri="{BB962C8B-B14F-4D97-AF65-F5344CB8AC3E}">
        <p14:creationId xmlns:p14="http://schemas.microsoft.com/office/powerpoint/2010/main" val="1605772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Рисунок 3" descr="Изображение выглядит как внешний, вода, здание, план&#10;&#10;Автоматически созданное описание">
            <a:extLst>
              <a:ext uri="{FF2B5EF4-FFF2-40B4-BE49-F238E27FC236}">
                <a16:creationId xmlns:a16="http://schemas.microsoft.com/office/drawing/2014/main" id="{8FF027EE-351C-4E51-89AC-E064515B4667}"/>
              </a:ext>
            </a:extLst>
          </p:cNvPr>
          <p:cNvPicPr>
            <a:picLocks noChangeAspect="1"/>
          </p:cNvPicPr>
          <p:nvPr/>
        </p:nvPicPr>
        <p:blipFill rotWithShape="1">
          <a:blip r:embed="rId3">
            <a:alphaModFix amt="35000"/>
          </a:blip>
          <a:srcRect t="10374" b="14626"/>
          <a:stretch/>
        </p:blipFill>
        <p:spPr>
          <a:xfrm>
            <a:off x="20" y="0"/>
            <a:ext cx="12191980" cy="6857990"/>
          </a:xfrm>
          <a:prstGeom prst="rect">
            <a:avLst/>
          </a:prstGeom>
        </p:spPr>
      </p:pic>
      <p:sp>
        <p:nvSpPr>
          <p:cNvPr id="2" name="Заголовок 1">
            <a:extLst>
              <a:ext uri="{FF2B5EF4-FFF2-40B4-BE49-F238E27FC236}">
                <a16:creationId xmlns:a16="http://schemas.microsoft.com/office/drawing/2014/main" id="{2529B9C3-9D20-834A-850B-EF06DF304ABF}"/>
              </a:ext>
            </a:extLst>
          </p:cNvPr>
          <p:cNvSpPr>
            <a:spLocks noGrp="1"/>
          </p:cNvSpPr>
          <p:nvPr>
            <p:ph type="title"/>
          </p:nvPr>
        </p:nvSpPr>
        <p:spPr>
          <a:xfrm>
            <a:off x="1375983" y="2514594"/>
            <a:ext cx="9440034" cy="1828801"/>
          </a:xfrm>
        </p:spPr>
        <p:txBody>
          <a:bodyPr vert="horz" lIns="91440" tIns="45720" rIns="91440" bIns="45720" rtlCol="0" anchor="b">
            <a:normAutofit/>
          </a:bodyPr>
          <a:lstStyle/>
          <a:p>
            <a:r>
              <a:rPr lang="ru-RU" sz="5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О странах – лидерах по результатам опроса</a:t>
            </a:r>
            <a:endParaRPr lang="en-US" sz="5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p:txBody>
      </p:sp>
    </p:spTree>
    <p:extLst>
      <p:ext uri="{BB962C8B-B14F-4D97-AF65-F5344CB8AC3E}">
        <p14:creationId xmlns:p14="http://schemas.microsoft.com/office/powerpoint/2010/main" val="563458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05DEAA-C1C0-0B41-AB46-140C17FEA0A3}"/>
              </a:ext>
            </a:extLst>
          </p:cNvPr>
          <p:cNvSpPr>
            <a:spLocks noGrp="1"/>
          </p:cNvSpPr>
          <p:nvPr>
            <p:ph type="title"/>
          </p:nvPr>
        </p:nvSpPr>
        <p:spPr>
          <a:xfrm>
            <a:off x="5279472" y="609600"/>
            <a:ext cx="5844759" cy="970450"/>
          </a:xfrm>
        </p:spPr>
        <p:txBody>
          <a:bodyPr>
            <a:normAutofit/>
          </a:bodyPr>
          <a:lstStyle/>
          <a:p>
            <a:r>
              <a:rPr lang="ru-RU" sz="4000" dirty="0"/>
              <a:t>Британская империя</a:t>
            </a:r>
          </a:p>
        </p:txBody>
      </p:sp>
      <p:sp>
        <p:nvSpPr>
          <p:cNvPr id="3" name="Объект 2">
            <a:extLst>
              <a:ext uri="{FF2B5EF4-FFF2-40B4-BE49-F238E27FC236}">
                <a16:creationId xmlns:a16="http://schemas.microsoft.com/office/drawing/2014/main" id="{7156885D-C4FC-DF48-9940-89E0382CCFC3}"/>
              </a:ext>
            </a:extLst>
          </p:cNvPr>
          <p:cNvSpPr>
            <a:spLocks noGrp="1"/>
          </p:cNvSpPr>
          <p:nvPr>
            <p:ph idx="1"/>
          </p:nvPr>
        </p:nvSpPr>
        <p:spPr>
          <a:xfrm>
            <a:off x="5279472" y="1580050"/>
            <a:ext cx="5844760" cy="4515950"/>
          </a:xfrm>
        </p:spPr>
        <p:txBody>
          <a:bodyPr anchor="ctr">
            <a:normAutofit lnSpcReduction="10000"/>
          </a:bodyPr>
          <a:lstStyle/>
          <a:p>
            <a:pPr>
              <a:lnSpc>
                <a:spcPct val="90000"/>
              </a:lnSpc>
              <a:buClr>
                <a:srgbClr val="CDA360"/>
              </a:buClr>
            </a:pPr>
            <a:r>
              <a:rPr lang="ru-RU" sz="1900" dirty="0">
                <a:effectLst/>
              </a:rPr>
              <a:t>Крупнейшее из когда-либо существовавших государств за всю историю человечества с колониями на всех обитаемых континентах. Наибольшей площадью империя обладала до </a:t>
            </a:r>
            <a:r>
              <a:rPr lang="ru-RU" sz="1900" dirty="0">
                <a:solidFill>
                  <a:schemeClr val="accent1"/>
                </a:solidFill>
                <a:effectLst/>
              </a:rPr>
              <a:t>1919 года</a:t>
            </a:r>
            <a:r>
              <a:rPr lang="ru-RU" sz="1900" dirty="0">
                <a:effectLst/>
              </a:rPr>
              <a:t>, тогда Соединённое Королевство управляло землями, простиравшимися на </a:t>
            </a:r>
            <a:r>
              <a:rPr lang="ru-RU" sz="1900" dirty="0">
                <a:solidFill>
                  <a:schemeClr val="accent1"/>
                </a:solidFill>
                <a:effectLst/>
              </a:rPr>
              <a:t>31,8 млн км²</a:t>
            </a:r>
            <a:r>
              <a:rPr lang="ru-RU" sz="1900" dirty="0">
                <a:effectLst/>
              </a:rPr>
              <a:t>,</a:t>
            </a:r>
            <a:r>
              <a:rPr lang="ru-RU" sz="1900" baseline="30000" dirty="0">
                <a:effectLst/>
              </a:rPr>
              <a:t> </a:t>
            </a:r>
            <a:r>
              <a:rPr lang="en-US" sz="1900" baseline="30000" dirty="0">
                <a:effectLst/>
              </a:rPr>
              <a:t> </a:t>
            </a:r>
            <a:r>
              <a:rPr lang="ru-RU" sz="1900" dirty="0">
                <a:effectLst/>
              </a:rPr>
              <a:t>что составляет около 22 % земной суши. Общая численность населения империи составляла примерно </a:t>
            </a:r>
            <a:r>
              <a:rPr lang="ru-RU" sz="1900" dirty="0">
                <a:solidFill>
                  <a:schemeClr val="accent1"/>
                </a:solidFill>
                <a:effectLst/>
              </a:rPr>
              <a:t>480 млн </a:t>
            </a:r>
            <a:r>
              <a:rPr lang="ru-RU" sz="1900" dirty="0">
                <a:effectLst/>
              </a:rPr>
              <a:t>человек. Именно британским наследием объясняется роль английского языка как наиболее распространённого в мире в сферах политики, транспорта, торговли и т. д.</a:t>
            </a:r>
          </a:p>
          <a:p>
            <a:pPr>
              <a:lnSpc>
                <a:spcPct val="90000"/>
              </a:lnSpc>
              <a:buClr>
                <a:srgbClr val="CDA360"/>
              </a:buClr>
            </a:pPr>
            <a:r>
              <a:rPr lang="ru-RU" sz="1900" dirty="0">
                <a:solidFill>
                  <a:schemeClr val="accent1"/>
                </a:solidFill>
                <a:effectLst/>
              </a:rPr>
              <a:t>Рыночная </a:t>
            </a:r>
            <a:r>
              <a:rPr lang="ru-RU" sz="1900" dirty="0">
                <a:effectLst/>
              </a:rPr>
              <a:t>экономическая система (в конце существования)</a:t>
            </a:r>
            <a:endParaRPr lang="ru-RU" sz="1900" dirty="0">
              <a:solidFill>
                <a:schemeClr val="accent1"/>
              </a:solidFill>
              <a:effectLst/>
            </a:endParaRPr>
          </a:p>
          <a:p>
            <a:pPr>
              <a:lnSpc>
                <a:spcPct val="90000"/>
              </a:lnSpc>
              <a:buClr>
                <a:srgbClr val="CDA360"/>
              </a:buClr>
            </a:pPr>
            <a:r>
              <a:rPr lang="ru-RU" sz="1900" dirty="0">
                <a:effectLst/>
              </a:rPr>
              <a:t>Форма правления - </a:t>
            </a:r>
            <a:r>
              <a:rPr lang="ru-RU" sz="1900" dirty="0">
                <a:solidFill>
                  <a:schemeClr val="accent1"/>
                </a:solidFill>
                <a:effectLst/>
              </a:rPr>
              <a:t>Конституционная монархия</a:t>
            </a:r>
          </a:p>
          <a:p>
            <a:pPr>
              <a:lnSpc>
                <a:spcPct val="90000"/>
              </a:lnSpc>
              <a:buClr>
                <a:srgbClr val="CDA360"/>
              </a:buClr>
            </a:pPr>
            <a:endParaRPr lang="ru-RU" sz="1900" dirty="0">
              <a:solidFill>
                <a:schemeClr val="accent1"/>
              </a:solidFill>
            </a:endParaRPr>
          </a:p>
        </p:txBody>
      </p:sp>
      <p:pic>
        <p:nvPicPr>
          <p:cNvPr id="5" name="Рисунок 4" descr="Изображение выглядит как здание, комната, красный, коврик&#10;&#10;Автоматически созданное описание">
            <a:extLst>
              <a:ext uri="{FF2B5EF4-FFF2-40B4-BE49-F238E27FC236}">
                <a16:creationId xmlns:a16="http://schemas.microsoft.com/office/drawing/2014/main" id="{BDF81820-54F8-43F8-A258-A7CEDE95B516}"/>
              </a:ext>
            </a:extLst>
          </p:cNvPr>
          <p:cNvPicPr>
            <a:picLocks noChangeAspect="1"/>
          </p:cNvPicPr>
          <p:nvPr/>
        </p:nvPicPr>
        <p:blipFill>
          <a:blip r:embed="rId4"/>
          <a:stretch>
            <a:fillRect/>
          </a:stretch>
        </p:blipFill>
        <p:spPr>
          <a:xfrm>
            <a:off x="632815" y="2179341"/>
            <a:ext cx="4003193" cy="2031620"/>
          </a:xfrm>
          <a:prstGeom prst="rect">
            <a:avLst/>
          </a:prstGeom>
        </p:spPr>
      </p:pic>
    </p:spTree>
    <p:extLst>
      <p:ext uri="{BB962C8B-B14F-4D97-AF65-F5344CB8AC3E}">
        <p14:creationId xmlns:p14="http://schemas.microsoft.com/office/powerpoint/2010/main" val="2068322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A0DAA506-543C-4F5F-A150-E387266BFF39}"/>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saturation sat="400000"/>
                    </a14:imgEffect>
                  </a14:imgLayer>
                </a14:imgProps>
              </a:ext>
            </a:extLst>
          </a:blip>
          <a:stretch>
            <a:fillRect/>
          </a:stretch>
        </p:blipFill>
        <p:spPr>
          <a:xfrm>
            <a:off x="0" y="0"/>
            <a:ext cx="12263568" cy="6898257"/>
          </a:xfrm>
          <a:prstGeom prst="rect">
            <a:avLst/>
          </a:prstGeom>
        </p:spPr>
      </p:pic>
      <p:sp>
        <p:nvSpPr>
          <p:cNvPr id="3" name="Объект 2">
            <a:extLst>
              <a:ext uri="{FF2B5EF4-FFF2-40B4-BE49-F238E27FC236}">
                <a16:creationId xmlns:a16="http://schemas.microsoft.com/office/drawing/2014/main" id="{E616E805-9176-4FC0-BEC2-4C225853E7C1}"/>
              </a:ext>
            </a:extLst>
          </p:cNvPr>
          <p:cNvSpPr>
            <a:spLocks noGrp="1"/>
          </p:cNvSpPr>
          <p:nvPr>
            <p:ph idx="1"/>
          </p:nvPr>
        </p:nvSpPr>
        <p:spPr>
          <a:xfrm>
            <a:off x="913795" y="802257"/>
            <a:ext cx="10353762" cy="5581290"/>
          </a:xfrm>
        </p:spPr>
        <p:txBody>
          <a:bodyPr>
            <a:normAutofit/>
          </a:bodyPr>
          <a:lstStyle/>
          <a:p>
            <a:r>
              <a:rPr lang="ru-RU" dirty="0" smtClean="0">
                <a:effectLst/>
              </a:rPr>
              <a:t>Британская </a:t>
            </a:r>
            <a:r>
              <a:rPr lang="ru-RU" dirty="0">
                <a:effectLst/>
              </a:rPr>
              <a:t>империя росла в течение более двух сотен лет. Кульминацией расширения колоссального государства принято считать </a:t>
            </a:r>
            <a:r>
              <a:rPr lang="ru-RU" dirty="0">
                <a:solidFill>
                  <a:schemeClr val="accent1"/>
                </a:solidFill>
                <a:effectLst/>
              </a:rPr>
              <a:t>начало XX</a:t>
            </a:r>
            <a:r>
              <a:rPr lang="ru-RU" dirty="0">
                <a:effectLst/>
              </a:rPr>
              <a:t> в. В это время многообразие различных территорий на всех континентах справедливо называют империей, «над которой никогда не заходит солнце». </a:t>
            </a:r>
          </a:p>
          <a:p>
            <a:r>
              <a:rPr lang="ru-RU" dirty="0" smtClean="0">
                <a:effectLst/>
              </a:rPr>
              <a:t>Главная причина возвышения государства </a:t>
            </a:r>
            <a:r>
              <a:rPr lang="ru-RU" dirty="0" smtClean="0">
                <a:solidFill>
                  <a:schemeClr val="accent1"/>
                </a:solidFill>
                <a:effectLst/>
              </a:rPr>
              <a:t>- экспансия</a:t>
            </a:r>
            <a:r>
              <a:rPr lang="ru-RU" dirty="0" smtClean="0">
                <a:effectLst/>
              </a:rPr>
              <a:t>. </a:t>
            </a:r>
            <a:r>
              <a:rPr lang="ru-RU" dirty="0">
                <a:effectLst/>
              </a:rPr>
              <a:t>Империя способствовала распространению британских технологий, торговли, </a:t>
            </a:r>
            <a:r>
              <a:rPr lang="ru-RU" dirty="0">
                <a:solidFill>
                  <a:schemeClr val="accent1"/>
                </a:solidFill>
                <a:effectLst/>
              </a:rPr>
              <a:t>английского языка </a:t>
            </a:r>
            <a:r>
              <a:rPr lang="ru-RU" dirty="0">
                <a:effectLst/>
              </a:rPr>
              <a:t>и </a:t>
            </a:r>
            <a:r>
              <a:rPr lang="ru-RU" dirty="0">
                <a:solidFill>
                  <a:schemeClr val="accent1"/>
                </a:solidFill>
                <a:effectLst/>
              </a:rPr>
              <a:t>формы правления</a:t>
            </a:r>
            <a:r>
              <a:rPr lang="ru-RU" dirty="0">
                <a:effectLst/>
              </a:rPr>
              <a:t> по всему миру. Имперская </a:t>
            </a:r>
            <a:r>
              <a:rPr lang="ru-RU" dirty="0">
                <a:solidFill>
                  <a:schemeClr val="accent1"/>
                </a:solidFill>
                <a:effectLst/>
              </a:rPr>
              <a:t>гегемония</a:t>
            </a:r>
            <a:r>
              <a:rPr lang="ru-RU" dirty="0">
                <a:effectLst/>
              </a:rPr>
              <a:t> имеет решающее значение для экономического роста и влияния Соединённого </a:t>
            </a:r>
            <a:r>
              <a:rPr lang="ru-RU" dirty="0" smtClean="0">
                <a:effectLst/>
              </a:rPr>
              <a:t>Королевства. </a:t>
            </a:r>
            <a:r>
              <a:rPr lang="ru-RU" dirty="0">
                <a:effectLst/>
              </a:rPr>
              <a:t>В </a:t>
            </a:r>
            <a:r>
              <a:rPr lang="ru-RU" dirty="0" smtClean="0">
                <a:effectLst/>
              </a:rPr>
              <a:t>колонии империи </a:t>
            </a:r>
            <a:r>
              <a:rPr lang="ru-RU" dirty="0">
                <a:effectLst/>
              </a:rPr>
              <a:t>были завезены английский язык, административные и правовые рамки, созданные по образу и подобию самой Великобритании.</a:t>
            </a:r>
          </a:p>
          <a:p>
            <a:r>
              <a:rPr lang="ru-RU" dirty="0">
                <a:effectLst/>
              </a:rPr>
              <a:t>Британские колонии служили главным образом экономическим интересам Соединённого </a:t>
            </a:r>
            <a:r>
              <a:rPr lang="ru-RU" dirty="0" smtClean="0">
                <a:effectLst/>
              </a:rPr>
              <a:t>Королевства. </a:t>
            </a:r>
            <a:r>
              <a:rPr lang="ru-RU" dirty="0" smtClean="0">
                <a:effectLst/>
              </a:rPr>
              <a:t>Они играли роль </a:t>
            </a:r>
            <a:r>
              <a:rPr lang="ru-RU" dirty="0" smtClean="0">
                <a:effectLst/>
              </a:rPr>
              <a:t>только </a:t>
            </a:r>
            <a:r>
              <a:rPr lang="ru-RU" dirty="0" smtClean="0">
                <a:solidFill>
                  <a:schemeClr val="accent1"/>
                </a:solidFill>
                <a:effectLst/>
              </a:rPr>
              <a:t>поставщиков </a:t>
            </a:r>
            <a:r>
              <a:rPr lang="ru-RU" dirty="0">
                <a:solidFill>
                  <a:schemeClr val="accent1"/>
                </a:solidFill>
                <a:effectLst/>
              </a:rPr>
              <a:t>сырья </a:t>
            </a:r>
            <a:r>
              <a:rPr lang="ru-RU" dirty="0">
                <a:effectLst/>
              </a:rPr>
              <a:t>и получили лишь минимальную часть инфраструктуры. </a:t>
            </a:r>
            <a:endParaRPr lang="ru-RU" dirty="0" smtClean="0">
              <a:effectLst/>
            </a:endParaRPr>
          </a:p>
          <a:p>
            <a:r>
              <a:rPr lang="ru-RU" dirty="0" smtClean="0">
                <a:effectLst/>
              </a:rPr>
              <a:t>Британская </a:t>
            </a:r>
            <a:r>
              <a:rPr lang="ru-RU" dirty="0">
                <a:effectLst/>
              </a:rPr>
              <a:t>империя была основана на </a:t>
            </a:r>
            <a:r>
              <a:rPr lang="ru-RU" dirty="0">
                <a:solidFill>
                  <a:schemeClr val="accent1"/>
                </a:solidFill>
                <a:effectLst/>
              </a:rPr>
              <a:t>этнической исключительности </a:t>
            </a:r>
            <a:r>
              <a:rPr lang="ru-RU" dirty="0">
                <a:effectLst/>
              </a:rPr>
              <a:t>англосаксов, принципе верховенства расы завоевателей. Этот классический принцип </a:t>
            </a:r>
            <a:r>
              <a:rPr lang="ru-RU" dirty="0">
                <a:solidFill>
                  <a:schemeClr val="accent1"/>
                </a:solidFill>
                <a:effectLst/>
              </a:rPr>
              <a:t>«разделяй и властвуй» </a:t>
            </a:r>
            <a:r>
              <a:rPr lang="ru-RU" dirty="0">
                <a:effectLst/>
              </a:rPr>
              <a:t>является причиной многих конфликтов современности.</a:t>
            </a:r>
          </a:p>
          <a:p>
            <a:endParaRPr lang="ru-RU" dirty="0"/>
          </a:p>
        </p:txBody>
      </p:sp>
    </p:spTree>
    <p:extLst>
      <p:ext uri="{BB962C8B-B14F-4D97-AF65-F5344CB8AC3E}">
        <p14:creationId xmlns:p14="http://schemas.microsoft.com/office/powerpoint/2010/main" val="1625182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4275C8-3706-43DB-832B-EB0885FD0AD0}"/>
              </a:ext>
            </a:extLst>
          </p:cNvPr>
          <p:cNvSpPr>
            <a:spLocks noGrp="1"/>
          </p:cNvSpPr>
          <p:nvPr>
            <p:ph type="title"/>
          </p:nvPr>
        </p:nvSpPr>
        <p:spPr/>
        <p:txBody>
          <a:bodyPr/>
          <a:lstStyle/>
          <a:p>
            <a:r>
              <a:rPr lang="ru-RU" dirty="0">
                <a:effectLst/>
              </a:rPr>
              <a:t>Сила реформ и ограниченной монархии</a:t>
            </a:r>
            <a:endParaRPr lang="ru-RU" dirty="0"/>
          </a:p>
        </p:txBody>
      </p:sp>
      <p:sp>
        <p:nvSpPr>
          <p:cNvPr id="4" name="Текст 3">
            <a:extLst>
              <a:ext uri="{FF2B5EF4-FFF2-40B4-BE49-F238E27FC236}">
                <a16:creationId xmlns:a16="http://schemas.microsoft.com/office/drawing/2014/main" id="{6602FE03-B4AE-4FAB-A7A8-22763B0BA394}"/>
              </a:ext>
            </a:extLst>
          </p:cNvPr>
          <p:cNvSpPr>
            <a:spLocks noGrp="1"/>
          </p:cNvSpPr>
          <p:nvPr>
            <p:ph type="body" idx="1"/>
          </p:nvPr>
        </p:nvSpPr>
        <p:spPr/>
        <p:txBody>
          <a:bodyPr/>
          <a:lstStyle/>
          <a:p>
            <a:r>
              <a:rPr lang="ru-RU" dirty="0">
                <a:solidFill>
                  <a:schemeClr val="accent1"/>
                </a:solidFill>
              </a:rPr>
              <a:t>Реформы</a:t>
            </a:r>
          </a:p>
        </p:txBody>
      </p:sp>
      <p:sp>
        <p:nvSpPr>
          <p:cNvPr id="3" name="Объект 2">
            <a:extLst>
              <a:ext uri="{FF2B5EF4-FFF2-40B4-BE49-F238E27FC236}">
                <a16:creationId xmlns:a16="http://schemas.microsoft.com/office/drawing/2014/main" id="{A8FA2FEC-CEF3-49C2-AD71-1C0D5591D1BB}"/>
              </a:ext>
            </a:extLst>
          </p:cNvPr>
          <p:cNvSpPr>
            <a:spLocks noGrp="1"/>
          </p:cNvSpPr>
          <p:nvPr>
            <p:ph sz="half" idx="2"/>
          </p:nvPr>
        </p:nvSpPr>
        <p:spPr/>
        <p:txBody>
          <a:bodyPr>
            <a:normAutofit fontScale="85000" lnSpcReduction="20000"/>
          </a:bodyPr>
          <a:lstStyle/>
          <a:p>
            <a:pPr marL="36900" indent="0">
              <a:buNone/>
            </a:pPr>
            <a:r>
              <a:rPr lang="ru-RU" dirty="0"/>
              <a:t>       Великобритания была одной из немногих стран, в которой для стабилизации ситуации в обществе активно принимались реформы, что позволило ей сохранить власть монарха до наших дней, пусть и ограниченную. Примерами реформ могут служить:</a:t>
            </a:r>
          </a:p>
          <a:p>
            <a:r>
              <a:rPr lang="ru-RU" b="1" dirty="0">
                <a:effectLst/>
              </a:rPr>
              <a:t>«Хлебные законы»</a:t>
            </a:r>
          </a:p>
          <a:p>
            <a:r>
              <a:rPr lang="ru-RU" b="1" dirty="0">
                <a:effectLst/>
              </a:rPr>
              <a:t>Избирательные реформы</a:t>
            </a:r>
          </a:p>
          <a:p>
            <a:r>
              <a:rPr lang="ru-RU" b="1" dirty="0">
                <a:effectLst/>
              </a:rPr>
              <a:t>Медицинские реформы</a:t>
            </a:r>
          </a:p>
          <a:p>
            <a:r>
              <a:rPr lang="ru-RU" b="1" dirty="0">
                <a:effectLst/>
              </a:rPr>
              <a:t>Свободная пресса (на смену государственной)</a:t>
            </a:r>
          </a:p>
          <a:p>
            <a:r>
              <a:rPr lang="ru-RU" b="1" dirty="0">
                <a:effectLst/>
              </a:rPr>
              <a:t>Парламентские реформы</a:t>
            </a:r>
          </a:p>
          <a:p>
            <a:pPr marL="36900" indent="0">
              <a:buNone/>
            </a:pPr>
            <a:r>
              <a:rPr lang="ru-RU" dirty="0">
                <a:effectLst/>
              </a:rPr>
              <a:t>      Таким образом, реформы привели к развитию общественной мысли, росту продолжительности жизни, развитию либерализма в Великобритании. </a:t>
            </a:r>
            <a:endParaRPr lang="ru-RU" dirty="0"/>
          </a:p>
        </p:txBody>
      </p:sp>
      <p:sp>
        <p:nvSpPr>
          <p:cNvPr id="5" name="Текст 4">
            <a:extLst>
              <a:ext uri="{FF2B5EF4-FFF2-40B4-BE49-F238E27FC236}">
                <a16:creationId xmlns:a16="http://schemas.microsoft.com/office/drawing/2014/main" id="{E4FC4ED1-1B87-443A-A13D-FDF7B3823F9A}"/>
              </a:ext>
            </a:extLst>
          </p:cNvPr>
          <p:cNvSpPr>
            <a:spLocks noGrp="1"/>
          </p:cNvSpPr>
          <p:nvPr>
            <p:ph type="body" sz="quarter" idx="3"/>
          </p:nvPr>
        </p:nvSpPr>
        <p:spPr/>
        <p:txBody>
          <a:bodyPr/>
          <a:lstStyle/>
          <a:p>
            <a:r>
              <a:rPr lang="ru-RU" dirty="0">
                <a:solidFill>
                  <a:schemeClr val="accent1"/>
                </a:solidFill>
              </a:rPr>
              <a:t>Монархическое правление</a:t>
            </a:r>
          </a:p>
        </p:txBody>
      </p:sp>
      <p:sp>
        <p:nvSpPr>
          <p:cNvPr id="6" name="Объект 5">
            <a:extLst>
              <a:ext uri="{FF2B5EF4-FFF2-40B4-BE49-F238E27FC236}">
                <a16:creationId xmlns:a16="http://schemas.microsoft.com/office/drawing/2014/main" id="{AC3CFE3E-2910-4B15-9807-EFFDEBE00F74}"/>
              </a:ext>
            </a:extLst>
          </p:cNvPr>
          <p:cNvSpPr>
            <a:spLocks noGrp="1"/>
          </p:cNvSpPr>
          <p:nvPr>
            <p:ph sz="quarter" idx="4"/>
          </p:nvPr>
        </p:nvSpPr>
        <p:spPr/>
        <p:txBody>
          <a:bodyPr>
            <a:normAutofit fontScale="85000" lnSpcReduction="20000"/>
          </a:bodyPr>
          <a:lstStyle/>
          <a:p>
            <a:pPr marL="36900" indent="0">
              <a:buNone/>
            </a:pPr>
            <a:r>
              <a:rPr lang="ru-RU" dirty="0"/>
              <a:t>  </a:t>
            </a:r>
            <a:r>
              <a:rPr lang="ru-RU" dirty="0">
                <a:effectLst/>
              </a:rPr>
              <a:t>Великобритании XIX — начала XX в. одним из наиболее значительных событий стал переход к строю </a:t>
            </a:r>
            <a:r>
              <a:rPr lang="ru-RU" dirty="0">
                <a:solidFill>
                  <a:schemeClr val="accent1"/>
                </a:solidFill>
                <a:effectLst/>
              </a:rPr>
              <a:t>буржуазной демократии</a:t>
            </a:r>
            <a:r>
              <a:rPr lang="ru-RU" dirty="0">
                <a:effectLst/>
              </a:rPr>
              <a:t>. Но в отличие от Франции и США, где буржуазно-демократические порядки установились в ходе революций, британский путь к ним лежал через реформы, в том числе парламентские. </a:t>
            </a:r>
          </a:p>
          <a:p>
            <a:pPr marL="36900" indent="0">
              <a:buNone/>
            </a:pPr>
            <a:r>
              <a:rPr lang="ru-RU" dirty="0">
                <a:effectLst/>
              </a:rPr>
              <a:t>В </a:t>
            </a:r>
            <a:r>
              <a:rPr lang="ru-RU" i="1" dirty="0">
                <a:effectLst/>
              </a:rPr>
              <a:t>парламентарной монархии</a:t>
            </a:r>
            <a:r>
              <a:rPr lang="ru-RU" dirty="0">
                <a:effectLst/>
              </a:rPr>
              <a:t> правительство образуется большинством в парламенте и ответственно перед ним. Несмотря на то, что назначение номинированных парламентом министров формально выполняется монархом, снятие министров с должности может инициироваться парламентскими </a:t>
            </a:r>
            <a:r>
              <a:rPr lang="ru-RU" dirty="0">
                <a:solidFill>
                  <a:schemeClr val="accent1"/>
                </a:solidFill>
                <a:effectLst/>
              </a:rPr>
              <a:t>вотумами недоверия</a:t>
            </a:r>
            <a:r>
              <a:rPr lang="ru-RU" dirty="0">
                <a:effectLst/>
              </a:rPr>
              <a:t>. </a:t>
            </a:r>
            <a:r>
              <a:rPr lang="ru-RU" dirty="0" smtClean="0">
                <a:effectLst/>
              </a:rPr>
              <a:t>Монарх </a:t>
            </a:r>
            <a:r>
              <a:rPr lang="ru-RU" dirty="0">
                <a:effectLst/>
              </a:rPr>
              <a:t>«царствует, но не управляет»; он представляет своё государство, является </a:t>
            </a:r>
            <a:r>
              <a:rPr lang="ru-RU" dirty="0">
                <a:solidFill>
                  <a:schemeClr val="accent1"/>
                </a:solidFill>
                <a:effectLst/>
              </a:rPr>
              <a:t>его символом</a:t>
            </a:r>
            <a:r>
              <a:rPr lang="ru-RU" dirty="0">
                <a:effectLst/>
              </a:rPr>
              <a:t>. </a:t>
            </a:r>
            <a:endParaRPr lang="ru-RU" dirty="0"/>
          </a:p>
        </p:txBody>
      </p:sp>
    </p:spTree>
    <p:extLst>
      <p:ext uri="{BB962C8B-B14F-4D97-AF65-F5344CB8AC3E}">
        <p14:creationId xmlns:p14="http://schemas.microsoft.com/office/powerpoint/2010/main" val="4266055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7AD2DC-0376-4B8E-ABB7-79164141EA3C}"/>
              </a:ext>
            </a:extLst>
          </p:cNvPr>
          <p:cNvSpPr>
            <a:spLocks noGrp="1"/>
          </p:cNvSpPr>
          <p:nvPr>
            <p:ph type="title"/>
          </p:nvPr>
        </p:nvSpPr>
        <p:spPr/>
        <p:txBody>
          <a:bodyPr>
            <a:normAutofit/>
          </a:bodyPr>
          <a:lstStyle/>
          <a:p>
            <a:r>
              <a:rPr lang="ru-RU" sz="4000"/>
              <a:t>США</a:t>
            </a:r>
          </a:p>
        </p:txBody>
      </p:sp>
      <p:sp>
        <p:nvSpPr>
          <p:cNvPr id="3" name="Объект 2">
            <a:extLst>
              <a:ext uri="{FF2B5EF4-FFF2-40B4-BE49-F238E27FC236}">
                <a16:creationId xmlns:a16="http://schemas.microsoft.com/office/drawing/2014/main" id="{34BF462F-53A8-4E50-97F3-54F4046566FF}"/>
              </a:ext>
            </a:extLst>
          </p:cNvPr>
          <p:cNvSpPr>
            <a:spLocks noGrp="1"/>
          </p:cNvSpPr>
          <p:nvPr>
            <p:ph idx="1"/>
          </p:nvPr>
        </p:nvSpPr>
        <p:spPr>
          <a:xfrm>
            <a:off x="913795" y="1732449"/>
            <a:ext cx="5546272" cy="4058751"/>
          </a:xfrm>
        </p:spPr>
        <p:txBody>
          <a:bodyPr anchor="ctr">
            <a:normAutofit lnSpcReduction="10000"/>
          </a:bodyPr>
          <a:lstStyle/>
          <a:p>
            <a:pPr>
              <a:lnSpc>
                <a:spcPct val="90000"/>
              </a:lnSpc>
            </a:pPr>
            <a:r>
              <a:rPr lang="ru-RU" sz="1900" dirty="0">
                <a:effectLst/>
              </a:rPr>
              <a:t>Соединённые Штаты Америки - государство в Северной Америке. Площадь - 9,5 млн км² (4-е место в мире). Население - около 329 млн человек. </a:t>
            </a:r>
          </a:p>
          <a:p>
            <a:pPr>
              <a:lnSpc>
                <a:spcPct val="90000"/>
              </a:lnSpc>
            </a:pPr>
            <a:r>
              <a:rPr lang="ru-RU" sz="1900" dirty="0">
                <a:effectLst/>
              </a:rPr>
              <a:t>США имеют </a:t>
            </a:r>
            <a:r>
              <a:rPr lang="ru-RU" sz="1900" dirty="0">
                <a:solidFill>
                  <a:schemeClr val="accent1"/>
                </a:solidFill>
                <a:effectLst/>
              </a:rPr>
              <a:t>федеративную</a:t>
            </a:r>
            <a:r>
              <a:rPr lang="ru-RU" sz="1900" dirty="0">
                <a:effectLst/>
              </a:rPr>
              <a:t> форму устройства, административно делятся на 50 штатов и федеральный округ Колумбия; в их подчинении также находится ряд островных территорий (Пуэрто-Рико, Виргинские Острова, Гуам и другие).</a:t>
            </a:r>
          </a:p>
          <a:p>
            <a:pPr>
              <a:lnSpc>
                <a:spcPct val="90000"/>
              </a:lnSpc>
            </a:pPr>
            <a:r>
              <a:rPr lang="ru-RU" sz="1800" dirty="0">
                <a:effectLst/>
              </a:rPr>
              <a:t>Соединённые Штаты Америки были образованы в </a:t>
            </a:r>
            <a:r>
              <a:rPr lang="ru-RU" sz="1800" dirty="0">
                <a:solidFill>
                  <a:schemeClr val="accent1"/>
                </a:solidFill>
                <a:effectLst/>
              </a:rPr>
              <a:t>1776</a:t>
            </a:r>
            <a:r>
              <a:rPr lang="ru-RU" sz="1800" dirty="0">
                <a:effectLst/>
              </a:rPr>
              <a:t> году при объединении тринадцати британских колоний, объявивших о своей независимости.</a:t>
            </a:r>
          </a:p>
          <a:p>
            <a:pPr>
              <a:lnSpc>
                <a:spcPct val="90000"/>
              </a:lnSpc>
            </a:pPr>
            <a:r>
              <a:rPr lang="ru-RU" sz="1900" dirty="0">
                <a:effectLst/>
              </a:rPr>
              <a:t>Является </a:t>
            </a:r>
            <a:r>
              <a:rPr lang="ru-RU" sz="1900" dirty="0">
                <a:solidFill>
                  <a:schemeClr val="accent1"/>
                </a:solidFill>
                <a:effectLst/>
              </a:rPr>
              <a:t>правовым государством</a:t>
            </a:r>
          </a:p>
          <a:p>
            <a:pPr>
              <a:lnSpc>
                <a:spcPct val="90000"/>
              </a:lnSpc>
            </a:pPr>
            <a:endParaRPr lang="ru-RU" sz="1900" dirty="0"/>
          </a:p>
        </p:txBody>
      </p:sp>
      <p:pic>
        <p:nvPicPr>
          <p:cNvPr id="5" name="Рисунок 4" descr="Изображение выглядит как стол, белый, большой&#10;&#10;Автоматически созданное описание">
            <a:extLst>
              <a:ext uri="{FF2B5EF4-FFF2-40B4-BE49-F238E27FC236}">
                <a16:creationId xmlns:a16="http://schemas.microsoft.com/office/drawing/2014/main" id="{793F0B25-88E3-410B-9A39-A503699FD47E}"/>
              </a:ext>
            </a:extLst>
          </p:cNvPr>
          <p:cNvPicPr>
            <a:picLocks noChangeAspect="1"/>
          </p:cNvPicPr>
          <p:nvPr/>
        </p:nvPicPr>
        <p:blipFill>
          <a:blip r:embed="rId3"/>
          <a:stretch>
            <a:fillRect/>
          </a:stretch>
        </p:blipFill>
        <p:spPr>
          <a:xfrm>
            <a:off x="7470289" y="2132822"/>
            <a:ext cx="3258006" cy="3258006"/>
          </a:xfrm>
          <a:prstGeom prst="rect">
            <a:avLst/>
          </a:prstGeom>
        </p:spPr>
      </p:pic>
    </p:spTree>
    <p:extLst>
      <p:ext uri="{BB962C8B-B14F-4D97-AF65-F5344CB8AC3E}">
        <p14:creationId xmlns:p14="http://schemas.microsoft.com/office/powerpoint/2010/main" val="937920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C9116F2-4C75-4044-816D-B5F1353DD32F}"/>
              </a:ext>
            </a:extLst>
          </p:cNvPr>
          <p:cNvSpPr>
            <a:spLocks noGrp="1"/>
          </p:cNvSpPr>
          <p:nvPr>
            <p:ph idx="1"/>
          </p:nvPr>
        </p:nvSpPr>
        <p:spPr>
          <a:xfrm>
            <a:off x="913795" y="737119"/>
            <a:ext cx="10353762" cy="5411754"/>
          </a:xfrm>
        </p:spPr>
        <p:txBody>
          <a:bodyPr>
            <a:normAutofit/>
          </a:bodyPr>
          <a:lstStyle/>
          <a:p>
            <a:r>
              <a:rPr lang="ru-RU" dirty="0">
                <a:effectLst/>
              </a:rPr>
              <a:t>США в начале своего существования придерживались политики </a:t>
            </a:r>
            <a:r>
              <a:rPr lang="ru-RU" dirty="0">
                <a:solidFill>
                  <a:schemeClr val="accent1"/>
                </a:solidFill>
                <a:effectLst/>
              </a:rPr>
              <a:t>протекционизма</a:t>
            </a:r>
            <a:r>
              <a:rPr lang="ru-RU" dirty="0">
                <a:effectLst/>
              </a:rPr>
              <a:t>, что позволило им победить в Гражданской войне и развить промышленность в условиях изоляции</a:t>
            </a:r>
          </a:p>
          <a:p>
            <a:r>
              <a:rPr lang="ru-RU" dirty="0">
                <a:effectLst/>
              </a:rPr>
              <a:t>Были одной из немногих государств, чьё развитие началось </a:t>
            </a:r>
            <a:r>
              <a:rPr lang="ru-RU" dirty="0">
                <a:solidFill>
                  <a:schemeClr val="accent1"/>
                </a:solidFill>
                <a:effectLst/>
              </a:rPr>
              <a:t>с республиканской формы правления </a:t>
            </a:r>
            <a:r>
              <a:rPr lang="ru-RU" dirty="0">
                <a:effectLst/>
              </a:rPr>
              <a:t>и  с </a:t>
            </a:r>
            <a:r>
              <a:rPr lang="ru-RU" dirty="0">
                <a:solidFill>
                  <a:schemeClr val="accent1"/>
                </a:solidFill>
                <a:effectLst/>
              </a:rPr>
              <a:t>Конституцией</a:t>
            </a:r>
          </a:p>
          <a:p>
            <a:r>
              <a:rPr lang="ru-RU" dirty="0" smtClean="0">
                <a:effectLst/>
              </a:rPr>
              <a:t>Со </a:t>
            </a:r>
            <a:r>
              <a:rPr lang="ru-RU" dirty="0">
                <a:effectLst/>
              </a:rPr>
              <a:t>второй половины XX века страна стала ядром </a:t>
            </a:r>
            <a:r>
              <a:rPr lang="ru-RU" dirty="0">
                <a:solidFill>
                  <a:schemeClr val="accent1"/>
                </a:solidFill>
                <a:effectLst/>
              </a:rPr>
              <a:t>капиталистического</a:t>
            </a:r>
            <a:r>
              <a:rPr lang="ru-RU" dirty="0">
                <a:effectLst/>
              </a:rPr>
              <a:t> лагеря.</a:t>
            </a:r>
          </a:p>
          <a:p>
            <a:r>
              <a:rPr lang="ru-RU" dirty="0">
                <a:effectLst/>
              </a:rPr>
              <a:t>В 1945 году США стали первой </a:t>
            </a:r>
            <a:r>
              <a:rPr lang="ru-RU" dirty="0">
                <a:solidFill>
                  <a:schemeClr val="accent1"/>
                </a:solidFill>
                <a:effectLst/>
              </a:rPr>
              <a:t>ядерной державой </a:t>
            </a:r>
            <a:r>
              <a:rPr lang="ru-RU" dirty="0">
                <a:effectLst/>
              </a:rPr>
              <a:t>и первой и единственной страной, использовавшей ядерное оружие в военных действиях.</a:t>
            </a:r>
          </a:p>
          <a:p>
            <a:r>
              <a:rPr lang="ru-RU" dirty="0">
                <a:effectLst/>
              </a:rPr>
              <a:t>На данный момент обладают наибольшим военно-политическим влиянием на мировой арене</a:t>
            </a:r>
          </a:p>
          <a:p>
            <a:r>
              <a:rPr lang="ru-RU" dirty="0">
                <a:effectLst/>
              </a:rPr>
              <a:t>США принадлежит около 40% </a:t>
            </a:r>
            <a:r>
              <a:rPr lang="ru-RU" dirty="0">
                <a:solidFill>
                  <a:schemeClr val="accent1"/>
                </a:solidFill>
                <a:effectLst/>
              </a:rPr>
              <a:t>совокупного мирового богатства </a:t>
            </a:r>
            <a:r>
              <a:rPr lang="ru-RU" dirty="0">
                <a:effectLst/>
              </a:rPr>
              <a:t>(</a:t>
            </a:r>
            <a:r>
              <a:rPr lang="en-US" dirty="0">
                <a:effectLst/>
              </a:rPr>
              <a:t>Global Wealth Databook</a:t>
            </a:r>
            <a:r>
              <a:rPr lang="ru-RU" dirty="0">
                <a:effectLst/>
              </a:rPr>
              <a:t> 2016</a:t>
            </a:r>
            <a:r>
              <a:rPr lang="en-US" dirty="0">
                <a:effectLst/>
              </a:rPr>
              <a:t>)</a:t>
            </a:r>
            <a:endParaRPr lang="ru-RU" dirty="0">
              <a:effectLst/>
            </a:endParaRPr>
          </a:p>
          <a:p>
            <a:r>
              <a:rPr lang="ru-RU" dirty="0">
                <a:effectLst/>
              </a:rPr>
              <a:t>Сейчас США - первая экономика мира по </a:t>
            </a:r>
            <a:r>
              <a:rPr lang="ru-RU" dirty="0">
                <a:solidFill>
                  <a:schemeClr val="accent1"/>
                </a:solidFill>
                <a:effectLst/>
              </a:rPr>
              <a:t>номинальному ВВП</a:t>
            </a:r>
          </a:p>
          <a:p>
            <a:endParaRPr lang="ru-RU" dirty="0">
              <a:effectLst/>
            </a:endParaRPr>
          </a:p>
          <a:p>
            <a:endParaRPr lang="ru-RU" dirty="0"/>
          </a:p>
        </p:txBody>
      </p:sp>
    </p:spTree>
    <p:extLst>
      <p:ext uri="{BB962C8B-B14F-4D97-AF65-F5344CB8AC3E}">
        <p14:creationId xmlns:p14="http://schemas.microsoft.com/office/powerpoint/2010/main" val="459741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59F99E-5A33-4D1E-9014-4CB116370F18}"/>
              </a:ext>
            </a:extLst>
          </p:cNvPr>
          <p:cNvSpPr>
            <a:spLocks noGrp="1"/>
          </p:cNvSpPr>
          <p:nvPr>
            <p:ph type="title"/>
          </p:nvPr>
        </p:nvSpPr>
        <p:spPr/>
        <p:txBody>
          <a:bodyPr>
            <a:normAutofit/>
          </a:bodyPr>
          <a:lstStyle/>
          <a:p>
            <a:r>
              <a:rPr lang="ru-RU" dirty="0">
                <a:effectLst/>
              </a:rPr>
              <a:t>Причины быстрого экономического роста</a:t>
            </a:r>
            <a:endParaRPr lang="ru-RU" dirty="0"/>
          </a:p>
        </p:txBody>
      </p:sp>
      <p:sp>
        <p:nvSpPr>
          <p:cNvPr id="3" name="Объект 2">
            <a:extLst>
              <a:ext uri="{FF2B5EF4-FFF2-40B4-BE49-F238E27FC236}">
                <a16:creationId xmlns:a16="http://schemas.microsoft.com/office/drawing/2014/main" id="{83F01CF2-7E42-46D2-A0AF-EA28E81185B7}"/>
              </a:ext>
            </a:extLst>
          </p:cNvPr>
          <p:cNvSpPr>
            <a:spLocks noGrp="1"/>
          </p:cNvSpPr>
          <p:nvPr>
            <p:ph idx="1"/>
          </p:nvPr>
        </p:nvSpPr>
        <p:spPr>
          <a:xfrm>
            <a:off x="913795" y="1732449"/>
            <a:ext cx="10353762" cy="4963773"/>
          </a:xfrm>
        </p:spPr>
        <p:txBody>
          <a:bodyPr>
            <a:normAutofit fontScale="92500"/>
          </a:bodyPr>
          <a:lstStyle/>
          <a:p>
            <a:pPr marL="36900" indent="0">
              <a:buNone/>
            </a:pPr>
            <a:r>
              <a:rPr lang="ru-RU" dirty="0">
                <a:effectLst/>
              </a:rPr>
              <a:t>Экономическое развитие США в начале 20-го века значительно ускорило свои темпы, что вывело страну на место ведущей индустриальной державы. Ускоренному экономическому росту способствовали многие факторы, основными из которых являются: </a:t>
            </a:r>
          </a:p>
          <a:p>
            <a:r>
              <a:rPr lang="ru-RU" dirty="0">
                <a:effectLst/>
              </a:rPr>
              <a:t>Победа в Гражданской войне </a:t>
            </a:r>
            <a:r>
              <a:rPr lang="ru-RU" dirty="0">
                <a:solidFill>
                  <a:schemeClr val="accent1"/>
                </a:solidFill>
                <a:effectLst/>
              </a:rPr>
              <a:t>капиталистического</a:t>
            </a:r>
            <a:r>
              <a:rPr lang="ru-RU" dirty="0">
                <a:effectLst/>
              </a:rPr>
              <a:t> Севера над Югом, начал формироваться и развиваться единый национальный капиталистический рынок.</a:t>
            </a:r>
          </a:p>
          <a:p>
            <a:r>
              <a:rPr lang="ru-RU" dirty="0">
                <a:effectLst/>
              </a:rPr>
              <a:t> Огромные природные богатства</a:t>
            </a:r>
          </a:p>
          <a:p>
            <a:r>
              <a:rPr lang="ru-RU" dirty="0" smtClean="0">
                <a:effectLst/>
              </a:rPr>
              <a:t>Увеличение </a:t>
            </a:r>
            <a:r>
              <a:rPr lang="ru-RU" dirty="0">
                <a:effectLst/>
              </a:rPr>
              <a:t>численности населения за счет иммигрантов. </a:t>
            </a:r>
            <a:endParaRPr lang="ru-RU" dirty="0" smtClean="0">
              <a:effectLst/>
            </a:endParaRPr>
          </a:p>
          <a:p>
            <a:r>
              <a:rPr lang="ru-RU" dirty="0" smtClean="0">
                <a:effectLst/>
              </a:rPr>
              <a:t>Увеличение </a:t>
            </a:r>
            <a:r>
              <a:rPr lang="ru-RU" dirty="0">
                <a:effectLst/>
              </a:rPr>
              <a:t>численности городского населения</a:t>
            </a:r>
            <a:r>
              <a:rPr lang="ru-RU" dirty="0" smtClean="0">
                <a:effectLst/>
              </a:rPr>
              <a:t>.</a:t>
            </a:r>
            <a:endParaRPr lang="ru-RU" dirty="0">
              <a:effectLst/>
            </a:endParaRPr>
          </a:p>
          <a:p>
            <a:r>
              <a:rPr lang="ru-RU" dirty="0">
                <a:effectLst/>
              </a:rPr>
              <a:t>Окончание индустриализации и промышленной революции на всей территории страны, ускоренный научно-технический прогресс. Наряду с мировыми достижениями, США делали акцент на собственные разработки. Все изобретения </a:t>
            </a:r>
            <a:r>
              <a:rPr lang="ru-RU" dirty="0">
                <a:solidFill>
                  <a:schemeClr val="accent1"/>
                </a:solidFill>
                <a:effectLst/>
              </a:rPr>
              <a:t>быстро внедрялись в производство</a:t>
            </a:r>
            <a:r>
              <a:rPr lang="ru-RU" dirty="0">
                <a:effectLst/>
              </a:rPr>
              <a:t>. </a:t>
            </a:r>
            <a:r>
              <a:rPr lang="ru-RU" dirty="0" smtClean="0">
                <a:effectLst/>
              </a:rPr>
              <a:t>Быст</a:t>
            </a:r>
            <a:r>
              <a:rPr lang="ru-RU" dirty="0" smtClean="0">
                <a:effectLst/>
              </a:rPr>
              <a:t>р</a:t>
            </a:r>
            <a:r>
              <a:rPr lang="ru-RU" dirty="0" smtClean="0">
                <a:effectLst/>
              </a:rPr>
              <a:t>ый переход к массовому выпуску продукции</a:t>
            </a:r>
            <a:endParaRPr lang="ru-RU" dirty="0">
              <a:effectLst/>
            </a:endParaRPr>
          </a:p>
          <a:p>
            <a:r>
              <a:rPr lang="ru-RU" dirty="0">
                <a:solidFill>
                  <a:schemeClr val="accent1"/>
                </a:solidFill>
                <a:effectLst/>
              </a:rPr>
              <a:t>Протекционистская</a:t>
            </a:r>
            <a:r>
              <a:rPr lang="ru-RU" dirty="0">
                <a:effectLst/>
              </a:rPr>
              <a:t> политика правительства страны.</a:t>
            </a:r>
            <a:endParaRPr lang="ru-RU" dirty="0"/>
          </a:p>
        </p:txBody>
      </p:sp>
    </p:spTree>
    <p:extLst>
      <p:ext uri="{BB962C8B-B14F-4D97-AF65-F5344CB8AC3E}">
        <p14:creationId xmlns:p14="http://schemas.microsoft.com/office/powerpoint/2010/main" val="3947619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6BAD0-D446-4DB6-8635-6427A431E214}"/>
              </a:ext>
            </a:extLst>
          </p:cNvPr>
          <p:cNvSpPr>
            <a:spLocks noGrp="1"/>
          </p:cNvSpPr>
          <p:nvPr>
            <p:ph type="title"/>
          </p:nvPr>
        </p:nvSpPr>
        <p:spPr/>
        <p:txBody>
          <a:bodyPr>
            <a:normAutofit/>
          </a:bodyPr>
          <a:lstStyle/>
          <a:p>
            <a:r>
              <a:rPr lang="ru-RU" sz="4000" dirty="0">
                <a:effectLst/>
              </a:rPr>
              <a:t>Империя Цин</a:t>
            </a:r>
          </a:p>
        </p:txBody>
      </p:sp>
      <p:sp>
        <p:nvSpPr>
          <p:cNvPr id="3" name="Объект 2">
            <a:extLst>
              <a:ext uri="{FF2B5EF4-FFF2-40B4-BE49-F238E27FC236}">
                <a16:creationId xmlns:a16="http://schemas.microsoft.com/office/drawing/2014/main" id="{7E1901D9-9FE1-457C-AD9F-C67E226896BF}"/>
              </a:ext>
            </a:extLst>
          </p:cNvPr>
          <p:cNvSpPr>
            <a:spLocks noGrp="1"/>
          </p:cNvSpPr>
          <p:nvPr>
            <p:ph idx="1"/>
          </p:nvPr>
        </p:nvSpPr>
        <p:spPr>
          <a:xfrm>
            <a:off x="913795" y="1732449"/>
            <a:ext cx="5546272" cy="4515951"/>
          </a:xfrm>
        </p:spPr>
        <p:txBody>
          <a:bodyPr anchor="ctr">
            <a:normAutofit/>
          </a:bodyPr>
          <a:lstStyle/>
          <a:p>
            <a:pPr>
              <a:lnSpc>
                <a:spcPct val="90000"/>
              </a:lnSpc>
              <a:buClr>
                <a:srgbClr val="EAF129"/>
              </a:buClr>
            </a:pPr>
            <a:r>
              <a:rPr lang="ru-RU" sz="1900" dirty="0">
                <a:effectLst/>
              </a:rPr>
              <a:t>Империя Цин, также известная как династия Цин, или Маньчжурская династия, была последней </a:t>
            </a:r>
            <a:r>
              <a:rPr lang="ru-RU" sz="1900" dirty="0">
                <a:solidFill>
                  <a:schemeClr val="accent1"/>
                </a:solidFill>
                <a:effectLst/>
              </a:rPr>
              <a:t>империей</a:t>
            </a:r>
            <a:r>
              <a:rPr lang="ru-RU" sz="1900" dirty="0">
                <a:effectLst/>
              </a:rPr>
              <a:t>, включавшей территорию </a:t>
            </a:r>
            <a:r>
              <a:rPr lang="ru-RU" sz="1900" dirty="0" smtClean="0">
                <a:effectLst/>
              </a:rPr>
              <a:t>Китая. </a:t>
            </a:r>
            <a:r>
              <a:rPr lang="ru-RU" sz="1900" dirty="0" err="1" smtClean="0">
                <a:effectLst/>
              </a:rPr>
              <a:t>Мультикультурная</a:t>
            </a:r>
            <a:r>
              <a:rPr lang="ru-RU" sz="1900" dirty="0" smtClean="0">
                <a:effectLst/>
              </a:rPr>
              <a:t> </a:t>
            </a:r>
            <a:r>
              <a:rPr lang="ru-RU" sz="1900" dirty="0">
                <a:effectLst/>
              </a:rPr>
              <a:t>Цинская империя существовала в течение почти трёх веков и сформировала </a:t>
            </a:r>
            <a:r>
              <a:rPr lang="ru-RU" sz="1900" dirty="0">
                <a:solidFill>
                  <a:schemeClr val="accent1"/>
                </a:solidFill>
                <a:effectLst/>
              </a:rPr>
              <a:t>территориальную базу </a:t>
            </a:r>
            <a:r>
              <a:rPr lang="ru-RU" sz="1900" dirty="0">
                <a:effectLst/>
              </a:rPr>
              <a:t>для современного китайского государства</a:t>
            </a:r>
            <a:r>
              <a:rPr lang="ru-RU" sz="1700" dirty="0">
                <a:effectLst/>
              </a:rPr>
              <a:t>.</a:t>
            </a:r>
          </a:p>
          <a:p>
            <a:pPr>
              <a:lnSpc>
                <a:spcPct val="90000"/>
              </a:lnSpc>
              <a:buClr>
                <a:srgbClr val="EAF129"/>
              </a:buClr>
            </a:pPr>
            <a:r>
              <a:rPr lang="ru-RU" sz="1800" dirty="0">
                <a:solidFill>
                  <a:schemeClr val="accent1"/>
                </a:solidFill>
                <a:effectLst/>
              </a:rPr>
              <a:t>Традиционная система </a:t>
            </a:r>
            <a:r>
              <a:rPr lang="ru-RU" sz="1800" dirty="0">
                <a:effectLst/>
              </a:rPr>
              <a:t>экономических отношений</a:t>
            </a:r>
            <a:endParaRPr lang="ru-RU" sz="1700" dirty="0">
              <a:effectLst/>
            </a:endParaRPr>
          </a:p>
          <a:p>
            <a:pPr>
              <a:lnSpc>
                <a:spcPct val="90000"/>
              </a:lnSpc>
              <a:buClr>
                <a:srgbClr val="EAF129"/>
              </a:buClr>
            </a:pPr>
            <a:r>
              <a:rPr lang="ru-RU" sz="1900" dirty="0">
                <a:effectLst/>
              </a:rPr>
              <a:t>Является </a:t>
            </a:r>
            <a:r>
              <a:rPr lang="ru-RU" sz="1900" dirty="0">
                <a:solidFill>
                  <a:schemeClr val="accent1"/>
                </a:solidFill>
                <a:effectLst/>
              </a:rPr>
              <a:t>абсолютной монархией</a:t>
            </a:r>
          </a:p>
          <a:p>
            <a:pPr>
              <a:lnSpc>
                <a:spcPct val="90000"/>
              </a:lnSpc>
              <a:buClr>
                <a:srgbClr val="EAF129"/>
              </a:buClr>
            </a:pPr>
            <a:endParaRPr lang="ru-RU" sz="1900" dirty="0">
              <a:effectLst/>
            </a:endParaRPr>
          </a:p>
        </p:txBody>
      </p:sp>
      <p:pic>
        <p:nvPicPr>
          <p:cNvPr id="5" name="Рисунок 4" descr="Изображение выглядит как текст, карта&#10;&#10;Автоматически созданное описание">
            <a:extLst>
              <a:ext uri="{FF2B5EF4-FFF2-40B4-BE49-F238E27FC236}">
                <a16:creationId xmlns:a16="http://schemas.microsoft.com/office/drawing/2014/main" id="{85EF7E04-33ED-44BC-8672-1CE9971982C4}"/>
              </a:ext>
            </a:extLst>
          </p:cNvPr>
          <p:cNvPicPr>
            <a:picLocks noChangeAspect="1"/>
          </p:cNvPicPr>
          <p:nvPr/>
        </p:nvPicPr>
        <p:blipFill>
          <a:blip r:embed="rId3"/>
          <a:stretch>
            <a:fillRect/>
          </a:stretch>
        </p:blipFill>
        <p:spPr>
          <a:xfrm>
            <a:off x="7066560" y="2256098"/>
            <a:ext cx="4065464" cy="3011454"/>
          </a:xfrm>
          <a:prstGeom prst="rect">
            <a:avLst/>
          </a:prstGeom>
        </p:spPr>
      </p:pic>
    </p:spTree>
    <p:extLst>
      <p:ext uri="{BB962C8B-B14F-4D97-AF65-F5344CB8AC3E}">
        <p14:creationId xmlns:p14="http://schemas.microsoft.com/office/powerpoint/2010/main" val="2220865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C4B8AA6-170E-4602-824D-7EED2AC796FB}"/>
              </a:ext>
            </a:extLst>
          </p:cNvPr>
          <p:cNvSpPr>
            <a:spLocks noGrp="1"/>
          </p:cNvSpPr>
          <p:nvPr>
            <p:ph idx="1"/>
          </p:nvPr>
        </p:nvSpPr>
        <p:spPr>
          <a:xfrm>
            <a:off x="913795" y="1828801"/>
            <a:ext cx="5978072" cy="3866048"/>
          </a:xfrm>
        </p:spPr>
        <p:txBody>
          <a:bodyPr anchor="ctr">
            <a:normAutofit/>
          </a:bodyPr>
          <a:lstStyle/>
          <a:p>
            <a:pPr>
              <a:lnSpc>
                <a:spcPct val="90000"/>
              </a:lnSpc>
              <a:buClr>
                <a:srgbClr val="D88B0E"/>
              </a:buClr>
            </a:pPr>
            <a:r>
              <a:rPr lang="ru-RU">
                <a:effectLst/>
              </a:rPr>
              <a:t>Является наследником одного их древнейших государств мира, сохранив культурные традиции и достижения Древнего Китая.</a:t>
            </a:r>
          </a:p>
          <a:p>
            <a:pPr>
              <a:lnSpc>
                <a:spcPct val="90000"/>
              </a:lnSpc>
              <a:buClr>
                <a:srgbClr val="D88B0E"/>
              </a:buClr>
            </a:pPr>
            <a:r>
              <a:rPr lang="ru-RU">
                <a:effectLst/>
              </a:rPr>
              <a:t>Акт об отречении императора в 1912 г. положил конец 2000-летней истории императорского Китая и начало эре нестабильности. В 1930-х годах Японская Империя вторглась в Северо-Восточный Китай и способствовала созданию там марионеточного государства </a:t>
            </a:r>
            <a:r>
              <a:rPr lang="ru-RU" err="1">
                <a:effectLst/>
              </a:rPr>
              <a:t>Маньчжоу-Го</a:t>
            </a:r>
            <a:r>
              <a:rPr lang="ru-RU">
                <a:effectLst/>
              </a:rPr>
              <a:t>. Лишь в 1945 году, после окончания Великой войны, Китай был вновь восстановлен в своих границах.</a:t>
            </a:r>
            <a:endParaRPr lang="ru-RU"/>
          </a:p>
        </p:txBody>
      </p:sp>
      <p:pic>
        <p:nvPicPr>
          <p:cNvPr id="1032" name="Picture 71">
            <a:extLst>
              <a:ext uri="{FF2B5EF4-FFF2-40B4-BE49-F238E27FC236}">
                <a16:creationId xmlns:a16="http://schemas.microsoft.com/office/drawing/2014/main" id="{7650ABCE-7926-49F9-8512-76D07D7EBFB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306147" y="1"/>
            <a:ext cx="4885853" cy="6858000"/>
          </a:xfrm>
          <a:prstGeom prst="rect">
            <a:avLst/>
          </a:prstGeom>
        </p:spPr>
      </p:pic>
      <p:pic>
        <p:nvPicPr>
          <p:cNvPr id="1027" name="Picture 3" descr="Картинки по запросу империя цин">
            <a:hlinkClick r:id="rId4"/>
            <a:extLst>
              <a:ext uri="{FF2B5EF4-FFF2-40B4-BE49-F238E27FC236}">
                <a16:creationId xmlns:a16="http://schemas.microsoft.com/office/drawing/2014/main" id="{FAC6EAAF-C7EF-4344-84E1-BE09982BEF18}"/>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620351" y="2095259"/>
            <a:ext cx="3928185" cy="2199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5104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1A4AF3-98D9-48CE-A195-448A828365E3}"/>
              </a:ext>
            </a:extLst>
          </p:cNvPr>
          <p:cNvSpPr>
            <a:spLocks noGrp="1"/>
          </p:cNvSpPr>
          <p:nvPr>
            <p:ph type="title"/>
          </p:nvPr>
        </p:nvSpPr>
        <p:spPr>
          <a:xfrm>
            <a:off x="3894364" y="392582"/>
            <a:ext cx="4403272" cy="1270012"/>
          </a:xfrm>
        </p:spPr>
        <p:txBody>
          <a:bodyPr anchor="b">
            <a:noAutofit/>
          </a:bodyPr>
          <a:lstStyle/>
          <a:p>
            <a:r>
              <a:rPr lang="ru-RU" dirty="0"/>
              <a:t>Российская империя</a:t>
            </a:r>
          </a:p>
        </p:txBody>
      </p:sp>
      <p:sp>
        <p:nvSpPr>
          <p:cNvPr id="3" name="Объект 2">
            <a:extLst>
              <a:ext uri="{FF2B5EF4-FFF2-40B4-BE49-F238E27FC236}">
                <a16:creationId xmlns:a16="http://schemas.microsoft.com/office/drawing/2014/main" id="{FA694A7E-94AF-437E-B8E6-DFC3A2B1977C}"/>
              </a:ext>
            </a:extLst>
          </p:cNvPr>
          <p:cNvSpPr>
            <a:spLocks noGrp="1"/>
          </p:cNvSpPr>
          <p:nvPr>
            <p:ph idx="1"/>
          </p:nvPr>
        </p:nvSpPr>
        <p:spPr>
          <a:xfrm>
            <a:off x="326341" y="1958918"/>
            <a:ext cx="4990725" cy="3871494"/>
          </a:xfrm>
        </p:spPr>
        <p:txBody>
          <a:bodyPr anchor="t">
            <a:noAutofit/>
          </a:bodyPr>
          <a:lstStyle/>
          <a:p>
            <a:pPr>
              <a:buClr>
                <a:srgbClr val="22A819"/>
              </a:buClr>
            </a:pPr>
            <a:r>
              <a:rPr lang="ru-RU" sz="1900" dirty="0">
                <a:solidFill>
                  <a:schemeClr val="accent1"/>
                </a:solidFill>
                <a:effectLst/>
              </a:rPr>
              <a:t>Империя</a:t>
            </a:r>
            <a:r>
              <a:rPr lang="ru-RU" sz="1900" dirty="0">
                <a:effectLst/>
              </a:rPr>
              <a:t> существовала с 22 октября 1721 по 1 сентября 1917 (когда Временное правительство провозгласило страну </a:t>
            </a:r>
            <a:r>
              <a:rPr lang="ru-RU" sz="1900" dirty="0">
                <a:solidFill>
                  <a:schemeClr val="accent1"/>
                </a:solidFill>
                <a:effectLst/>
              </a:rPr>
              <a:t>республикой</a:t>
            </a:r>
            <a:r>
              <a:rPr lang="ru-RU" sz="1900" dirty="0">
                <a:effectLst/>
              </a:rPr>
              <a:t>)</a:t>
            </a:r>
          </a:p>
          <a:p>
            <a:pPr>
              <a:buClr>
                <a:srgbClr val="22A819"/>
              </a:buClr>
            </a:pPr>
            <a:r>
              <a:rPr lang="ru-RU" sz="1900" dirty="0">
                <a:effectLst/>
              </a:rPr>
              <a:t>Форма правления - абсолютная монархия (просвещённый абсолютизм).</a:t>
            </a:r>
          </a:p>
          <a:p>
            <a:pPr>
              <a:buClr>
                <a:srgbClr val="22A819"/>
              </a:buClr>
            </a:pPr>
            <a:r>
              <a:rPr lang="ru-RU" sz="1900" dirty="0">
                <a:effectLst/>
              </a:rPr>
              <a:t>Экономическая система – </a:t>
            </a:r>
            <a:r>
              <a:rPr lang="ru-RU" sz="1900" dirty="0">
                <a:solidFill>
                  <a:schemeClr val="accent1"/>
                </a:solidFill>
                <a:effectLst/>
              </a:rPr>
              <a:t>смешанная</a:t>
            </a:r>
            <a:r>
              <a:rPr lang="ru-RU" sz="1900" dirty="0">
                <a:effectLst/>
              </a:rPr>
              <a:t> экономика</a:t>
            </a:r>
          </a:p>
          <a:p>
            <a:pPr>
              <a:buClr>
                <a:srgbClr val="22A819"/>
              </a:buClr>
            </a:pPr>
            <a:r>
              <a:rPr lang="ru-RU" sz="1900" dirty="0">
                <a:effectLst/>
              </a:rPr>
              <a:t>Территориальное устройство – </a:t>
            </a:r>
            <a:r>
              <a:rPr lang="ru-RU" sz="1900" dirty="0">
                <a:solidFill>
                  <a:schemeClr val="accent1"/>
                </a:solidFill>
                <a:effectLst/>
              </a:rPr>
              <a:t>унитарное</a:t>
            </a:r>
            <a:r>
              <a:rPr lang="ru-RU" sz="1900" dirty="0">
                <a:effectLst/>
              </a:rPr>
              <a:t> государство</a:t>
            </a:r>
            <a:endParaRPr lang="ru-RU" sz="1900" dirty="0"/>
          </a:p>
        </p:txBody>
      </p:sp>
      <p:pic>
        <p:nvPicPr>
          <p:cNvPr id="5" name="Рисунок 4" descr="Изображение выглядит как рисунок, еда&#10;&#10;Автоматически созданное описание">
            <a:extLst>
              <a:ext uri="{FF2B5EF4-FFF2-40B4-BE49-F238E27FC236}">
                <a16:creationId xmlns:a16="http://schemas.microsoft.com/office/drawing/2014/main" id="{02A1B240-35C5-4902-8E31-CEC75520872D}"/>
              </a:ext>
            </a:extLst>
          </p:cNvPr>
          <p:cNvPicPr>
            <a:picLocks noChangeAspect="1"/>
          </p:cNvPicPr>
          <p:nvPr/>
        </p:nvPicPr>
        <p:blipFill rotWithShape="1">
          <a:blip r:embed="rId3"/>
          <a:srcRect l="33831" r="15611" b="1"/>
          <a:stretch/>
        </p:blipFill>
        <p:spPr>
          <a:xfrm>
            <a:off x="6096000" y="1958918"/>
            <a:ext cx="4990725" cy="3871493"/>
          </a:xfrm>
          <a:prstGeom prst="rect">
            <a:avLst/>
          </a:prstGeom>
        </p:spPr>
      </p:pic>
    </p:spTree>
    <p:extLst>
      <p:ext uri="{BB962C8B-B14F-4D97-AF65-F5344CB8AC3E}">
        <p14:creationId xmlns:p14="http://schemas.microsoft.com/office/powerpoint/2010/main" val="417891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12C1DA-4909-49F5-A4A2-5F331CBFCD4F}"/>
              </a:ext>
            </a:extLst>
          </p:cNvPr>
          <p:cNvSpPr>
            <a:spLocks noGrp="1"/>
          </p:cNvSpPr>
          <p:nvPr>
            <p:ph type="title"/>
          </p:nvPr>
        </p:nvSpPr>
        <p:spPr>
          <a:xfrm>
            <a:off x="913795" y="963506"/>
            <a:ext cx="3740815" cy="4827693"/>
          </a:xfrm>
        </p:spPr>
        <p:txBody>
          <a:bodyPr>
            <a:normAutofit/>
          </a:bodyPr>
          <a:lstStyle/>
          <a:p>
            <a:r>
              <a:rPr lang="ru-RU" sz="4000" dirty="0"/>
              <a:t>Содержание</a:t>
            </a:r>
          </a:p>
        </p:txBody>
      </p:sp>
      <p:sp>
        <p:nvSpPr>
          <p:cNvPr id="50" name="Объект 2">
            <a:extLst>
              <a:ext uri="{FF2B5EF4-FFF2-40B4-BE49-F238E27FC236}">
                <a16:creationId xmlns:a16="http://schemas.microsoft.com/office/drawing/2014/main" id="{52A0F419-1B96-44AA-8C84-91BB06C0A0CF}"/>
              </a:ext>
            </a:extLst>
          </p:cNvPr>
          <p:cNvSpPr>
            <a:spLocks noGrp="1"/>
          </p:cNvSpPr>
          <p:nvPr>
            <p:ph idx="1"/>
          </p:nvPr>
        </p:nvSpPr>
        <p:spPr>
          <a:xfrm>
            <a:off x="5307765" y="963507"/>
            <a:ext cx="5959791" cy="4827694"/>
          </a:xfrm>
          <a:effectLst/>
        </p:spPr>
        <p:txBody>
          <a:bodyPr anchor="ctr">
            <a:normAutofit/>
          </a:bodyPr>
          <a:lstStyle/>
          <a:p>
            <a:r>
              <a:rPr lang="ru-RU" sz="2000" dirty="0">
                <a:solidFill>
                  <a:schemeClr val="accent1"/>
                </a:solidFill>
              </a:rPr>
              <a:t>1) </a:t>
            </a:r>
            <a:r>
              <a:rPr lang="ru-RU" sz="2000" dirty="0">
                <a:solidFill>
                  <a:schemeClr val="tx1"/>
                </a:solidFill>
              </a:rPr>
              <a:t>Тема</a:t>
            </a:r>
          </a:p>
          <a:p>
            <a:r>
              <a:rPr lang="ru-RU" sz="2000" dirty="0">
                <a:solidFill>
                  <a:schemeClr val="accent1"/>
                </a:solidFill>
              </a:rPr>
              <a:t>2)</a:t>
            </a:r>
            <a:r>
              <a:rPr lang="ru-RU" sz="2000" dirty="0">
                <a:solidFill>
                  <a:schemeClr val="tx1"/>
                </a:solidFill>
              </a:rPr>
              <a:t> Содержание</a:t>
            </a:r>
          </a:p>
          <a:p>
            <a:r>
              <a:rPr lang="ru-RU" sz="2000" dirty="0">
                <a:solidFill>
                  <a:schemeClr val="accent1"/>
                </a:solidFill>
              </a:rPr>
              <a:t>3)</a:t>
            </a:r>
            <a:r>
              <a:rPr lang="ru-RU" sz="2000" dirty="0">
                <a:solidFill>
                  <a:schemeClr val="tx1"/>
                </a:solidFill>
              </a:rPr>
              <a:t> </a:t>
            </a:r>
            <a:r>
              <a:rPr lang="ru-RU" dirty="0">
                <a:solidFill>
                  <a:schemeClr val="tx1"/>
                </a:solidFill>
              </a:rPr>
              <a:t>Глоссарий</a:t>
            </a:r>
            <a:endParaRPr lang="ru-RU" sz="2000" dirty="0">
              <a:solidFill>
                <a:schemeClr val="tx1"/>
              </a:solidFill>
            </a:endParaRPr>
          </a:p>
          <a:p>
            <a:r>
              <a:rPr lang="ru-RU" sz="2000" dirty="0">
                <a:solidFill>
                  <a:schemeClr val="accent1"/>
                </a:solidFill>
              </a:rPr>
              <a:t>4)</a:t>
            </a:r>
            <a:r>
              <a:rPr lang="ru-RU" sz="2000" dirty="0">
                <a:solidFill>
                  <a:schemeClr val="tx1"/>
                </a:solidFill>
              </a:rPr>
              <a:t> Гипотеза</a:t>
            </a:r>
          </a:p>
          <a:p>
            <a:r>
              <a:rPr lang="ru-RU" sz="2000" dirty="0">
                <a:solidFill>
                  <a:schemeClr val="accent1"/>
                </a:solidFill>
              </a:rPr>
              <a:t>5)</a:t>
            </a:r>
            <a:r>
              <a:rPr lang="ru-RU" sz="2000" dirty="0">
                <a:solidFill>
                  <a:schemeClr val="tx1"/>
                </a:solidFill>
              </a:rPr>
              <a:t> Актуальность</a:t>
            </a:r>
          </a:p>
          <a:p>
            <a:r>
              <a:rPr lang="ru-RU" sz="2000" dirty="0">
                <a:solidFill>
                  <a:schemeClr val="accent1"/>
                </a:solidFill>
              </a:rPr>
              <a:t>6)</a:t>
            </a:r>
            <a:r>
              <a:rPr lang="ru-RU" sz="2000" dirty="0">
                <a:solidFill>
                  <a:schemeClr val="tx1"/>
                </a:solidFill>
              </a:rPr>
              <a:t> Цели и задачи</a:t>
            </a:r>
          </a:p>
          <a:p>
            <a:r>
              <a:rPr lang="ru-RU" sz="2000" dirty="0">
                <a:solidFill>
                  <a:schemeClr val="accent1"/>
                </a:solidFill>
              </a:rPr>
              <a:t>7)</a:t>
            </a:r>
            <a:r>
              <a:rPr lang="ru-RU" sz="2000" dirty="0">
                <a:solidFill>
                  <a:schemeClr val="tx1"/>
                </a:solidFill>
              </a:rPr>
              <a:t> Результаты опроса</a:t>
            </a:r>
          </a:p>
          <a:p>
            <a:r>
              <a:rPr lang="ru-RU" sz="2000" dirty="0">
                <a:solidFill>
                  <a:schemeClr val="accent1"/>
                </a:solidFill>
              </a:rPr>
              <a:t>8)</a:t>
            </a:r>
            <a:r>
              <a:rPr lang="ru-RU" sz="2000" dirty="0">
                <a:solidFill>
                  <a:schemeClr val="tx1"/>
                </a:solidFill>
              </a:rPr>
              <a:t> Теория</a:t>
            </a:r>
          </a:p>
          <a:p>
            <a:r>
              <a:rPr lang="ru-RU" sz="2000" dirty="0">
                <a:solidFill>
                  <a:schemeClr val="accent1"/>
                </a:solidFill>
              </a:rPr>
              <a:t>9)</a:t>
            </a:r>
            <a:r>
              <a:rPr lang="ru-RU" sz="2000" dirty="0">
                <a:solidFill>
                  <a:schemeClr val="tx1"/>
                </a:solidFill>
              </a:rPr>
              <a:t> Вывод</a:t>
            </a:r>
          </a:p>
          <a:p>
            <a:r>
              <a:rPr lang="ru-RU" sz="2000" dirty="0">
                <a:solidFill>
                  <a:schemeClr val="accent1"/>
                </a:solidFill>
              </a:rPr>
              <a:t>10)</a:t>
            </a:r>
            <a:r>
              <a:rPr lang="ru-RU" sz="2000" dirty="0">
                <a:solidFill>
                  <a:schemeClr val="tx1"/>
                </a:solidFill>
              </a:rPr>
              <a:t> литература</a:t>
            </a:r>
          </a:p>
        </p:txBody>
      </p:sp>
    </p:spTree>
    <p:extLst>
      <p:ext uri="{BB962C8B-B14F-4D97-AF65-F5344CB8AC3E}">
        <p14:creationId xmlns:p14="http://schemas.microsoft.com/office/powerpoint/2010/main" val="3362899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5" name="Рисунок 4" descr="Изображение выглядит как стол, сидит, кот, рубашка&#10;&#10;Автоматически созданное описание">
            <a:extLst>
              <a:ext uri="{FF2B5EF4-FFF2-40B4-BE49-F238E27FC236}">
                <a16:creationId xmlns:a16="http://schemas.microsoft.com/office/drawing/2014/main" id="{B3788256-2DEE-4D7A-BF3C-C57C4C80347F}"/>
              </a:ext>
            </a:extLst>
          </p:cNvPr>
          <p:cNvPicPr>
            <a:picLocks noChangeAspect="1"/>
          </p:cNvPicPr>
          <p:nvPr/>
        </p:nvPicPr>
        <p:blipFill rotWithShape="1">
          <a:blip r:embed="rId3">
            <a:alphaModFix amt="20000"/>
            <a:extLst>
              <a:ext uri="{BEBA8EAE-BF5A-486C-A8C5-ECC9F3942E4B}">
                <a14:imgProps xmlns:a14="http://schemas.microsoft.com/office/drawing/2010/main">
                  <a14:imgLayer r:embed="rId4">
                    <a14:imgEffect>
                      <a14:saturation sat="33000"/>
                    </a14:imgEffect>
                  </a14:imgLayer>
                </a14:imgProps>
              </a:ext>
            </a:extLst>
          </a:blip>
          <a:srcRect t="6160" b="3840"/>
          <a:stretch/>
        </p:blipFill>
        <p:spPr>
          <a:xfrm>
            <a:off x="20" y="10"/>
            <a:ext cx="12191980" cy="6857990"/>
          </a:xfrm>
          <a:prstGeom prst="rect">
            <a:avLst/>
          </a:prstGeom>
        </p:spPr>
      </p:pic>
      <p:sp>
        <p:nvSpPr>
          <p:cNvPr id="3" name="Объект 2">
            <a:extLst>
              <a:ext uri="{FF2B5EF4-FFF2-40B4-BE49-F238E27FC236}">
                <a16:creationId xmlns:a16="http://schemas.microsoft.com/office/drawing/2014/main" id="{BD533CCC-4BB3-4F69-9360-927A5FE908AA}"/>
              </a:ext>
            </a:extLst>
          </p:cNvPr>
          <p:cNvSpPr>
            <a:spLocks noGrp="1"/>
          </p:cNvSpPr>
          <p:nvPr>
            <p:ph idx="1"/>
          </p:nvPr>
        </p:nvSpPr>
        <p:spPr>
          <a:xfrm>
            <a:off x="919119" y="745068"/>
            <a:ext cx="10353762" cy="5362222"/>
          </a:xfrm>
        </p:spPr>
        <p:txBody>
          <a:bodyPr anchor="ctr">
            <a:normAutofit/>
          </a:bodyPr>
          <a:lstStyle/>
          <a:p>
            <a:pPr>
              <a:buClr>
                <a:srgbClr val="B1AE14"/>
              </a:buClr>
            </a:pPr>
            <a:r>
              <a:rPr lang="ru-RU" sz="1900" dirty="0">
                <a:effectLst/>
              </a:rPr>
              <a:t>Российская империя на пике своего развития обладала </a:t>
            </a:r>
            <a:r>
              <a:rPr lang="ru-RU" sz="1900" dirty="0">
                <a:solidFill>
                  <a:schemeClr val="accent1"/>
                </a:solidFill>
                <a:effectLst/>
              </a:rPr>
              <a:t>самой крупной по численности </a:t>
            </a:r>
            <a:r>
              <a:rPr lang="ru-RU" sz="1900" dirty="0">
                <a:effectLst/>
              </a:rPr>
              <a:t>армией в мире, имела огромный </a:t>
            </a:r>
            <a:r>
              <a:rPr lang="ru-RU" sz="1900" dirty="0">
                <a:solidFill>
                  <a:schemeClr val="accent1"/>
                </a:solidFill>
                <a:effectLst/>
              </a:rPr>
              <a:t>потенциал</a:t>
            </a:r>
            <a:r>
              <a:rPr lang="ru-RU" sz="1900" dirty="0">
                <a:effectLst/>
              </a:rPr>
              <a:t> для развития промышленности, который при империи был реализован лишь частично </a:t>
            </a:r>
          </a:p>
          <a:p>
            <a:pPr>
              <a:buClr>
                <a:srgbClr val="B1AE14"/>
              </a:buClr>
            </a:pPr>
            <a:r>
              <a:rPr lang="ru-RU" sz="1900" dirty="0">
                <a:effectLst/>
              </a:rPr>
              <a:t>К 1914 </a:t>
            </a:r>
            <a:r>
              <a:rPr lang="ru-RU" sz="1900" dirty="0" smtClean="0">
                <a:effectLst/>
              </a:rPr>
              <a:t>насчитывался 931 </a:t>
            </a:r>
            <a:r>
              <a:rPr lang="ru-RU" sz="1900" dirty="0">
                <a:effectLst/>
              </a:rPr>
              <a:t>город.</a:t>
            </a:r>
          </a:p>
          <a:p>
            <a:pPr>
              <a:buClr>
                <a:srgbClr val="B1AE14"/>
              </a:buClr>
            </a:pPr>
            <a:r>
              <a:rPr lang="ru-RU" sz="1900" dirty="0">
                <a:effectLst/>
              </a:rPr>
              <a:t>1913 год Россия занимала 5-е место в мире по производству после Франции, Германии, США и Британской империи</a:t>
            </a:r>
          </a:p>
          <a:p>
            <a:pPr>
              <a:buClr>
                <a:srgbClr val="B1AE14"/>
              </a:buClr>
            </a:pPr>
            <a:r>
              <a:rPr lang="ru-RU" sz="1900" dirty="0">
                <a:effectLst/>
              </a:rPr>
              <a:t>Российская империя обладала огромным </a:t>
            </a:r>
            <a:r>
              <a:rPr lang="ru-RU" sz="1900" dirty="0">
                <a:solidFill>
                  <a:schemeClr val="accent1"/>
                </a:solidFill>
                <a:effectLst/>
              </a:rPr>
              <a:t>культурным</a:t>
            </a:r>
            <a:r>
              <a:rPr lang="ru-RU" sz="1900" dirty="0">
                <a:effectLst/>
              </a:rPr>
              <a:t> потенциалом, на протяжении веков восхищавшим весь мир. Культура российской империи находилась на стыке русской национальной культуры и новоевропейской культуры, которая вошла в российскую повседневность после реформ Петра Великого.</a:t>
            </a:r>
            <a:endParaRPr lang="ru-RU" sz="1900" dirty="0"/>
          </a:p>
        </p:txBody>
      </p:sp>
    </p:spTree>
    <p:extLst>
      <p:ext uri="{BB962C8B-B14F-4D97-AF65-F5344CB8AC3E}">
        <p14:creationId xmlns:p14="http://schemas.microsoft.com/office/powerpoint/2010/main" val="1249372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2A4D43-72B3-47C4-AA84-494B2CC9E0CA}"/>
              </a:ext>
            </a:extLst>
          </p:cNvPr>
          <p:cNvSpPr>
            <a:spLocks noGrp="1"/>
          </p:cNvSpPr>
          <p:nvPr>
            <p:ph type="title"/>
          </p:nvPr>
        </p:nvSpPr>
        <p:spPr/>
        <p:txBody>
          <a:bodyPr>
            <a:normAutofit fontScale="90000"/>
          </a:bodyPr>
          <a:lstStyle/>
          <a:p>
            <a:r>
              <a:rPr lang="ru-RU" dirty="0">
                <a:effectLst/>
              </a:rPr>
              <a:t>Что есть просвещённый абсолютизм и его преимущества</a:t>
            </a:r>
            <a:endParaRPr lang="ru-RU" dirty="0"/>
          </a:p>
        </p:txBody>
      </p:sp>
      <p:sp>
        <p:nvSpPr>
          <p:cNvPr id="3" name="Объект 2">
            <a:extLst>
              <a:ext uri="{FF2B5EF4-FFF2-40B4-BE49-F238E27FC236}">
                <a16:creationId xmlns:a16="http://schemas.microsoft.com/office/drawing/2014/main" id="{7A94F6C6-7A13-4D06-9D5A-51129F174F82}"/>
              </a:ext>
            </a:extLst>
          </p:cNvPr>
          <p:cNvSpPr>
            <a:spLocks noGrp="1"/>
          </p:cNvSpPr>
          <p:nvPr>
            <p:ph idx="1"/>
          </p:nvPr>
        </p:nvSpPr>
        <p:spPr/>
        <p:txBody>
          <a:bodyPr>
            <a:normAutofit fontScale="85000" lnSpcReduction="10000"/>
          </a:bodyPr>
          <a:lstStyle/>
          <a:p>
            <a:r>
              <a:rPr lang="ru-RU" dirty="0">
                <a:effectLst/>
              </a:rPr>
              <a:t>Просвещённый абсолютизм – это политика абсолютизма в ряде европейских стран во второй половине XVIII века. Государство представлялось как главный </a:t>
            </a:r>
            <a:r>
              <a:rPr lang="ru-RU" dirty="0">
                <a:solidFill>
                  <a:schemeClr val="accent1"/>
                </a:solidFill>
                <a:effectLst/>
              </a:rPr>
              <a:t>инструмент достижения общественного блага</a:t>
            </a:r>
            <a:r>
              <a:rPr lang="ru-RU" dirty="0">
                <a:effectLst/>
              </a:rPr>
              <a:t>. Эта политика выражалась в </a:t>
            </a:r>
            <a:r>
              <a:rPr lang="ru-RU" dirty="0">
                <a:solidFill>
                  <a:schemeClr val="accent1"/>
                </a:solidFill>
                <a:effectLst/>
              </a:rPr>
              <a:t>преобразовании</a:t>
            </a:r>
            <a:r>
              <a:rPr lang="ru-RU" dirty="0">
                <a:effectLst/>
              </a:rPr>
              <a:t> наиболее устаревших феодальных институтов «сверху» абсолютной волей монарха: упразднение некоторых сословных привилегий, подчинение церкви государству, </a:t>
            </a:r>
            <a:r>
              <a:rPr lang="ru-RU" dirty="0" smtClean="0">
                <a:effectLst/>
              </a:rPr>
              <a:t>социальные реформы. Одним </a:t>
            </a:r>
            <a:r>
              <a:rPr lang="ru-RU" dirty="0">
                <a:effectLst/>
              </a:rPr>
              <a:t>из самых известных монархов, придерживающихся политики просвещённого абсолютизма, стала российская императрица Екатерина II (1762-1796гг.). Её правление принято считать эпохой российского просвещённого абсолютизма и Золотой эпохой дворянства. </a:t>
            </a:r>
          </a:p>
          <a:p>
            <a:r>
              <a:rPr lang="ru-RU" dirty="0">
                <a:effectLst/>
              </a:rPr>
              <a:t>Правители просвещённого абсолютизма были крайне </a:t>
            </a:r>
            <a:r>
              <a:rPr lang="ru-RU" dirty="0">
                <a:solidFill>
                  <a:schemeClr val="accent1"/>
                </a:solidFill>
                <a:effectLst/>
              </a:rPr>
              <a:t>образованными</a:t>
            </a:r>
            <a:r>
              <a:rPr lang="ru-RU" dirty="0">
                <a:effectLst/>
              </a:rPr>
              <a:t>. В Российской империи будущего монарха с детства обучали основам управления </a:t>
            </a:r>
            <a:r>
              <a:rPr lang="ru-RU" dirty="0" smtClean="0">
                <a:effectLst/>
              </a:rPr>
              <a:t>государством. </a:t>
            </a:r>
            <a:r>
              <a:rPr lang="ru-RU" dirty="0">
                <a:effectLst/>
              </a:rPr>
              <a:t>Однако, несмотря на этот фактор, абсолютная власть не могла удовлетворить потребностей общества, а решения монарха, которые зачастую приводили к неотвратимым последствиям</a:t>
            </a:r>
            <a:r>
              <a:rPr lang="ru-RU" dirty="0">
                <a:solidFill>
                  <a:schemeClr val="accent1"/>
                </a:solidFill>
                <a:effectLst/>
              </a:rPr>
              <a:t>, не могли быть оспорены </a:t>
            </a:r>
            <a:r>
              <a:rPr lang="ru-RU" dirty="0">
                <a:effectLst/>
              </a:rPr>
              <a:t>другими людьми.</a:t>
            </a:r>
          </a:p>
          <a:p>
            <a:r>
              <a:rPr lang="ru-RU" dirty="0">
                <a:effectLst/>
              </a:rPr>
              <a:t>Таким образом, главная задача этой формы правления – </a:t>
            </a:r>
            <a:r>
              <a:rPr lang="ru-RU" dirty="0">
                <a:solidFill>
                  <a:schemeClr val="accent1"/>
                </a:solidFill>
                <a:effectLst/>
              </a:rPr>
              <a:t>реформировать</a:t>
            </a:r>
            <a:r>
              <a:rPr lang="ru-RU" dirty="0">
                <a:effectLst/>
              </a:rPr>
              <a:t> общество, подготовить его к переходу в новую стадию. </a:t>
            </a:r>
          </a:p>
          <a:p>
            <a:endParaRPr lang="ru-RU" dirty="0"/>
          </a:p>
        </p:txBody>
      </p:sp>
    </p:spTree>
    <p:extLst>
      <p:ext uri="{BB962C8B-B14F-4D97-AF65-F5344CB8AC3E}">
        <p14:creationId xmlns:p14="http://schemas.microsoft.com/office/powerpoint/2010/main" val="1556568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65F615-9D45-470E-B77D-D5744D75942B}"/>
              </a:ext>
            </a:extLst>
          </p:cNvPr>
          <p:cNvSpPr>
            <a:spLocks noGrp="1"/>
          </p:cNvSpPr>
          <p:nvPr>
            <p:ph type="title"/>
          </p:nvPr>
        </p:nvSpPr>
        <p:spPr>
          <a:xfrm>
            <a:off x="913795" y="609600"/>
            <a:ext cx="5978072" cy="970450"/>
          </a:xfrm>
        </p:spPr>
        <p:txBody>
          <a:bodyPr>
            <a:normAutofit/>
          </a:bodyPr>
          <a:lstStyle/>
          <a:p>
            <a:pPr>
              <a:lnSpc>
                <a:spcPct val="90000"/>
              </a:lnSpc>
            </a:pPr>
            <a:r>
              <a:rPr lang="ru-RU" sz="3100" dirty="0">
                <a:solidFill>
                  <a:srgbClr val="FF0000"/>
                </a:solidFill>
                <a:effectLst/>
              </a:rPr>
              <a:t>С</a:t>
            </a:r>
            <a:r>
              <a:rPr lang="ru-RU" sz="3100" dirty="0">
                <a:effectLst/>
              </a:rPr>
              <a:t>оюз </a:t>
            </a:r>
            <a:r>
              <a:rPr lang="ru-RU" sz="3100" dirty="0">
                <a:solidFill>
                  <a:srgbClr val="FF0000"/>
                </a:solidFill>
                <a:effectLst/>
              </a:rPr>
              <a:t>С</a:t>
            </a:r>
            <a:r>
              <a:rPr lang="ru-RU" sz="3100" dirty="0">
                <a:effectLst/>
              </a:rPr>
              <a:t>оветских </a:t>
            </a:r>
            <a:r>
              <a:rPr lang="ru-RU" sz="3100" dirty="0">
                <a:solidFill>
                  <a:srgbClr val="FF0000"/>
                </a:solidFill>
                <a:effectLst/>
              </a:rPr>
              <a:t>С</a:t>
            </a:r>
            <a:r>
              <a:rPr lang="ru-RU" sz="3100" dirty="0">
                <a:effectLst/>
              </a:rPr>
              <a:t>оциалистических </a:t>
            </a:r>
            <a:r>
              <a:rPr lang="ru-RU" sz="3100" dirty="0">
                <a:solidFill>
                  <a:srgbClr val="FF0000"/>
                </a:solidFill>
                <a:effectLst/>
              </a:rPr>
              <a:t>Р</a:t>
            </a:r>
            <a:r>
              <a:rPr lang="ru-RU" sz="3100" dirty="0">
                <a:effectLst/>
              </a:rPr>
              <a:t>еспублик</a:t>
            </a:r>
            <a:endParaRPr lang="ru-RU" sz="3100" dirty="0"/>
          </a:p>
        </p:txBody>
      </p:sp>
      <p:sp>
        <p:nvSpPr>
          <p:cNvPr id="11" name="Объект 10">
            <a:extLst>
              <a:ext uri="{FF2B5EF4-FFF2-40B4-BE49-F238E27FC236}">
                <a16:creationId xmlns:a16="http://schemas.microsoft.com/office/drawing/2014/main" id="{71135FD6-15A3-4252-B9BB-0803F16F1956}"/>
              </a:ext>
            </a:extLst>
          </p:cNvPr>
          <p:cNvSpPr>
            <a:spLocks noGrp="1"/>
          </p:cNvSpPr>
          <p:nvPr>
            <p:ph idx="1"/>
          </p:nvPr>
        </p:nvSpPr>
        <p:spPr>
          <a:xfrm>
            <a:off x="913795" y="1828800"/>
            <a:ext cx="5978072" cy="4419599"/>
          </a:xfrm>
        </p:spPr>
        <p:txBody>
          <a:bodyPr anchor="ctr">
            <a:noAutofit/>
          </a:bodyPr>
          <a:lstStyle/>
          <a:p>
            <a:r>
              <a:rPr lang="ru-RU" sz="1900" dirty="0"/>
              <a:t>Государство, существовавшее с 1922 года по 1991 год; </a:t>
            </a:r>
            <a:r>
              <a:rPr lang="ru-RU" sz="1900" dirty="0">
                <a:solidFill>
                  <a:srgbClr val="FF0000"/>
                </a:solidFill>
              </a:rPr>
              <a:t>сверхдержава</a:t>
            </a:r>
            <a:r>
              <a:rPr lang="ru-RU" sz="1900" dirty="0"/>
              <a:t>. СССР на момент распада занимал почти 1⁄6 часть обитаемой суши Земли с населением в </a:t>
            </a:r>
            <a:r>
              <a:rPr lang="ru-RU" sz="1900" dirty="0">
                <a:solidFill>
                  <a:srgbClr val="FF0000"/>
                </a:solidFill>
              </a:rPr>
              <a:t>294</a:t>
            </a:r>
            <a:r>
              <a:rPr lang="ru-RU" sz="1900" dirty="0"/>
              <a:t> млн человек. Образован на территории, которую к 1917 году занимала Российская империя (без Финляндии, части Польши и некоторых других территорий).</a:t>
            </a:r>
          </a:p>
          <a:p>
            <a:r>
              <a:rPr lang="ru-RU" sz="1900" dirty="0"/>
              <a:t>Экономическая система – </a:t>
            </a:r>
            <a:r>
              <a:rPr lang="ru-RU" sz="1900" dirty="0">
                <a:solidFill>
                  <a:srgbClr val="FF0000"/>
                </a:solidFill>
              </a:rPr>
              <a:t>плановая экономика</a:t>
            </a:r>
          </a:p>
          <a:p>
            <a:r>
              <a:rPr lang="ru-RU" sz="1900" dirty="0"/>
              <a:t>Форма правления – диктатура пролетариата (</a:t>
            </a:r>
            <a:r>
              <a:rPr lang="ru-RU" sz="1900" dirty="0">
                <a:solidFill>
                  <a:srgbClr val="FF0000"/>
                </a:solidFill>
              </a:rPr>
              <a:t>тоталитарный режим</a:t>
            </a:r>
            <a:r>
              <a:rPr lang="ru-RU" sz="1900" dirty="0"/>
              <a:t>). Позднее – советская демократия</a:t>
            </a:r>
          </a:p>
          <a:p>
            <a:r>
              <a:rPr lang="ru-RU" sz="1900" dirty="0"/>
              <a:t>Гос. Устройство - </a:t>
            </a:r>
            <a:r>
              <a:rPr lang="ru-RU" sz="1900" dirty="0">
                <a:solidFill>
                  <a:srgbClr val="FF0000"/>
                </a:solidFill>
                <a:effectLst/>
              </a:rPr>
              <a:t>союзное государство</a:t>
            </a:r>
            <a:endParaRPr lang="ru-RU" sz="1900" dirty="0">
              <a:solidFill>
                <a:srgbClr val="FF0000"/>
              </a:solidFill>
            </a:endParaRPr>
          </a:p>
        </p:txBody>
      </p:sp>
      <p:pic>
        <p:nvPicPr>
          <p:cNvPr id="24" name="Picture 20">
            <a:extLst>
              <a:ext uri="{FF2B5EF4-FFF2-40B4-BE49-F238E27FC236}">
                <a16:creationId xmlns:a16="http://schemas.microsoft.com/office/drawing/2014/main" id="{7650ABCE-7926-49F9-8512-76D07D7EBFB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306147" y="1"/>
            <a:ext cx="4885853" cy="6858000"/>
          </a:xfrm>
          <a:prstGeom prst="rect">
            <a:avLst/>
          </a:prstGeom>
        </p:spPr>
      </p:pic>
      <p:pic>
        <p:nvPicPr>
          <p:cNvPr id="16" name="Рисунок 15" descr="Изображение выглядит как рисунок&#10;&#10;Автоматически созданное описание">
            <a:extLst>
              <a:ext uri="{FF2B5EF4-FFF2-40B4-BE49-F238E27FC236}">
                <a16:creationId xmlns:a16="http://schemas.microsoft.com/office/drawing/2014/main" id="{5308D056-8C35-4E10-9FF0-DDFCE67C8EC8}"/>
              </a:ext>
            </a:extLst>
          </p:cNvPr>
          <p:cNvPicPr>
            <a:picLocks noChangeAspect="1"/>
          </p:cNvPicPr>
          <p:nvPr/>
        </p:nvPicPr>
        <p:blipFill>
          <a:blip r:embed="rId4"/>
          <a:stretch>
            <a:fillRect/>
          </a:stretch>
        </p:blipFill>
        <p:spPr>
          <a:xfrm>
            <a:off x="7620351" y="2213105"/>
            <a:ext cx="3928185" cy="1964092"/>
          </a:xfrm>
          <a:prstGeom prst="rect">
            <a:avLst/>
          </a:prstGeom>
        </p:spPr>
      </p:pic>
    </p:spTree>
    <p:extLst>
      <p:ext uri="{BB962C8B-B14F-4D97-AF65-F5344CB8AC3E}">
        <p14:creationId xmlns:p14="http://schemas.microsoft.com/office/powerpoint/2010/main" val="1506870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7314B60-6135-474C-A976-43C0BCF8BC36}"/>
              </a:ext>
            </a:extLst>
          </p:cNvPr>
          <p:cNvSpPr>
            <a:spLocks noGrp="1"/>
          </p:cNvSpPr>
          <p:nvPr>
            <p:ph idx="1"/>
          </p:nvPr>
        </p:nvSpPr>
        <p:spPr>
          <a:xfrm>
            <a:off x="913795" y="690465"/>
            <a:ext cx="5978072" cy="5458408"/>
          </a:xfrm>
        </p:spPr>
        <p:txBody>
          <a:bodyPr anchor="ctr">
            <a:normAutofit/>
          </a:bodyPr>
          <a:lstStyle/>
          <a:p>
            <a:r>
              <a:rPr lang="ru-RU" dirty="0" smtClean="0">
                <a:effectLst/>
              </a:rPr>
              <a:t>Неравенство </a:t>
            </a:r>
            <a:r>
              <a:rPr lang="ru-RU" dirty="0">
                <a:effectLst/>
              </a:rPr>
              <a:t>доходов между различными социальными группами в СССР, благодаря государственной </a:t>
            </a:r>
            <a:r>
              <a:rPr lang="ru-RU" dirty="0">
                <a:solidFill>
                  <a:srgbClr val="FF0000"/>
                </a:solidFill>
                <a:effectLst/>
              </a:rPr>
              <a:t>политике сдерживания социального неравенства</a:t>
            </a:r>
            <a:r>
              <a:rPr lang="ru-RU" dirty="0">
                <a:effectLst/>
              </a:rPr>
              <a:t>, была в несколько раз ниже, чем в развитых западных странах: </a:t>
            </a:r>
            <a:endParaRPr lang="ru-RU" dirty="0" smtClean="0">
              <a:effectLst/>
            </a:endParaRPr>
          </a:p>
          <a:p>
            <a:r>
              <a:rPr lang="ru-RU" sz="2000" dirty="0" smtClean="0"/>
              <a:t>Экономическая </a:t>
            </a:r>
            <a:r>
              <a:rPr lang="ru-RU" sz="2000" dirty="0"/>
              <a:t>система СССР базировалась на государственном планировании, что нередко приводило к массовому дефициту одних товаров и перепроизводству других, но гарантировало </a:t>
            </a:r>
            <a:r>
              <a:rPr lang="ru-RU" sz="2000" dirty="0">
                <a:solidFill>
                  <a:srgbClr val="FF0000"/>
                </a:solidFill>
              </a:rPr>
              <a:t>стабильность уровня жизни </a:t>
            </a:r>
            <a:r>
              <a:rPr lang="ru-RU" sz="2000" dirty="0"/>
              <a:t>населения</a:t>
            </a:r>
          </a:p>
        </p:txBody>
      </p:sp>
      <p:pic>
        <p:nvPicPr>
          <p:cNvPr id="13" name="Picture 10">
            <a:extLst>
              <a:ext uri="{FF2B5EF4-FFF2-40B4-BE49-F238E27FC236}">
                <a16:creationId xmlns:a16="http://schemas.microsoft.com/office/drawing/2014/main" id="{7650ABCE-7926-49F9-8512-76D07D7EBFB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306147" y="1"/>
            <a:ext cx="4885853" cy="6858000"/>
          </a:xfrm>
          <a:prstGeom prst="rect">
            <a:avLst/>
          </a:prstGeom>
        </p:spPr>
      </p:pic>
      <p:pic>
        <p:nvPicPr>
          <p:cNvPr id="6" name="Рисунок 5" descr="Изображение выглядит как желтый&#10;&#10;Автоматически созданное описание">
            <a:extLst>
              <a:ext uri="{FF2B5EF4-FFF2-40B4-BE49-F238E27FC236}">
                <a16:creationId xmlns:a16="http://schemas.microsoft.com/office/drawing/2014/main" id="{4EA6BDA1-5E1B-446C-9F0C-7E147F54BBF5}"/>
              </a:ext>
            </a:extLst>
          </p:cNvPr>
          <p:cNvPicPr>
            <a:picLocks noChangeAspect="1"/>
          </p:cNvPicPr>
          <p:nvPr/>
        </p:nvPicPr>
        <p:blipFill>
          <a:blip r:embed="rId4"/>
          <a:stretch>
            <a:fillRect/>
          </a:stretch>
        </p:blipFill>
        <p:spPr>
          <a:xfrm>
            <a:off x="7620351" y="1170313"/>
            <a:ext cx="3928185" cy="4049675"/>
          </a:xfrm>
          <a:prstGeom prst="rect">
            <a:avLst/>
          </a:prstGeom>
        </p:spPr>
      </p:pic>
    </p:spTree>
    <p:extLst>
      <p:ext uri="{BB962C8B-B14F-4D97-AF65-F5344CB8AC3E}">
        <p14:creationId xmlns:p14="http://schemas.microsoft.com/office/powerpoint/2010/main" val="1943030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28F22C-BB51-475F-A808-437FEB9C3D7F}"/>
              </a:ext>
            </a:extLst>
          </p:cNvPr>
          <p:cNvSpPr>
            <a:spLocks noGrp="1"/>
          </p:cNvSpPr>
          <p:nvPr>
            <p:ph type="title"/>
          </p:nvPr>
        </p:nvSpPr>
        <p:spPr/>
        <p:txBody>
          <a:bodyPr>
            <a:normAutofit fontScale="90000"/>
          </a:bodyPr>
          <a:lstStyle/>
          <a:p>
            <a:r>
              <a:rPr lang="ru-RU" dirty="0">
                <a:effectLst/>
              </a:rPr>
              <a:t>Преимущества и недостатки плановой системы на примере СССР</a:t>
            </a:r>
            <a:endParaRPr lang="ru-RU" dirty="0"/>
          </a:p>
        </p:txBody>
      </p:sp>
      <p:sp>
        <p:nvSpPr>
          <p:cNvPr id="5" name="Текст 4">
            <a:extLst>
              <a:ext uri="{FF2B5EF4-FFF2-40B4-BE49-F238E27FC236}">
                <a16:creationId xmlns:a16="http://schemas.microsoft.com/office/drawing/2014/main" id="{95BD8211-6E80-459B-9A14-5C9CCC1305CB}"/>
              </a:ext>
            </a:extLst>
          </p:cNvPr>
          <p:cNvSpPr>
            <a:spLocks noGrp="1"/>
          </p:cNvSpPr>
          <p:nvPr>
            <p:ph type="body" idx="1"/>
          </p:nvPr>
        </p:nvSpPr>
        <p:spPr/>
        <p:txBody>
          <a:bodyPr/>
          <a:lstStyle/>
          <a:p>
            <a:r>
              <a:rPr lang="ru-RU" dirty="0">
                <a:solidFill>
                  <a:srgbClr val="FF0000"/>
                </a:solidFill>
              </a:rPr>
              <a:t>Преимущества</a:t>
            </a:r>
          </a:p>
        </p:txBody>
      </p:sp>
      <p:sp>
        <p:nvSpPr>
          <p:cNvPr id="3" name="Объект 2">
            <a:extLst>
              <a:ext uri="{FF2B5EF4-FFF2-40B4-BE49-F238E27FC236}">
                <a16:creationId xmlns:a16="http://schemas.microsoft.com/office/drawing/2014/main" id="{55C56721-5F6C-4530-94B4-A52BBE66C0F0}"/>
              </a:ext>
            </a:extLst>
          </p:cNvPr>
          <p:cNvSpPr>
            <a:spLocks noGrp="1"/>
          </p:cNvSpPr>
          <p:nvPr>
            <p:ph sz="half" idx="2"/>
          </p:nvPr>
        </p:nvSpPr>
        <p:spPr/>
        <p:txBody>
          <a:bodyPr>
            <a:normAutofit fontScale="92500" lnSpcReduction="10000"/>
          </a:bodyPr>
          <a:lstStyle/>
          <a:p>
            <a:r>
              <a:rPr lang="ru-RU" dirty="0">
                <a:effectLst/>
              </a:rPr>
              <a:t>Рациональное и эффективное использование ресурсов в условиях ограниченности</a:t>
            </a:r>
          </a:p>
          <a:p>
            <a:r>
              <a:rPr lang="ru-RU" dirty="0">
                <a:effectLst/>
              </a:rPr>
              <a:t>Отсутствие кризисов перепроизводства, характерных для рыночного хозяйства</a:t>
            </a:r>
          </a:p>
          <a:p>
            <a:r>
              <a:rPr lang="ru-RU" dirty="0">
                <a:effectLst/>
              </a:rPr>
              <a:t>Почти полное отсутствие безработицы </a:t>
            </a:r>
          </a:p>
          <a:p>
            <a:r>
              <a:rPr lang="ru-RU" dirty="0">
                <a:effectLst/>
              </a:rPr>
              <a:t>Низкая инфляция либо и вовсе ее полное отсутствие; стабильные цены</a:t>
            </a:r>
          </a:p>
          <a:p>
            <a:r>
              <a:rPr lang="ru-RU" dirty="0">
                <a:effectLst/>
              </a:rPr>
              <a:t> Защита национальной экономической системы от дефляционных шоков</a:t>
            </a:r>
            <a:r>
              <a:rPr lang="ru-RU" dirty="0"/>
              <a:t/>
            </a:r>
            <a:br>
              <a:rPr lang="ru-RU" dirty="0"/>
            </a:br>
            <a:endParaRPr lang="ru-RU" dirty="0"/>
          </a:p>
        </p:txBody>
      </p:sp>
      <p:sp>
        <p:nvSpPr>
          <p:cNvPr id="6" name="Текст 5">
            <a:extLst>
              <a:ext uri="{FF2B5EF4-FFF2-40B4-BE49-F238E27FC236}">
                <a16:creationId xmlns:a16="http://schemas.microsoft.com/office/drawing/2014/main" id="{8C683CE8-F8A4-40B9-B7E7-7229C8C76DB1}"/>
              </a:ext>
            </a:extLst>
          </p:cNvPr>
          <p:cNvSpPr>
            <a:spLocks noGrp="1"/>
          </p:cNvSpPr>
          <p:nvPr>
            <p:ph type="body" sz="quarter" idx="3"/>
          </p:nvPr>
        </p:nvSpPr>
        <p:spPr/>
        <p:txBody>
          <a:bodyPr/>
          <a:lstStyle/>
          <a:p>
            <a:r>
              <a:rPr lang="ru-RU" dirty="0">
                <a:solidFill>
                  <a:srgbClr val="FF0000"/>
                </a:solidFill>
              </a:rPr>
              <a:t>Недостатки</a:t>
            </a:r>
          </a:p>
        </p:txBody>
      </p:sp>
      <p:sp>
        <p:nvSpPr>
          <p:cNvPr id="7" name="Объект 6">
            <a:extLst>
              <a:ext uri="{FF2B5EF4-FFF2-40B4-BE49-F238E27FC236}">
                <a16:creationId xmlns:a16="http://schemas.microsoft.com/office/drawing/2014/main" id="{67E0B0F0-0053-45BD-82D3-DC0B607B607E}"/>
              </a:ext>
            </a:extLst>
          </p:cNvPr>
          <p:cNvSpPr>
            <a:spLocks noGrp="1"/>
          </p:cNvSpPr>
          <p:nvPr>
            <p:ph sz="quarter" idx="4"/>
          </p:nvPr>
        </p:nvSpPr>
        <p:spPr/>
        <p:txBody>
          <a:bodyPr>
            <a:normAutofit fontScale="62500" lnSpcReduction="20000"/>
          </a:bodyPr>
          <a:lstStyle/>
          <a:p>
            <a:r>
              <a:rPr lang="ru-RU" dirty="0">
                <a:effectLst/>
              </a:rPr>
              <a:t>Неэффективное производство;</a:t>
            </a:r>
          </a:p>
          <a:p>
            <a:r>
              <a:rPr lang="ru-RU" dirty="0">
                <a:effectLst/>
              </a:rPr>
              <a:t>Невысокое качество товаров и услуг, выпускаемых на рынок</a:t>
            </a:r>
          </a:p>
          <a:p>
            <a:r>
              <a:rPr lang="ru-RU" dirty="0">
                <a:effectLst/>
              </a:rPr>
              <a:t> Неспособность к своевременному обновлению устаревшего    оборудования;</a:t>
            </a:r>
          </a:p>
          <a:p>
            <a:r>
              <a:rPr lang="ru-RU" dirty="0">
                <a:effectLst/>
              </a:rPr>
              <a:t> Дефицит продукции</a:t>
            </a:r>
          </a:p>
          <a:p>
            <a:r>
              <a:rPr lang="ru-RU" dirty="0">
                <a:effectLst/>
              </a:rPr>
              <a:t> Отсутствие рекламы товаров и услуг</a:t>
            </a:r>
          </a:p>
          <a:p>
            <a:r>
              <a:rPr lang="ru-RU" dirty="0">
                <a:effectLst/>
              </a:rPr>
              <a:t> Невосприимчивость к научно-техническому прогрессу</a:t>
            </a:r>
          </a:p>
          <a:p>
            <a:r>
              <a:rPr lang="ru-RU" dirty="0">
                <a:effectLst/>
              </a:rPr>
              <a:t> Относительно низкие стандарты и уровень жизни населения;</a:t>
            </a:r>
          </a:p>
          <a:p>
            <a:r>
              <a:rPr lang="ru-RU" dirty="0">
                <a:effectLst/>
              </a:rPr>
              <a:t> Реклама рынка труда, агрессивный характер пропаганды полезности труда</a:t>
            </a:r>
          </a:p>
          <a:p>
            <a:r>
              <a:rPr lang="ru-RU" dirty="0">
                <a:effectLst/>
              </a:rPr>
              <a:t> Отсутствие у работников мотивации к качественному и производительному труду</a:t>
            </a:r>
          </a:p>
          <a:p>
            <a:r>
              <a:rPr lang="ru-RU" dirty="0">
                <a:effectLst/>
              </a:rPr>
              <a:t> Бюрократизация управленческого аппарата </a:t>
            </a:r>
            <a:r>
              <a:rPr lang="ru-RU" dirty="0"/>
              <a:t/>
            </a:r>
            <a:br>
              <a:rPr lang="ru-RU" dirty="0"/>
            </a:br>
            <a:endParaRPr lang="ru-RU" dirty="0"/>
          </a:p>
        </p:txBody>
      </p:sp>
    </p:spTree>
    <p:extLst>
      <p:ext uri="{BB962C8B-B14F-4D97-AF65-F5344CB8AC3E}">
        <p14:creationId xmlns:p14="http://schemas.microsoft.com/office/powerpoint/2010/main" val="1845047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046374E-8359-4158-A2A5-7E3536FC8707}"/>
              </a:ext>
            </a:extLst>
          </p:cNvPr>
          <p:cNvSpPr>
            <a:spLocks noGrp="1"/>
          </p:cNvSpPr>
          <p:nvPr>
            <p:ph type="title"/>
          </p:nvPr>
        </p:nvSpPr>
        <p:spPr>
          <a:xfrm>
            <a:off x="913795" y="609600"/>
            <a:ext cx="10353762" cy="970450"/>
          </a:xfrm>
        </p:spPr>
        <p:txBody>
          <a:bodyPr>
            <a:normAutofit/>
          </a:bodyPr>
          <a:lstStyle/>
          <a:p>
            <a:r>
              <a:rPr lang="ru-RU" sz="4000" dirty="0"/>
              <a:t>Римская империя</a:t>
            </a:r>
          </a:p>
        </p:txBody>
      </p:sp>
      <p:sp>
        <p:nvSpPr>
          <p:cNvPr id="20" name="Content Placeholder 8">
            <a:extLst>
              <a:ext uri="{FF2B5EF4-FFF2-40B4-BE49-F238E27FC236}">
                <a16:creationId xmlns:a16="http://schemas.microsoft.com/office/drawing/2014/main" id="{D12C058E-A9E2-4DCD-920A-A497180DBA20}"/>
              </a:ext>
            </a:extLst>
          </p:cNvPr>
          <p:cNvSpPr>
            <a:spLocks noGrp="1"/>
          </p:cNvSpPr>
          <p:nvPr>
            <p:ph idx="1"/>
          </p:nvPr>
        </p:nvSpPr>
        <p:spPr>
          <a:xfrm>
            <a:off x="913795" y="1732449"/>
            <a:ext cx="5546272" cy="4515951"/>
          </a:xfrm>
        </p:spPr>
        <p:txBody>
          <a:bodyPr anchor="ctr">
            <a:noAutofit/>
          </a:bodyPr>
          <a:lstStyle/>
          <a:p>
            <a:r>
              <a:rPr lang="ru-RU" sz="1900" dirty="0">
                <a:effectLst/>
              </a:rPr>
              <a:t>Постреспубликанская фаза в развитии древней римской государственности, характерной чертой которой были </a:t>
            </a:r>
            <a:r>
              <a:rPr lang="ru-RU" sz="1900" dirty="0" smtClean="0">
                <a:solidFill>
                  <a:schemeClr val="accent1"/>
                </a:solidFill>
                <a:effectLst/>
              </a:rPr>
              <a:t>монархическая</a:t>
            </a:r>
            <a:r>
              <a:rPr lang="ru-RU" sz="1900" dirty="0" smtClean="0">
                <a:effectLst/>
              </a:rPr>
              <a:t> </a:t>
            </a:r>
            <a:r>
              <a:rPr lang="ru-RU" sz="1900" dirty="0">
                <a:effectLst/>
              </a:rPr>
              <a:t>форма правления и большие территориальные владения в Европе. Единственное государство в истории, которому принадлежало всё побережье Средиземного моря. </a:t>
            </a:r>
          </a:p>
          <a:p>
            <a:r>
              <a:rPr lang="ru-RU" sz="1900" dirty="0" smtClean="0">
                <a:effectLst/>
              </a:rPr>
              <a:t>Экономическая </a:t>
            </a:r>
            <a:r>
              <a:rPr lang="ru-RU" sz="1900" dirty="0">
                <a:effectLst/>
              </a:rPr>
              <a:t>система - </a:t>
            </a:r>
            <a:r>
              <a:rPr lang="ru-RU" sz="1900" dirty="0">
                <a:solidFill>
                  <a:schemeClr val="accent1"/>
                </a:solidFill>
                <a:effectLst/>
              </a:rPr>
              <a:t>традиционная</a:t>
            </a:r>
            <a:r>
              <a:rPr lang="ru-RU" sz="1900" dirty="0">
                <a:effectLst/>
              </a:rPr>
              <a:t>. </a:t>
            </a:r>
          </a:p>
          <a:p>
            <a:r>
              <a:rPr lang="ru-RU" sz="1900" dirty="0">
                <a:effectLst/>
              </a:rPr>
              <a:t>Территориальное устройство – </a:t>
            </a:r>
            <a:r>
              <a:rPr lang="ru-RU" sz="1900" dirty="0">
                <a:solidFill>
                  <a:schemeClr val="accent1"/>
                </a:solidFill>
                <a:effectLst/>
              </a:rPr>
              <a:t>унитарное государство</a:t>
            </a:r>
            <a:r>
              <a:rPr lang="ru-RU" sz="1900" dirty="0">
                <a:effectLst/>
              </a:rPr>
              <a:t>.</a:t>
            </a:r>
            <a:endParaRPr lang="en-US" sz="1900" dirty="0"/>
          </a:p>
        </p:txBody>
      </p:sp>
      <p:pic>
        <p:nvPicPr>
          <p:cNvPr id="21" name="Picture 11">
            <a:extLst>
              <a:ext uri="{FF2B5EF4-FFF2-40B4-BE49-F238E27FC236}">
                <a16:creationId xmlns:a16="http://schemas.microsoft.com/office/drawing/2014/main" id="{2AF2086B-86A0-4984-A54D-62391EC2060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6934200" y="1998132"/>
            <a:ext cx="4333632" cy="3521077"/>
          </a:xfrm>
          <a:prstGeom prst="rect">
            <a:avLst/>
          </a:prstGeom>
        </p:spPr>
      </p:pic>
      <p:pic>
        <p:nvPicPr>
          <p:cNvPr id="5" name="Объект 4" descr="Изображение выглядит как текст, карта&#10;&#10;Автоматически созданное описание">
            <a:extLst>
              <a:ext uri="{FF2B5EF4-FFF2-40B4-BE49-F238E27FC236}">
                <a16:creationId xmlns:a16="http://schemas.microsoft.com/office/drawing/2014/main" id="{D920CB81-2043-43FD-B142-0DF1B043A3D4}"/>
              </a:ext>
            </a:extLst>
          </p:cNvPr>
          <p:cNvPicPr>
            <a:picLocks noChangeAspect="1"/>
          </p:cNvPicPr>
          <p:nvPr/>
        </p:nvPicPr>
        <p:blipFill>
          <a:blip r:embed="rId4"/>
          <a:stretch>
            <a:fillRect/>
          </a:stretch>
        </p:blipFill>
        <p:spPr>
          <a:xfrm>
            <a:off x="7066560" y="2369404"/>
            <a:ext cx="4065464" cy="2784842"/>
          </a:xfrm>
          <a:prstGeom prst="rect">
            <a:avLst/>
          </a:prstGeom>
        </p:spPr>
      </p:pic>
    </p:spTree>
    <p:extLst>
      <p:ext uri="{BB962C8B-B14F-4D97-AF65-F5344CB8AC3E}">
        <p14:creationId xmlns:p14="http://schemas.microsoft.com/office/powerpoint/2010/main" val="2283402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F7E69AB-FB82-4D4D-8714-09AED9D6796F}"/>
              </a:ext>
            </a:extLst>
          </p:cNvPr>
          <p:cNvSpPr>
            <a:spLocks noGrp="1"/>
          </p:cNvSpPr>
          <p:nvPr>
            <p:ph idx="1"/>
          </p:nvPr>
        </p:nvSpPr>
        <p:spPr>
          <a:xfrm>
            <a:off x="913795" y="428978"/>
            <a:ext cx="10353762" cy="6050844"/>
          </a:xfrm>
        </p:spPr>
        <p:txBody>
          <a:bodyPr anchor="ctr">
            <a:normAutofit/>
          </a:bodyPr>
          <a:lstStyle/>
          <a:p>
            <a:r>
              <a:rPr lang="ru-RU" dirty="0">
                <a:effectLst/>
              </a:rPr>
              <a:t> </a:t>
            </a:r>
            <a:r>
              <a:rPr lang="ru-RU" sz="1900" dirty="0">
                <a:effectLst/>
              </a:rPr>
              <a:t>Римляне были особенно известны своей </a:t>
            </a:r>
            <a:r>
              <a:rPr lang="ru-RU" sz="1900" dirty="0">
                <a:solidFill>
                  <a:schemeClr val="accent1"/>
                </a:solidFill>
                <a:effectLst/>
              </a:rPr>
              <a:t>архитектурой</a:t>
            </a:r>
            <a:r>
              <a:rPr lang="ru-RU" sz="1900" dirty="0">
                <a:effectLst/>
              </a:rPr>
              <a:t>, которая входит в категорию классической архитектуры.</a:t>
            </a:r>
          </a:p>
          <a:p>
            <a:r>
              <a:rPr lang="ru-RU" sz="1900" dirty="0">
                <a:effectLst/>
              </a:rPr>
              <a:t> Римляне впервые стали строить с помощью бетона</a:t>
            </a:r>
            <a:r>
              <a:rPr lang="ru-RU" sz="1900" dirty="0">
                <a:solidFill>
                  <a:schemeClr val="accent1"/>
                </a:solidFill>
                <a:effectLst/>
              </a:rPr>
              <a:t> более 2100 лет</a:t>
            </a:r>
            <a:r>
              <a:rPr lang="ru-RU" sz="1900" dirty="0">
                <a:effectLst/>
              </a:rPr>
              <a:t> назад и использовали его на протяжении всего средиземноморского бассейна во всем, от акведуков и зданий до мостов и памятников.</a:t>
            </a:r>
            <a:r>
              <a:rPr lang="ru-RU" sz="1900" dirty="0"/>
              <a:t/>
            </a:r>
            <a:br>
              <a:rPr lang="ru-RU" sz="1900" dirty="0"/>
            </a:br>
            <a:r>
              <a:rPr lang="ru-RU" sz="1900" dirty="0"/>
              <a:t> </a:t>
            </a:r>
            <a:r>
              <a:rPr lang="ru-RU" sz="1900" dirty="0">
                <a:effectLst/>
              </a:rPr>
              <a:t>Бетон допускался при создании прочных дорог с твердым покрытием, которые использовались даже </a:t>
            </a:r>
            <a:r>
              <a:rPr lang="ru-RU" sz="1900" dirty="0">
                <a:solidFill>
                  <a:schemeClr val="accent1"/>
                </a:solidFill>
                <a:effectLst/>
              </a:rPr>
              <a:t>после падения Рима</a:t>
            </a:r>
            <a:r>
              <a:rPr lang="ru-RU" sz="1900" dirty="0">
                <a:effectLst/>
              </a:rPr>
              <a:t>. Создание обширной и эффективной дорожной сети значительно увеличило силу и влияние империи. Дороги были построены для быстрого перемещения римских легионов. Вскоре они стали иметь экономическое значение. Их использовали как торговые пути, и Рим стал центром мировой торговли.</a:t>
            </a:r>
          </a:p>
          <a:p>
            <a:r>
              <a:rPr lang="ru-RU" sz="1900" dirty="0">
                <a:effectLst/>
              </a:rPr>
              <a:t> Римляне построили большое количество </a:t>
            </a:r>
            <a:r>
              <a:rPr lang="ru-RU" sz="1900" dirty="0">
                <a:solidFill>
                  <a:schemeClr val="accent1"/>
                </a:solidFill>
                <a:effectLst/>
              </a:rPr>
              <a:t>акведуков</a:t>
            </a:r>
            <a:r>
              <a:rPr lang="ru-RU" sz="1900" dirty="0">
                <a:effectLst/>
              </a:rPr>
              <a:t> для снабжения водой городов и промышленных центров, а также для сельского хозяйства. Водоснабжение Рима обеспечивали 11 акведуков общей протяженностью 350 км. </a:t>
            </a:r>
            <a:r>
              <a:rPr lang="ru-RU" dirty="0"/>
              <a:t/>
            </a:r>
            <a:br>
              <a:rPr lang="ru-RU" dirty="0"/>
            </a:br>
            <a:endParaRPr lang="ru-RU" dirty="0"/>
          </a:p>
        </p:txBody>
      </p:sp>
    </p:spTree>
    <p:extLst>
      <p:ext uri="{BB962C8B-B14F-4D97-AF65-F5344CB8AC3E}">
        <p14:creationId xmlns:p14="http://schemas.microsoft.com/office/powerpoint/2010/main" val="4655075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01E484-2148-475B-B991-C23F61EC03B8}"/>
              </a:ext>
            </a:extLst>
          </p:cNvPr>
          <p:cNvSpPr>
            <a:spLocks noGrp="1"/>
          </p:cNvSpPr>
          <p:nvPr>
            <p:ph type="title"/>
          </p:nvPr>
        </p:nvSpPr>
        <p:spPr>
          <a:xfrm>
            <a:off x="3843564" y="22578"/>
            <a:ext cx="4504872" cy="970450"/>
          </a:xfrm>
        </p:spPr>
        <p:txBody>
          <a:bodyPr anchor="b">
            <a:normAutofit/>
          </a:bodyPr>
          <a:lstStyle/>
          <a:p>
            <a:pPr algn="l"/>
            <a:r>
              <a:rPr lang="ru-RU" sz="2800" dirty="0"/>
              <a:t>Византийская империя</a:t>
            </a:r>
          </a:p>
        </p:txBody>
      </p:sp>
      <p:sp>
        <p:nvSpPr>
          <p:cNvPr id="28" name="Content Placeholder 10">
            <a:extLst>
              <a:ext uri="{FF2B5EF4-FFF2-40B4-BE49-F238E27FC236}">
                <a16:creationId xmlns:a16="http://schemas.microsoft.com/office/drawing/2014/main" id="{373465CC-9C58-4CAA-8824-1540E62EE0D8}"/>
              </a:ext>
            </a:extLst>
          </p:cNvPr>
          <p:cNvSpPr>
            <a:spLocks noGrp="1"/>
          </p:cNvSpPr>
          <p:nvPr>
            <p:ph idx="1"/>
          </p:nvPr>
        </p:nvSpPr>
        <p:spPr>
          <a:xfrm>
            <a:off x="317241" y="1362935"/>
            <a:ext cx="5554130" cy="5105598"/>
          </a:xfrm>
        </p:spPr>
        <p:txBody>
          <a:bodyPr anchor="t">
            <a:noAutofit/>
          </a:bodyPr>
          <a:lstStyle/>
          <a:p>
            <a:r>
              <a:rPr lang="ru-RU" sz="1900" dirty="0">
                <a:effectLst/>
              </a:rPr>
              <a:t>Государство, сформировавшееся в 395 году вследствие раздела Римской империи. </a:t>
            </a:r>
          </a:p>
          <a:p>
            <a:r>
              <a:rPr lang="ru-RU" sz="1900" dirty="0">
                <a:effectLst/>
              </a:rPr>
              <a:t>Византия -  единственная историческая, культурная и цивилизационная часть, оставшаяся от Древнего Рима и просуществовавшей на протяжении почти десяти столетий истории Поздней Античности и Средневековья.</a:t>
            </a:r>
          </a:p>
          <a:p>
            <a:r>
              <a:rPr lang="ru-RU" sz="1900" dirty="0">
                <a:solidFill>
                  <a:schemeClr val="accent1"/>
                </a:solidFill>
                <a:effectLst/>
              </a:rPr>
              <a:t>Традиционная</a:t>
            </a:r>
            <a:r>
              <a:rPr lang="ru-RU" sz="1900" dirty="0">
                <a:effectLst/>
              </a:rPr>
              <a:t> экономика</a:t>
            </a:r>
          </a:p>
          <a:p>
            <a:r>
              <a:rPr lang="ru-RU" sz="1900" dirty="0">
                <a:solidFill>
                  <a:schemeClr val="accent1"/>
                </a:solidFill>
                <a:effectLst/>
              </a:rPr>
              <a:t>Абсолютная монархия</a:t>
            </a:r>
            <a:r>
              <a:rPr lang="ru-RU" sz="1900" dirty="0">
                <a:effectLst/>
              </a:rPr>
              <a:t>, при которой император </a:t>
            </a:r>
            <a:r>
              <a:rPr lang="ru-RU" sz="1900" dirty="0">
                <a:solidFill>
                  <a:schemeClr val="accent1"/>
                </a:solidFill>
                <a:effectLst/>
              </a:rPr>
              <a:t>выбирался</a:t>
            </a:r>
            <a:r>
              <a:rPr lang="ru-RU" sz="1900" dirty="0">
                <a:effectLst/>
              </a:rPr>
              <a:t> (формально) Сенатом</a:t>
            </a:r>
          </a:p>
          <a:p>
            <a:r>
              <a:rPr lang="ru-RU" sz="1900" dirty="0">
                <a:solidFill>
                  <a:schemeClr val="accent1"/>
                </a:solidFill>
                <a:effectLst/>
              </a:rPr>
              <a:t>Унитарное</a:t>
            </a:r>
            <a:r>
              <a:rPr lang="ru-RU" sz="1900" dirty="0">
                <a:effectLst/>
              </a:rPr>
              <a:t> государство с делением на множество зависимых провинций</a:t>
            </a:r>
          </a:p>
          <a:p>
            <a:endParaRPr lang="ru-RU" dirty="0">
              <a:effectLst/>
            </a:endParaRPr>
          </a:p>
          <a:p>
            <a:endParaRPr lang="en-US" sz="1600" dirty="0"/>
          </a:p>
        </p:txBody>
      </p:sp>
      <p:pic>
        <p:nvPicPr>
          <p:cNvPr id="7" name="Объект 6" descr="Изображение выглядит как здание, внешний, старый, фотография&#10;&#10;Автоматически созданное описание">
            <a:extLst>
              <a:ext uri="{FF2B5EF4-FFF2-40B4-BE49-F238E27FC236}">
                <a16:creationId xmlns:a16="http://schemas.microsoft.com/office/drawing/2014/main" id="{EEA8164B-910D-4C48-BF04-C8CE9F575BA2}"/>
              </a:ext>
            </a:extLst>
          </p:cNvPr>
          <p:cNvPicPr>
            <a:picLocks noChangeAspect="1"/>
          </p:cNvPicPr>
          <p:nvPr/>
        </p:nvPicPr>
        <p:blipFill rotWithShape="1">
          <a:blip r:embed="rId3"/>
          <a:srcRect l="10020" r="10020"/>
          <a:stretch/>
        </p:blipFill>
        <p:spPr>
          <a:xfrm>
            <a:off x="6671733" y="1359251"/>
            <a:ext cx="4989689" cy="4517484"/>
          </a:xfrm>
          <a:prstGeom prst="rect">
            <a:avLst/>
          </a:prstGeom>
        </p:spPr>
      </p:pic>
    </p:spTree>
    <p:extLst>
      <p:ext uri="{BB962C8B-B14F-4D97-AF65-F5344CB8AC3E}">
        <p14:creationId xmlns:p14="http://schemas.microsoft.com/office/powerpoint/2010/main" val="941612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Рисунок 12">
            <a:extLst>
              <a:ext uri="{FF2B5EF4-FFF2-40B4-BE49-F238E27FC236}">
                <a16:creationId xmlns:a16="http://schemas.microsoft.com/office/drawing/2014/main" id="{A8A98E22-F206-4E26-94B6-EB556025DD6D}"/>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sharpenSoften amount="-25000"/>
                    </a14:imgEffect>
                    <a14:imgEffect>
                      <a14:saturation sat="33000"/>
                    </a14:imgEffect>
                    <a14:imgEffect>
                      <a14:brightnessContrast bright="-20000" contrast="-40000"/>
                    </a14:imgEffect>
                  </a14:imgLayer>
                </a14:imgProps>
              </a:ext>
            </a:extLst>
          </a:blip>
          <a:stretch>
            <a:fillRect/>
          </a:stretch>
        </p:blipFill>
        <p:spPr>
          <a:xfrm>
            <a:off x="0" y="0"/>
            <a:ext cx="12191999" cy="6858000"/>
          </a:xfrm>
          <a:prstGeom prst="rect">
            <a:avLst/>
          </a:prstGeom>
        </p:spPr>
      </p:pic>
      <p:sp>
        <p:nvSpPr>
          <p:cNvPr id="3" name="Объект 2">
            <a:extLst>
              <a:ext uri="{FF2B5EF4-FFF2-40B4-BE49-F238E27FC236}">
                <a16:creationId xmlns:a16="http://schemas.microsoft.com/office/drawing/2014/main" id="{D3762C23-AE9B-4C98-A7EB-FB573AA6CBAC}"/>
              </a:ext>
            </a:extLst>
          </p:cNvPr>
          <p:cNvSpPr>
            <a:spLocks noGrp="1"/>
          </p:cNvSpPr>
          <p:nvPr>
            <p:ph idx="1"/>
          </p:nvPr>
        </p:nvSpPr>
        <p:spPr>
          <a:xfrm>
            <a:off x="913795" y="662473"/>
            <a:ext cx="10353762" cy="5505062"/>
          </a:xfrm>
        </p:spPr>
        <p:txBody>
          <a:bodyPr>
            <a:normAutofit fontScale="92500" lnSpcReduction="20000"/>
          </a:bodyPr>
          <a:lstStyle/>
          <a:p>
            <a:r>
              <a:rPr lang="ru-RU" dirty="0"/>
              <a:t>Бессменной столицей и цивилизационным центром Византийской империи был </a:t>
            </a:r>
            <a:r>
              <a:rPr lang="ru-RU" dirty="0">
                <a:solidFill>
                  <a:schemeClr val="accent1"/>
                </a:solidFill>
              </a:rPr>
              <a:t>Константинополь</a:t>
            </a:r>
            <a:r>
              <a:rPr lang="ru-RU" dirty="0"/>
              <a:t>, один из крупнейших городов средневекового мира V—XII веков. Наибольшие владения империя контролировала при императоре Юстиниане I (527—565), вернув себе на несколько десятилетий значительную часть прибрежных территорий бывших западных провинций Рима и положение </a:t>
            </a:r>
            <a:r>
              <a:rPr lang="ru-RU" dirty="0">
                <a:solidFill>
                  <a:schemeClr val="accent1"/>
                </a:solidFill>
              </a:rPr>
              <a:t>самой могущественной средиземноморской державы</a:t>
            </a:r>
            <a:r>
              <a:rPr lang="ru-RU" dirty="0"/>
              <a:t>. В дальнейшем под натиском многочисленных врагов государство постепенно утрачивало земли. </a:t>
            </a:r>
          </a:p>
          <a:p>
            <a:r>
              <a:rPr lang="ru-RU" dirty="0">
                <a:effectLst/>
              </a:rPr>
              <a:t>Византийская Империя состояла из двух </a:t>
            </a:r>
            <a:r>
              <a:rPr lang="ru-RU" dirty="0">
                <a:solidFill>
                  <a:schemeClr val="accent1"/>
                </a:solidFill>
                <a:effectLst/>
              </a:rPr>
              <a:t>префектур</a:t>
            </a:r>
            <a:r>
              <a:rPr lang="ru-RU" dirty="0">
                <a:effectLst/>
              </a:rPr>
              <a:t> — Восток и Иллирик, во главе каждой из которых стояли префекты: префект претория Востока и префект претория Иллирик. В отдельную единицу был выделен Константинополь во главе с префектом города Константинополя</a:t>
            </a:r>
          </a:p>
          <a:p>
            <a:r>
              <a:rPr lang="ru-RU" dirty="0">
                <a:effectLst/>
              </a:rPr>
              <a:t>С X века широко распространяются </a:t>
            </a:r>
            <a:r>
              <a:rPr lang="ru-RU" dirty="0">
                <a:solidFill>
                  <a:schemeClr val="accent1"/>
                </a:solidFill>
                <a:effectLst/>
              </a:rPr>
              <a:t>феодальные</a:t>
            </a:r>
            <a:r>
              <a:rPr lang="ru-RU" dirty="0">
                <a:effectLst/>
              </a:rPr>
              <a:t> принципы управления, этот процесс привёл к утверждению на троне представителей феодальной аристократии. До самого конца империи не прекращаются многочисленные мятежи и борьба за императорский трон. </a:t>
            </a:r>
          </a:p>
          <a:p>
            <a:r>
              <a:rPr lang="ru-RU" dirty="0"/>
              <a:t>Для правящего класса Византии характерна </a:t>
            </a:r>
            <a:r>
              <a:rPr lang="ru-RU" dirty="0">
                <a:solidFill>
                  <a:schemeClr val="accent1"/>
                </a:solidFill>
              </a:rPr>
              <a:t>мобильность</a:t>
            </a:r>
            <a:r>
              <a:rPr lang="ru-RU" dirty="0"/>
              <a:t>. Во все времена человек из низов мог пробиться к власти. Так, например, император Михаил II Травл был необразованным наёмником; Василий I был крестьянином, а затем объездчиком лошадей на службе у знатного вельможи. Роман I </a:t>
            </a:r>
            <a:r>
              <a:rPr lang="ru-RU" dirty="0" err="1"/>
              <a:t>Лакапин</a:t>
            </a:r>
            <a:r>
              <a:rPr lang="ru-RU" dirty="0"/>
              <a:t> был также выходцем из крестьян. Михаил IV, до того как стать императором, был менялой, как и один из его братьев</a:t>
            </a:r>
          </a:p>
        </p:txBody>
      </p:sp>
    </p:spTree>
    <p:extLst>
      <p:ext uri="{BB962C8B-B14F-4D97-AF65-F5344CB8AC3E}">
        <p14:creationId xmlns:p14="http://schemas.microsoft.com/office/powerpoint/2010/main" val="5757279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C7D29E-5028-4932-90CA-B7215A553E3B}"/>
              </a:ext>
            </a:extLst>
          </p:cNvPr>
          <p:cNvSpPr>
            <a:spLocks noGrp="1"/>
          </p:cNvSpPr>
          <p:nvPr>
            <p:ph type="title"/>
          </p:nvPr>
        </p:nvSpPr>
        <p:spPr>
          <a:xfrm>
            <a:off x="5146160" y="609600"/>
            <a:ext cx="5978072" cy="970450"/>
          </a:xfrm>
        </p:spPr>
        <p:txBody>
          <a:bodyPr>
            <a:normAutofit/>
          </a:bodyPr>
          <a:lstStyle/>
          <a:p>
            <a:pPr>
              <a:lnSpc>
                <a:spcPct val="90000"/>
              </a:lnSpc>
            </a:pPr>
            <a:r>
              <a:rPr lang="ru-RU" sz="2500">
                <a:effectLst/>
              </a:rPr>
              <a:t>Византийская бюрократия – показатель прогресса или регресса?</a:t>
            </a:r>
            <a:endParaRPr lang="ru-RU" sz="2500"/>
          </a:p>
        </p:txBody>
      </p:sp>
      <p:pic>
        <p:nvPicPr>
          <p:cNvPr id="5" name="Рисунок 4" descr="Изображение выглядит как фотография, закрытый, старый, стол&#10;&#10;Автоматически созданное описание">
            <a:extLst>
              <a:ext uri="{FF2B5EF4-FFF2-40B4-BE49-F238E27FC236}">
                <a16:creationId xmlns:a16="http://schemas.microsoft.com/office/drawing/2014/main" id="{B81907B5-1419-4833-9490-02568A40FF6C}"/>
              </a:ext>
            </a:extLst>
          </p:cNvPr>
          <p:cNvPicPr>
            <a:picLocks noChangeAspect="1"/>
          </p:cNvPicPr>
          <p:nvPr/>
        </p:nvPicPr>
        <p:blipFill rotWithShape="1">
          <a:blip r:embed="rId3"/>
          <a:srcRect l="8005" r="9697"/>
          <a:stretch/>
        </p:blipFill>
        <p:spPr>
          <a:xfrm>
            <a:off x="-10649" y="1"/>
            <a:ext cx="4571649" cy="6858000"/>
          </a:xfrm>
          <a:prstGeom prst="rect">
            <a:avLst/>
          </a:prstGeom>
        </p:spPr>
      </p:pic>
      <p:sp>
        <p:nvSpPr>
          <p:cNvPr id="3" name="Объект 2">
            <a:extLst>
              <a:ext uri="{FF2B5EF4-FFF2-40B4-BE49-F238E27FC236}">
                <a16:creationId xmlns:a16="http://schemas.microsoft.com/office/drawing/2014/main" id="{AF2B0920-A473-4FD0-B10D-14176B982EDD}"/>
              </a:ext>
            </a:extLst>
          </p:cNvPr>
          <p:cNvSpPr>
            <a:spLocks noGrp="1"/>
          </p:cNvSpPr>
          <p:nvPr>
            <p:ph idx="1"/>
          </p:nvPr>
        </p:nvSpPr>
        <p:spPr>
          <a:xfrm>
            <a:off x="5146160" y="1828801"/>
            <a:ext cx="5978072" cy="3866048"/>
          </a:xfrm>
        </p:spPr>
        <p:txBody>
          <a:bodyPr anchor="ctr">
            <a:normAutofit/>
          </a:bodyPr>
          <a:lstStyle/>
          <a:p>
            <a:pPr>
              <a:lnSpc>
                <a:spcPct val="90000"/>
              </a:lnSpc>
            </a:pPr>
            <a:r>
              <a:rPr lang="ru-RU" sz="1700" dirty="0">
                <a:effectLst/>
              </a:rPr>
              <a:t>Византийская империя унаследовала от Римской империи сложную систему </a:t>
            </a:r>
            <a:r>
              <a:rPr lang="ru-RU" sz="1700" dirty="0">
                <a:solidFill>
                  <a:schemeClr val="accent1"/>
                </a:solidFill>
                <a:effectLst/>
              </a:rPr>
              <a:t>аристократии</a:t>
            </a:r>
            <a:r>
              <a:rPr lang="ru-RU" sz="1700" dirty="0">
                <a:effectLst/>
              </a:rPr>
              <a:t> и </a:t>
            </a:r>
            <a:r>
              <a:rPr lang="ru-RU" sz="1700" dirty="0">
                <a:solidFill>
                  <a:schemeClr val="accent1"/>
                </a:solidFill>
                <a:effectLst/>
              </a:rPr>
              <a:t>бюрократии</a:t>
            </a:r>
            <a:r>
              <a:rPr lang="ru-RU" sz="1700" dirty="0">
                <a:effectLst/>
              </a:rPr>
              <a:t>. На вершине пирамиды стоял Император, самодержец, под которым находилось множество чиновников и придворных, приводящих в ход административную машину Византии. </a:t>
            </a:r>
          </a:p>
          <a:p>
            <a:pPr>
              <a:lnSpc>
                <a:spcPct val="90000"/>
              </a:lnSpc>
            </a:pPr>
            <a:r>
              <a:rPr lang="ru-RU" sz="1700" dirty="0">
                <a:effectLst/>
              </a:rPr>
              <a:t>Система административного управления территориями была многократно реформирована, но сохранила свою главную особенность – огромное количество чиновников, титулов, жалований и, как следствие, </a:t>
            </a:r>
            <a:r>
              <a:rPr lang="ru-RU" sz="1700" dirty="0">
                <a:solidFill>
                  <a:schemeClr val="accent1"/>
                </a:solidFill>
                <a:effectLst/>
              </a:rPr>
              <a:t>коррумпированность</a:t>
            </a:r>
            <a:r>
              <a:rPr lang="ru-RU" sz="1700" dirty="0">
                <a:effectLst/>
              </a:rPr>
              <a:t> гос. аппарата. Нельзя сказать однозначно, была ли такая форма организации эффективной, но она определённо превосходила по своей сложности все государства средневековой Европы.</a:t>
            </a:r>
            <a:endParaRPr lang="ru-RU" sz="1700" dirty="0"/>
          </a:p>
        </p:txBody>
      </p:sp>
      <p:pic>
        <p:nvPicPr>
          <p:cNvPr id="14" name="Picture 9">
            <a:extLst>
              <a:ext uri="{FF2B5EF4-FFF2-40B4-BE49-F238E27FC236}">
                <a16:creationId xmlns:a16="http://schemas.microsoft.com/office/drawing/2014/main" id="{5615904E-7549-40B6-8293-72FB7642CD2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spTree>
    <p:extLst>
      <p:ext uri="{BB962C8B-B14F-4D97-AF65-F5344CB8AC3E}">
        <p14:creationId xmlns:p14="http://schemas.microsoft.com/office/powerpoint/2010/main" val="864509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BEEA95-5523-4981-8CFF-F575222D34FB}"/>
              </a:ext>
            </a:extLst>
          </p:cNvPr>
          <p:cNvSpPr>
            <a:spLocks noGrp="1"/>
          </p:cNvSpPr>
          <p:nvPr>
            <p:ph type="title"/>
          </p:nvPr>
        </p:nvSpPr>
        <p:spPr>
          <a:xfrm>
            <a:off x="913795" y="609600"/>
            <a:ext cx="10353762" cy="1164772"/>
          </a:xfrm>
        </p:spPr>
        <p:txBody>
          <a:bodyPr>
            <a:normAutofit/>
          </a:bodyPr>
          <a:lstStyle/>
          <a:p>
            <a:r>
              <a:rPr lang="ru-RU" sz="4000" dirty="0">
                <a:solidFill>
                  <a:schemeClr val="accent1"/>
                </a:solidFill>
              </a:rPr>
              <a:t>Гипотеза</a:t>
            </a:r>
          </a:p>
        </p:txBody>
      </p:sp>
      <p:sp>
        <p:nvSpPr>
          <p:cNvPr id="3" name="Объект 2">
            <a:extLst>
              <a:ext uri="{FF2B5EF4-FFF2-40B4-BE49-F238E27FC236}">
                <a16:creationId xmlns:a16="http://schemas.microsoft.com/office/drawing/2014/main" id="{E235ABF0-84BB-45C3-BE1C-3335B89BA3B4}"/>
              </a:ext>
            </a:extLst>
          </p:cNvPr>
          <p:cNvSpPr>
            <a:spLocks noGrp="1"/>
          </p:cNvSpPr>
          <p:nvPr>
            <p:ph idx="1"/>
          </p:nvPr>
        </p:nvSpPr>
        <p:spPr>
          <a:xfrm>
            <a:off x="1235528" y="2046514"/>
            <a:ext cx="9710296" cy="4587042"/>
          </a:xfrm>
        </p:spPr>
        <p:txBody>
          <a:bodyPr>
            <a:normAutofit/>
          </a:bodyPr>
          <a:lstStyle/>
          <a:p>
            <a:endParaRPr lang="en-US" sz="2000" dirty="0"/>
          </a:p>
          <a:p>
            <a:endParaRPr lang="en-US" sz="2000" dirty="0"/>
          </a:p>
          <a:p>
            <a:r>
              <a:rPr lang="ru-RU" sz="3000" dirty="0"/>
              <a:t>Мы предполагаем, что существует способ создания такого государства путём заимствования исторического опыта, которое включало бы в себя лучшее, что было присуще Великим державам на вершине их развития</a:t>
            </a:r>
          </a:p>
        </p:txBody>
      </p:sp>
    </p:spTree>
    <p:extLst>
      <p:ext uri="{BB962C8B-B14F-4D97-AF65-F5344CB8AC3E}">
        <p14:creationId xmlns:p14="http://schemas.microsoft.com/office/powerpoint/2010/main" val="33548945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2D2C30-91A4-41C1-8EBA-383C44AFFFEA}"/>
              </a:ext>
            </a:extLst>
          </p:cNvPr>
          <p:cNvSpPr>
            <a:spLocks noGrp="1"/>
          </p:cNvSpPr>
          <p:nvPr>
            <p:ph type="title"/>
          </p:nvPr>
        </p:nvSpPr>
        <p:spPr>
          <a:xfrm>
            <a:off x="913795" y="609600"/>
            <a:ext cx="10353762" cy="970450"/>
          </a:xfrm>
        </p:spPr>
        <p:txBody>
          <a:bodyPr>
            <a:normAutofit/>
          </a:bodyPr>
          <a:lstStyle/>
          <a:p>
            <a:r>
              <a:rPr lang="ru-RU" sz="4000" dirty="0"/>
              <a:t>Первая Французская империя</a:t>
            </a:r>
          </a:p>
        </p:txBody>
      </p:sp>
      <p:sp>
        <p:nvSpPr>
          <p:cNvPr id="3" name="Объект 2">
            <a:extLst>
              <a:ext uri="{FF2B5EF4-FFF2-40B4-BE49-F238E27FC236}">
                <a16:creationId xmlns:a16="http://schemas.microsoft.com/office/drawing/2014/main" id="{1AC8C7D4-648C-4335-82A3-860110F4F3CC}"/>
              </a:ext>
            </a:extLst>
          </p:cNvPr>
          <p:cNvSpPr>
            <a:spLocks noGrp="1"/>
          </p:cNvSpPr>
          <p:nvPr>
            <p:ph idx="1"/>
          </p:nvPr>
        </p:nvSpPr>
        <p:spPr>
          <a:xfrm>
            <a:off x="913795" y="1732449"/>
            <a:ext cx="5546272" cy="4058751"/>
          </a:xfrm>
        </p:spPr>
        <p:txBody>
          <a:bodyPr anchor="ctr">
            <a:normAutofit/>
          </a:bodyPr>
          <a:lstStyle/>
          <a:p>
            <a:pPr>
              <a:lnSpc>
                <a:spcPct val="90000"/>
              </a:lnSpc>
            </a:pPr>
            <a:r>
              <a:rPr lang="ru-RU" sz="1900" dirty="0">
                <a:effectLst/>
              </a:rPr>
              <a:t>Новая эпоха в истории Франции — эпоха </a:t>
            </a:r>
            <a:r>
              <a:rPr lang="ru-RU" sz="1900" dirty="0">
                <a:solidFill>
                  <a:schemeClr val="accent1"/>
                </a:solidFill>
                <a:effectLst/>
              </a:rPr>
              <a:t>империи</a:t>
            </a:r>
            <a:r>
              <a:rPr lang="ru-RU" sz="1900" dirty="0">
                <a:effectLst/>
              </a:rPr>
              <a:t>. Правление Наполеона было наполнено войнам, сперва чрезвычайно удачными для Франции. Франция распространила свою власть и влияние почти на всю Европу, оставив глубокий след в её внутренних порядках. Правление Наполеона создало чрезвычайно благоприятные условия для развития земледелия и промышленности. </a:t>
            </a:r>
          </a:p>
          <a:p>
            <a:pPr>
              <a:lnSpc>
                <a:spcPct val="90000"/>
              </a:lnSpc>
            </a:pPr>
            <a:r>
              <a:rPr lang="ru-RU" sz="1900" dirty="0"/>
              <a:t>Смешанная экономика</a:t>
            </a:r>
          </a:p>
          <a:p>
            <a:pPr>
              <a:lnSpc>
                <a:spcPct val="90000"/>
              </a:lnSpc>
            </a:pPr>
            <a:r>
              <a:rPr lang="ru-RU" sz="1900" dirty="0">
                <a:solidFill>
                  <a:schemeClr val="accent1"/>
                </a:solidFill>
              </a:rPr>
              <a:t>Дуалистическая монархия</a:t>
            </a:r>
          </a:p>
          <a:p>
            <a:pPr>
              <a:lnSpc>
                <a:spcPct val="90000"/>
              </a:lnSpc>
            </a:pPr>
            <a:r>
              <a:rPr lang="ru-RU" sz="1900" dirty="0"/>
              <a:t>Унитарное государство</a:t>
            </a:r>
          </a:p>
        </p:txBody>
      </p:sp>
      <p:pic>
        <p:nvPicPr>
          <p:cNvPr id="16" name="Picture 11">
            <a:extLst>
              <a:ext uri="{FF2B5EF4-FFF2-40B4-BE49-F238E27FC236}">
                <a16:creationId xmlns:a16="http://schemas.microsoft.com/office/drawing/2014/main" id="{54F06A21-1E5D-4C2D-AC3E-E0A10F3C2AE4}"/>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6934200" y="1998132"/>
            <a:ext cx="4333632" cy="3521077"/>
          </a:xfrm>
          <a:prstGeom prst="rect">
            <a:avLst/>
          </a:prstGeom>
        </p:spPr>
      </p:pic>
      <p:pic>
        <p:nvPicPr>
          <p:cNvPr id="7" name="Рисунок 6" descr="Изображение выглядит как текст, карта&#10;&#10;Автоматически созданное описание">
            <a:extLst>
              <a:ext uri="{FF2B5EF4-FFF2-40B4-BE49-F238E27FC236}">
                <a16:creationId xmlns:a16="http://schemas.microsoft.com/office/drawing/2014/main" id="{08A1DFE9-4727-4BCC-9499-F4EE8E2F2C95}"/>
              </a:ext>
            </a:extLst>
          </p:cNvPr>
          <p:cNvPicPr>
            <a:picLocks noChangeAspect="1"/>
          </p:cNvPicPr>
          <p:nvPr/>
        </p:nvPicPr>
        <p:blipFill rotWithShape="1">
          <a:blip r:embed="rId4"/>
          <a:srcRect t="21191" r="-3" b="-3"/>
          <a:stretch/>
        </p:blipFill>
        <p:spPr>
          <a:xfrm>
            <a:off x="7066560" y="2132822"/>
            <a:ext cx="4065464" cy="3258006"/>
          </a:xfrm>
          <a:prstGeom prst="rect">
            <a:avLst/>
          </a:prstGeom>
        </p:spPr>
      </p:pic>
    </p:spTree>
    <p:extLst>
      <p:ext uri="{BB962C8B-B14F-4D97-AF65-F5344CB8AC3E}">
        <p14:creationId xmlns:p14="http://schemas.microsoft.com/office/powerpoint/2010/main" val="27896385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4B437A6-D08B-4B04-9D77-BD7E0F2DA176}"/>
              </a:ext>
            </a:extLst>
          </p:cNvPr>
          <p:cNvSpPr>
            <a:spLocks noGrp="1"/>
          </p:cNvSpPr>
          <p:nvPr>
            <p:ph idx="1"/>
          </p:nvPr>
        </p:nvSpPr>
        <p:spPr>
          <a:xfrm>
            <a:off x="919119" y="961053"/>
            <a:ext cx="10353762" cy="5337110"/>
          </a:xfrm>
        </p:spPr>
        <p:txBody>
          <a:bodyPr>
            <a:normAutofit lnSpcReduction="10000"/>
          </a:bodyPr>
          <a:lstStyle/>
          <a:p>
            <a:r>
              <a:rPr lang="ru-RU" sz="2400" dirty="0">
                <a:effectLst/>
              </a:rPr>
              <a:t>Была одной из первых европейских стран, где была реализована </a:t>
            </a:r>
            <a:r>
              <a:rPr lang="ru-RU" sz="2400" dirty="0">
                <a:solidFill>
                  <a:schemeClr val="accent1"/>
                </a:solidFill>
                <a:effectLst/>
              </a:rPr>
              <a:t>Конституция</a:t>
            </a:r>
            <a:r>
              <a:rPr lang="ru-RU" sz="2400" dirty="0">
                <a:effectLst/>
              </a:rPr>
              <a:t> (Конституция 1799 года) и «гражданский Кодекс Наполеона», лёгший в основу конституций многих стран Европы</a:t>
            </a:r>
          </a:p>
          <a:p>
            <a:r>
              <a:rPr lang="ru-RU" sz="2400" dirty="0">
                <a:effectLst/>
              </a:rPr>
              <a:t>С установлением </a:t>
            </a:r>
            <a:r>
              <a:rPr lang="ru-RU" sz="2400" dirty="0">
                <a:solidFill>
                  <a:schemeClr val="accent1"/>
                </a:solidFill>
                <a:effectLst/>
              </a:rPr>
              <a:t>Республики</a:t>
            </a:r>
            <a:r>
              <a:rPr lang="ru-RU" sz="2400" dirty="0">
                <a:effectLst/>
              </a:rPr>
              <a:t> во Франции началось разрушение монархической системы во всей Европе</a:t>
            </a:r>
          </a:p>
          <a:p>
            <a:r>
              <a:rPr lang="ru-RU" sz="2400" dirty="0"/>
              <a:t>Наполеоном была разработана ранняя </a:t>
            </a:r>
            <a:r>
              <a:rPr lang="ru-RU" sz="2400" dirty="0">
                <a:solidFill>
                  <a:schemeClr val="accent1"/>
                </a:solidFill>
              </a:rPr>
              <a:t>дивизионная система </a:t>
            </a:r>
            <a:r>
              <a:rPr lang="ru-RU" sz="2400" dirty="0"/>
              <a:t>командования армиями</a:t>
            </a:r>
            <a:r>
              <a:rPr lang="en-US" sz="2400" dirty="0"/>
              <a:t>;</a:t>
            </a:r>
            <a:r>
              <a:rPr lang="ru-RU" sz="2400" dirty="0"/>
              <a:t> </a:t>
            </a:r>
            <a:r>
              <a:rPr lang="ru-RU" sz="2400" dirty="0">
                <a:effectLst/>
              </a:rPr>
              <a:t>командующим армиями предоставлена полная свобода действий, что явилось новшеством и увеличило эффективность боевых действий его войск</a:t>
            </a:r>
          </a:p>
          <a:p>
            <a:r>
              <a:rPr lang="ru-RU" sz="2400" dirty="0">
                <a:effectLst/>
              </a:rPr>
              <a:t>Результатом наполеоновского правления был небывалый ранее для Франции экономический подъём, тогда как войны, в которых находилась страна, практически не несли экономического вреда</a:t>
            </a:r>
            <a:r>
              <a:rPr lang="ru-RU" dirty="0"/>
              <a:t/>
            </a:r>
            <a:br>
              <a:rPr lang="ru-RU" dirty="0"/>
            </a:br>
            <a:r>
              <a:rPr lang="ru-RU" dirty="0"/>
              <a:t/>
            </a:r>
            <a:br>
              <a:rPr lang="ru-RU" dirty="0"/>
            </a:br>
            <a:endParaRPr lang="ru-RU" dirty="0"/>
          </a:p>
        </p:txBody>
      </p:sp>
    </p:spTree>
    <p:extLst>
      <p:ext uri="{BB962C8B-B14F-4D97-AF65-F5344CB8AC3E}">
        <p14:creationId xmlns:p14="http://schemas.microsoft.com/office/powerpoint/2010/main" val="42846599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8A415D-49F9-4530-91F9-CDE37FACCCFB}"/>
              </a:ext>
            </a:extLst>
          </p:cNvPr>
          <p:cNvSpPr>
            <a:spLocks noGrp="1"/>
          </p:cNvSpPr>
          <p:nvPr>
            <p:ph type="title"/>
          </p:nvPr>
        </p:nvSpPr>
        <p:spPr/>
        <p:txBody>
          <a:bodyPr>
            <a:normAutofit fontScale="90000"/>
          </a:bodyPr>
          <a:lstStyle/>
          <a:p>
            <a:r>
              <a:rPr lang="ru-RU" dirty="0">
                <a:effectLst/>
              </a:rPr>
              <a:t>Что такое дуалистическая монархия и реализация права во Франции </a:t>
            </a:r>
            <a:r>
              <a:rPr lang="en-US" dirty="0">
                <a:effectLst/>
              </a:rPr>
              <a:t>XIX </a:t>
            </a:r>
            <a:r>
              <a:rPr lang="ru-RU" dirty="0">
                <a:effectLst/>
              </a:rPr>
              <a:t>века</a:t>
            </a:r>
            <a:endParaRPr lang="ru-RU" dirty="0"/>
          </a:p>
        </p:txBody>
      </p:sp>
      <p:sp>
        <p:nvSpPr>
          <p:cNvPr id="4" name="Текст 3">
            <a:extLst>
              <a:ext uri="{FF2B5EF4-FFF2-40B4-BE49-F238E27FC236}">
                <a16:creationId xmlns:a16="http://schemas.microsoft.com/office/drawing/2014/main" id="{C056E07C-444D-4460-B394-DA61D39C5E99}"/>
              </a:ext>
            </a:extLst>
          </p:cNvPr>
          <p:cNvSpPr>
            <a:spLocks noGrp="1"/>
          </p:cNvSpPr>
          <p:nvPr>
            <p:ph type="body" idx="1"/>
          </p:nvPr>
        </p:nvSpPr>
        <p:spPr/>
        <p:txBody>
          <a:bodyPr/>
          <a:lstStyle/>
          <a:p>
            <a:r>
              <a:rPr lang="ru-RU" dirty="0">
                <a:solidFill>
                  <a:schemeClr val="accent1"/>
                </a:solidFill>
              </a:rPr>
              <a:t>Дуалистическая монархия</a:t>
            </a:r>
          </a:p>
        </p:txBody>
      </p:sp>
      <p:sp>
        <p:nvSpPr>
          <p:cNvPr id="5" name="Объект 4">
            <a:extLst>
              <a:ext uri="{FF2B5EF4-FFF2-40B4-BE49-F238E27FC236}">
                <a16:creationId xmlns:a16="http://schemas.microsoft.com/office/drawing/2014/main" id="{FB6DBA45-4A13-49DA-B67A-70E5AED8D5F2}"/>
              </a:ext>
            </a:extLst>
          </p:cNvPr>
          <p:cNvSpPr>
            <a:spLocks noGrp="1"/>
          </p:cNvSpPr>
          <p:nvPr>
            <p:ph sz="half" idx="2"/>
          </p:nvPr>
        </p:nvSpPr>
        <p:spPr/>
        <p:txBody>
          <a:bodyPr>
            <a:normAutofit fontScale="70000" lnSpcReduction="20000"/>
          </a:bodyPr>
          <a:lstStyle/>
          <a:p>
            <a:endParaRPr lang="ru-RU" sz="1900" dirty="0">
              <a:solidFill>
                <a:schemeClr val="accent1"/>
              </a:solidFill>
              <a:effectLst/>
            </a:endParaRPr>
          </a:p>
          <a:p>
            <a:endParaRPr lang="ru-RU" sz="1900" dirty="0">
              <a:solidFill>
                <a:schemeClr val="accent1"/>
              </a:solidFill>
              <a:effectLst/>
            </a:endParaRPr>
          </a:p>
          <a:p>
            <a:r>
              <a:rPr lang="ru-RU" sz="1900" dirty="0">
                <a:solidFill>
                  <a:schemeClr val="accent1"/>
                </a:solidFill>
                <a:effectLst/>
              </a:rPr>
              <a:t>Конституционная монархия</a:t>
            </a:r>
            <a:r>
              <a:rPr lang="ru-RU" sz="1900" dirty="0">
                <a:effectLst/>
              </a:rPr>
              <a:t>, в которой власть монарха ограничена конституцией или конституционными актами, но монарх формально и фактически сохраняет обширные властные полномочия.</a:t>
            </a:r>
          </a:p>
          <a:p>
            <a:r>
              <a:rPr lang="ru-RU" sz="1900" dirty="0">
                <a:effectLst/>
              </a:rPr>
              <a:t>Правительство формирует монарх, поэтому реальная политическая власть сохраняется у монарха. </a:t>
            </a:r>
          </a:p>
          <a:p>
            <a:r>
              <a:rPr lang="ru-RU" sz="1900" dirty="0">
                <a:effectLst/>
              </a:rPr>
              <a:t>Характерной особенностью дуалистической монархии является формально-юридическое разделение государственной власти между монархом и парламентом. </a:t>
            </a:r>
            <a:r>
              <a:rPr lang="ru-RU" sz="1900" dirty="0">
                <a:solidFill>
                  <a:schemeClr val="accent1"/>
                </a:solidFill>
                <a:effectLst/>
              </a:rPr>
              <a:t>Исполнительная </a:t>
            </a:r>
            <a:r>
              <a:rPr lang="ru-RU" sz="1900" dirty="0">
                <a:effectLst/>
              </a:rPr>
              <a:t>власть находится в руках </a:t>
            </a:r>
            <a:r>
              <a:rPr lang="ru-RU" sz="1900" dirty="0">
                <a:solidFill>
                  <a:schemeClr val="accent1"/>
                </a:solidFill>
                <a:effectLst/>
              </a:rPr>
              <a:t>монарха</a:t>
            </a:r>
            <a:r>
              <a:rPr lang="ru-RU" sz="1900" dirty="0">
                <a:effectLst/>
              </a:rPr>
              <a:t>, </a:t>
            </a:r>
            <a:r>
              <a:rPr lang="ru-RU" sz="1900" dirty="0">
                <a:solidFill>
                  <a:schemeClr val="accent1"/>
                </a:solidFill>
                <a:effectLst/>
              </a:rPr>
              <a:t>законодательная</a:t>
            </a:r>
            <a:r>
              <a:rPr lang="ru-RU" sz="1900" dirty="0">
                <a:effectLst/>
              </a:rPr>
              <a:t> — </a:t>
            </a:r>
            <a:r>
              <a:rPr lang="ru-RU" sz="1900" dirty="0">
                <a:solidFill>
                  <a:schemeClr val="accent1"/>
                </a:solidFill>
                <a:effectLst/>
              </a:rPr>
              <a:t>у парламента</a:t>
            </a:r>
            <a:r>
              <a:rPr lang="ru-RU" sz="1900" dirty="0">
                <a:effectLst/>
              </a:rPr>
              <a:t>. </a:t>
            </a:r>
          </a:p>
          <a:p>
            <a:endParaRPr lang="ru-RU" dirty="0"/>
          </a:p>
        </p:txBody>
      </p:sp>
      <p:sp>
        <p:nvSpPr>
          <p:cNvPr id="6" name="Текст 5">
            <a:extLst>
              <a:ext uri="{FF2B5EF4-FFF2-40B4-BE49-F238E27FC236}">
                <a16:creationId xmlns:a16="http://schemas.microsoft.com/office/drawing/2014/main" id="{88FECE8C-A644-4761-AD75-8D9AB1A14CF8}"/>
              </a:ext>
            </a:extLst>
          </p:cNvPr>
          <p:cNvSpPr>
            <a:spLocks noGrp="1"/>
          </p:cNvSpPr>
          <p:nvPr>
            <p:ph type="body" sz="quarter" idx="3"/>
          </p:nvPr>
        </p:nvSpPr>
        <p:spPr/>
        <p:txBody>
          <a:bodyPr/>
          <a:lstStyle/>
          <a:p>
            <a:r>
              <a:rPr lang="ru-RU" dirty="0">
                <a:solidFill>
                  <a:schemeClr val="accent1"/>
                </a:solidFill>
              </a:rPr>
              <a:t>Французское право</a:t>
            </a:r>
          </a:p>
        </p:txBody>
      </p:sp>
      <p:sp>
        <p:nvSpPr>
          <p:cNvPr id="7" name="Объект 6">
            <a:extLst>
              <a:ext uri="{FF2B5EF4-FFF2-40B4-BE49-F238E27FC236}">
                <a16:creationId xmlns:a16="http://schemas.microsoft.com/office/drawing/2014/main" id="{BF339300-1F6B-47FA-8912-1FAACB792562}"/>
              </a:ext>
            </a:extLst>
          </p:cNvPr>
          <p:cNvSpPr>
            <a:spLocks noGrp="1"/>
          </p:cNvSpPr>
          <p:nvPr>
            <p:ph sz="quarter" idx="4"/>
          </p:nvPr>
        </p:nvSpPr>
        <p:spPr/>
        <p:txBody>
          <a:bodyPr>
            <a:normAutofit fontScale="62500" lnSpcReduction="20000"/>
          </a:bodyPr>
          <a:lstStyle/>
          <a:p>
            <a:endParaRPr lang="ru-RU" sz="1900" dirty="0">
              <a:effectLst/>
            </a:endParaRPr>
          </a:p>
          <a:p>
            <a:r>
              <a:rPr lang="ru-RU" sz="1900" dirty="0">
                <a:effectLst/>
              </a:rPr>
              <a:t>Французское право в основных чертах сформировалось в период </a:t>
            </a:r>
            <a:r>
              <a:rPr lang="ru-RU" sz="1900" dirty="0">
                <a:solidFill>
                  <a:schemeClr val="accent1"/>
                </a:solidFill>
                <a:effectLst/>
              </a:rPr>
              <a:t>Великой французской революции </a:t>
            </a:r>
            <a:r>
              <a:rPr lang="ru-RU" sz="1900" dirty="0">
                <a:effectLst/>
              </a:rPr>
              <a:t>и в первые последовавшие за нею десятилетия, особенно в годы правления Наполеона (1799—1814 гг.). </a:t>
            </a:r>
          </a:p>
          <a:p>
            <a:r>
              <a:rPr lang="ru-RU" sz="1900" dirty="0">
                <a:effectLst/>
              </a:rPr>
              <a:t>В эпоху великой революции с особой ясностью определились основные устои социально-экономического быта Европы XIX века, — право отлилось в цельную и законченную систему норм, не превзойдённую ни одним из законодательств континентальной Европы того времени. Несмотря на то, что в его создании участвовали очень разнообразные влияния и разного рода исторические случайности, оно оказало огромное влияние на юридическое развитие других стран Европы. Будучи в своем современном состоянии принципиальным и последовательным выражением </a:t>
            </a:r>
            <a:r>
              <a:rPr lang="ru-RU" sz="1900" dirty="0">
                <a:solidFill>
                  <a:schemeClr val="accent1"/>
                </a:solidFill>
                <a:effectLst/>
              </a:rPr>
              <a:t>нового порядка </a:t>
            </a:r>
            <a:r>
              <a:rPr lang="ru-RU" sz="1900" dirty="0">
                <a:effectLst/>
              </a:rPr>
              <a:t>жизни XIX столетия, оно является, вместе с тем, продуктом долгого исторического развития и последовательной творческой деятельности судов и теоретической юриспруденции. </a:t>
            </a:r>
          </a:p>
          <a:p>
            <a:endParaRPr lang="ru-RU" dirty="0"/>
          </a:p>
        </p:txBody>
      </p:sp>
    </p:spTree>
    <p:extLst>
      <p:ext uri="{BB962C8B-B14F-4D97-AF65-F5344CB8AC3E}">
        <p14:creationId xmlns:p14="http://schemas.microsoft.com/office/powerpoint/2010/main" val="4055384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9F0EF4AF-A8A3-408E-AFED-C5DADA76B752}"/>
              </a:ext>
            </a:extLst>
          </p:cNvPr>
          <p:cNvSpPr>
            <a:spLocks noGrp="1"/>
          </p:cNvSpPr>
          <p:nvPr>
            <p:ph type="title"/>
          </p:nvPr>
        </p:nvSpPr>
        <p:spPr/>
        <p:txBody>
          <a:bodyPr/>
          <a:lstStyle/>
          <a:p>
            <a:endParaRPr lang="ru-RU" dirty="0"/>
          </a:p>
        </p:txBody>
      </p:sp>
      <p:sp>
        <p:nvSpPr>
          <p:cNvPr id="5" name="Текст 4">
            <a:extLst>
              <a:ext uri="{FF2B5EF4-FFF2-40B4-BE49-F238E27FC236}">
                <a16:creationId xmlns:a16="http://schemas.microsoft.com/office/drawing/2014/main" id="{87E7DDED-428E-404F-B8B3-79E8CE9FEDCC}"/>
              </a:ext>
            </a:extLst>
          </p:cNvPr>
          <p:cNvSpPr>
            <a:spLocks noGrp="1"/>
          </p:cNvSpPr>
          <p:nvPr>
            <p:ph type="body" idx="1"/>
          </p:nvPr>
        </p:nvSpPr>
        <p:spPr>
          <a:xfrm>
            <a:off x="913795" y="1885950"/>
            <a:ext cx="3300984" cy="576262"/>
          </a:xfrm>
        </p:spPr>
        <p:txBody>
          <a:bodyPr/>
          <a:lstStyle/>
          <a:p>
            <a:r>
              <a:rPr lang="ru-RU" dirty="0">
                <a:solidFill>
                  <a:schemeClr val="accent1"/>
                </a:solidFill>
              </a:rPr>
              <a:t>Швейцария</a:t>
            </a:r>
          </a:p>
        </p:txBody>
      </p:sp>
      <p:sp>
        <p:nvSpPr>
          <p:cNvPr id="8" name="Текст 7">
            <a:extLst>
              <a:ext uri="{FF2B5EF4-FFF2-40B4-BE49-F238E27FC236}">
                <a16:creationId xmlns:a16="http://schemas.microsoft.com/office/drawing/2014/main" id="{468A23A7-4F95-41F4-824E-77DD32650266}"/>
              </a:ext>
            </a:extLst>
          </p:cNvPr>
          <p:cNvSpPr>
            <a:spLocks noGrp="1"/>
          </p:cNvSpPr>
          <p:nvPr>
            <p:ph type="body" sz="half" idx="15"/>
          </p:nvPr>
        </p:nvSpPr>
        <p:spPr/>
        <p:txBody>
          <a:bodyPr>
            <a:noAutofit/>
          </a:bodyPr>
          <a:lstStyle/>
          <a:p>
            <a:r>
              <a:rPr lang="ru-RU" sz="1800" dirty="0">
                <a:effectLst/>
              </a:rPr>
              <a:t>Швейцария — одна из самых </a:t>
            </a:r>
            <a:r>
              <a:rPr lang="ru-RU" sz="1800" dirty="0">
                <a:solidFill>
                  <a:schemeClr val="accent1"/>
                </a:solidFill>
                <a:effectLst/>
              </a:rPr>
              <a:t>развитых</a:t>
            </a:r>
            <a:r>
              <a:rPr lang="ru-RU" sz="1800" dirty="0">
                <a:effectLst/>
              </a:rPr>
              <a:t> стран мира, с самым высоким номинальным богатством взрослого населения и восьмым по величине ВВП на душу населения.</a:t>
            </a:r>
          </a:p>
          <a:p>
            <a:r>
              <a:rPr lang="ru-RU" sz="1800" dirty="0">
                <a:solidFill>
                  <a:schemeClr val="accent1"/>
                </a:solidFill>
                <a:effectLst/>
              </a:rPr>
              <a:t>Конфедерация.</a:t>
            </a:r>
          </a:p>
          <a:p>
            <a:r>
              <a:rPr lang="ru-RU" sz="1800" dirty="0"/>
              <a:t>С </a:t>
            </a:r>
            <a:r>
              <a:rPr lang="en-US" sz="1800" dirty="0"/>
              <a:t>XVI </a:t>
            </a:r>
            <a:r>
              <a:rPr lang="ru-RU" sz="1800" dirty="0"/>
              <a:t>в. ведёт политику вооружённого нейтралитета.</a:t>
            </a:r>
          </a:p>
        </p:txBody>
      </p:sp>
      <p:sp>
        <p:nvSpPr>
          <p:cNvPr id="6" name="Текст 5">
            <a:extLst>
              <a:ext uri="{FF2B5EF4-FFF2-40B4-BE49-F238E27FC236}">
                <a16:creationId xmlns:a16="http://schemas.microsoft.com/office/drawing/2014/main" id="{D6F14FC2-EE2A-49BD-896C-0EAE517D014D}"/>
              </a:ext>
            </a:extLst>
          </p:cNvPr>
          <p:cNvSpPr>
            <a:spLocks noGrp="1"/>
          </p:cNvSpPr>
          <p:nvPr>
            <p:ph type="body" sz="quarter" idx="3"/>
          </p:nvPr>
        </p:nvSpPr>
        <p:spPr/>
        <p:txBody>
          <a:bodyPr/>
          <a:lstStyle/>
          <a:p>
            <a:r>
              <a:rPr lang="ru-RU" dirty="0">
                <a:solidFill>
                  <a:schemeClr val="accent1"/>
                </a:solidFill>
              </a:rPr>
              <a:t>Норвегия</a:t>
            </a:r>
          </a:p>
        </p:txBody>
      </p:sp>
      <p:sp>
        <p:nvSpPr>
          <p:cNvPr id="9" name="Текст 8">
            <a:extLst>
              <a:ext uri="{FF2B5EF4-FFF2-40B4-BE49-F238E27FC236}">
                <a16:creationId xmlns:a16="http://schemas.microsoft.com/office/drawing/2014/main" id="{0B352C4E-5E4A-47C2-A06D-047FFD42A60B}"/>
              </a:ext>
            </a:extLst>
          </p:cNvPr>
          <p:cNvSpPr>
            <a:spLocks noGrp="1"/>
          </p:cNvSpPr>
          <p:nvPr>
            <p:ph type="body" sz="half" idx="16"/>
          </p:nvPr>
        </p:nvSpPr>
        <p:spPr/>
        <p:txBody>
          <a:bodyPr/>
          <a:lstStyle/>
          <a:p>
            <a:r>
              <a:rPr lang="ru-RU" sz="1800" dirty="0">
                <a:effectLst/>
              </a:rPr>
              <a:t>Форма правления — </a:t>
            </a:r>
            <a:r>
              <a:rPr lang="ru-RU" sz="1800" dirty="0">
                <a:solidFill>
                  <a:schemeClr val="accent1"/>
                </a:solidFill>
                <a:effectLst/>
              </a:rPr>
              <a:t>конституционная монархия</a:t>
            </a:r>
            <a:r>
              <a:rPr lang="ru-RU" sz="1800" dirty="0">
                <a:effectLst/>
              </a:rPr>
              <a:t>.</a:t>
            </a:r>
          </a:p>
          <a:p>
            <a:r>
              <a:rPr lang="ru-RU" sz="1800" dirty="0">
                <a:effectLst/>
              </a:rPr>
              <a:t>С 2001 до 2006 и начиная с 2010 года Норвегия возглавляет список стран по </a:t>
            </a:r>
            <a:r>
              <a:rPr lang="ru-RU" sz="1800" dirty="0">
                <a:solidFill>
                  <a:schemeClr val="accent1"/>
                </a:solidFill>
                <a:effectLst/>
              </a:rPr>
              <a:t>индексу человеческого развития</a:t>
            </a:r>
            <a:r>
              <a:rPr lang="ru-RU" sz="1800" dirty="0">
                <a:effectLst/>
              </a:rPr>
              <a:t>.</a:t>
            </a:r>
          </a:p>
          <a:p>
            <a:endParaRPr lang="ru-RU" dirty="0">
              <a:effectLst/>
            </a:endParaRPr>
          </a:p>
          <a:p>
            <a:endParaRPr lang="ru-RU" dirty="0"/>
          </a:p>
        </p:txBody>
      </p:sp>
      <p:sp>
        <p:nvSpPr>
          <p:cNvPr id="7" name="Текст 6">
            <a:extLst>
              <a:ext uri="{FF2B5EF4-FFF2-40B4-BE49-F238E27FC236}">
                <a16:creationId xmlns:a16="http://schemas.microsoft.com/office/drawing/2014/main" id="{0C69EB7A-0D82-4589-9028-D5DAE39C199B}"/>
              </a:ext>
            </a:extLst>
          </p:cNvPr>
          <p:cNvSpPr>
            <a:spLocks noGrp="1"/>
          </p:cNvSpPr>
          <p:nvPr>
            <p:ph type="body" sz="quarter" idx="13"/>
          </p:nvPr>
        </p:nvSpPr>
        <p:spPr/>
        <p:txBody>
          <a:bodyPr/>
          <a:lstStyle/>
          <a:p>
            <a:r>
              <a:rPr lang="ru-RU" dirty="0">
                <a:solidFill>
                  <a:schemeClr val="accent1"/>
                </a:solidFill>
              </a:rPr>
              <a:t>Канада</a:t>
            </a:r>
          </a:p>
        </p:txBody>
      </p:sp>
      <p:sp>
        <p:nvSpPr>
          <p:cNvPr id="10" name="Текст 9">
            <a:extLst>
              <a:ext uri="{FF2B5EF4-FFF2-40B4-BE49-F238E27FC236}">
                <a16:creationId xmlns:a16="http://schemas.microsoft.com/office/drawing/2014/main" id="{7157C9CD-40EA-41A8-A3CB-C07D19780C06}"/>
              </a:ext>
            </a:extLst>
          </p:cNvPr>
          <p:cNvSpPr>
            <a:spLocks noGrp="1"/>
          </p:cNvSpPr>
          <p:nvPr>
            <p:ph type="body" sz="half" idx="17"/>
          </p:nvPr>
        </p:nvSpPr>
        <p:spPr/>
        <p:txBody>
          <a:bodyPr/>
          <a:lstStyle/>
          <a:p>
            <a:r>
              <a:rPr lang="ru-RU" sz="1800" dirty="0">
                <a:effectLst/>
              </a:rPr>
              <a:t>Форма правления — </a:t>
            </a:r>
            <a:r>
              <a:rPr lang="ru-RU" sz="1800" dirty="0">
                <a:solidFill>
                  <a:schemeClr val="accent1"/>
                </a:solidFill>
                <a:effectLst/>
              </a:rPr>
              <a:t>конституционная монархия </a:t>
            </a:r>
            <a:r>
              <a:rPr lang="ru-RU" sz="1800" dirty="0">
                <a:effectLst/>
              </a:rPr>
              <a:t>(королевство) с парламентарной системой, её монархом является монарх Британского Содружества наций.</a:t>
            </a:r>
          </a:p>
          <a:p>
            <a:r>
              <a:rPr lang="ru-RU" sz="1800" dirty="0">
                <a:effectLst/>
              </a:rPr>
              <a:t>Одна из ведущих стран мира </a:t>
            </a:r>
            <a:r>
              <a:rPr lang="ru-RU" sz="1800" dirty="0">
                <a:solidFill>
                  <a:schemeClr val="accent1"/>
                </a:solidFill>
                <a:effectLst/>
              </a:rPr>
              <a:t>по уровню жизни.</a:t>
            </a:r>
          </a:p>
          <a:p>
            <a:endParaRPr lang="ru-RU" dirty="0"/>
          </a:p>
        </p:txBody>
      </p:sp>
    </p:spTree>
    <p:extLst>
      <p:ext uri="{BB962C8B-B14F-4D97-AF65-F5344CB8AC3E}">
        <p14:creationId xmlns:p14="http://schemas.microsoft.com/office/powerpoint/2010/main" val="4694731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Рисунок 3" descr="Изображение выглядит как красный, внутренний, сидит, желтый&#10;&#10;Автоматически созданное описание">
            <a:extLst>
              <a:ext uri="{FF2B5EF4-FFF2-40B4-BE49-F238E27FC236}">
                <a16:creationId xmlns:a16="http://schemas.microsoft.com/office/drawing/2014/main" id="{CA544456-0451-4088-8555-8575DBF6A17F}"/>
              </a:ext>
            </a:extLst>
          </p:cNvPr>
          <p:cNvPicPr>
            <a:picLocks noChangeAspect="1"/>
          </p:cNvPicPr>
          <p:nvPr/>
        </p:nvPicPr>
        <p:blipFill rotWithShape="1">
          <a:blip r:embed="rId3">
            <a:alphaModFix amt="25000"/>
          </a:blip>
          <a:srcRect t="6630" b="6497"/>
          <a:stretch/>
        </p:blipFill>
        <p:spPr>
          <a:xfrm>
            <a:off x="20" y="10"/>
            <a:ext cx="12191980" cy="6857990"/>
          </a:xfrm>
          <a:prstGeom prst="rect">
            <a:avLst/>
          </a:prstGeom>
        </p:spPr>
      </p:pic>
      <p:sp>
        <p:nvSpPr>
          <p:cNvPr id="2" name="Заголовок 1">
            <a:extLst>
              <a:ext uri="{FF2B5EF4-FFF2-40B4-BE49-F238E27FC236}">
                <a16:creationId xmlns:a16="http://schemas.microsoft.com/office/drawing/2014/main" id="{C46C886C-267D-4F6D-AE5A-84402A9C0E79}"/>
              </a:ext>
            </a:extLst>
          </p:cNvPr>
          <p:cNvSpPr>
            <a:spLocks noGrp="1"/>
          </p:cNvSpPr>
          <p:nvPr>
            <p:ph type="title"/>
          </p:nvPr>
        </p:nvSpPr>
        <p:spPr>
          <a:xfrm>
            <a:off x="913795" y="609600"/>
            <a:ext cx="10353762" cy="970450"/>
          </a:xfrm>
        </p:spPr>
        <p:txBody>
          <a:bodyPr>
            <a:normAutofit/>
          </a:bodyPr>
          <a:lstStyle/>
          <a:p>
            <a:r>
              <a:rPr lang="ru-RU" dirty="0"/>
              <a:t>Почему конституционная монархия?</a:t>
            </a:r>
          </a:p>
        </p:txBody>
      </p:sp>
      <p:sp>
        <p:nvSpPr>
          <p:cNvPr id="5" name="Объект 4">
            <a:extLst>
              <a:ext uri="{FF2B5EF4-FFF2-40B4-BE49-F238E27FC236}">
                <a16:creationId xmlns:a16="http://schemas.microsoft.com/office/drawing/2014/main" id="{C1299DDA-DDAF-445F-88E3-EF415B722487}"/>
              </a:ext>
            </a:extLst>
          </p:cNvPr>
          <p:cNvSpPr>
            <a:spLocks noGrp="1"/>
          </p:cNvSpPr>
          <p:nvPr>
            <p:ph idx="1"/>
          </p:nvPr>
        </p:nvSpPr>
        <p:spPr>
          <a:xfrm>
            <a:off x="913795" y="1732449"/>
            <a:ext cx="10353762" cy="4058751"/>
          </a:xfrm>
        </p:spPr>
        <p:txBody>
          <a:bodyPr anchor="ctr">
            <a:normAutofit/>
          </a:bodyPr>
          <a:lstStyle/>
          <a:p>
            <a:pPr marL="36900" indent="0">
              <a:buNone/>
            </a:pPr>
            <a:r>
              <a:rPr lang="ru-RU" dirty="0"/>
              <a:t>Как видно из анализа внутреннего устройства ведущих по уровню жизни, техническому развитию, экономике держав, во многих из тех, что существуют по сей день, формой правления выступает ограниченная конституцией монархия. Вероятно, высокий уровень развития этих государств обусловлен тем, что в таких обществах переход к правовому государству происходил путём проведения политических и социальных реформ, но не в результате гражданских войн или интервенций. </a:t>
            </a:r>
          </a:p>
        </p:txBody>
      </p:sp>
    </p:spTree>
    <p:extLst>
      <p:ext uri="{BB962C8B-B14F-4D97-AF65-F5344CB8AC3E}">
        <p14:creationId xmlns:p14="http://schemas.microsoft.com/office/powerpoint/2010/main" val="34623332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6A0629-C061-4AB8-9103-E4149A95E361}"/>
              </a:ext>
            </a:extLst>
          </p:cNvPr>
          <p:cNvSpPr>
            <a:spLocks noGrp="1"/>
          </p:cNvSpPr>
          <p:nvPr>
            <p:ph type="title"/>
          </p:nvPr>
        </p:nvSpPr>
        <p:spPr>
          <a:xfrm>
            <a:off x="913795" y="609600"/>
            <a:ext cx="10353762" cy="970450"/>
          </a:xfrm>
        </p:spPr>
        <p:txBody>
          <a:bodyPr/>
          <a:lstStyle/>
          <a:p>
            <a:r>
              <a:rPr lang="ru-RU" dirty="0"/>
              <a:t>Заключение и вывод</a:t>
            </a:r>
          </a:p>
        </p:txBody>
      </p:sp>
      <p:sp>
        <p:nvSpPr>
          <p:cNvPr id="3" name="Объект 2">
            <a:extLst>
              <a:ext uri="{FF2B5EF4-FFF2-40B4-BE49-F238E27FC236}">
                <a16:creationId xmlns:a16="http://schemas.microsoft.com/office/drawing/2014/main" id="{F83A951D-1854-4560-A3CC-96EBD4F1ADD1}"/>
              </a:ext>
            </a:extLst>
          </p:cNvPr>
          <p:cNvSpPr>
            <a:spLocks noGrp="1"/>
          </p:cNvSpPr>
          <p:nvPr>
            <p:ph idx="1"/>
          </p:nvPr>
        </p:nvSpPr>
        <p:spPr/>
        <p:txBody>
          <a:bodyPr>
            <a:normAutofit lnSpcReduction="10000"/>
          </a:bodyPr>
          <a:lstStyle/>
          <a:p>
            <a:pPr marL="36900" indent="0">
              <a:buNone/>
            </a:pPr>
            <a:r>
              <a:rPr lang="ru-RU" dirty="0"/>
              <a:t>Проведя исследование и проанализировав представления учащихся об идеальном государственном устройстве, мы пришли к выводу, что в идеальном государстве</a:t>
            </a:r>
          </a:p>
          <a:p>
            <a:r>
              <a:rPr lang="ru-RU" dirty="0"/>
              <a:t>Форма правления – </a:t>
            </a:r>
            <a:r>
              <a:rPr lang="ru-RU" dirty="0">
                <a:solidFill>
                  <a:schemeClr val="accent1"/>
                </a:solidFill>
              </a:rPr>
              <a:t>конституционная монархия</a:t>
            </a:r>
          </a:p>
          <a:p>
            <a:r>
              <a:rPr lang="ru-RU" dirty="0"/>
              <a:t>Форма государственного устройства – </a:t>
            </a:r>
            <a:r>
              <a:rPr lang="ru-RU" dirty="0">
                <a:solidFill>
                  <a:schemeClr val="accent1"/>
                </a:solidFill>
              </a:rPr>
              <a:t>федерация</a:t>
            </a:r>
          </a:p>
          <a:p>
            <a:r>
              <a:rPr lang="ru-RU" dirty="0"/>
              <a:t>Экономическая система – смесь </a:t>
            </a:r>
            <a:r>
              <a:rPr lang="ru-RU" dirty="0">
                <a:solidFill>
                  <a:schemeClr val="accent1"/>
                </a:solidFill>
              </a:rPr>
              <a:t>рыночной</a:t>
            </a:r>
            <a:r>
              <a:rPr lang="ru-RU" dirty="0"/>
              <a:t> и </a:t>
            </a:r>
            <a:r>
              <a:rPr lang="ru-RU" dirty="0">
                <a:solidFill>
                  <a:schemeClr val="accent1"/>
                </a:solidFill>
              </a:rPr>
              <a:t>командной</a:t>
            </a:r>
            <a:r>
              <a:rPr lang="ru-RU" dirty="0"/>
              <a:t> систем, в которой товары первой необходимости производятся и гарантируются государством по директивным ценам, развита социальная сфера государственных субсидий, а все остальные отрасли производства находятся в частной собственности.</a:t>
            </a:r>
          </a:p>
          <a:p>
            <a:r>
              <a:rPr lang="ru-RU" dirty="0">
                <a:solidFill>
                  <a:schemeClr val="accent1"/>
                </a:solidFill>
              </a:rPr>
              <a:t>Эгалитарный</a:t>
            </a:r>
            <a:r>
              <a:rPr lang="ru-RU" dirty="0"/>
              <a:t> тип общества – правовое равенство всех людей в государстве и возможность каждого человека самостоятельно определять свою судьбу.</a:t>
            </a:r>
          </a:p>
          <a:p>
            <a:r>
              <a:rPr lang="ru-RU" dirty="0"/>
              <a:t>Форма организации политической власти – </a:t>
            </a:r>
            <a:r>
              <a:rPr lang="ru-RU" dirty="0">
                <a:solidFill>
                  <a:schemeClr val="accent1"/>
                </a:solidFill>
              </a:rPr>
              <a:t>правовое государство</a:t>
            </a:r>
            <a:r>
              <a:rPr lang="ru-RU" dirty="0"/>
              <a:t>.</a:t>
            </a:r>
          </a:p>
        </p:txBody>
      </p:sp>
      <mc:AlternateContent xmlns:mc="http://schemas.openxmlformats.org/markup-compatibility/2006" xmlns:p14="http://schemas.microsoft.com/office/powerpoint/2010/main">
        <mc:Choice Requires="p14">
          <p:contentPart p14:bwMode="auto" r:id="rId2">
            <p14:nvContentPartPr>
              <p14:cNvPr id="4" name="Рукописный ввод 3">
                <a:extLst>
                  <a:ext uri="{FF2B5EF4-FFF2-40B4-BE49-F238E27FC236}">
                    <a16:creationId xmlns:a16="http://schemas.microsoft.com/office/drawing/2014/main" id="{9448F197-1119-4B4E-A143-2A701FB8A426}"/>
                  </a:ext>
                </a:extLst>
              </p14:cNvPr>
              <p14:cNvContentPartPr/>
              <p14:nvPr/>
            </p14:nvContentPartPr>
            <p14:xfrm>
              <a:off x="7932405" y="4943445"/>
              <a:ext cx="175680" cy="124920"/>
            </p14:xfrm>
          </p:contentPart>
        </mc:Choice>
        <mc:Fallback xmlns="">
          <p:pic>
            <p:nvPicPr>
              <p:cNvPr id="4" name="Рукописный ввод 3">
                <a:extLst>
                  <a:ext uri="{FF2B5EF4-FFF2-40B4-BE49-F238E27FC236}">
                    <a16:creationId xmlns:a16="http://schemas.microsoft.com/office/drawing/2014/main" id="{9448F197-1119-4B4E-A143-2A701FB8A426}"/>
                  </a:ext>
                </a:extLst>
              </p:cNvPr>
              <p:cNvPicPr/>
              <p:nvPr/>
            </p:nvPicPr>
            <p:blipFill>
              <a:blip r:embed="rId3"/>
              <a:stretch>
                <a:fillRect/>
              </a:stretch>
            </p:blipFill>
            <p:spPr>
              <a:xfrm>
                <a:off x="7923405" y="4934445"/>
                <a:ext cx="193320" cy="142560"/>
              </a:xfrm>
              <a:prstGeom prst="rect">
                <a:avLst/>
              </a:prstGeom>
            </p:spPr>
          </p:pic>
        </mc:Fallback>
      </mc:AlternateContent>
    </p:spTree>
    <p:extLst>
      <p:ext uri="{BB962C8B-B14F-4D97-AF65-F5344CB8AC3E}">
        <p14:creationId xmlns:p14="http://schemas.microsoft.com/office/powerpoint/2010/main" val="26194980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a:extLst>
              <a:ext uri="{FF2B5EF4-FFF2-40B4-BE49-F238E27FC236}">
                <a16:creationId xmlns:a16="http://schemas.microsoft.com/office/drawing/2014/main" id="{BEE05ED5-FC8C-4958-839F-63C40C352C6F}"/>
              </a:ext>
            </a:extLst>
          </p:cNvPr>
          <p:cNvSpPr>
            <a:spLocks noGrp="1"/>
          </p:cNvSpPr>
          <p:nvPr>
            <p:ph type="title"/>
          </p:nvPr>
        </p:nvSpPr>
        <p:spPr/>
        <p:txBody>
          <a:bodyPr/>
          <a:lstStyle/>
          <a:p>
            <a:r>
              <a:rPr lang="ru-RU" dirty="0"/>
              <a:t>Литература</a:t>
            </a:r>
          </a:p>
        </p:txBody>
      </p:sp>
      <p:sp>
        <p:nvSpPr>
          <p:cNvPr id="8" name="Объект 7">
            <a:extLst>
              <a:ext uri="{FF2B5EF4-FFF2-40B4-BE49-F238E27FC236}">
                <a16:creationId xmlns:a16="http://schemas.microsoft.com/office/drawing/2014/main" id="{0975FDBB-3BAA-4998-8C2D-B1D900150A5C}"/>
              </a:ext>
            </a:extLst>
          </p:cNvPr>
          <p:cNvSpPr>
            <a:spLocks noGrp="1"/>
          </p:cNvSpPr>
          <p:nvPr>
            <p:ph idx="1"/>
          </p:nvPr>
        </p:nvSpPr>
        <p:spPr/>
        <p:txBody>
          <a:bodyPr/>
          <a:lstStyle/>
          <a:p>
            <a:r>
              <a:rPr lang="en-US" dirty="0">
                <a:hlinkClick r:id="rId2"/>
              </a:rPr>
              <a:t>https://gtmarket.ru/ratings/legatum-prosperity-index/info</a:t>
            </a:r>
            <a:endParaRPr lang="ru-RU" dirty="0"/>
          </a:p>
          <a:p>
            <a:r>
              <a:rPr lang="en-US" dirty="0">
                <a:hlinkClick r:id="rId3"/>
              </a:rPr>
              <a:t>https://invlab.ru/biznes/samye-silnye-ekonomiki-mira/</a:t>
            </a:r>
            <a:endParaRPr lang="ru-RU" dirty="0"/>
          </a:p>
          <a:p>
            <a:r>
              <a:rPr lang="en-US" dirty="0">
                <a:hlinkClick r:id="rId4"/>
              </a:rPr>
              <a:t>https://www.yaklass.ru/materiali?mode=cht&amp;chtid=608</a:t>
            </a:r>
            <a:endParaRPr lang="ru-RU" dirty="0"/>
          </a:p>
          <a:p>
            <a:r>
              <a:rPr lang="en-US" dirty="0">
                <a:hlinkClick r:id="rId5"/>
              </a:rPr>
              <a:t>https://naked-science.ru/article/history/tsiklichna-li-istoriya-chelove</a:t>
            </a:r>
            <a:endParaRPr lang="ru-RU" dirty="0"/>
          </a:p>
          <a:p>
            <a:r>
              <a:rPr lang="en-US" dirty="0">
                <a:hlinkClick r:id="rId6"/>
              </a:rPr>
              <a:t>https://w.histrf.ru/articles/article/show/kommunizm</a:t>
            </a:r>
            <a:endParaRPr lang="ru-RU" dirty="0"/>
          </a:p>
          <a:p>
            <a:r>
              <a:rPr lang="en-US" dirty="0">
                <a:hlinkClick r:id="rId7"/>
              </a:rPr>
              <a:t>https://fb.ru/article/284575/uchenie-aristotelya-o-gosudarstve-i-prave</a:t>
            </a:r>
            <a:endParaRPr lang="ru-RU" dirty="0"/>
          </a:p>
          <a:p>
            <a:endParaRPr lang="ru-RU" dirty="0"/>
          </a:p>
          <a:p>
            <a:endParaRPr lang="ru-RU" dirty="0"/>
          </a:p>
          <a:p>
            <a:endParaRPr lang="ru-RU" dirty="0"/>
          </a:p>
        </p:txBody>
      </p:sp>
    </p:spTree>
    <p:extLst>
      <p:ext uri="{BB962C8B-B14F-4D97-AF65-F5344CB8AC3E}">
        <p14:creationId xmlns:p14="http://schemas.microsoft.com/office/powerpoint/2010/main" val="326331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30B549-7F31-4056-9A0B-AAC779ABF670}"/>
              </a:ext>
            </a:extLst>
          </p:cNvPr>
          <p:cNvSpPr>
            <a:spLocks noGrp="1"/>
          </p:cNvSpPr>
          <p:nvPr>
            <p:ph type="title"/>
          </p:nvPr>
        </p:nvSpPr>
        <p:spPr>
          <a:xfrm>
            <a:off x="913795" y="609600"/>
            <a:ext cx="10353762" cy="1164772"/>
          </a:xfrm>
        </p:spPr>
        <p:txBody>
          <a:bodyPr>
            <a:normAutofit/>
          </a:bodyPr>
          <a:lstStyle/>
          <a:p>
            <a:r>
              <a:rPr lang="ru-RU" sz="4000" dirty="0">
                <a:solidFill>
                  <a:schemeClr val="accent1"/>
                </a:solidFill>
              </a:rPr>
              <a:t>Актуальность</a:t>
            </a:r>
          </a:p>
        </p:txBody>
      </p:sp>
      <p:sp>
        <p:nvSpPr>
          <p:cNvPr id="3" name="Объект 2">
            <a:extLst>
              <a:ext uri="{FF2B5EF4-FFF2-40B4-BE49-F238E27FC236}">
                <a16:creationId xmlns:a16="http://schemas.microsoft.com/office/drawing/2014/main" id="{428D4788-4D3F-4DCA-B6D7-CFBDA350B4BA}"/>
              </a:ext>
            </a:extLst>
          </p:cNvPr>
          <p:cNvSpPr>
            <a:spLocks noGrp="1"/>
          </p:cNvSpPr>
          <p:nvPr>
            <p:ph idx="1"/>
          </p:nvPr>
        </p:nvSpPr>
        <p:spPr>
          <a:xfrm>
            <a:off x="913795" y="2046513"/>
            <a:ext cx="9710296" cy="4060372"/>
          </a:xfrm>
        </p:spPr>
        <p:txBody>
          <a:bodyPr>
            <a:normAutofit/>
          </a:bodyPr>
          <a:lstStyle/>
          <a:p>
            <a:endParaRPr lang="ru-RU" sz="2000" dirty="0"/>
          </a:p>
          <a:p>
            <a:endParaRPr lang="ru-RU" sz="2000" dirty="0"/>
          </a:p>
          <a:p>
            <a:r>
              <a:rPr lang="ru-RU" sz="3000" dirty="0"/>
              <a:t>Мы предполагаем, что существует способ создания такого государства путём заимствования исторического опыта, которое включало бы в себя лучшее, что было присуще Великим державам на вершине их развития</a:t>
            </a:r>
          </a:p>
        </p:txBody>
      </p:sp>
    </p:spTree>
    <p:extLst>
      <p:ext uri="{BB962C8B-B14F-4D97-AF65-F5344CB8AC3E}">
        <p14:creationId xmlns:p14="http://schemas.microsoft.com/office/powerpoint/2010/main" val="1830515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a:extLst>
              <a:ext uri="{FF2B5EF4-FFF2-40B4-BE49-F238E27FC236}">
                <a16:creationId xmlns:a16="http://schemas.microsoft.com/office/drawing/2014/main" id="{CF0912BF-D464-40EE-8879-2C4CB348934F}"/>
              </a:ext>
            </a:extLst>
          </p:cNvPr>
          <p:cNvSpPr>
            <a:spLocks noGrp="1"/>
          </p:cNvSpPr>
          <p:nvPr>
            <p:ph type="title"/>
          </p:nvPr>
        </p:nvSpPr>
        <p:spPr/>
        <p:txBody>
          <a:bodyPr/>
          <a:lstStyle/>
          <a:p>
            <a:r>
              <a:rPr lang="ru-RU" dirty="0">
                <a:solidFill>
                  <a:schemeClr val="accent1"/>
                </a:solidFill>
              </a:rPr>
              <a:t>Задачи и цели</a:t>
            </a:r>
          </a:p>
        </p:txBody>
      </p:sp>
      <p:sp>
        <p:nvSpPr>
          <p:cNvPr id="8" name="Текст 7">
            <a:extLst>
              <a:ext uri="{FF2B5EF4-FFF2-40B4-BE49-F238E27FC236}">
                <a16:creationId xmlns:a16="http://schemas.microsoft.com/office/drawing/2014/main" id="{4F5BC267-D8BF-43B1-8A25-3DAC1B98A357}"/>
              </a:ext>
            </a:extLst>
          </p:cNvPr>
          <p:cNvSpPr>
            <a:spLocks noGrp="1"/>
          </p:cNvSpPr>
          <p:nvPr>
            <p:ph type="body" idx="1"/>
          </p:nvPr>
        </p:nvSpPr>
        <p:spPr/>
        <p:txBody>
          <a:bodyPr/>
          <a:lstStyle/>
          <a:p>
            <a:r>
              <a:rPr lang="ru-RU" dirty="0">
                <a:solidFill>
                  <a:schemeClr val="accent1"/>
                </a:solidFill>
              </a:rPr>
              <a:t>Цель</a:t>
            </a:r>
          </a:p>
        </p:txBody>
      </p:sp>
      <p:sp>
        <p:nvSpPr>
          <p:cNvPr id="9" name="Объект 8">
            <a:extLst>
              <a:ext uri="{FF2B5EF4-FFF2-40B4-BE49-F238E27FC236}">
                <a16:creationId xmlns:a16="http://schemas.microsoft.com/office/drawing/2014/main" id="{7217163B-5220-4192-BF94-634B8C4034FD}"/>
              </a:ext>
            </a:extLst>
          </p:cNvPr>
          <p:cNvSpPr>
            <a:spLocks noGrp="1"/>
          </p:cNvSpPr>
          <p:nvPr>
            <p:ph sz="half" idx="2"/>
          </p:nvPr>
        </p:nvSpPr>
        <p:spPr/>
        <p:txBody>
          <a:bodyPr>
            <a:normAutofit/>
          </a:bodyPr>
          <a:lstStyle/>
          <a:p>
            <a:endParaRPr lang="ru-RU" dirty="0">
              <a:effectLst>
                <a:outerShdw blurRad="38100" dist="38100" dir="2700000" algn="tl">
                  <a:srgbClr val="000000">
                    <a:alpha val="43137"/>
                  </a:srgbClr>
                </a:outerShdw>
              </a:effectLst>
            </a:endParaRPr>
          </a:p>
          <a:p>
            <a:endParaRPr lang="ru-RU" dirty="0">
              <a:effectLst>
                <a:outerShdw blurRad="38100" dist="38100" dir="2700000" algn="tl">
                  <a:srgbClr val="000000">
                    <a:alpha val="43137"/>
                  </a:srgbClr>
                </a:outerShdw>
              </a:effectLst>
            </a:endParaRPr>
          </a:p>
          <a:p>
            <a:r>
              <a:rPr lang="ru-RU" dirty="0">
                <a:effectLst>
                  <a:outerShdw blurRad="38100" dist="38100" dir="2700000" algn="tl">
                    <a:srgbClr val="000000">
                      <a:alpha val="43137"/>
                    </a:srgbClr>
                  </a:outerShdw>
                </a:effectLst>
              </a:rPr>
              <a:t>Изучение </a:t>
            </a:r>
            <a:r>
              <a:rPr lang="ru-RU" dirty="0" smtClean="0">
                <a:effectLst>
                  <a:outerShdw blurRad="38100" dist="38100" dir="2700000" algn="tl">
                    <a:srgbClr val="000000">
                      <a:alpha val="43137"/>
                    </a:srgbClr>
                  </a:outerShdw>
                </a:effectLst>
              </a:rPr>
              <a:t>факторов, оказавших наибольшее </a:t>
            </a:r>
            <a:r>
              <a:rPr lang="ru-RU" dirty="0">
                <a:effectLst>
                  <a:outerShdw blurRad="38100" dist="38100" dir="2700000" algn="tl">
                    <a:srgbClr val="000000">
                      <a:alpha val="43137"/>
                    </a:srgbClr>
                  </a:outerShdw>
                </a:effectLst>
              </a:rPr>
              <a:t>влияние на рост и благосостояние стран мира</a:t>
            </a:r>
            <a:endParaRPr lang="ru-RU" dirty="0"/>
          </a:p>
        </p:txBody>
      </p:sp>
      <p:sp>
        <p:nvSpPr>
          <p:cNvPr id="10" name="Текст 9">
            <a:extLst>
              <a:ext uri="{FF2B5EF4-FFF2-40B4-BE49-F238E27FC236}">
                <a16:creationId xmlns:a16="http://schemas.microsoft.com/office/drawing/2014/main" id="{22FAF639-5E6B-4E30-A15C-B9927052D12F}"/>
              </a:ext>
            </a:extLst>
          </p:cNvPr>
          <p:cNvSpPr>
            <a:spLocks noGrp="1"/>
          </p:cNvSpPr>
          <p:nvPr>
            <p:ph type="body" sz="quarter" idx="3"/>
          </p:nvPr>
        </p:nvSpPr>
        <p:spPr/>
        <p:txBody>
          <a:bodyPr/>
          <a:lstStyle/>
          <a:p>
            <a:r>
              <a:rPr lang="ru-RU" dirty="0">
                <a:solidFill>
                  <a:schemeClr val="accent1"/>
                </a:solidFill>
              </a:rPr>
              <a:t>Задачи</a:t>
            </a:r>
          </a:p>
        </p:txBody>
      </p:sp>
      <p:sp>
        <p:nvSpPr>
          <p:cNvPr id="11" name="Объект 10">
            <a:extLst>
              <a:ext uri="{FF2B5EF4-FFF2-40B4-BE49-F238E27FC236}">
                <a16:creationId xmlns:a16="http://schemas.microsoft.com/office/drawing/2014/main" id="{C330E8DC-6AA0-45B3-96C2-78100A494C1C}"/>
              </a:ext>
            </a:extLst>
          </p:cNvPr>
          <p:cNvSpPr>
            <a:spLocks noGrp="1"/>
          </p:cNvSpPr>
          <p:nvPr>
            <p:ph sz="quarter" idx="4"/>
          </p:nvPr>
        </p:nvSpPr>
        <p:spPr/>
        <p:txBody>
          <a:bodyPr>
            <a:normAutofit fontScale="92500" lnSpcReduction="10000"/>
          </a:bodyPr>
          <a:lstStyle/>
          <a:p>
            <a:endParaRPr lang="ru-RU" dirty="0">
              <a:effectLst/>
            </a:endParaRPr>
          </a:p>
          <a:p>
            <a:r>
              <a:rPr lang="ru-RU" dirty="0">
                <a:effectLst/>
              </a:rPr>
              <a:t>Сравнить темпы технологического развития цивилизаций в зависимости от событий, протекающих в мировой истории </a:t>
            </a:r>
          </a:p>
          <a:p>
            <a:r>
              <a:rPr lang="ru-RU" dirty="0"/>
              <a:t>Подготовить опрос среди 10-11 классов и обработать полученные данные, составив рейтинг стран по процветанию</a:t>
            </a:r>
          </a:p>
          <a:p>
            <a:r>
              <a:rPr lang="ru-RU" dirty="0"/>
              <a:t>Проанализировать причины роста Великих держав в периоды их </a:t>
            </a:r>
            <a:r>
              <a:rPr lang="ru-RU" dirty="0" smtClean="0"/>
              <a:t>возвышения</a:t>
            </a:r>
          </a:p>
          <a:p>
            <a:r>
              <a:rPr lang="ru-RU" dirty="0" smtClean="0"/>
              <a:t>Сделать брошюру, иллюстрирующую результаты исследования</a:t>
            </a:r>
            <a:endParaRPr lang="ru-RU" dirty="0"/>
          </a:p>
          <a:p>
            <a:pPr marL="36900" indent="0">
              <a:buNone/>
            </a:pPr>
            <a:endParaRPr lang="ru-RU" dirty="0"/>
          </a:p>
        </p:txBody>
      </p:sp>
    </p:spTree>
    <p:extLst>
      <p:ext uri="{BB962C8B-B14F-4D97-AF65-F5344CB8AC3E}">
        <p14:creationId xmlns:p14="http://schemas.microsoft.com/office/powerpoint/2010/main" val="3582465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B13B55-39FA-5D44-8D84-0753B83FF77E}"/>
              </a:ext>
            </a:extLst>
          </p:cNvPr>
          <p:cNvSpPr>
            <a:spLocks noGrp="1"/>
          </p:cNvSpPr>
          <p:nvPr>
            <p:ph type="title"/>
          </p:nvPr>
        </p:nvSpPr>
        <p:spPr>
          <a:xfrm>
            <a:off x="933537" y="619593"/>
            <a:ext cx="10353762" cy="970450"/>
          </a:xfrm>
        </p:spPr>
        <p:txBody>
          <a:bodyPr/>
          <a:lstStyle/>
          <a:p>
            <a:r>
              <a:rPr lang="en-GB"/>
              <a:t>Анализ анкетирования</a:t>
            </a:r>
            <a:endParaRPr lang="ru-RU"/>
          </a:p>
        </p:txBody>
      </p:sp>
      <p:graphicFrame>
        <p:nvGraphicFramePr>
          <p:cNvPr id="20" name="Объект 19">
            <a:extLst>
              <a:ext uri="{FF2B5EF4-FFF2-40B4-BE49-F238E27FC236}">
                <a16:creationId xmlns:a16="http://schemas.microsoft.com/office/drawing/2014/main" id="{1F21DAE2-8072-A648-8187-9C1B139ED9BB}"/>
              </a:ext>
            </a:extLst>
          </p:cNvPr>
          <p:cNvGraphicFramePr>
            <a:graphicFrameLocks noGrp="1"/>
          </p:cNvGraphicFramePr>
          <p:nvPr>
            <p:ph idx="1"/>
            <p:extLst>
              <p:ext uri="{D42A27DB-BD31-4B8C-83A1-F6EECF244321}">
                <p14:modId xmlns:p14="http://schemas.microsoft.com/office/powerpoint/2010/main" val="1505549105"/>
              </p:ext>
            </p:extLst>
          </p:nvPr>
        </p:nvGraphicFramePr>
        <p:xfrm>
          <a:off x="853928" y="1828332"/>
          <a:ext cx="10344150" cy="47820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19423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FBCF358-971A-4C4F-B9CF-3CFDC0F96559}"/>
              </a:ext>
            </a:extLst>
          </p:cNvPr>
          <p:cNvSpPr>
            <a:spLocks noGrp="1"/>
          </p:cNvSpPr>
          <p:nvPr>
            <p:ph type="title"/>
          </p:nvPr>
        </p:nvSpPr>
        <p:spPr>
          <a:xfrm>
            <a:off x="913795" y="609600"/>
            <a:ext cx="10353762" cy="970450"/>
          </a:xfrm>
        </p:spPr>
        <p:txBody>
          <a:bodyPr/>
          <a:lstStyle/>
          <a:p>
            <a:r>
              <a:rPr lang="ru-RU"/>
              <a:t>Анализ анкетирования</a:t>
            </a:r>
            <a:endParaRPr lang="ru-RU" dirty="0"/>
          </a:p>
        </p:txBody>
      </p:sp>
      <p:graphicFrame>
        <p:nvGraphicFramePr>
          <p:cNvPr id="6" name="Объект 5">
            <a:extLst>
              <a:ext uri="{FF2B5EF4-FFF2-40B4-BE49-F238E27FC236}">
                <a16:creationId xmlns:a16="http://schemas.microsoft.com/office/drawing/2014/main" id="{D7EB1661-ECF4-451A-8364-DCA0C87B571B}"/>
              </a:ext>
            </a:extLst>
          </p:cNvPr>
          <p:cNvGraphicFramePr>
            <a:graphicFrameLocks noGrp="1"/>
          </p:cNvGraphicFramePr>
          <p:nvPr>
            <p:ph idx="1"/>
            <p:extLst>
              <p:ext uri="{D42A27DB-BD31-4B8C-83A1-F6EECF244321}">
                <p14:modId xmlns:p14="http://schemas.microsoft.com/office/powerpoint/2010/main" val="2393926129"/>
              </p:ext>
            </p:extLst>
          </p:nvPr>
        </p:nvGraphicFramePr>
        <p:xfrm>
          <a:off x="914400" y="1731963"/>
          <a:ext cx="10353675" cy="49355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35832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DB4303-A3AD-44A3-9E2C-FDA99C1A5389}"/>
              </a:ext>
            </a:extLst>
          </p:cNvPr>
          <p:cNvSpPr>
            <a:spLocks noGrp="1"/>
          </p:cNvSpPr>
          <p:nvPr>
            <p:ph type="title"/>
          </p:nvPr>
        </p:nvSpPr>
        <p:spPr/>
        <p:txBody>
          <a:bodyPr/>
          <a:lstStyle/>
          <a:p>
            <a:r>
              <a:rPr lang="ru-RU" dirty="0"/>
              <a:t>Анализ анкетирования</a:t>
            </a:r>
          </a:p>
        </p:txBody>
      </p:sp>
      <p:graphicFrame>
        <p:nvGraphicFramePr>
          <p:cNvPr id="6" name="Объект 5">
            <a:extLst>
              <a:ext uri="{FF2B5EF4-FFF2-40B4-BE49-F238E27FC236}">
                <a16:creationId xmlns:a16="http://schemas.microsoft.com/office/drawing/2014/main" id="{0FE52E75-8AFD-4EB1-A5DA-4E3119180942}"/>
              </a:ext>
            </a:extLst>
          </p:cNvPr>
          <p:cNvGraphicFramePr>
            <a:graphicFrameLocks noGrp="1"/>
          </p:cNvGraphicFramePr>
          <p:nvPr>
            <p:ph idx="1"/>
            <p:extLst>
              <p:ext uri="{D42A27DB-BD31-4B8C-83A1-F6EECF244321}">
                <p14:modId xmlns:p14="http://schemas.microsoft.com/office/powerpoint/2010/main" val="2756113963"/>
              </p:ext>
            </p:extLst>
          </p:nvPr>
        </p:nvGraphicFramePr>
        <p:xfrm>
          <a:off x="913882" y="1899228"/>
          <a:ext cx="10353675" cy="467302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7009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FDFE05-9CD0-405C-8325-0B0855FC7E2F}"/>
              </a:ext>
            </a:extLst>
          </p:cNvPr>
          <p:cNvSpPr>
            <a:spLocks noGrp="1"/>
          </p:cNvSpPr>
          <p:nvPr>
            <p:ph type="title"/>
          </p:nvPr>
        </p:nvSpPr>
        <p:spPr>
          <a:xfrm>
            <a:off x="913795" y="609600"/>
            <a:ext cx="10353762" cy="970450"/>
          </a:xfrm>
        </p:spPr>
        <p:txBody>
          <a:bodyPr/>
          <a:lstStyle/>
          <a:p>
            <a:r>
              <a:rPr lang="ru-RU" dirty="0"/>
              <a:t>Глоссарий</a:t>
            </a:r>
          </a:p>
        </p:txBody>
      </p:sp>
      <p:sp>
        <p:nvSpPr>
          <p:cNvPr id="3" name="Объект 2">
            <a:extLst>
              <a:ext uri="{FF2B5EF4-FFF2-40B4-BE49-F238E27FC236}">
                <a16:creationId xmlns:a16="http://schemas.microsoft.com/office/drawing/2014/main" id="{FE23D7C1-9950-466D-8E0D-EB4492B6CD15}"/>
              </a:ext>
            </a:extLst>
          </p:cNvPr>
          <p:cNvSpPr>
            <a:spLocks noGrp="1"/>
          </p:cNvSpPr>
          <p:nvPr>
            <p:ph idx="1"/>
          </p:nvPr>
        </p:nvSpPr>
        <p:spPr>
          <a:xfrm>
            <a:off x="913795" y="1732449"/>
            <a:ext cx="10353762" cy="4058751"/>
          </a:xfrm>
        </p:spPr>
        <p:txBody>
          <a:bodyPr>
            <a:normAutofit fontScale="55000" lnSpcReduction="20000"/>
          </a:bodyPr>
          <a:lstStyle/>
          <a:p>
            <a:r>
              <a:rPr lang="ru-RU" dirty="0">
                <a:effectLst/>
              </a:rPr>
              <a:t>Рыночная экономика</a:t>
            </a:r>
          </a:p>
          <a:p>
            <a:r>
              <a:rPr lang="ru-RU" dirty="0">
                <a:effectLst/>
              </a:rPr>
              <a:t>Монархия</a:t>
            </a:r>
          </a:p>
          <a:p>
            <a:r>
              <a:rPr lang="ru-RU" dirty="0">
                <a:effectLst/>
              </a:rPr>
              <a:t>Экспансия</a:t>
            </a:r>
          </a:p>
          <a:p>
            <a:r>
              <a:rPr lang="ru-RU" dirty="0">
                <a:effectLst/>
              </a:rPr>
              <a:t>Гегемония</a:t>
            </a:r>
          </a:p>
          <a:p>
            <a:r>
              <a:rPr lang="ru-RU" dirty="0">
                <a:effectLst/>
              </a:rPr>
              <a:t>Либерализм</a:t>
            </a:r>
          </a:p>
          <a:p>
            <a:r>
              <a:rPr lang="ru-RU" dirty="0">
                <a:effectLst/>
              </a:rPr>
              <a:t>Федерация</a:t>
            </a:r>
          </a:p>
          <a:p>
            <a:r>
              <a:rPr lang="ru-RU" dirty="0">
                <a:effectLst/>
              </a:rPr>
              <a:t>Правовое государство</a:t>
            </a:r>
          </a:p>
          <a:p>
            <a:r>
              <a:rPr lang="ru-RU" dirty="0">
                <a:effectLst/>
              </a:rPr>
              <a:t>Капитализм</a:t>
            </a:r>
          </a:p>
          <a:p>
            <a:r>
              <a:rPr lang="ru-RU" dirty="0">
                <a:effectLst/>
              </a:rPr>
              <a:t>Протекционизм</a:t>
            </a:r>
          </a:p>
          <a:p>
            <a:r>
              <a:rPr lang="ru-RU" dirty="0">
                <a:effectLst/>
              </a:rPr>
              <a:t>Урбанизация</a:t>
            </a:r>
          </a:p>
          <a:p>
            <a:r>
              <a:rPr lang="ru-RU" dirty="0">
                <a:effectLst/>
              </a:rPr>
              <a:t>Традиционная система</a:t>
            </a:r>
          </a:p>
          <a:p>
            <a:r>
              <a:rPr lang="ru-RU" dirty="0">
                <a:effectLst/>
              </a:rPr>
              <a:t>смешанная экономика</a:t>
            </a:r>
          </a:p>
          <a:p>
            <a:r>
              <a:rPr lang="ru-RU" dirty="0">
                <a:effectLst/>
              </a:rPr>
              <a:t>унитарное государство</a:t>
            </a:r>
          </a:p>
          <a:p>
            <a:r>
              <a:rPr lang="ru-RU" dirty="0">
                <a:effectLst/>
              </a:rPr>
              <a:t>сверхдержава</a:t>
            </a:r>
          </a:p>
          <a:p>
            <a:r>
              <a:rPr lang="ru-RU" dirty="0">
                <a:effectLst/>
              </a:rPr>
              <a:t>дефляционных шоков</a:t>
            </a:r>
          </a:p>
          <a:p>
            <a:r>
              <a:rPr lang="ru-RU" dirty="0">
                <a:effectLst/>
              </a:rPr>
              <a:t>федерация</a:t>
            </a:r>
          </a:p>
          <a:p>
            <a:endParaRPr lang="ru-RU" dirty="0">
              <a:effectLst/>
            </a:endParaRPr>
          </a:p>
          <a:p>
            <a:endParaRPr lang="ru-RU" dirty="0"/>
          </a:p>
        </p:txBody>
      </p:sp>
    </p:spTree>
    <p:extLst>
      <p:ext uri="{BB962C8B-B14F-4D97-AF65-F5344CB8AC3E}">
        <p14:creationId xmlns:p14="http://schemas.microsoft.com/office/powerpoint/2010/main" val="16821154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ланец">
  <a:themeElements>
    <a:clrScheme name="Сланец">
      <a:dk1>
        <a:sysClr val="windowText" lastClr="000000"/>
      </a:dk1>
      <a:lt1>
        <a:sysClr val="window" lastClr="FFFFFF"/>
      </a:lt1>
      <a:dk2>
        <a:srgbClr val="212123"/>
      </a:dk2>
      <a:lt2>
        <a:srgbClr val="DADADA"/>
      </a:lt2>
      <a:accent1>
        <a:srgbClr val="E8B826"/>
      </a:accent1>
      <a:accent2>
        <a:srgbClr val="E2CA72"/>
      </a:accent2>
      <a:accent3>
        <a:srgbClr val="BD723B"/>
      </a:accent3>
      <a:accent4>
        <a:srgbClr val="AE9376"/>
      </a:accent4>
      <a:accent5>
        <a:srgbClr val="A77F41"/>
      </a:accent5>
      <a:accent6>
        <a:srgbClr val="A1AE79"/>
      </a:accent6>
      <a:hlink>
        <a:srgbClr val="F1D06A"/>
      </a:hlink>
      <a:folHlink>
        <a:srgbClr val="EDDCA8"/>
      </a:folHlink>
    </a:clrScheme>
    <a:fontScheme name="Сланец">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ланец">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D5CBAF11-69B7-47EA-BC01-41F77058C2A9}"/>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2242</Words>
  <Application>Microsoft Office PowerPoint</Application>
  <PresentationFormat>Широкоэкранный</PresentationFormat>
  <Paragraphs>213</Paragraphs>
  <Slides>36</Slides>
  <Notes>3</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36</vt:i4>
      </vt:variant>
    </vt:vector>
  </HeadingPairs>
  <TitlesOfParts>
    <vt:vector size="41" baseType="lpstr">
      <vt:lpstr>Calibri</vt:lpstr>
      <vt:lpstr>Calisto MT</vt:lpstr>
      <vt:lpstr>Trebuchet MS</vt:lpstr>
      <vt:lpstr>Wingdings 2</vt:lpstr>
      <vt:lpstr>Сланец</vt:lpstr>
      <vt:lpstr>Концепция идеального государства</vt:lpstr>
      <vt:lpstr>Содержание</vt:lpstr>
      <vt:lpstr>Гипотеза</vt:lpstr>
      <vt:lpstr>Актуальность</vt:lpstr>
      <vt:lpstr>Задачи и цели</vt:lpstr>
      <vt:lpstr>Анализ анкетирования</vt:lpstr>
      <vt:lpstr>Анализ анкетирования</vt:lpstr>
      <vt:lpstr>Анализ анкетирования</vt:lpstr>
      <vt:lpstr>Глоссарий</vt:lpstr>
      <vt:lpstr>О странах – лидерах по результатам опроса</vt:lpstr>
      <vt:lpstr>Британская империя</vt:lpstr>
      <vt:lpstr>Презентация PowerPoint</vt:lpstr>
      <vt:lpstr>Сила реформ и ограниченной монархии</vt:lpstr>
      <vt:lpstr>США</vt:lpstr>
      <vt:lpstr>Презентация PowerPoint</vt:lpstr>
      <vt:lpstr>Причины быстрого экономического роста</vt:lpstr>
      <vt:lpstr>Империя Цин</vt:lpstr>
      <vt:lpstr>Презентация PowerPoint</vt:lpstr>
      <vt:lpstr>Российская империя</vt:lpstr>
      <vt:lpstr>Презентация PowerPoint</vt:lpstr>
      <vt:lpstr>Что есть просвещённый абсолютизм и его преимущества</vt:lpstr>
      <vt:lpstr>Союз Советских Социалистических Республик</vt:lpstr>
      <vt:lpstr>Презентация PowerPoint</vt:lpstr>
      <vt:lpstr>Преимущества и недостатки плановой системы на примере СССР</vt:lpstr>
      <vt:lpstr>Римская империя</vt:lpstr>
      <vt:lpstr>Презентация PowerPoint</vt:lpstr>
      <vt:lpstr>Византийская империя</vt:lpstr>
      <vt:lpstr>Презентация PowerPoint</vt:lpstr>
      <vt:lpstr>Византийская бюрократия – показатель прогресса или регресса?</vt:lpstr>
      <vt:lpstr>Первая Французская империя</vt:lpstr>
      <vt:lpstr>Презентация PowerPoint</vt:lpstr>
      <vt:lpstr>Что такое дуалистическая монархия и реализация права во Франции XIX века</vt:lpstr>
      <vt:lpstr>Презентация PowerPoint</vt:lpstr>
      <vt:lpstr>Почему конституционная монархия?</vt:lpstr>
      <vt:lpstr>Заключение и вывод</vt:lpstr>
      <vt:lpstr>Литература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Концепция идеального государства</dc:title>
  <dc:creator>A Остаполец</dc:creator>
  <cp:lastModifiedBy>Администратор</cp:lastModifiedBy>
  <cp:revision>6</cp:revision>
  <dcterms:created xsi:type="dcterms:W3CDTF">2019-12-02T20:07:32Z</dcterms:created>
  <dcterms:modified xsi:type="dcterms:W3CDTF">2019-12-03T10:23:26Z</dcterms:modified>
</cp:coreProperties>
</file>