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15" r:id="rId4"/>
    <p:sldId id="302" r:id="rId5"/>
    <p:sldId id="306" r:id="rId6"/>
    <p:sldId id="304" r:id="rId7"/>
    <p:sldId id="307" r:id="rId8"/>
    <p:sldId id="318" r:id="rId9"/>
    <p:sldId id="319" r:id="rId10"/>
    <p:sldId id="320" r:id="rId11"/>
    <p:sldId id="303" r:id="rId12"/>
    <p:sldId id="316" r:id="rId13"/>
    <p:sldId id="323" r:id="rId14"/>
    <p:sldId id="293" r:id="rId15"/>
    <p:sldId id="311" r:id="rId16"/>
    <p:sldId id="312" r:id="rId17"/>
    <p:sldId id="310" r:id="rId18"/>
    <p:sldId id="317" r:id="rId19"/>
    <p:sldId id="322" r:id="rId20"/>
    <p:sldId id="313" r:id="rId21"/>
    <p:sldId id="314" r:id="rId22"/>
    <p:sldId id="32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5A491A-85EA-644F-ABBE-2A4213925EEF}">
          <p14:sldIdLst>
            <p14:sldId id="256"/>
            <p14:sldId id="257"/>
            <p14:sldId id="315"/>
            <p14:sldId id="302"/>
            <p14:sldId id="306"/>
            <p14:sldId id="304"/>
            <p14:sldId id="307"/>
            <p14:sldId id="318"/>
            <p14:sldId id="319"/>
            <p14:sldId id="320"/>
            <p14:sldId id="303"/>
            <p14:sldId id="316"/>
            <p14:sldId id="323"/>
            <p14:sldId id="293"/>
            <p14:sldId id="311"/>
            <p14:sldId id="312"/>
            <p14:sldId id="310"/>
            <p14:sldId id="317"/>
            <p14:sldId id="322"/>
            <p14:sldId id="313"/>
            <p14:sldId id="314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B"/>
    <a:srgbClr val="11110E"/>
    <a:srgbClr val="FF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4A37754-C54A-4448-8020-139A654E56BC}" styleName="TREsPASS 1">
    <a:wholeTbl>
      <a:tcTxStyle>
        <a:fontRef idx="minor"/>
        <a:schemeClr val="dk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Ref idx="1">
              <a:schemeClr val="dk1"/>
            </a:lnRef>
          </a:insideV>
        </a:tcBdr>
      </a:tcStyle>
    </a:wholeTbl>
    <a:band1H>
      <a:tcStyle>
        <a:tcBdr/>
        <a:fill>
          <a:solidFill>
            <a:schemeClr val="accent2"/>
          </a:solidFill>
        </a:fill>
      </a:tcStyle>
    </a:band1H>
    <a:band2H>
      <a:tcStyle>
        <a:tcBdr/>
        <a:fill>
          <a:solidFill>
            <a:srgbClr val="FFFFFF"/>
          </a:solidFill>
        </a:fill>
      </a:tcStyle>
    </a:band2H>
    <a:lastRow>
      <a:tcTxStyle>
        <a:font>
          <a:latin typeface="Source Sans Pro Semibold"/>
          <a:ea typeface=""/>
          <a:cs typeface=""/>
        </a:font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dk1"/>
            </a:lnRef>
          </a:top>
          <a:bottom>
            <a:ln>
              <a:noFill/>
            </a:ln>
          </a:bottom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>
        <a:font>
          <a:latin typeface="Source Sans Pro Semibold"/>
          <a:ea typeface=""/>
          <a:cs typeface=""/>
        </a:font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>
              <a:noFill/>
            </a:ln>
          </a:top>
          <a:bottom>
            <a:lnRef idx="1">
              <a:schemeClr val="dk1"/>
            </a:lnRef>
          </a:bottom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932C7C6-B839-4469-84C4-3726E3343257}" styleName="TREsPASS 2">
    <a:wholeTbl>
      <a:tcTxStyle>
        <a:fontRef idx="minor"/>
        <a:schemeClr val="dk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Ref idx="1">
              <a:schemeClr val="dk1"/>
            </a:lnRef>
          </a:insideV>
        </a:tcBdr>
      </a:tcStyle>
    </a:wholeTbl>
    <a:band1H>
      <a:tcStyle>
        <a:tcBdr/>
        <a:fill>
          <a:solidFill>
            <a:schemeClr val="accent2"/>
          </a:solidFill>
        </a:fill>
      </a:tcStyle>
    </a:band1H>
    <a:band2H>
      <a:tcStyle>
        <a:tcBdr/>
        <a:fill>
          <a:solidFill>
            <a:srgbClr val="FFFFFF"/>
          </a:solidFill>
        </a:fill>
      </a:tcStyle>
    </a:band2H>
    <a:lastRow>
      <a:tcTxStyle>
        <a:font>
          <a:latin typeface="Source Sans Pro Semibold"/>
          <a:ea typeface=""/>
          <a:cs typeface=""/>
        </a:font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Ref idx="1">
              <a:schemeClr val="dk1"/>
            </a:lnRef>
          </a:top>
          <a:bottom>
            <a:ln>
              <a:noFill/>
            </a:ln>
          </a:bottom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>
        <a:font>
          <a:latin typeface="Source Sans Pro Semibold"/>
          <a:ea typeface=""/>
          <a:cs typeface=""/>
        </a:font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Ref idx="1">
              <a:schemeClr val="dk1"/>
            </a:lnRef>
          </a:bottom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3516" autoAdjust="0"/>
  </p:normalViewPr>
  <p:slideViewPr>
    <p:cSldViewPr snapToGrid="0" snapToObjects="1">
      <p:cViewPr>
        <p:scale>
          <a:sx n="75" d="100"/>
          <a:sy n="75" d="100"/>
        </p:scale>
        <p:origin x="-1666" y="-58"/>
      </p:cViewPr>
      <p:guideLst>
        <p:guide orient="horz" pos="2368"/>
        <p:guide pos="22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08807-567E-D548-AE96-E3AC2B83088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25093-B033-E443-BC8F-944A1313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5093-B033-E443-BC8F-944A131326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: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133600"/>
            <a:ext cx="9144000" cy="4716000"/>
          </a:xfrm>
          <a:prstGeom prst="rect">
            <a:avLst/>
          </a:prstGeom>
          <a:solidFill>
            <a:srgbClr val="EEEE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FF2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99" y="495296"/>
            <a:ext cx="2345267" cy="1652705"/>
          </a:xfrm>
          <a:prstGeom prst="rect">
            <a:avLst/>
          </a:prstGeom>
        </p:spPr>
      </p:pic>
      <p:pic>
        <p:nvPicPr>
          <p:cNvPr id="10" name="Picture 9" descr="logo_ce-en-nb_no-bg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33" y="5287433"/>
            <a:ext cx="1224000" cy="1224000"/>
          </a:xfrm>
          <a:prstGeom prst="rect">
            <a:avLst/>
          </a:prstGeom>
        </p:spPr>
      </p:pic>
      <p:pic>
        <p:nvPicPr>
          <p:cNvPr id="11" name="Picture 10" descr="FP7-gen-grayscale_no-bg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84" y="4448252"/>
            <a:ext cx="1063697" cy="866716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48733" y="323996"/>
            <a:ext cx="5105401" cy="160640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: regula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323995"/>
          </a:xfrm>
          <a:prstGeom prst="rect">
            <a:avLst/>
          </a:prstGeom>
          <a:solidFill>
            <a:srgbClr val="FF2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8733" y="323996"/>
            <a:ext cx="5105401" cy="160640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48732" y="2279650"/>
            <a:ext cx="8244417" cy="41275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trespass-logo_1c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2698"/>
            <a:ext cx="679942" cy="323999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563033" y="53604"/>
            <a:ext cx="1799167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fld id="{5A29F52C-945F-5443-BD81-CB1E41750FBF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10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: image with 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323995"/>
          </a:xfrm>
          <a:prstGeom prst="rect">
            <a:avLst/>
          </a:prstGeom>
          <a:solidFill>
            <a:srgbClr val="FF2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espass-logo_1c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2698"/>
            <a:ext cx="679942" cy="32399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63033" y="53604"/>
            <a:ext cx="1799167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fld id="{5A29F52C-945F-5443-BD81-CB1E41750FBF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1"/>
            <a:ext cx="5039998" cy="32399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(fullscreen) image caption text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323850"/>
            <a:ext cx="9144000" cy="651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: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EEEE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respass-logo_full_2c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99" y="495296"/>
            <a:ext cx="2345268" cy="1652705"/>
          </a:xfrm>
          <a:prstGeom prst="rect">
            <a:avLst/>
          </a:prstGeom>
        </p:spPr>
      </p:pic>
      <p:pic>
        <p:nvPicPr>
          <p:cNvPr id="10" name="Picture 9" descr="logo_ce-en-nb_no-bg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33" y="5287433"/>
            <a:ext cx="1224000" cy="1224000"/>
          </a:xfrm>
          <a:prstGeom prst="rect">
            <a:avLst/>
          </a:prstGeom>
        </p:spPr>
      </p:pic>
      <p:pic>
        <p:nvPicPr>
          <p:cNvPr id="11" name="Picture 10" descr="FP7-gen-grayscale_no-bg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84" y="4448252"/>
            <a:ext cx="1063697" cy="866716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48733" y="323996"/>
            <a:ext cx="5105401" cy="160640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: regula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323995"/>
          </a:xfrm>
          <a:prstGeom prst="rect">
            <a:avLst/>
          </a:prstGeom>
          <a:solidFill>
            <a:srgbClr val="EEEE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8733" y="323996"/>
            <a:ext cx="5105401" cy="160640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48732" y="2279650"/>
            <a:ext cx="8244417" cy="41275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2698"/>
            <a:ext cx="679941" cy="323999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563033" y="53604"/>
            <a:ext cx="1799167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fld id="{5A29F52C-945F-5443-BD81-CB1E41750FBF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4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: image with 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323995"/>
          </a:xfrm>
          <a:prstGeom prst="rect">
            <a:avLst/>
          </a:prstGeom>
          <a:solidFill>
            <a:srgbClr val="EEEE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2698"/>
            <a:ext cx="679941" cy="32399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63033" y="53604"/>
            <a:ext cx="1799167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fld id="{5A29F52C-945F-5443-BD81-CB1E41750FBF}" type="slidenum">
              <a:rPr lang="en-US" sz="1400" smtClean="0"/>
              <a:pPr/>
              <a:t>‹#›</a:t>
            </a:fld>
            <a:endParaRPr lang="en-US" sz="1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1"/>
            <a:ext cx="5039998" cy="32399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buNone/>
              <a:defRPr sz="1400">
                <a:solidFill>
                  <a:srgbClr val="FF2800"/>
                </a:solidFill>
              </a:defRPr>
            </a:lvl1pPr>
          </a:lstStyle>
          <a:p>
            <a:pPr lvl="0"/>
            <a:r>
              <a:rPr lang="en-US" smtClean="0"/>
              <a:t>(fullscreen) image caption text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323850"/>
            <a:ext cx="9144000" cy="651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48733" y="2279164"/>
            <a:ext cx="8244416" cy="412798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48733" y="323996"/>
            <a:ext cx="5105401" cy="160640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9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47400"/>
            <a:ext cx="9144000" cy="36000"/>
          </a:xfrm>
          <a:prstGeom prst="rect">
            <a:avLst/>
          </a:prstGeom>
          <a:solidFill>
            <a:srgbClr val="FF2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555"/>
        </a:lnSpc>
        <a:spcBef>
          <a:spcPct val="0"/>
        </a:spcBef>
        <a:buNone/>
        <a:defRPr sz="3200" kern="1200" baseline="0">
          <a:solidFill>
            <a:srgbClr val="FF2800"/>
          </a:solidFill>
          <a:latin typeface="Source Sans Pro Semi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1110E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1110E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1110E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1110E"/>
          </a:solidFill>
          <a:latin typeface="Source Sans Pro"/>
          <a:ea typeface="+mn-ea"/>
          <a:cs typeface="Source Sans Pro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11110E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733" y="376242"/>
            <a:ext cx="5105401" cy="1554162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WP3 – </a:t>
            </a:r>
            <a:br>
              <a:rPr lang="en-US" b="1" dirty="0" smtClean="0"/>
            </a:br>
            <a:r>
              <a:rPr lang="en-US" dirty="0" smtClean="0"/>
              <a:t>Quantitative Analysis Tools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733" y="2763001"/>
            <a:ext cx="5444067" cy="41373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Source Sans Pro"/>
              </a:rPr>
              <a:t>Useful techniques:</a:t>
            </a:r>
          </a:p>
          <a:p>
            <a:pPr algn="l">
              <a:lnSpc>
                <a:spcPts val="28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Source Sans Pro"/>
              </a:rPr>
              <a:t>fitting, fuzzy &amp; more</a:t>
            </a:r>
            <a:endParaRPr lang="en-US" sz="2800" b="1" dirty="0">
              <a:solidFill>
                <a:schemeClr val="tx2"/>
              </a:solidFill>
              <a:latin typeface="Source Sans Pro"/>
            </a:endParaRPr>
          </a:p>
          <a:p>
            <a:pPr algn="l">
              <a:lnSpc>
                <a:spcPts val="2800"/>
              </a:lnSpc>
            </a:pPr>
            <a:r>
              <a:rPr lang="en-US" sz="2400" dirty="0" err="1" smtClean="0">
                <a:solidFill>
                  <a:srgbClr val="11110E"/>
                </a:solidFill>
                <a:latin typeface="Source Sans Pro"/>
              </a:rPr>
              <a:t>Mariëlle</a:t>
            </a:r>
            <a:r>
              <a:rPr lang="en-US" sz="2400" dirty="0" smtClean="0">
                <a:solidFill>
                  <a:srgbClr val="11110E"/>
                </a:solidFill>
                <a:latin typeface="Source Sans Pro"/>
              </a:rPr>
              <a:t> </a:t>
            </a:r>
            <a:r>
              <a:rPr lang="en-US" sz="2400" dirty="0" err="1" smtClean="0">
                <a:solidFill>
                  <a:srgbClr val="11110E"/>
                </a:solidFill>
                <a:latin typeface="Source Sans Pro"/>
              </a:rPr>
              <a:t>Stoelinga</a:t>
            </a:r>
            <a:r>
              <a:rPr lang="en-US" sz="2400" dirty="0" smtClean="0">
                <a:solidFill>
                  <a:srgbClr val="11110E"/>
                </a:solidFill>
                <a:latin typeface="Source Sans Pro"/>
              </a:rPr>
              <a:t> (UT)</a:t>
            </a:r>
            <a:endParaRPr lang="en-US" sz="2400" baseline="0" dirty="0" smtClean="0">
              <a:solidFill>
                <a:srgbClr val="11110E"/>
              </a:solidFill>
              <a:latin typeface="Source Sans Pro"/>
            </a:endParaRPr>
          </a:p>
          <a:p>
            <a:pPr algn="l">
              <a:lnSpc>
                <a:spcPts val="2800"/>
              </a:lnSpc>
            </a:pPr>
            <a:endParaRPr lang="en-US" sz="2400" dirty="0">
              <a:solidFill>
                <a:srgbClr val="11110E"/>
              </a:solidFill>
              <a:latin typeface="Source Sans Pro"/>
            </a:endParaRPr>
          </a:p>
          <a:p>
            <a:pPr algn="l">
              <a:lnSpc>
                <a:spcPts val="2800"/>
              </a:lnSpc>
            </a:pPr>
            <a:r>
              <a:rPr lang="en-US" sz="2400" dirty="0" smtClean="0">
                <a:solidFill>
                  <a:srgbClr val="11110E"/>
                </a:solidFill>
                <a:latin typeface="Source Sans Pro"/>
              </a:rPr>
              <a:t>23-10-2014</a:t>
            </a:r>
          </a:p>
          <a:p>
            <a:pPr algn="l">
              <a:lnSpc>
                <a:spcPts val="2800"/>
              </a:lnSpc>
            </a:pPr>
            <a:r>
              <a:rPr lang="en-US" sz="2400" dirty="0" smtClean="0">
                <a:solidFill>
                  <a:srgbClr val="11110E"/>
                </a:solidFill>
                <a:latin typeface="Source Sans Pro"/>
              </a:rPr>
              <a:t>Amsterdam</a:t>
            </a:r>
          </a:p>
        </p:txBody>
      </p:sp>
      <p:pic>
        <p:nvPicPr>
          <p:cNvPr id="4" name="Picture 5" descr="C:\Program Files\Common Files\Microsoft Shared\Clipart\cagcat50\BS02064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61" y="5669571"/>
            <a:ext cx="1267246" cy="12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Program Files\Common Files\Microsoft Shared\Clipart\cagcat50\BS00561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95" y="4414193"/>
            <a:ext cx="1381468" cy="10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254" y="2842937"/>
            <a:ext cx="1077159" cy="107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917" y="2796867"/>
            <a:ext cx="1267246" cy="12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69" y="4532276"/>
            <a:ext cx="4055395" cy="243323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Data fitting (aka curve fitting)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1" y="1312187"/>
            <a:ext cx="8221135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Data fitting </a:t>
            </a:r>
            <a:r>
              <a:rPr lang="en-US" sz="2400" dirty="0" smtClean="0"/>
              <a:t>= given set of data point, give best matching curve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fast but could be imprecise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remove outliers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confidence intervals: how reliable is estimation?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exponential </a:t>
            </a:r>
            <a:r>
              <a:rPr lang="en-US" sz="2400" dirty="0" err="1" smtClean="0"/>
              <a:t>distrs</a:t>
            </a:r>
            <a:r>
              <a:rPr lang="en-US" sz="2400" dirty="0" smtClean="0"/>
              <a:t> are not dense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you cannot approximate </a:t>
            </a:r>
            <a:r>
              <a:rPr lang="en-US" sz="2400" dirty="0" err="1" smtClean="0"/>
              <a:t>upto</a:t>
            </a:r>
            <a:r>
              <a:rPr lang="en-US" sz="2400" dirty="0" smtClean="0"/>
              <a:t> arbitrary precision</a:t>
            </a:r>
          </a:p>
        </p:txBody>
      </p:sp>
      <p:sp>
        <p:nvSpPr>
          <p:cNvPr id="9" name="Oval 8"/>
          <p:cNvSpPr/>
          <p:nvPr/>
        </p:nvSpPr>
        <p:spPr>
          <a:xfrm>
            <a:off x="5825064" y="6146826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733" y="4893769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96664" y="5960551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18400" y="4140226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799" y="5630364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3999" y="6129919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2266" y="508850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397" y="3920109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8733" y="6079083"/>
            <a:ext cx="275167" cy="279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14500" y="5490661"/>
            <a:ext cx="275167" cy="279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8733" y="6108749"/>
            <a:ext cx="275167" cy="279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05664" y="6146826"/>
            <a:ext cx="275167" cy="279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6"/>
            <a:endCxn id="17" idx="2"/>
          </p:cNvCxnSpPr>
          <p:nvPr/>
        </p:nvCxnSpPr>
        <p:spPr>
          <a:xfrm>
            <a:off x="723900" y="6218786"/>
            <a:ext cx="994833" cy="29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5"/>
          </p:cNvCxnSpPr>
          <p:nvPr/>
        </p:nvCxnSpPr>
        <p:spPr>
          <a:xfrm>
            <a:off x="1949370" y="5729148"/>
            <a:ext cx="1068996" cy="417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7"/>
          </p:cNvCxnSpPr>
          <p:nvPr/>
        </p:nvCxnSpPr>
        <p:spPr>
          <a:xfrm flipV="1">
            <a:off x="683603" y="5630364"/>
            <a:ext cx="1073230" cy="489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23533" y="6265359"/>
            <a:ext cx="994833" cy="29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3230" y="5511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4668" y="5559818"/>
            <a:ext cx="31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μ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15631" y="6295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0447" y="63584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1" grpId="0"/>
      <p:bldP spid="12" grpId="0"/>
      <p:bldP spid="30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389466"/>
            <a:ext cx="5105401" cy="694271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8" y="220134"/>
            <a:ext cx="8141683" cy="66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1" y="1642534"/>
            <a:ext cx="8525935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Fitting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 Fault tree analysis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Fuzzy fault trees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30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alExam cop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r="7286"/>
          <a:stretch/>
        </p:blipFill>
        <p:spPr>
          <a:xfrm>
            <a:off x="4961468" y="913033"/>
            <a:ext cx="4000500" cy="4770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Fault Tree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minimal cut sets / cut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96098" y="1376290"/>
            <a:ext cx="2171699" cy="192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416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96098" y="1376290"/>
            <a:ext cx="2171699" cy="192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8" y="1568683"/>
            <a:ext cx="5207000" cy="419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76981" y="4121090"/>
            <a:ext cx="1275259" cy="369332"/>
          </a:xfrm>
          <a:prstGeom prst="rect">
            <a:avLst/>
          </a:prstGeom>
          <a:noFill/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Qualitative</a:t>
            </a:r>
            <a:endParaRPr lang="en-US" dirty="0"/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>
            <a:off x="2844800" y="3979333"/>
            <a:ext cx="2732181" cy="326423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6981" y="2875002"/>
            <a:ext cx="2481494" cy="369332"/>
          </a:xfrm>
          <a:prstGeom prst="rect">
            <a:avLst/>
          </a:prstGeom>
          <a:noFill/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Preferably quantitative</a:t>
            </a:r>
            <a:endParaRPr lang="en-US" dirty="0"/>
          </a:p>
        </p:txBody>
      </p:sp>
      <p:cxnSp>
        <p:nvCxnSpPr>
          <p:cNvPr id="19" name="Straight Connector 18"/>
          <p:cNvCxnSpPr>
            <a:endCxn id="18" idx="1"/>
          </p:cNvCxnSpPr>
          <p:nvPr/>
        </p:nvCxnSpPr>
        <p:spPr>
          <a:xfrm flipV="1">
            <a:off x="3640667" y="3059668"/>
            <a:ext cx="1936314" cy="184666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9381" y="1344024"/>
            <a:ext cx="1416486" cy="369332"/>
          </a:xfrm>
          <a:prstGeom prst="rect">
            <a:avLst/>
          </a:prstGeom>
          <a:noFill/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Quantitative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1"/>
          </p:cNvCxnSpPr>
          <p:nvPr/>
        </p:nvCxnSpPr>
        <p:spPr>
          <a:xfrm flipV="1">
            <a:off x="4436533" y="1528690"/>
            <a:ext cx="1292848" cy="1231443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2835" y="5255623"/>
            <a:ext cx="1446329" cy="369332"/>
          </a:xfrm>
          <a:prstGeom prst="rect">
            <a:avLst/>
          </a:prstGeom>
          <a:noFill/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699902" y="2575466"/>
            <a:ext cx="877389" cy="369332"/>
          </a:xfrm>
          <a:prstGeom prst="rect">
            <a:avLst/>
          </a:prstGeom>
          <a:noFill/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64267" y="3522133"/>
            <a:ext cx="1231831" cy="1100667"/>
          </a:xfrm>
          <a:prstGeom prst="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4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96098" y="1376290"/>
            <a:ext cx="2171699" cy="192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titled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566"/>
            <a:ext cx="6756400" cy="3987800"/>
          </a:xfrm>
          <a:prstGeom prst="rect">
            <a:avLst/>
          </a:prstGeom>
        </p:spPr>
      </p:pic>
      <p:pic>
        <p:nvPicPr>
          <p:cNvPr id="3" name="Picture 2" descr="Untitled2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2" t="4182" r="-1"/>
          <a:stretch/>
        </p:blipFill>
        <p:spPr>
          <a:xfrm>
            <a:off x="2463800" y="3560233"/>
            <a:ext cx="6680200" cy="32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96098" y="1376290"/>
            <a:ext cx="2171699" cy="192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9144000" cy="564911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826000" y="1765757"/>
            <a:ext cx="558731" cy="19087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1" y="851357"/>
            <a:ext cx="3335866" cy="223051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1" y="1642534"/>
            <a:ext cx="8525935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Fitting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1110E"/>
                </a:solidFill>
              </a:rPr>
              <a:t> Fault tree analysis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 Fuzzy fault trees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97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3" y="1621370"/>
            <a:ext cx="2362200" cy="15113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196098" y="1376290"/>
            <a:ext cx="2171699" cy="192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ealExam copy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r="7286"/>
          <a:stretch/>
        </p:blipFill>
        <p:spPr>
          <a:xfrm>
            <a:off x="3623665" y="321733"/>
            <a:ext cx="5452533" cy="6502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757" y="656270"/>
            <a:ext cx="2378250" cy="369332"/>
          </a:xfrm>
          <a:prstGeom prst="rect">
            <a:avLst/>
          </a:prstGeom>
          <a:solidFill>
            <a:srgbClr val="BFBFBF"/>
          </a:solidFill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Fuzzy numbers / sets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2686007" y="840936"/>
            <a:ext cx="4171993" cy="4679331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2686007" y="840936"/>
            <a:ext cx="4849326" cy="3141445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3033496" y="1744133"/>
            <a:ext cx="2888341" cy="612648"/>
          </a:xfrm>
          <a:prstGeom prst="wedgeRoundRectCallout">
            <a:avLst>
              <a:gd name="adj1" fmla="val -120458"/>
              <a:gd name="adj2" fmla="val 542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alf of the experts rate 0.3 as low probability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7757" y="3457601"/>
            <a:ext cx="276229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Membership function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Intuitionistic fuzzy sets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Possibility measures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Normal distributions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7" y="4994380"/>
            <a:ext cx="2737689" cy="14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1" y="1642534"/>
            <a:ext cx="8525935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Fitting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Fault tree analysis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Fuzzy fault trees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8731" y="4988585"/>
            <a:ext cx="837353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endParaRPr lang="en-US" sz="2400" dirty="0">
              <a:solidFill>
                <a:srgbClr val="11110E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sz="2400" b="1" dirty="0">
                <a:solidFill>
                  <a:srgbClr val="11110E"/>
                </a:solidFill>
              </a:rPr>
              <a:t>Disclaimer: </a:t>
            </a:r>
            <a:r>
              <a:rPr lang="en-US" sz="2400" dirty="0">
                <a:solidFill>
                  <a:srgbClr val="11110E"/>
                </a:solidFill>
              </a:rPr>
              <a:t>MS is user of this technology, not expert</a:t>
            </a:r>
          </a:p>
        </p:txBody>
      </p:sp>
    </p:spTree>
    <p:extLst>
      <p:ext uri="{BB962C8B-B14F-4D97-AF65-F5344CB8AC3E}">
        <p14:creationId xmlns:p14="http://schemas.microsoft.com/office/powerpoint/2010/main" val="37408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7" y="1376290"/>
            <a:ext cx="1622644" cy="103814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196098" y="1376290"/>
            <a:ext cx="2171699" cy="192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ealExam copy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r="7286"/>
          <a:stretch/>
        </p:blipFill>
        <p:spPr>
          <a:xfrm>
            <a:off x="3623665" y="321733"/>
            <a:ext cx="5452533" cy="6502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757" y="656270"/>
            <a:ext cx="2378250" cy="369332"/>
          </a:xfrm>
          <a:prstGeom prst="rect">
            <a:avLst/>
          </a:prstGeom>
          <a:solidFill>
            <a:srgbClr val="BFBFBF"/>
          </a:solidFill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Fuzzy numbers / sets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2686007" y="840936"/>
            <a:ext cx="4171993" cy="4679331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2686007" y="840936"/>
            <a:ext cx="4849326" cy="3141445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0889" y="5740401"/>
            <a:ext cx="4696043" cy="915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144000" tIns="93600" bIns="0">
            <a:spAutoFit/>
          </a:bodyPr>
          <a:lstStyle/>
          <a:p>
            <a:r>
              <a:rPr lang="en-US" sz="2000" baseline="30000" dirty="0"/>
              <a:t> Y. A. </a:t>
            </a:r>
            <a:r>
              <a:rPr lang="en-US" sz="2000" baseline="30000" dirty="0" err="1"/>
              <a:t>Mahmood</a:t>
            </a:r>
            <a:r>
              <a:rPr lang="en-US" sz="2000" baseline="30000" dirty="0"/>
              <a:t>, A. </a:t>
            </a:r>
            <a:r>
              <a:rPr lang="en-US" sz="2000" baseline="30000" dirty="0" err="1"/>
              <a:t>Ahmadi</a:t>
            </a:r>
            <a:r>
              <a:rPr lang="en-US" sz="2000" baseline="30000" dirty="0"/>
              <a:t>, A. K. </a:t>
            </a:r>
            <a:r>
              <a:rPr lang="en-US" sz="2000" baseline="30000" dirty="0" err="1"/>
              <a:t>Verma</a:t>
            </a:r>
            <a:r>
              <a:rPr lang="en-US" sz="2000" baseline="30000" dirty="0"/>
              <a:t>, A. </a:t>
            </a:r>
            <a:r>
              <a:rPr lang="en-US" sz="2000" baseline="30000" dirty="0" err="1"/>
              <a:t>Srividya</a:t>
            </a:r>
            <a:r>
              <a:rPr lang="en-US" sz="2000" baseline="30000" dirty="0"/>
              <a:t>, and U. Kumar. </a:t>
            </a:r>
            <a:r>
              <a:rPr lang="en-US" sz="2000" i="1" baseline="30000" dirty="0"/>
              <a:t>Fuzzy fault tree analysis: a review of concept and application</a:t>
            </a:r>
            <a:r>
              <a:rPr lang="en-US" sz="2000" baseline="30000" dirty="0"/>
              <a:t>. International Journal of System Assurance Engineering and Management, 4(1):19–</a:t>
            </a:r>
            <a:r>
              <a:rPr lang="en-US" sz="2000" baseline="30000" dirty="0" smtClean="0"/>
              <a:t>32, 2013</a:t>
            </a:r>
            <a:r>
              <a:rPr lang="en-US" sz="2000" baseline="30000" dirty="0"/>
              <a:t>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757" y="3670415"/>
            <a:ext cx="2725739" cy="369332"/>
          </a:xfrm>
          <a:prstGeom prst="rect">
            <a:avLst/>
          </a:prstGeom>
          <a:solidFill>
            <a:srgbClr val="BFBFBF"/>
          </a:solidFill>
          <a:ln>
            <a:solidFill>
              <a:srgbClr val="1111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Propagate through gates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>
            <a:off x="3033496" y="3855081"/>
            <a:ext cx="1403037" cy="0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757" y="4247420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Bayesian Networks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Fuzzy Gates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Dynamic analysis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03" y="2042818"/>
            <a:ext cx="2187895" cy="119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96098" y="1376290"/>
            <a:ext cx="2171699" cy="192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384300"/>
            <a:ext cx="9055100" cy="4076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115" y="651358"/>
            <a:ext cx="22501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Advertisement: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1" y="1642534"/>
            <a:ext cx="8525935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 Fitting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 Fault tree analysis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 Fuzzy fault trees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24491" y="4305068"/>
            <a:ext cx="69563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4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1" y="1642534"/>
            <a:ext cx="8525935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 Fitting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Fault tree analysis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 Fuzzy fault trees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8731" y="4988585"/>
            <a:ext cx="837353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endParaRPr lang="en-US" sz="2400" dirty="0">
              <a:solidFill>
                <a:srgbClr val="11110E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sz="2400" b="1" dirty="0">
                <a:solidFill>
                  <a:srgbClr val="11110E"/>
                </a:solidFill>
              </a:rPr>
              <a:t>Disclaimer: </a:t>
            </a:r>
            <a:r>
              <a:rPr lang="en-US" sz="2400" dirty="0">
                <a:solidFill>
                  <a:srgbClr val="11110E"/>
                </a:solidFill>
              </a:rPr>
              <a:t>MS is user of this technology, not expert</a:t>
            </a:r>
          </a:p>
        </p:txBody>
      </p:sp>
    </p:spTree>
    <p:extLst>
      <p:ext uri="{BB962C8B-B14F-4D97-AF65-F5344CB8AC3E}">
        <p14:creationId xmlns:p14="http://schemas.microsoft.com/office/powerpoint/2010/main" val="22764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Data fitting (aka curve fitting)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2" y="1312187"/>
            <a:ext cx="7069668" cy="229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Data fitting </a:t>
            </a:r>
            <a:r>
              <a:rPr lang="en-US" sz="2400" dirty="0" smtClean="0"/>
              <a:t>= given set of data point, give best matching curve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is best?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Which curves do we consider?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50928" y="3938547"/>
            <a:ext cx="0" cy="2648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3862" y="6197600"/>
            <a:ext cx="3759200" cy="16933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600" y="5672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733" y="4910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8133" y="50631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99866" y="46990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799" y="49699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3999" y="5232470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2266" y="54271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94133" y="43688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317067" y="4318000"/>
            <a:ext cx="3403600" cy="1473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Data fitting (aka curve fitting)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2" y="1312187"/>
            <a:ext cx="7069668" cy="628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Data fitting </a:t>
            </a:r>
            <a:r>
              <a:rPr lang="en-US" sz="2400" dirty="0" smtClean="0"/>
              <a:t>= given set of data point, give best matching curve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is best?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Which curves do we consider?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This is not what we want: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perfect match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BUT: ugly curve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We want:</a:t>
            </a:r>
            <a:endParaRPr lang="en-US" sz="2400" dirty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nice curve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good match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en-US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50928" y="3938547"/>
            <a:ext cx="0" cy="2648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3862" y="6197600"/>
            <a:ext cx="3759200" cy="16933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600" y="5672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733" y="4910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8133" y="50631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99866" y="46990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799" y="49699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3999" y="5232470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2266" y="54271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94133" y="43688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790775" y="5494476"/>
            <a:ext cx="592666" cy="2455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00374" y="5274804"/>
            <a:ext cx="220558" cy="23660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7334" y="4969969"/>
            <a:ext cx="152400" cy="152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79734" y="4741369"/>
            <a:ext cx="321733" cy="3640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01041" y="4800209"/>
            <a:ext cx="483025" cy="28829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84066" y="4368835"/>
            <a:ext cx="169334" cy="71966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03999" y="4969969"/>
            <a:ext cx="440268" cy="3217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Data fitting (aka curve fitting)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2" y="1312187"/>
            <a:ext cx="7069668" cy="525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Data fitting </a:t>
            </a:r>
            <a:r>
              <a:rPr lang="en-US" sz="2400" dirty="0" smtClean="0"/>
              <a:t>= given set of data point, give best matching curve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is best?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lease squares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expected values match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Which curves do we consider?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linear functions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polynomials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probability distributions</a:t>
            </a:r>
          </a:p>
          <a:p>
            <a:pPr marL="1257300" lvl="2" indent="-342900">
              <a:lnSpc>
                <a:spcPct val="120000"/>
              </a:lnSpc>
              <a:buFont typeface="Courier New"/>
              <a:buChar char="o"/>
            </a:pPr>
            <a:r>
              <a:rPr lang="en-US" sz="2000" dirty="0" smtClean="0"/>
              <a:t>exponentials</a:t>
            </a:r>
          </a:p>
          <a:p>
            <a:pPr marL="1257300" lvl="2" indent="-342900">
              <a:lnSpc>
                <a:spcPct val="120000"/>
              </a:lnSpc>
              <a:buFont typeface="Courier New"/>
              <a:buChar char="o"/>
            </a:pPr>
            <a:r>
              <a:rPr lang="en-US" sz="2000" dirty="0" smtClean="0"/>
              <a:t>normal distributions</a:t>
            </a:r>
          </a:p>
          <a:p>
            <a:pPr marL="1257300" lvl="2" indent="-342900">
              <a:lnSpc>
                <a:spcPct val="120000"/>
              </a:lnSpc>
              <a:buFont typeface="Courier New"/>
              <a:buChar char="o"/>
            </a:pPr>
            <a:r>
              <a:rPr lang="en-US" sz="2000" dirty="0" smtClean="0"/>
              <a:t>APH distributions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50928" y="3938547"/>
            <a:ext cx="0" cy="2648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3862" y="6197600"/>
            <a:ext cx="3759200" cy="16933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600" y="5672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733" y="4910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8133" y="50631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99866" y="46990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799" y="49699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3999" y="5232470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2266" y="54271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94133" y="43688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317067" y="4318000"/>
            <a:ext cx="3403600" cy="1473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Data fitting (aka curve fitting)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2" y="1312187"/>
            <a:ext cx="7069668" cy="45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Data fitting </a:t>
            </a:r>
            <a:r>
              <a:rPr lang="en-US" sz="2400" dirty="0" smtClean="0"/>
              <a:t>= given set of data point, give best matching curve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Example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curves: linear functions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good match: least squares</a:t>
            </a:r>
          </a:p>
          <a:p>
            <a:pPr lvl="1">
              <a:lnSpc>
                <a:spcPct val="120000"/>
              </a:lnSpc>
            </a:pPr>
            <a:endParaRPr lang="en-US" sz="2400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err="1" smtClean="0"/>
              <a:t>datapoints</a:t>
            </a:r>
            <a:r>
              <a:rPr lang="en-US" sz="2400" dirty="0" smtClean="0"/>
              <a:t> (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f(x) = ax +  b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- minimize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|f(d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–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/>
              <a:t>|</a:t>
            </a:r>
            <a:r>
              <a:rPr lang="en-US" sz="2400" baseline="30000" dirty="0" smtClean="0"/>
              <a:t> </a:t>
            </a:r>
            <a:r>
              <a:rPr lang="en-US" sz="2400" baseline="30000" dirty="0"/>
              <a:t>2</a:t>
            </a:r>
            <a:endParaRPr lang="en-US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50928" y="3938547"/>
            <a:ext cx="0" cy="2648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3862" y="6197600"/>
            <a:ext cx="3759200" cy="16933"/>
          </a:xfrm>
          <a:prstGeom prst="line">
            <a:avLst/>
          </a:prstGeom>
          <a:ln>
            <a:solidFill>
              <a:srgbClr val="1111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600" y="5672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733" y="49107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8133" y="5063102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99866" y="46990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799" y="49699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3999" y="5232470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2266" y="542716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94133" y="4368835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317067" y="4318000"/>
            <a:ext cx="3403600" cy="1473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0775" y="5494476"/>
            <a:ext cx="592666" cy="2455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00374" y="5274804"/>
            <a:ext cx="220558" cy="23660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7334" y="4969969"/>
            <a:ext cx="152400" cy="152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79734" y="4741369"/>
            <a:ext cx="321733" cy="3640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01041" y="4800209"/>
            <a:ext cx="483025" cy="28829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84066" y="4368835"/>
            <a:ext cx="169334" cy="71966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03999" y="4969969"/>
            <a:ext cx="440268" cy="3217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69" y="4532276"/>
            <a:ext cx="4055395" cy="243323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Data fitting (aka curve fitting)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2" y="1312187"/>
            <a:ext cx="70696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Data fitting </a:t>
            </a:r>
            <a:r>
              <a:rPr lang="en-US" sz="2400" dirty="0" smtClean="0"/>
              <a:t>= given set of data point, give best matching curve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Example 2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i="1" dirty="0" smtClean="0"/>
              <a:t>curves</a:t>
            </a:r>
            <a:r>
              <a:rPr lang="en-US" sz="2400" dirty="0" smtClean="0"/>
              <a:t>: exponential probability distributions: </a:t>
            </a:r>
            <a:r>
              <a:rPr lang="en-US" sz="2400" dirty="0" err="1" smtClean="0"/>
              <a:t>Exp</a:t>
            </a:r>
            <a:r>
              <a:rPr lang="en-US" sz="2400" dirty="0" smtClean="0"/>
              <a:t>(</a:t>
            </a:r>
            <a:r>
              <a:rPr lang="en-US" sz="2400" dirty="0" err="1" smtClean="0"/>
              <a:t>λ</a:t>
            </a:r>
            <a:r>
              <a:rPr lang="en-US" sz="2400" dirty="0" smtClean="0"/>
              <a:t>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i="1" dirty="0" smtClean="0"/>
              <a:t>good match: </a:t>
            </a:r>
            <a:r>
              <a:rPr lang="en-US" sz="2400" dirty="0" smtClean="0"/>
              <a:t>expected value match</a:t>
            </a:r>
          </a:p>
          <a:p>
            <a:pPr lvl="1">
              <a:lnSpc>
                <a:spcPct val="120000"/>
              </a:lnSpc>
            </a:pPr>
            <a:endParaRPr lang="en-US" sz="2400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n </a:t>
            </a:r>
            <a:r>
              <a:rPr lang="en-US" sz="2400" dirty="0" err="1" smtClean="0"/>
              <a:t>datapoints</a:t>
            </a:r>
            <a:r>
              <a:rPr lang="en-US" sz="2400" dirty="0" smtClean="0"/>
              <a:t> (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f(x) = 1- e</a:t>
            </a:r>
            <a:r>
              <a:rPr lang="en-US" sz="2400" baseline="30000" dirty="0" smtClean="0"/>
              <a:t>-</a:t>
            </a:r>
            <a:r>
              <a:rPr lang="en-US" sz="2400" baseline="30000" dirty="0" err="1" smtClean="0"/>
              <a:t>λt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- take </a:t>
            </a:r>
            <a:r>
              <a:rPr lang="en-US" sz="2400" dirty="0" err="1" smtClean="0"/>
              <a:t>λ</a:t>
            </a:r>
            <a:r>
              <a:rPr lang="en-US" sz="2400" dirty="0" smtClean="0"/>
              <a:t> =  1/n *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endParaRPr lang="en-US" sz="2400" dirty="0" smtClean="0"/>
          </a:p>
        </p:txBody>
      </p:sp>
      <p:sp>
        <p:nvSpPr>
          <p:cNvPr id="9" name="Oval 8"/>
          <p:cNvSpPr/>
          <p:nvPr/>
        </p:nvSpPr>
        <p:spPr>
          <a:xfrm>
            <a:off x="5825064" y="6146826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733" y="5350960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78133" y="5503360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99866" y="5139293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799" y="5173164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3999" y="567272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2266" y="5867426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94133" y="4809093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69" y="4532276"/>
            <a:ext cx="4055395" cy="243323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3" y="323996"/>
            <a:ext cx="6612467" cy="1160990"/>
          </a:xfrm>
        </p:spPr>
        <p:txBody>
          <a:bodyPr>
            <a:normAutofit/>
          </a:bodyPr>
          <a:lstStyle/>
          <a:p>
            <a:r>
              <a:rPr lang="en-US" dirty="0" smtClean="0"/>
              <a:t>Data fitting (aka curve fitting)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23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48732" y="1312187"/>
            <a:ext cx="7069668" cy="539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Data fitting </a:t>
            </a:r>
            <a:r>
              <a:rPr lang="en-US" sz="2400" dirty="0" smtClean="0"/>
              <a:t>= given set of data point, give best matching curve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Example 2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i="1" dirty="0" smtClean="0"/>
              <a:t>curves</a:t>
            </a:r>
            <a:r>
              <a:rPr lang="en-US" sz="2400" dirty="0" smtClean="0"/>
              <a:t>: exponential probability distributions: </a:t>
            </a:r>
            <a:r>
              <a:rPr lang="en-US" sz="2400" dirty="0" err="1" smtClean="0"/>
              <a:t>Exp</a:t>
            </a:r>
            <a:r>
              <a:rPr lang="en-US" sz="2400" dirty="0" smtClean="0"/>
              <a:t>(</a:t>
            </a:r>
            <a:r>
              <a:rPr lang="en-US" sz="2400" dirty="0" err="1" smtClean="0"/>
              <a:t>λ</a:t>
            </a:r>
            <a:r>
              <a:rPr lang="en-US" sz="2400" dirty="0" smtClean="0"/>
              <a:t>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i="1" dirty="0" smtClean="0"/>
              <a:t>good match: </a:t>
            </a:r>
            <a:r>
              <a:rPr lang="en-US" sz="2400" dirty="0" smtClean="0"/>
              <a:t>expected value match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fast but could be imprecise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remove outliers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sz="2400" dirty="0" smtClean="0"/>
              <a:t>confidence intervals: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how reliable is your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estimation?</a:t>
            </a:r>
          </a:p>
        </p:txBody>
      </p:sp>
      <p:sp>
        <p:nvSpPr>
          <p:cNvPr id="9" name="Oval 8"/>
          <p:cNvSpPr/>
          <p:nvPr/>
        </p:nvSpPr>
        <p:spPr>
          <a:xfrm>
            <a:off x="5825064" y="6146826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733" y="4893769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96664" y="5960551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18400" y="4140226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799" y="5630364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03999" y="6129919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2266" y="5088508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397" y="3920109"/>
            <a:ext cx="118534" cy="1185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EsPASS">
  <a:themeElements>
    <a:clrScheme name="TREsPASS">
      <a:dk1>
        <a:srgbClr val="11110E"/>
      </a:dk1>
      <a:lt1>
        <a:srgbClr val="FFFFFF"/>
      </a:lt1>
      <a:dk2>
        <a:srgbClr val="FF2800"/>
      </a:dk2>
      <a:lt2>
        <a:srgbClr val="EEEEEB"/>
      </a:lt2>
      <a:accent1>
        <a:srgbClr val="FF2800"/>
      </a:accent1>
      <a:accent2>
        <a:srgbClr val="E2E3DF"/>
      </a:accent2>
      <a:accent3>
        <a:srgbClr val="9E9E9B"/>
      </a:accent3>
      <a:accent4>
        <a:srgbClr val="6A6B68"/>
      </a:accent4>
      <a:accent5>
        <a:srgbClr val="11110E"/>
      </a:accent5>
      <a:accent6>
        <a:srgbClr val="FFFFFF"/>
      </a:accent6>
      <a:hlink>
        <a:srgbClr val="0000FF"/>
      </a:hlink>
      <a:folHlink>
        <a:srgbClr val="800080"/>
      </a:folHlink>
    </a:clrScheme>
    <a:fontScheme name="TREsPASS">
      <a:majorFont>
        <a:latin typeface="Source Sans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ource Sans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sPA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TREsPASS</Template>
  <TotalTime>0</TotalTime>
  <Words>546</Words>
  <Application>Microsoft Office PowerPoint</Application>
  <PresentationFormat>On-screen Show (4:3)</PresentationFormat>
  <Paragraphs>137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TREsPASS</vt:lpstr>
      <vt:lpstr>WP3 –  Quantitative Analysis Tools</vt:lpstr>
      <vt:lpstr>Agenda </vt:lpstr>
      <vt:lpstr>Agenda </vt:lpstr>
      <vt:lpstr>Data fitting (aka curve fitting) </vt:lpstr>
      <vt:lpstr>Data fitting (aka curve fitting) </vt:lpstr>
      <vt:lpstr>Data fitting (aka curve fitting) </vt:lpstr>
      <vt:lpstr>Data fitting (aka curve fitting) </vt:lpstr>
      <vt:lpstr>Data fitting (aka curve fitting) </vt:lpstr>
      <vt:lpstr>Data fitting (aka curve fitting) </vt:lpstr>
      <vt:lpstr>Data fitting (aka curve fitting) </vt:lpstr>
      <vt:lpstr>Tools</vt:lpstr>
      <vt:lpstr>Agenda </vt:lpstr>
      <vt:lpstr>Qualitative Fault Tree Analysis</vt:lpstr>
      <vt:lpstr>PowerPoint Presentation</vt:lpstr>
      <vt:lpstr>PowerPoint Presentation</vt:lpstr>
      <vt:lpstr>PowerPoint Presentation</vt:lpstr>
      <vt:lpstr>PowerPoint Presentation</vt:lpstr>
      <vt:lpstr>Agenda </vt:lpstr>
      <vt:lpstr>PowerPoint Presentation</vt:lpstr>
      <vt:lpstr>PowerPoint Presentation</vt:lpstr>
      <vt:lpstr>PowerPoint Presentation</vt:lpstr>
      <vt:lpstr>Agenda </vt:lpstr>
    </vt:vector>
  </TitlesOfParts>
  <Company>GMV-SKYSOFT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Fátima Reis</dc:creator>
  <cp:lastModifiedBy>Kumar, R. (EWI)</cp:lastModifiedBy>
  <cp:revision>121</cp:revision>
  <dcterms:created xsi:type="dcterms:W3CDTF">2013-04-12T10:28:07Z</dcterms:created>
  <dcterms:modified xsi:type="dcterms:W3CDTF">2014-12-02T11:52:48Z</dcterms:modified>
</cp:coreProperties>
</file>