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l&#232;ne\Documents\Copie%20de%20saumon%20fum+&#174;%20labeyrie%20maria%20resum+&#174;%20final%20AVEC%20COURB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fr-FR" sz="1000"/>
              <a:t>Effet d'un nouveau conservateur sur la</a:t>
            </a:r>
            <a:r>
              <a:rPr lang="fr-FR" sz="1000" baseline="0"/>
              <a:t> préservation de la fraîcheur</a:t>
            </a:r>
            <a:endParaRPr lang="fr-FR" sz="1000"/>
          </a:p>
        </c:rich>
      </c:tx>
      <c:layout>
        <c:manualLayout>
          <c:xMode val="edge"/>
          <c:yMode val="edge"/>
          <c:x val="0.13676393836437126"/>
          <c:y val="7.9811180942956764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241935483870968"/>
          <c:y val="0.24043780000693743"/>
          <c:w val="0.54354838709677422"/>
          <c:h val="0.5710397750164764"/>
        </c:manualLayout>
      </c:layout>
      <c:scatterChart>
        <c:scatterStyle val="lineMarker"/>
        <c:ser>
          <c:idx val="0"/>
          <c:order val="0"/>
          <c:tx>
            <c:strRef>
              <c:f>résumé!$A$10</c:f>
              <c:strCache>
                <c:ptCount val="1"/>
                <c:pt idx="0">
                  <c:v>IMP%-T, moyenne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résumé!$B$9:$I$9</c:f>
              <c:numCache>
                <c:formatCode>dd\-mmm</c:formatCode>
                <c:ptCount val="8"/>
                <c:pt idx="0">
                  <c:v>41936</c:v>
                </c:pt>
                <c:pt idx="1">
                  <c:v>41950</c:v>
                </c:pt>
                <c:pt idx="2">
                  <c:v>41957</c:v>
                </c:pt>
                <c:pt idx="3">
                  <c:v>41964</c:v>
                </c:pt>
                <c:pt idx="4">
                  <c:v>41971</c:v>
                </c:pt>
                <c:pt idx="5">
                  <c:v>41978</c:v>
                </c:pt>
                <c:pt idx="6">
                  <c:v>41985</c:v>
                </c:pt>
                <c:pt idx="7">
                  <c:v>41992</c:v>
                </c:pt>
              </c:numCache>
            </c:numRef>
          </c:xVal>
          <c:yVal>
            <c:numRef>
              <c:f>résumé!$B$10:$I$10</c:f>
              <c:numCache>
                <c:formatCode>0%</c:formatCode>
                <c:ptCount val="8"/>
                <c:pt idx="0">
                  <c:v>3.6303107165504125E-2</c:v>
                </c:pt>
                <c:pt idx="1">
                  <c:v>1.5933020037339683E-2</c:v>
                </c:pt>
                <c:pt idx="2">
                  <c:v>2.6528055091479562E-2</c:v>
                </c:pt>
                <c:pt idx="3">
                  <c:v>1.4354263876563704E-2</c:v>
                </c:pt>
                <c:pt idx="4">
                  <c:v>4.6334947403573181E-3</c:v>
                </c:pt>
                <c:pt idx="5">
                  <c:v>2.0704958263174866E-2</c:v>
                </c:pt>
                <c:pt idx="6">
                  <c:v>1.8363002304966222E-2</c:v>
                </c:pt>
                <c:pt idx="7">
                  <c:v>9.8699809380380192E-3</c:v>
                </c:pt>
              </c:numCache>
            </c:numRef>
          </c:yVal>
        </c:ser>
        <c:ser>
          <c:idx val="1"/>
          <c:order val="1"/>
          <c:tx>
            <c:strRef>
              <c:f>résumé!$A$11</c:f>
              <c:strCache>
                <c:ptCount val="1"/>
                <c:pt idx="0">
                  <c:v>Hx, %-T moyenne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résumé!$B$9:$I$9</c:f>
              <c:numCache>
                <c:formatCode>dd\-mmm</c:formatCode>
                <c:ptCount val="8"/>
                <c:pt idx="0">
                  <c:v>41936</c:v>
                </c:pt>
                <c:pt idx="1">
                  <c:v>41950</c:v>
                </c:pt>
                <c:pt idx="2">
                  <c:v>41957</c:v>
                </c:pt>
                <c:pt idx="3">
                  <c:v>41964</c:v>
                </c:pt>
                <c:pt idx="4">
                  <c:v>41971</c:v>
                </c:pt>
                <c:pt idx="5">
                  <c:v>41978</c:v>
                </c:pt>
                <c:pt idx="6">
                  <c:v>41985</c:v>
                </c:pt>
                <c:pt idx="7">
                  <c:v>41992</c:v>
                </c:pt>
              </c:numCache>
            </c:numRef>
          </c:xVal>
          <c:yVal>
            <c:numRef>
              <c:f>résumé!$B$11:$I$11</c:f>
              <c:numCache>
                <c:formatCode>0%</c:formatCode>
                <c:ptCount val="8"/>
                <c:pt idx="0">
                  <c:v>0.21155065606555779</c:v>
                </c:pt>
                <c:pt idx="1">
                  <c:v>0.22836750046446186</c:v>
                </c:pt>
                <c:pt idx="2">
                  <c:v>0.24520598182633147</c:v>
                </c:pt>
                <c:pt idx="3">
                  <c:v>0.26216555024380006</c:v>
                </c:pt>
                <c:pt idx="4">
                  <c:v>0.3870763065620304</c:v>
                </c:pt>
                <c:pt idx="5">
                  <c:v>0.45901215383513061</c:v>
                </c:pt>
                <c:pt idx="6">
                  <c:v>0.62015760560235722</c:v>
                </c:pt>
                <c:pt idx="7">
                  <c:v>0.58442727020170748</c:v>
                </c:pt>
              </c:numCache>
            </c:numRef>
          </c:yVal>
        </c:ser>
        <c:ser>
          <c:idx val="2"/>
          <c:order val="2"/>
          <c:tx>
            <c:strRef>
              <c:f>résumé!$A$12</c:f>
              <c:strCache>
                <c:ptCount val="1"/>
                <c:pt idx="0">
                  <c:v>Ino, %-T moyenne</c:v>
                </c:pt>
              </c:strCache>
            </c:strRef>
          </c:tx>
          <c:spPr>
            <a:ln w="12700">
              <a:solidFill>
                <a:srgbClr val="339966"/>
              </a:solidFill>
              <a:prstDash val="solid"/>
            </a:ln>
          </c:spPr>
          <c:marker>
            <c:symbol val="circle"/>
            <c:size val="5"/>
            <c:spPr>
              <a:noFill/>
              <a:ln>
                <a:solidFill>
                  <a:srgbClr val="339966"/>
                </a:solidFill>
                <a:prstDash val="solid"/>
              </a:ln>
            </c:spPr>
          </c:marker>
          <c:xVal>
            <c:numRef>
              <c:f>résumé!$B$9:$I$9</c:f>
              <c:numCache>
                <c:formatCode>dd\-mmm</c:formatCode>
                <c:ptCount val="8"/>
                <c:pt idx="0">
                  <c:v>41936</c:v>
                </c:pt>
                <c:pt idx="1">
                  <c:v>41950</c:v>
                </c:pt>
                <c:pt idx="2">
                  <c:v>41957</c:v>
                </c:pt>
                <c:pt idx="3">
                  <c:v>41964</c:v>
                </c:pt>
                <c:pt idx="4">
                  <c:v>41971</c:v>
                </c:pt>
                <c:pt idx="5">
                  <c:v>41978</c:v>
                </c:pt>
                <c:pt idx="6">
                  <c:v>41985</c:v>
                </c:pt>
                <c:pt idx="7">
                  <c:v>41992</c:v>
                </c:pt>
              </c:numCache>
            </c:numRef>
          </c:xVal>
          <c:yVal>
            <c:numRef>
              <c:f>résumé!$B$12:$I$12</c:f>
              <c:numCache>
                <c:formatCode>0%</c:formatCode>
                <c:ptCount val="8"/>
                <c:pt idx="0">
                  <c:v>0.75214623676893821</c:v>
                </c:pt>
                <c:pt idx="1">
                  <c:v>0.7556994794981986</c:v>
                </c:pt>
                <c:pt idx="2">
                  <c:v>0.72826596308218894</c:v>
                </c:pt>
                <c:pt idx="3">
                  <c:v>0.72348018587963625</c:v>
                </c:pt>
                <c:pt idx="4">
                  <c:v>0.60829019869761236</c:v>
                </c:pt>
                <c:pt idx="5">
                  <c:v>0.52028288790169452</c:v>
                </c:pt>
                <c:pt idx="6">
                  <c:v>0.36147939209267665</c:v>
                </c:pt>
                <c:pt idx="7">
                  <c:v>0.40570274886025459</c:v>
                </c:pt>
              </c:numCache>
            </c:numRef>
          </c:yVal>
        </c:ser>
        <c:ser>
          <c:idx val="3"/>
          <c:order val="3"/>
          <c:tx>
            <c:strRef>
              <c:f>résumé!$A$106</c:f>
              <c:strCache>
                <c:ptCount val="1"/>
                <c:pt idx="0">
                  <c:v>IMP%-SX moyenne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ysDash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résumé!$L$10:$S$10</c:f>
              <c:numCache>
                <c:formatCode>dd\-mmm</c:formatCode>
                <c:ptCount val="8"/>
                <c:pt idx="0">
                  <c:v>41936</c:v>
                </c:pt>
                <c:pt idx="1">
                  <c:v>41950</c:v>
                </c:pt>
                <c:pt idx="2">
                  <c:v>41957</c:v>
                </c:pt>
                <c:pt idx="3">
                  <c:v>41964</c:v>
                </c:pt>
                <c:pt idx="4">
                  <c:v>41971</c:v>
                </c:pt>
                <c:pt idx="5">
                  <c:v>41978</c:v>
                </c:pt>
                <c:pt idx="6">
                  <c:v>41985</c:v>
                </c:pt>
                <c:pt idx="7">
                  <c:v>41992</c:v>
                </c:pt>
              </c:numCache>
            </c:numRef>
          </c:xVal>
          <c:yVal>
            <c:numRef>
              <c:f>résumé!$B$106:$I$106</c:f>
              <c:numCache>
                <c:formatCode>0%</c:formatCode>
                <c:ptCount val="8"/>
                <c:pt idx="0">
                  <c:v>4.5625155319032877E-2</c:v>
                </c:pt>
                <c:pt idx="3">
                  <c:v>2.267497963103729E-2</c:v>
                </c:pt>
                <c:pt idx="5">
                  <c:v>2.7723482656399474E-2</c:v>
                </c:pt>
                <c:pt idx="7">
                  <c:v>2.1084977506995867E-2</c:v>
                </c:pt>
              </c:numCache>
            </c:numRef>
          </c:yVal>
        </c:ser>
        <c:ser>
          <c:idx val="4"/>
          <c:order val="4"/>
          <c:tx>
            <c:strRef>
              <c:f>résumé!$A$107</c:f>
              <c:strCache>
                <c:ptCount val="1"/>
                <c:pt idx="0">
                  <c:v>Hx, %-SX moyenne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ysDash"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résumé!$L$10:$S$10</c:f>
              <c:numCache>
                <c:formatCode>dd\-mmm</c:formatCode>
                <c:ptCount val="8"/>
                <c:pt idx="0">
                  <c:v>41936</c:v>
                </c:pt>
                <c:pt idx="1">
                  <c:v>41950</c:v>
                </c:pt>
                <c:pt idx="2">
                  <c:v>41957</c:v>
                </c:pt>
                <c:pt idx="3">
                  <c:v>41964</c:v>
                </c:pt>
                <c:pt idx="4">
                  <c:v>41971</c:v>
                </c:pt>
                <c:pt idx="5">
                  <c:v>41978</c:v>
                </c:pt>
                <c:pt idx="6">
                  <c:v>41985</c:v>
                </c:pt>
                <c:pt idx="7">
                  <c:v>41992</c:v>
                </c:pt>
              </c:numCache>
            </c:numRef>
          </c:xVal>
          <c:yVal>
            <c:numRef>
              <c:f>résumé!$B$107:$I$107</c:f>
              <c:numCache>
                <c:formatCode>0%</c:formatCode>
                <c:ptCount val="8"/>
                <c:pt idx="0">
                  <c:v>0.15875878120776082</c:v>
                </c:pt>
                <c:pt idx="3">
                  <c:v>0.22114776260030861</c:v>
                </c:pt>
                <c:pt idx="5">
                  <c:v>0.26483152437079993</c:v>
                </c:pt>
                <c:pt idx="7">
                  <c:v>0.41709911090645035</c:v>
                </c:pt>
              </c:numCache>
            </c:numRef>
          </c:yVal>
        </c:ser>
        <c:ser>
          <c:idx val="5"/>
          <c:order val="5"/>
          <c:tx>
            <c:strRef>
              <c:f>résumé!$A$108</c:f>
              <c:strCache>
                <c:ptCount val="1"/>
                <c:pt idx="0">
                  <c:v>Ino, %-SX moyenne</c:v>
                </c:pt>
              </c:strCache>
            </c:strRef>
          </c:tx>
          <c:spPr>
            <a:ln w="12700">
              <a:solidFill>
                <a:srgbClr val="339966"/>
              </a:solidFill>
              <a:prstDash val="sysDash"/>
            </a:ln>
          </c:spPr>
          <c:marker>
            <c:symbol val="circle"/>
            <c:size val="5"/>
            <c:spPr>
              <a:solidFill>
                <a:srgbClr val="339966"/>
              </a:solidFill>
              <a:ln>
                <a:solidFill>
                  <a:srgbClr val="339966"/>
                </a:solidFill>
                <a:prstDash val="solid"/>
              </a:ln>
            </c:spPr>
          </c:marker>
          <c:xVal>
            <c:numRef>
              <c:f>résumé!$L$10:$S$10</c:f>
              <c:numCache>
                <c:formatCode>dd\-mmm</c:formatCode>
                <c:ptCount val="8"/>
                <c:pt idx="0">
                  <c:v>41936</c:v>
                </c:pt>
                <c:pt idx="1">
                  <c:v>41950</c:v>
                </c:pt>
                <c:pt idx="2">
                  <c:v>41957</c:v>
                </c:pt>
                <c:pt idx="3">
                  <c:v>41964</c:v>
                </c:pt>
                <c:pt idx="4">
                  <c:v>41971</c:v>
                </c:pt>
                <c:pt idx="5">
                  <c:v>41978</c:v>
                </c:pt>
                <c:pt idx="6">
                  <c:v>41985</c:v>
                </c:pt>
                <c:pt idx="7">
                  <c:v>41992</c:v>
                </c:pt>
              </c:numCache>
            </c:numRef>
          </c:xVal>
          <c:yVal>
            <c:numRef>
              <c:f>résumé!$B$108:$I$108</c:f>
              <c:numCache>
                <c:formatCode>0%</c:formatCode>
                <c:ptCount val="8"/>
                <c:pt idx="0">
                  <c:v>0.79561606347320635</c:v>
                </c:pt>
                <c:pt idx="3">
                  <c:v>0.75617725776865408</c:v>
                </c:pt>
                <c:pt idx="5">
                  <c:v>0.70744499297280061</c:v>
                </c:pt>
                <c:pt idx="7">
                  <c:v>0.56181591158655375</c:v>
                </c:pt>
              </c:numCache>
            </c:numRef>
          </c:yVal>
        </c:ser>
        <c:axId val="44906368"/>
        <c:axId val="45011712"/>
      </c:scatterChart>
      <c:valAx>
        <c:axId val="44906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FR" dirty="0"/>
                  <a:t>Jours </a:t>
                </a:r>
                <a:r>
                  <a:rPr lang="fr-FR" dirty="0" smtClean="0"/>
                  <a:t>d'entreposage, jours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6129032258064525"/>
              <c:y val="0.89617725457131203"/>
            </c:manualLayout>
          </c:layout>
          <c:spPr>
            <a:noFill/>
            <a:ln w="25400">
              <a:noFill/>
            </a:ln>
          </c:spPr>
        </c:title>
        <c:numFmt formatCode="d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45011712"/>
        <c:crosses val="autoZero"/>
        <c:crossBetween val="midCat"/>
      </c:valAx>
      <c:valAx>
        <c:axId val="4501171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Nucléotides</a:t>
                </a:r>
                <a:r>
                  <a:rPr lang="en-US" b="1"/>
                  <a:t>, %</a:t>
                </a:r>
              </a:p>
            </c:rich>
          </c:tx>
          <c:layout>
            <c:manualLayout>
              <c:xMode val="edge"/>
              <c:yMode val="edge"/>
              <c:x val="2.5806451612903236E-2"/>
              <c:y val="0.50546582956003849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44906368"/>
        <c:crosses val="autoZero"/>
        <c:crossBetween val="midCat"/>
      </c:valAx>
      <c:spPr>
        <a:noFill/>
        <a:ln w="12700">
          <a:solidFill>
            <a:srgbClr val="FFFFFF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935483870967765"/>
          <c:y val="0.35245995682835135"/>
          <c:w val="0.26774193548387099"/>
          <c:h val="0.34699546137364856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7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fr-FR"/>
        </a:p>
      </c:txPr>
    </c:legend>
    <c:dispBlanksAs val="span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2FF2B-062F-4D85-B045-A67A3776798D}" type="datetimeFigureOut">
              <a:rPr lang="fr-FR" smtClean="0"/>
              <a:pPr/>
              <a:t>21/03/2014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A5BB-8177-4E10-AC72-BA6552DE59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Solène\Desktop\Photos Fraicheur\DSCF1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26722"/>
            <a:ext cx="7272808" cy="5454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lène\Desktop\Evaluer qualite produit mer\www\images\slider\lacassagn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2857500" cy="1676400"/>
          </a:xfrm>
          <a:prstGeom prst="rect">
            <a:avLst/>
          </a:prstGeom>
          <a:noFill/>
        </p:spPr>
      </p:pic>
      <p:pic>
        <p:nvPicPr>
          <p:cNvPr id="2051" name="Picture 3" descr="C:\Users\Solène\Desktop\Evaluer qualite produit mer\www\images\slider\file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797152"/>
            <a:ext cx="3008477" cy="1690388"/>
          </a:xfrm>
          <a:prstGeom prst="rect">
            <a:avLst/>
          </a:prstGeom>
          <a:noFill/>
        </p:spPr>
      </p:pic>
      <p:pic>
        <p:nvPicPr>
          <p:cNvPr id="6" name="Picture 2" descr="C:\Users\Solène\Desktop\Photos Fraicheur\DSCF103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60648"/>
            <a:ext cx="3240360" cy="2430270"/>
          </a:xfrm>
          <a:prstGeom prst="rect">
            <a:avLst/>
          </a:prstGeom>
          <a:noFill/>
        </p:spPr>
      </p:pic>
      <p:pic>
        <p:nvPicPr>
          <p:cNvPr id="2052" name="Picture 4" descr="C:\Users\Solène\Desktop\Evaluer qualite produit mer\www\images\slider\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2780928"/>
            <a:ext cx="2857500" cy="1666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olène\Desktop\Photos Fraicheur\DSCF10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3240360" cy="2430270"/>
          </a:xfrm>
          <a:prstGeom prst="rect">
            <a:avLst/>
          </a:prstGeom>
          <a:noFill/>
        </p:spPr>
      </p:pic>
      <p:pic>
        <p:nvPicPr>
          <p:cNvPr id="1026" name="Picture 2" descr="G:\PICT000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636912"/>
            <a:ext cx="2592288" cy="1944216"/>
          </a:xfrm>
          <a:prstGeom prst="rect">
            <a:avLst/>
          </a:prstGeom>
          <a:noFill/>
        </p:spPr>
      </p:pic>
      <p:pic>
        <p:nvPicPr>
          <p:cNvPr id="1027" name="Picture 3" descr="C:\Users\Solène\Desktop\Evaluer qualite produit mer\www\images\portfolio\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628800"/>
            <a:ext cx="2571750" cy="1285875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836712"/>
            <a:ext cx="2376264" cy="153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1187624" y="836712"/>
          <a:ext cx="576064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276531" y="5111026"/>
            <a:ext cx="17363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 smtClean="0">
                <a:cs typeface="Arial" pitchFamily="34" charset="0"/>
              </a:rPr>
              <a:t>Temps d’entreposage, jours</a:t>
            </a:r>
          </a:p>
          <a:p>
            <a:endParaRPr lang="fr-FR" sz="1050" b="1" dirty="0" smtClean="0">
              <a:cs typeface="Arial" pitchFamily="34" charset="0"/>
            </a:endParaRPr>
          </a:p>
          <a:p>
            <a:r>
              <a:rPr lang="fr-FR" sz="1050" b="1" dirty="0" smtClean="0">
                <a:cs typeface="Arial" pitchFamily="34" charset="0"/>
              </a:rPr>
              <a:t>Nucléotides, %</a:t>
            </a:r>
            <a:endParaRPr lang="fr-FR" sz="1050" b="1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24</Words>
  <Application>Microsoft Office PowerPoint</Application>
  <PresentationFormat>Affichage à l'écran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Solène</dc:creator>
  <cp:lastModifiedBy>Solène</cp:lastModifiedBy>
  <cp:revision>43</cp:revision>
  <dcterms:created xsi:type="dcterms:W3CDTF">2014-03-20T12:54:10Z</dcterms:created>
  <dcterms:modified xsi:type="dcterms:W3CDTF">2014-03-21T14:41:11Z</dcterms:modified>
</cp:coreProperties>
</file>