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61" r:id="rId3"/>
    <p:sldId id="257" r:id="rId4"/>
    <p:sldId id="256" r:id="rId5"/>
    <p:sldId id="266" r:id="rId6"/>
    <p:sldId id="267" r:id="rId7"/>
    <p:sldId id="265" r:id="rId8"/>
    <p:sldId id="258" r:id="rId9"/>
    <p:sldId id="260" r:id="rId10"/>
    <p:sldId id="268" r:id="rId11"/>
    <p:sldId id="274" r:id="rId12"/>
    <p:sldId id="276" r:id="rId13"/>
    <p:sldId id="277" r:id="rId14"/>
    <p:sldId id="275" r:id="rId15"/>
    <p:sldId id="273" r:id="rId16"/>
    <p:sldId id="272" r:id="rId17"/>
    <p:sldId id="26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A0050-7141-4EC5-AD08-13341263A854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011C-9EAA-4FEE-A641-37C10A1A0C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37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5011C-9EAA-4FEE-A641-37C10A1A0C2F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5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0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50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142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33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051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9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8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84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9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7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0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F706-C212-4604-9EEE-FE949755D335}" type="datetimeFigureOut">
              <a:rPr lang="es-AR" smtClean="0"/>
              <a:t>25/07/2025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BFD5-2E59-429D-B9FF-7D3D48E9BAD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745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K2nOYwOq1E" TargetMode="External"/><Relationship Id="rId2" Type="http://schemas.openxmlformats.org/officeDocument/2006/relationships/hyperlink" Target="https://sqlinteractivo.desafiolatam.com/curso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6sn6UMgR54?si=_rUmHSQSpE1qXYR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Taller de SQL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uno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207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WHERE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2424"/>
          </a:xfrm>
        </p:spPr>
        <p:txBody>
          <a:bodyPr>
            <a:normAutofit/>
          </a:bodyPr>
          <a:lstStyle/>
          <a:p>
            <a:r>
              <a:rPr lang="es-AR" sz="2700" dirty="0" smtClean="0"/>
              <a:t>Con </a:t>
            </a:r>
            <a:r>
              <a:rPr lang="es-AR" sz="2700" b="1" dirty="0" err="1" smtClean="0"/>
              <a:t>Where</a:t>
            </a:r>
            <a:r>
              <a:rPr lang="es-AR" sz="2700" b="1" dirty="0" smtClean="0"/>
              <a:t> </a:t>
            </a:r>
            <a:r>
              <a:rPr lang="es-AR" sz="2700" dirty="0" smtClean="0"/>
              <a:t>es posible filtrar datos de la consulta, para esto es necesario indicar la columna a partir de la cual se desea filtrar, la comparación a realizar y el valor a comparar.</a:t>
            </a:r>
          </a:p>
          <a:p>
            <a:r>
              <a:rPr lang="es-AR" sz="2700" dirty="0" smtClean="0"/>
              <a:t>Podemos establecer múltiples filtros mediante los operadores </a:t>
            </a:r>
            <a:r>
              <a:rPr lang="es-AR" sz="2700" b="1" dirty="0" smtClean="0"/>
              <a:t>OR</a:t>
            </a:r>
            <a:r>
              <a:rPr lang="es-AR" sz="2700" dirty="0" smtClean="0"/>
              <a:t> y </a:t>
            </a:r>
            <a:r>
              <a:rPr lang="es-AR" sz="2700" b="1" dirty="0" smtClean="0"/>
              <a:t>AND</a:t>
            </a:r>
            <a:r>
              <a:rPr lang="es-AR" sz="27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2985"/>
            <a:ext cx="5789802" cy="80296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6708913" y="4876619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7598003" y="4507287"/>
            <a:ext cx="3289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En línea 4 seleccionamos únicamente las filas que tenga un fecha y un stock menores a los indicados.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Group</a:t>
            </a:r>
            <a:r>
              <a:rPr lang="es-AR" b="1" dirty="0" smtClean="0"/>
              <a:t> </a:t>
            </a:r>
            <a:r>
              <a:rPr lang="es-AR" b="1" dirty="0" err="1" smtClean="0"/>
              <a:t>by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78730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Manrope" pitchFamily="2" charset="0"/>
              </a:rPr>
              <a:t>Con esta </a:t>
            </a:r>
            <a:r>
              <a:rPr lang="es-ES" sz="2400" dirty="0" smtClean="0">
                <a:latin typeface="Manrope" pitchFamily="2" charset="0"/>
              </a:rPr>
              <a:t>cláusula </a:t>
            </a:r>
            <a:r>
              <a:rPr lang="es-ES" sz="2400" dirty="0" smtClean="0">
                <a:latin typeface="Manrope" pitchFamily="2" charset="0"/>
              </a:rPr>
              <a:t>es posible agrupar filas por el valor de columna seleccionado.</a:t>
            </a:r>
          </a:p>
          <a:p>
            <a:r>
              <a:rPr lang="es-ES" sz="2400" dirty="0" smtClean="0">
                <a:latin typeface="Manrope" pitchFamily="2" charset="0"/>
              </a:rPr>
              <a:t>Al utilizar </a:t>
            </a:r>
            <a:r>
              <a:rPr lang="es-ES" sz="2400" b="1" dirty="0" err="1" smtClean="0">
                <a:latin typeface="Manrope" pitchFamily="2" charset="0"/>
              </a:rPr>
              <a:t>Group</a:t>
            </a:r>
            <a:r>
              <a:rPr lang="es-ES" sz="2400" b="1" dirty="0" smtClean="0">
                <a:latin typeface="Manrope" pitchFamily="2" charset="0"/>
              </a:rPr>
              <a:t> </a:t>
            </a:r>
            <a:r>
              <a:rPr lang="es-ES" sz="2400" b="1" dirty="0" err="1" smtClean="0">
                <a:latin typeface="Manrope" pitchFamily="2" charset="0"/>
              </a:rPr>
              <a:t>by</a:t>
            </a:r>
            <a:r>
              <a:rPr lang="es-ES" sz="2400" dirty="0" smtClean="0">
                <a:latin typeface="Manrope" pitchFamily="2" charset="0"/>
              </a:rPr>
              <a:t> es necesario que todas las columnas seleccionadas en la lista </a:t>
            </a:r>
            <a:r>
              <a:rPr lang="es-ES" sz="2400" b="1" dirty="0" err="1" smtClean="0">
                <a:latin typeface="Manrope" pitchFamily="2" charset="0"/>
              </a:rPr>
              <a:t>Select</a:t>
            </a:r>
            <a:r>
              <a:rPr lang="es-ES" sz="2400" dirty="0" smtClean="0">
                <a:latin typeface="Manrope" pitchFamily="2" charset="0"/>
              </a:rPr>
              <a:t> tengan luego un orden de agrupamiento.</a:t>
            </a:r>
          </a:p>
          <a:p>
            <a:r>
              <a:rPr lang="es-ES" sz="2400" dirty="0" smtClean="0">
                <a:latin typeface="Manrope" pitchFamily="2" charset="0"/>
              </a:rPr>
              <a:t>Se utiliza mayoritariamente para realizar agrupamientos de acuerdo a </a:t>
            </a:r>
            <a:r>
              <a:rPr lang="es-ES" sz="2400" b="1" dirty="0" smtClean="0">
                <a:latin typeface="Manrope" pitchFamily="2" charset="0"/>
              </a:rPr>
              <a:t>Funciones de agregación. </a:t>
            </a:r>
            <a:endParaRPr lang="es-AR" sz="2400" b="1" dirty="0">
              <a:latin typeface="Manrope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1927"/>
            <a:ext cx="5331432" cy="180919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6463816" y="5218114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27" y="4232202"/>
            <a:ext cx="211092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Group</a:t>
            </a:r>
            <a:r>
              <a:rPr lang="es-AR" b="1" dirty="0" smtClean="0"/>
              <a:t> </a:t>
            </a:r>
            <a:r>
              <a:rPr lang="es-AR" b="1" dirty="0" err="1" smtClean="0"/>
              <a:t>by</a:t>
            </a:r>
            <a:r>
              <a:rPr lang="es-AR" b="1" dirty="0" smtClean="0"/>
              <a:t> y Funciones de agregación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>
                <a:latin typeface="Manrope" pitchFamily="2" charset="0"/>
              </a:rPr>
              <a:t>Las funciones </a:t>
            </a:r>
            <a:r>
              <a:rPr lang="es-AR" sz="2400" dirty="0" smtClean="0">
                <a:latin typeface="Manrope" pitchFamily="2" charset="0"/>
              </a:rPr>
              <a:t>más </a:t>
            </a:r>
            <a:r>
              <a:rPr lang="es-AR" sz="2400" dirty="0" smtClean="0">
                <a:latin typeface="Manrope" pitchFamily="2" charset="0"/>
              </a:rPr>
              <a:t>utilizadas son:</a:t>
            </a:r>
            <a:br>
              <a:rPr lang="es-AR" sz="2400" dirty="0" smtClean="0">
                <a:latin typeface="Manrope" pitchFamily="2" charset="0"/>
              </a:rPr>
            </a:br>
            <a:r>
              <a:rPr lang="es-AR" sz="2400" dirty="0" smtClean="0">
                <a:latin typeface="Manrope" pitchFamily="2" charset="0"/>
              </a:rPr>
              <a:t/>
            </a:r>
            <a:br>
              <a:rPr lang="es-AR" sz="2400" dirty="0" smtClean="0">
                <a:latin typeface="Manrope" pitchFamily="2" charset="0"/>
              </a:rPr>
            </a:br>
            <a:r>
              <a:rPr lang="es-AR" sz="2400" dirty="0" smtClean="0">
                <a:latin typeface="Manrope" pitchFamily="2" charset="0"/>
              </a:rPr>
              <a:t/>
            </a:r>
            <a:br>
              <a:rPr lang="es-AR" sz="2400" dirty="0" smtClean="0">
                <a:latin typeface="Manrope" pitchFamily="2" charset="0"/>
              </a:rPr>
            </a:br>
            <a:r>
              <a:rPr lang="es-AR" sz="2400" dirty="0" smtClean="0">
                <a:latin typeface="Manrope" pitchFamily="2" charset="0"/>
              </a:rPr>
              <a:t/>
            </a:r>
            <a:br>
              <a:rPr lang="es-AR" sz="2400" dirty="0" smtClean="0">
                <a:latin typeface="Manrope" pitchFamily="2" charset="0"/>
              </a:rPr>
            </a:br>
            <a:r>
              <a:rPr lang="es-AR" sz="2400" dirty="0" smtClean="0">
                <a:latin typeface="Manrope" pitchFamily="2" charset="0"/>
              </a:rPr>
              <a:t/>
            </a:r>
            <a:br>
              <a:rPr lang="es-AR" sz="2400" dirty="0" smtClean="0">
                <a:latin typeface="Manrope" pitchFamily="2" charset="0"/>
              </a:rPr>
            </a:br>
            <a:r>
              <a:rPr lang="es-AR" sz="2400" dirty="0" smtClean="0">
                <a:latin typeface="Manrope" pitchFamily="2" charset="0"/>
              </a:rPr>
              <a:t/>
            </a:r>
            <a:br>
              <a:rPr lang="es-AR" sz="2400" dirty="0" smtClean="0">
                <a:latin typeface="Manrope" pitchFamily="2" charset="0"/>
              </a:rPr>
            </a:br>
            <a:endParaRPr lang="es-AR" sz="2400" dirty="0" smtClean="0">
              <a:latin typeface="Manrope" pitchFamily="2" charset="0"/>
            </a:endParaRPr>
          </a:p>
          <a:p>
            <a:r>
              <a:rPr lang="es-AR" sz="2200" dirty="0" smtClean="0">
                <a:latin typeface="Manrope" pitchFamily="2" charset="0"/>
              </a:rPr>
              <a:t>Permiten generar columnas extras de información a la consulta a partir de operaciones realizadas en función al valor de otras columnas.</a:t>
            </a:r>
          </a:p>
          <a:p>
            <a:r>
              <a:rPr lang="es-AR" sz="2200" dirty="0" smtClean="0">
                <a:latin typeface="Manrope" pitchFamily="2" charset="0"/>
              </a:rPr>
              <a:t>Los valores se agruparán para someterse a las operaciones seleccionadas de acuerdo a lo que establezcamos en la </a:t>
            </a:r>
            <a:r>
              <a:rPr lang="es-AR" sz="2200" dirty="0" smtClean="0">
                <a:latin typeface="Manrope" pitchFamily="2" charset="0"/>
              </a:rPr>
              <a:t>cláusula </a:t>
            </a:r>
            <a:r>
              <a:rPr lang="es-AR" sz="2200" b="1" dirty="0" err="1" smtClean="0">
                <a:latin typeface="Manrope" pitchFamily="2" charset="0"/>
              </a:rPr>
              <a:t>group</a:t>
            </a:r>
            <a:r>
              <a:rPr lang="es-AR" sz="2200" b="1" dirty="0" smtClean="0">
                <a:latin typeface="Manrope" pitchFamily="2" charset="0"/>
              </a:rPr>
              <a:t> </a:t>
            </a:r>
            <a:r>
              <a:rPr lang="es-AR" sz="2200" b="1" dirty="0" err="1" smtClean="0">
                <a:latin typeface="Manrope" pitchFamily="2" charset="0"/>
              </a:rPr>
              <a:t>by</a:t>
            </a:r>
            <a:r>
              <a:rPr lang="es-AR" sz="2200" b="1" dirty="0" smtClean="0">
                <a:latin typeface="Manrope" pitchFamily="2" charset="0"/>
              </a:rPr>
              <a:t>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13703"/>
              </p:ext>
            </p:extLst>
          </p:nvPr>
        </p:nvGraphicFramePr>
        <p:xfrm>
          <a:off x="1168139" y="2328422"/>
          <a:ext cx="7526781" cy="17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927">
                  <a:extLst>
                    <a:ext uri="{9D8B030D-6E8A-4147-A177-3AD203B41FA5}">
                      <a16:colId xmlns:a16="http://schemas.microsoft.com/office/drawing/2014/main" val="1888481024"/>
                    </a:ext>
                  </a:extLst>
                </a:gridCol>
                <a:gridCol w="2508927">
                  <a:extLst>
                    <a:ext uri="{9D8B030D-6E8A-4147-A177-3AD203B41FA5}">
                      <a16:colId xmlns:a16="http://schemas.microsoft.com/office/drawing/2014/main" val="562926659"/>
                    </a:ext>
                  </a:extLst>
                </a:gridCol>
                <a:gridCol w="2508927">
                  <a:extLst>
                    <a:ext uri="{9D8B030D-6E8A-4147-A177-3AD203B41FA5}">
                      <a16:colId xmlns:a16="http://schemas.microsoft.com/office/drawing/2014/main" val="295927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AVG(): Promedio de los datos.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Sum(): Suma de los datos.</a:t>
                      </a: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Count</a:t>
                      </a:r>
                      <a:r>
                        <a:rPr lang="es-ES" dirty="0" smtClean="0"/>
                        <a:t>(): Cuenta el número de filas.</a:t>
                      </a: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91649"/>
                  </a:ext>
                </a:extLst>
              </a:tr>
              <a:tr h="861558">
                <a:tc>
                  <a:txBody>
                    <a:bodyPr/>
                    <a:lstStyle/>
                    <a:p>
                      <a:r>
                        <a:rPr lang="es-ES" b="1" dirty="0" smtClean="0"/>
                        <a:t>Max(): </a:t>
                      </a:r>
                      <a:r>
                        <a:rPr lang="es-ES" dirty="0" smtClean="0"/>
                        <a:t>Devuelve el valor máximo de la consulta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Min(): </a:t>
                      </a:r>
                      <a:r>
                        <a:rPr lang="es-ES" dirty="0" smtClean="0"/>
                        <a:t>Devuelve el valor mínimo de la consulta.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Descripción de una consulta con función de agregación y </a:t>
            </a:r>
            <a:r>
              <a:rPr lang="es-AR" dirty="0" err="1" smtClean="0"/>
              <a:t>group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6163" y="4008467"/>
            <a:ext cx="8202105" cy="2307491"/>
          </a:xfrm>
        </p:spPr>
        <p:txBody>
          <a:bodyPr>
            <a:normAutofit/>
          </a:bodyPr>
          <a:lstStyle/>
          <a:p>
            <a:r>
              <a:rPr lang="es-AR" sz="2000" dirty="0" smtClean="0">
                <a:latin typeface="Manrope" pitchFamily="2" charset="0"/>
              </a:rPr>
              <a:t>En línea 11 declaramos una columna de información que </a:t>
            </a:r>
            <a:r>
              <a:rPr lang="es-AR" sz="2000" b="1" dirty="0" smtClean="0">
                <a:latin typeface="Manrope" pitchFamily="2" charset="0"/>
              </a:rPr>
              <a:t>sea la sumatoria de los valores </a:t>
            </a:r>
            <a:r>
              <a:rPr lang="es-AR" sz="2000" dirty="0" smtClean="0">
                <a:latin typeface="Manrope" pitchFamily="2" charset="0"/>
              </a:rPr>
              <a:t>de la columna </a:t>
            </a:r>
            <a:r>
              <a:rPr lang="es-AR" sz="2000" b="1" dirty="0" smtClean="0">
                <a:latin typeface="Manrope" pitchFamily="2" charset="0"/>
              </a:rPr>
              <a:t>Stock</a:t>
            </a:r>
            <a:r>
              <a:rPr lang="es-AR" sz="2000" dirty="0" smtClean="0">
                <a:latin typeface="Manrope" pitchFamily="2" charset="0"/>
              </a:rPr>
              <a:t>.</a:t>
            </a:r>
          </a:p>
          <a:p>
            <a:r>
              <a:rPr lang="es-AR" sz="2000" dirty="0" smtClean="0">
                <a:latin typeface="Manrope" pitchFamily="2" charset="0"/>
              </a:rPr>
              <a:t>En línea 15 al agrupar las filas por </a:t>
            </a:r>
            <a:r>
              <a:rPr lang="es-AR" sz="2000" b="1" dirty="0" err="1" smtClean="0">
                <a:latin typeface="Manrope" pitchFamily="2" charset="0"/>
              </a:rPr>
              <a:t>tipo_producto</a:t>
            </a:r>
            <a:r>
              <a:rPr lang="es-AR" sz="2000" b="1" dirty="0" smtClean="0">
                <a:latin typeface="Manrope" pitchFamily="2" charset="0"/>
              </a:rPr>
              <a:t> </a:t>
            </a:r>
            <a:r>
              <a:rPr lang="es-AR" sz="2000" dirty="0" smtClean="0">
                <a:latin typeface="Manrope" pitchFamily="2" charset="0"/>
              </a:rPr>
              <a:t>y</a:t>
            </a:r>
            <a:r>
              <a:rPr lang="es-AR" sz="2000" b="1" dirty="0" smtClean="0">
                <a:latin typeface="Manrope" pitchFamily="2" charset="0"/>
              </a:rPr>
              <a:t> góndola </a:t>
            </a:r>
            <a:r>
              <a:rPr lang="es-AR" sz="2000" dirty="0" smtClean="0">
                <a:latin typeface="Manrope" pitchFamily="2" charset="0"/>
              </a:rPr>
              <a:t>determinamos también las filas cuyos campos de stock serán sumados en la columna de agregación. 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> 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3" y="1880413"/>
            <a:ext cx="5331432" cy="180919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6661779" y="2676600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490" y="1690688"/>
            <a:ext cx="211092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HAVING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5538"/>
          </a:xfrm>
        </p:spPr>
        <p:txBody>
          <a:bodyPr/>
          <a:lstStyle/>
          <a:p>
            <a:r>
              <a:rPr lang="es-AR" sz="2400" b="1" dirty="0" err="1" smtClean="0"/>
              <a:t>Having</a:t>
            </a:r>
            <a:r>
              <a:rPr lang="es-AR" sz="2400" b="1" dirty="0" smtClean="0"/>
              <a:t> </a:t>
            </a:r>
            <a:r>
              <a:rPr lang="es-AR" sz="2400" dirty="0" smtClean="0"/>
              <a:t>cumple una función similar a </a:t>
            </a:r>
            <a:r>
              <a:rPr lang="es-AR" sz="2400" b="1" dirty="0" err="1" smtClean="0"/>
              <a:t>where</a:t>
            </a:r>
            <a:r>
              <a:rPr lang="es-AR" sz="2400" b="1" dirty="0" smtClean="0"/>
              <a:t> </a:t>
            </a:r>
            <a:r>
              <a:rPr lang="es-AR" sz="2400" dirty="0" smtClean="0"/>
              <a:t>a diferencia de que con esta nueva </a:t>
            </a:r>
            <a:r>
              <a:rPr lang="es-AR" sz="2400" dirty="0" smtClean="0"/>
              <a:t>cláusula </a:t>
            </a:r>
            <a:r>
              <a:rPr lang="es-AR" sz="2400" dirty="0" smtClean="0"/>
              <a:t>filtraremos a partir de los datos de las columnas obtenidas por funciones de agregación.</a:t>
            </a:r>
          </a:p>
          <a:p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0051"/>
            <a:ext cx="4960434" cy="1439339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6001903" y="3902085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99" y="3340051"/>
            <a:ext cx="2163946" cy="9654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35442" y="5002474"/>
            <a:ext cx="5194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latin typeface="Manrope" pitchFamily="2" charset="0"/>
              </a:rPr>
              <a:t>Esta consulta llama a todas las categorías y sus cantidades totales de stock mediante una función de agregación que tengan menos de 3000u</a:t>
            </a:r>
            <a:endParaRPr lang="es-AR" sz="1400" dirty="0"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8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Order</a:t>
            </a:r>
            <a:r>
              <a:rPr lang="es-AR" b="1" dirty="0" smtClean="0"/>
              <a:t> </a:t>
            </a:r>
            <a:r>
              <a:rPr lang="es-AR" b="1" dirty="0" err="1" smtClean="0"/>
              <a:t>By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40472"/>
            <a:ext cx="10515600" cy="1935670"/>
          </a:xfrm>
        </p:spPr>
        <p:txBody>
          <a:bodyPr>
            <a:noAutofit/>
          </a:bodyPr>
          <a:lstStyle/>
          <a:p>
            <a:r>
              <a:rPr lang="es-AR" sz="1900" b="1" dirty="0" err="1" smtClean="0">
                <a:latin typeface="Manrope" pitchFamily="2" charset="0"/>
              </a:rPr>
              <a:t>Order</a:t>
            </a:r>
            <a:r>
              <a:rPr lang="es-AR" sz="1900" b="1" dirty="0" smtClean="0">
                <a:latin typeface="Manrope" pitchFamily="2" charset="0"/>
              </a:rPr>
              <a:t> </a:t>
            </a:r>
            <a:r>
              <a:rPr lang="es-AR" sz="1900" b="1" dirty="0" err="1" smtClean="0">
                <a:latin typeface="Manrope" pitchFamily="2" charset="0"/>
              </a:rPr>
              <a:t>by</a:t>
            </a:r>
            <a:r>
              <a:rPr lang="es-AR" sz="1900" b="1" dirty="0" smtClean="0">
                <a:latin typeface="Manrope" pitchFamily="2" charset="0"/>
              </a:rPr>
              <a:t> </a:t>
            </a:r>
            <a:r>
              <a:rPr lang="es-AR" sz="1900" dirty="0" smtClean="0">
                <a:latin typeface="Manrope" pitchFamily="2" charset="0"/>
              </a:rPr>
              <a:t>muestra</a:t>
            </a:r>
            <a:r>
              <a:rPr lang="es-AR" sz="1900" b="1" dirty="0" smtClean="0">
                <a:latin typeface="Manrope" pitchFamily="2" charset="0"/>
              </a:rPr>
              <a:t> </a:t>
            </a:r>
            <a:r>
              <a:rPr lang="es-AR" sz="1900" dirty="0" smtClean="0">
                <a:latin typeface="Manrope" pitchFamily="2" charset="0"/>
              </a:rPr>
              <a:t>los datos de la consulta por el valor de columna y orden seleccionados.</a:t>
            </a:r>
          </a:p>
          <a:p>
            <a:r>
              <a:rPr lang="es-AR" sz="1900" dirty="0" smtClean="0">
                <a:latin typeface="Manrope" pitchFamily="2" charset="0"/>
              </a:rPr>
              <a:t>Se puede utilizar </a:t>
            </a:r>
            <a:r>
              <a:rPr lang="es-AR" sz="1900" dirty="0" smtClean="0">
                <a:latin typeface="Manrope" pitchFamily="2" charset="0"/>
              </a:rPr>
              <a:t>más </a:t>
            </a:r>
            <a:r>
              <a:rPr lang="es-AR" sz="1900" dirty="0" smtClean="0">
                <a:latin typeface="Manrope" pitchFamily="2" charset="0"/>
              </a:rPr>
              <a:t>de una columna como parámetro, el orden de prioridad se da por el orden en el que se seleccionan los parámetros.</a:t>
            </a:r>
          </a:p>
          <a:p>
            <a:r>
              <a:rPr lang="es-AR" sz="1900" dirty="0" smtClean="0">
                <a:latin typeface="Manrope" pitchFamily="2" charset="0"/>
              </a:rPr>
              <a:t>Por defecto los datos se ordenan en forma ascendente para </a:t>
            </a:r>
            <a:r>
              <a:rPr lang="es-AR" sz="1900" dirty="0" smtClean="0">
                <a:latin typeface="Manrope" pitchFamily="2" charset="0"/>
              </a:rPr>
              <a:t>ordenar los </a:t>
            </a:r>
            <a:r>
              <a:rPr lang="es-AR" sz="1900" dirty="0" smtClean="0">
                <a:latin typeface="Manrope" pitchFamily="2" charset="0"/>
              </a:rPr>
              <a:t>datos de forma descendente se debe sumar el operador DESC al final del valor de columna seleccionado.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925704" y="4640473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484136" y="5375029"/>
            <a:ext cx="3441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Ordena primero en orden descendiente en Góndola y luego por ascendente en góndola-</a:t>
            </a:r>
            <a:endParaRPr lang="es-AR" sz="14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5926"/>
            <a:ext cx="4953383" cy="14868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2" y="3725926"/>
            <a:ext cx="3067347" cy="2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Limit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9550"/>
          </a:xfrm>
        </p:spPr>
        <p:txBody>
          <a:bodyPr/>
          <a:lstStyle/>
          <a:p>
            <a:r>
              <a:rPr lang="es-AR" dirty="0" smtClean="0"/>
              <a:t>Con </a:t>
            </a:r>
            <a:r>
              <a:rPr lang="es-AR" b="1" dirty="0" err="1" smtClean="0"/>
              <a:t>Limit</a:t>
            </a:r>
            <a:r>
              <a:rPr lang="es-AR" dirty="0" smtClean="0"/>
              <a:t> obtenemos como resultado la cantidad de filas seleccionadas.</a:t>
            </a:r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3987539" y="3836737"/>
            <a:ext cx="1348033" cy="62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9305"/>
            <a:ext cx="1533613" cy="9504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3" y="3010112"/>
            <a:ext cx="5461570" cy="1448793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598828" y="3717151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Recursos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Ruta.</a:t>
            </a:r>
          </a:p>
          <a:p>
            <a:r>
              <a:rPr lang="es-AR" sz="2400" b="1" u="sng" dirty="0">
                <a:hlinkClick r:id="rId2"/>
              </a:rPr>
              <a:t>Curso práctico interactivo SQL </a:t>
            </a:r>
            <a:r>
              <a:rPr lang="es-AR" sz="2400" b="1" u="sng" dirty="0" err="1" smtClean="0">
                <a:hlinkClick r:id="rId2"/>
              </a:rPr>
              <a:t>Latam</a:t>
            </a:r>
            <a:r>
              <a:rPr lang="es-AR" sz="2400" b="1" dirty="0"/>
              <a:t> </a:t>
            </a:r>
            <a:r>
              <a:rPr lang="es-AR" sz="2400" b="1" dirty="0" smtClean="0"/>
              <a:t> </a:t>
            </a:r>
            <a:r>
              <a:rPr lang="es-AR" sz="2000" b="1" dirty="0" smtClean="0">
                <a:latin typeface="Manrope" pitchFamily="2" charset="0"/>
              </a:rPr>
              <a:t>(Recomiendo mucho!)</a:t>
            </a:r>
            <a:endParaRPr lang="es-AR" sz="2000" b="1" dirty="0">
              <a:latin typeface="Manrope" pitchFamily="2" charset="0"/>
            </a:endParaRPr>
          </a:p>
          <a:p>
            <a:r>
              <a:rPr lang="es-AR" sz="2400" b="1" u="sng" dirty="0">
                <a:hlinkClick r:id="rId3"/>
              </a:rPr>
              <a:t>Video descarga MYSQL</a:t>
            </a:r>
            <a:endParaRPr lang="es-AR" sz="2400" dirty="0"/>
          </a:p>
          <a:p>
            <a:r>
              <a:rPr lang="es-AR" sz="2400" b="1" u="sng" dirty="0">
                <a:hlinkClick r:id="rId4"/>
              </a:rPr>
              <a:t>Cursos de </a:t>
            </a:r>
            <a:r>
              <a:rPr lang="es-AR" sz="2400" b="1" u="sng" dirty="0" smtClean="0">
                <a:hlinkClick r:id="rId4"/>
              </a:rPr>
              <a:t>MYSQL</a:t>
            </a:r>
            <a:endParaRPr lang="es-AR" sz="2400" b="1" u="sng" dirty="0" smtClean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77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34807"/>
            <a:ext cx="10515600" cy="1325563"/>
          </a:xfrm>
        </p:spPr>
        <p:txBody>
          <a:bodyPr/>
          <a:lstStyle/>
          <a:p>
            <a:r>
              <a:rPr lang="es-AR" b="1" dirty="0" smtClean="0"/>
              <a:t>Consultas a base de datos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798"/>
            <a:ext cx="10515600" cy="4351338"/>
          </a:xfrm>
        </p:spPr>
        <p:txBody>
          <a:bodyPr/>
          <a:lstStyle/>
          <a:p>
            <a:r>
              <a:rPr lang="es-AR" sz="2500" dirty="0" smtClean="0">
                <a:latin typeface="Manrope" pitchFamily="2" charset="0"/>
              </a:rPr>
              <a:t>Una consulta es extraer un conjunto de datos alojados en una base de datos.</a:t>
            </a:r>
          </a:p>
          <a:p>
            <a:r>
              <a:rPr lang="es-AR" sz="2500" dirty="0" smtClean="0">
                <a:latin typeface="Manrope" pitchFamily="2" charset="0"/>
              </a:rPr>
              <a:t>Las Bases de datos tienen distintas tablas que se relacionan entre si a través de columnas de </a:t>
            </a:r>
            <a:r>
              <a:rPr lang="es-AR" sz="2500" i="1" dirty="0" smtClean="0">
                <a:latin typeface="Manrope" pitchFamily="2" charset="0"/>
              </a:rPr>
              <a:t>“</a:t>
            </a:r>
            <a:r>
              <a:rPr lang="es-AR" sz="2500" b="1" i="1" dirty="0" smtClean="0">
                <a:latin typeface="Manrope" pitchFamily="2" charset="0"/>
              </a:rPr>
              <a:t>claves foráneas</a:t>
            </a:r>
            <a:r>
              <a:rPr lang="es-AR" sz="2500" i="1" dirty="0" smtClean="0">
                <a:latin typeface="Manrope" pitchFamily="2" charset="0"/>
              </a:rPr>
              <a:t>” </a:t>
            </a:r>
            <a:r>
              <a:rPr lang="es-AR" sz="2500" dirty="0" smtClean="0">
                <a:latin typeface="Manrope" pitchFamily="2" charset="0"/>
              </a:rPr>
              <a:t>y </a:t>
            </a:r>
            <a:r>
              <a:rPr lang="es-AR" sz="2500" i="1" dirty="0" smtClean="0">
                <a:latin typeface="Manrope" pitchFamily="2" charset="0"/>
              </a:rPr>
              <a:t>“</a:t>
            </a:r>
            <a:r>
              <a:rPr lang="es-AR" sz="2500" b="1" i="1" dirty="0" err="1" smtClean="0">
                <a:latin typeface="Manrope" pitchFamily="2" charset="0"/>
              </a:rPr>
              <a:t>primary</a:t>
            </a:r>
            <a:r>
              <a:rPr lang="es-AR" sz="2500" b="1" i="1" dirty="0" smtClean="0">
                <a:latin typeface="Manrope" pitchFamily="2" charset="0"/>
              </a:rPr>
              <a:t> </a:t>
            </a:r>
            <a:r>
              <a:rPr lang="es-AR" sz="2500" b="1" i="1" dirty="0" err="1" smtClean="0">
                <a:latin typeface="Manrope" pitchFamily="2" charset="0"/>
              </a:rPr>
              <a:t>key</a:t>
            </a:r>
            <a:r>
              <a:rPr lang="es-AR" sz="2500" i="1" dirty="0" smtClean="0">
                <a:latin typeface="Manrope" pitchFamily="2" charset="0"/>
              </a:rPr>
              <a:t>”</a:t>
            </a:r>
            <a:r>
              <a:rPr lang="es-AR" sz="2500" dirty="0" smtClean="0">
                <a:latin typeface="Manrope" pitchFamily="2" charset="0"/>
              </a:rPr>
              <a:t>.</a:t>
            </a:r>
          </a:p>
          <a:p>
            <a:r>
              <a:rPr lang="es-AR" sz="2500" dirty="0" smtClean="0">
                <a:latin typeface="Manrope" pitchFamily="2" charset="0"/>
              </a:rPr>
              <a:t>Las consultas se realizan con </a:t>
            </a:r>
            <a:r>
              <a:rPr lang="es-AR" sz="2500" b="1" dirty="0" smtClean="0">
                <a:latin typeface="Manrope" pitchFamily="2" charset="0"/>
              </a:rPr>
              <a:t>cláusulas</a:t>
            </a:r>
            <a:r>
              <a:rPr lang="es-AR" sz="2500" dirty="0" smtClean="0">
                <a:latin typeface="Manrope" pitchFamily="2" charset="0"/>
              </a:rPr>
              <a:t> </a:t>
            </a:r>
            <a:r>
              <a:rPr lang="es-AR" sz="2500" dirty="0" smtClean="0">
                <a:latin typeface="Manrope" pitchFamily="2" charset="0"/>
              </a:rPr>
              <a:t>con las que podemos seleccionar el dato requerido, indicar su procedencia, filtrar, agrupar y ordenar los resultados.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43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77969"/>
            <a:ext cx="10515600" cy="47888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Select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Indica las columnas que deseamos utilizar.			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From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Indica las tablas donde están las columnas que deseamos </a:t>
            </a:r>
            <a:r>
              <a:rPr lang="es-AR" sz="8800" dirty="0" smtClean="0">
                <a:latin typeface="Manrope" pitchFamily="2" charset="0"/>
              </a:rPr>
              <a:t>utilizar(las </a:t>
            </a:r>
            <a:r>
              <a:rPr lang="es-AR" sz="8800" dirty="0" smtClean="0">
                <a:latin typeface="Manrope" pitchFamily="2" charset="0"/>
              </a:rPr>
              <a:t>tablas se vinculan a través de distintos tipos de </a:t>
            </a:r>
            <a:r>
              <a:rPr lang="es-AR" sz="8800" b="1" dirty="0" err="1" smtClean="0">
                <a:latin typeface="Manrope" pitchFamily="2" charset="0"/>
              </a:rPr>
              <a:t>Joins</a:t>
            </a:r>
            <a:r>
              <a:rPr lang="es-AR" sz="8800" dirty="0" smtClean="0">
                <a:latin typeface="Manrope" pitchFamily="2" charset="0"/>
              </a:rPr>
              <a:t>).</a:t>
            </a:r>
            <a:endParaRPr lang="es-AR" sz="8800" dirty="0" smtClean="0">
              <a:latin typeface="Manrope" pitchFamily="2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Where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Permite establecer filtros a la consulta indicando columna por la cual filtrar, un operador de comparación y un valor a comparar.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Group</a:t>
            </a:r>
            <a:r>
              <a:rPr lang="es-AR" sz="8800" b="1" dirty="0" smtClean="0">
                <a:latin typeface="Manrope" pitchFamily="2" charset="0"/>
              </a:rPr>
              <a:t> </a:t>
            </a:r>
            <a:r>
              <a:rPr lang="es-AR" sz="8800" b="1" dirty="0" err="1" smtClean="0">
                <a:latin typeface="Manrope" pitchFamily="2" charset="0"/>
              </a:rPr>
              <a:t>by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Agrupa filas  en conjuntos en el orden en que se </a:t>
            </a:r>
            <a:r>
              <a:rPr lang="es-AR" sz="8800" dirty="0" smtClean="0">
                <a:latin typeface="Manrope" pitchFamily="2" charset="0"/>
              </a:rPr>
              <a:t>establezcan</a:t>
            </a:r>
            <a:r>
              <a:rPr lang="es-AR" sz="8800" dirty="0" smtClean="0">
                <a:latin typeface="Manrope" pitchFamily="2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Having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Permite filtrar los resultados obtenidos tras el </a:t>
            </a:r>
            <a:r>
              <a:rPr lang="es-AR" sz="8800" b="1" dirty="0" err="1" smtClean="0">
                <a:latin typeface="Manrope" pitchFamily="2" charset="0"/>
              </a:rPr>
              <a:t>Group</a:t>
            </a:r>
            <a:r>
              <a:rPr lang="es-AR" sz="8800" b="1" dirty="0" smtClean="0">
                <a:latin typeface="Manrope" pitchFamily="2" charset="0"/>
              </a:rPr>
              <a:t> </a:t>
            </a:r>
            <a:r>
              <a:rPr lang="es-AR" sz="8800" b="1" dirty="0" err="1" smtClean="0">
                <a:latin typeface="Manrope" pitchFamily="2" charset="0"/>
              </a:rPr>
              <a:t>by</a:t>
            </a:r>
            <a:r>
              <a:rPr lang="es-AR" sz="8800" dirty="0" smtClean="0">
                <a:latin typeface="Manrope" pitchFamily="2" charset="0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Order</a:t>
            </a:r>
            <a:r>
              <a:rPr lang="es-AR" sz="8800" b="1" dirty="0" smtClean="0">
                <a:latin typeface="Manrope" pitchFamily="2" charset="0"/>
              </a:rPr>
              <a:t> </a:t>
            </a:r>
            <a:r>
              <a:rPr lang="es-AR" sz="8800" b="1" dirty="0" err="1" smtClean="0">
                <a:latin typeface="Manrope" pitchFamily="2" charset="0"/>
              </a:rPr>
              <a:t>by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Ordena el resultado de la consulta por las columnas seleccionadas.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AR" sz="8800" b="1" dirty="0" err="1" smtClean="0">
                <a:latin typeface="Manrope" pitchFamily="2" charset="0"/>
              </a:rPr>
              <a:t>Limit</a:t>
            </a:r>
            <a:r>
              <a:rPr lang="es-AR" sz="8800" b="1" dirty="0" smtClean="0">
                <a:latin typeface="Manrope" pitchFamily="2" charset="0"/>
              </a:rPr>
              <a:t>: </a:t>
            </a:r>
            <a:r>
              <a:rPr lang="es-AR" sz="8800" dirty="0" smtClean="0">
                <a:latin typeface="Manrope" pitchFamily="2" charset="0"/>
              </a:rPr>
              <a:t>Filtra dentro de la consulta realizada la cantidad de filas seleccionadas.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42979"/>
            <a:ext cx="10515600" cy="1325563"/>
          </a:xfrm>
        </p:spPr>
        <p:txBody>
          <a:bodyPr/>
          <a:lstStyle/>
          <a:p>
            <a:r>
              <a:rPr lang="es-AR" b="1" dirty="0" smtClean="0"/>
              <a:t>Cláusulas </a:t>
            </a:r>
            <a:r>
              <a:rPr lang="es-AR" b="1" dirty="0" smtClean="0"/>
              <a:t>en consultas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171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121622" y="326477"/>
            <a:ext cx="57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/>
              <a:t>Orden de comandos en consultas</a:t>
            </a:r>
            <a:endParaRPr lang="es-AR" sz="32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69" y="1071507"/>
            <a:ext cx="5193310" cy="51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Select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99381"/>
            <a:ext cx="10515600" cy="4351338"/>
          </a:xfrm>
        </p:spPr>
        <p:txBody>
          <a:bodyPr>
            <a:normAutofit/>
          </a:bodyPr>
          <a:lstStyle/>
          <a:p>
            <a:r>
              <a:rPr lang="es-AR" sz="2400" dirty="0" smtClean="0">
                <a:latin typeface="Manrope" pitchFamily="2" charset="0"/>
              </a:rPr>
              <a:t>Con </a:t>
            </a:r>
            <a:r>
              <a:rPr lang="es-AR" sz="2400" b="1" dirty="0" err="1" smtClean="0">
                <a:latin typeface="Manrope" pitchFamily="2" charset="0"/>
              </a:rPr>
              <a:t>Select</a:t>
            </a:r>
            <a:r>
              <a:rPr lang="es-AR" sz="2400" dirty="0" smtClean="0">
                <a:latin typeface="Manrope" pitchFamily="2" charset="0"/>
              </a:rPr>
              <a:t> seleccionamos las columnas de la tabla que requiramos utilizar.</a:t>
            </a:r>
          </a:p>
          <a:p>
            <a:r>
              <a:rPr lang="es-AR" sz="2400" dirty="0" smtClean="0">
                <a:latin typeface="Manrope" pitchFamily="2" charset="0"/>
              </a:rPr>
              <a:t>Es posible modificar el nombre con el que se muestran las columnas seleccionadas en la consulta mediante la </a:t>
            </a:r>
            <a:r>
              <a:rPr lang="es-AR" sz="2400" dirty="0" smtClean="0">
                <a:latin typeface="Manrope" pitchFamily="2" charset="0"/>
              </a:rPr>
              <a:t>cláusula </a:t>
            </a:r>
            <a:r>
              <a:rPr lang="es-AR" sz="2400" b="1" dirty="0" smtClean="0">
                <a:latin typeface="Manrope" pitchFamily="2" charset="0"/>
              </a:rPr>
              <a:t>as.</a:t>
            </a:r>
          </a:p>
          <a:p>
            <a:r>
              <a:rPr lang="es-AR" sz="2400" dirty="0" smtClean="0">
                <a:latin typeface="Manrope" pitchFamily="2" charset="0"/>
              </a:rPr>
              <a:t>Utilizando el </a:t>
            </a:r>
            <a:r>
              <a:rPr lang="es-AR" sz="2400" b="1" dirty="0" smtClean="0">
                <a:latin typeface="Manrope" pitchFamily="2" charset="0"/>
              </a:rPr>
              <a:t>*</a:t>
            </a:r>
            <a:r>
              <a:rPr lang="es-AR" sz="2400" dirty="0" smtClean="0">
                <a:latin typeface="Manrope" pitchFamily="2" charset="0"/>
              </a:rPr>
              <a:t> a continuación del </a:t>
            </a:r>
            <a:r>
              <a:rPr lang="es-AR" sz="2400" b="1" dirty="0" err="1" smtClean="0">
                <a:latin typeface="Manrope" pitchFamily="2" charset="0"/>
              </a:rPr>
              <a:t>select</a:t>
            </a:r>
            <a:r>
              <a:rPr lang="es-AR" sz="2400" dirty="0" smtClean="0">
                <a:latin typeface="Manrope" pitchFamily="2" charset="0"/>
              </a:rPr>
              <a:t> seleccionaremos todas las columnas de las tablas consultadas.</a:t>
            </a:r>
          </a:p>
          <a:p>
            <a:r>
              <a:rPr lang="es-AR" sz="2400" dirty="0" smtClean="0">
                <a:latin typeface="Manrope" pitchFamily="2" charset="0"/>
              </a:rPr>
              <a:t>Si hay </a:t>
            </a:r>
            <a:r>
              <a:rPr lang="es-AR" sz="2400" dirty="0" smtClean="0">
                <a:latin typeface="Manrope" pitchFamily="2" charset="0"/>
              </a:rPr>
              <a:t>más </a:t>
            </a:r>
            <a:r>
              <a:rPr lang="es-AR" sz="2400" dirty="0" smtClean="0">
                <a:latin typeface="Manrope" pitchFamily="2" charset="0"/>
              </a:rPr>
              <a:t>de una columna con el mismo nombre en diferentes tablas seleccionadas para la consulta se debe indicar previamente el nombre de la tabla seguido de un </a:t>
            </a:r>
            <a:r>
              <a:rPr lang="es-AR" sz="2400" b="1" dirty="0" smtClean="0">
                <a:latin typeface="Manrope" pitchFamily="2" charset="0"/>
              </a:rPr>
              <a:t>“.”</a:t>
            </a:r>
            <a:r>
              <a:rPr lang="es-AR" sz="2400" dirty="0" smtClean="0">
                <a:latin typeface="Manrope" pitchFamily="2" charset="0"/>
              </a:rPr>
              <a:t>.</a:t>
            </a:r>
          </a:p>
          <a:p>
            <a:r>
              <a:rPr lang="es-AR" sz="2400" dirty="0" smtClean="0">
                <a:latin typeface="Manrope" pitchFamily="2" charset="0"/>
              </a:rPr>
              <a:t>Más </a:t>
            </a:r>
            <a:r>
              <a:rPr lang="es-AR" sz="2400" dirty="0" smtClean="0">
                <a:latin typeface="Manrope" pitchFamily="2" charset="0"/>
              </a:rPr>
              <a:t>adelante se explica la posibilidad de seleccionar columnas de información nuevas utilizando </a:t>
            </a:r>
            <a:r>
              <a:rPr lang="es-AR" sz="2400" b="1" dirty="0" smtClean="0">
                <a:latin typeface="Manrope" pitchFamily="2" charset="0"/>
              </a:rPr>
              <a:t>Funciones de agregación.</a:t>
            </a:r>
            <a:endParaRPr lang="es-AR" sz="2400" b="1" i="1" dirty="0"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8565"/>
            <a:ext cx="10515600" cy="1325563"/>
          </a:xfrm>
        </p:spPr>
        <p:txBody>
          <a:bodyPr/>
          <a:lstStyle/>
          <a:p>
            <a:r>
              <a:rPr lang="es-AR" dirty="0" smtClean="0"/>
              <a:t>Formas de seleccionar columnas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3543557"/>
            <a:ext cx="10515600" cy="16528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1800" b="1" dirty="0" smtClean="0">
                <a:latin typeface="Manrope" pitchFamily="2" charset="0"/>
              </a:rPr>
              <a:t>En línea tres: </a:t>
            </a:r>
            <a:r>
              <a:rPr lang="es-AR" sz="1800" dirty="0" smtClean="0">
                <a:latin typeface="Manrope" pitchFamily="2" charset="0"/>
              </a:rPr>
              <a:t>Selecciono columna</a:t>
            </a:r>
            <a:r>
              <a:rPr lang="es-AR" sz="1800" b="1" dirty="0" smtClean="0">
                <a:latin typeface="Manrope" pitchFamily="2" charset="0"/>
              </a:rPr>
              <a:t> ID </a:t>
            </a:r>
            <a:r>
              <a:rPr lang="es-AR" sz="1800" dirty="0" smtClean="0">
                <a:latin typeface="Manrope" pitchFamily="2" charset="0"/>
              </a:rPr>
              <a:t>proveniente de la tabla</a:t>
            </a:r>
            <a:r>
              <a:rPr lang="es-AR" sz="1800" b="1" dirty="0" smtClean="0">
                <a:latin typeface="Manrope" pitchFamily="2" charset="0"/>
              </a:rPr>
              <a:t> productos.</a:t>
            </a:r>
            <a:endParaRPr lang="es-AR" sz="1800" b="1" dirty="0">
              <a:latin typeface="Manrope" pitchFamily="2" charset="0"/>
            </a:endParaRPr>
          </a:p>
          <a:p>
            <a:pPr>
              <a:lnSpc>
                <a:spcPct val="100000"/>
              </a:lnSpc>
            </a:pPr>
            <a:r>
              <a:rPr lang="es-AR" sz="1800" b="1" dirty="0">
                <a:latin typeface="Manrope" pitchFamily="2" charset="0"/>
              </a:rPr>
              <a:t>En línea </a:t>
            </a:r>
            <a:r>
              <a:rPr lang="es-AR" sz="1800" b="1" dirty="0" smtClean="0">
                <a:latin typeface="Manrope" pitchFamily="2" charset="0"/>
              </a:rPr>
              <a:t>cuatro: </a:t>
            </a:r>
            <a:r>
              <a:rPr lang="es-AR" sz="1800" dirty="0">
                <a:latin typeface="Manrope" pitchFamily="2" charset="0"/>
              </a:rPr>
              <a:t>Selecciono la columna </a:t>
            </a:r>
            <a:r>
              <a:rPr lang="es-AR" sz="1800" b="1" dirty="0" smtClean="0">
                <a:latin typeface="Manrope" pitchFamily="2" charset="0"/>
              </a:rPr>
              <a:t>producto</a:t>
            </a:r>
            <a:r>
              <a:rPr lang="es-AR" sz="1800" dirty="0" smtClean="0">
                <a:latin typeface="Manrope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AR" sz="1800" b="1" dirty="0" smtClean="0">
                <a:latin typeface="Manrope" pitchFamily="2" charset="0"/>
              </a:rPr>
              <a:t>En quinta línea: </a:t>
            </a:r>
            <a:r>
              <a:rPr lang="es-AR" sz="1800" dirty="0">
                <a:latin typeface="Manrope" pitchFamily="2" charset="0"/>
              </a:rPr>
              <a:t>S</a:t>
            </a:r>
            <a:r>
              <a:rPr lang="es-AR" sz="1800" dirty="0" smtClean="0">
                <a:latin typeface="Manrope" pitchFamily="2" charset="0"/>
              </a:rPr>
              <a:t>elecciono </a:t>
            </a:r>
            <a:r>
              <a:rPr lang="es-AR" sz="1800" dirty="0" smtClean="0">
                <a:latin typeface="Manrope" pitchFamily="2" charset="0"/>
              </a:rPr>
              <a:t>columna </a:t>
            </a:r>
            <a:r>
              <a:rPr lang="es-AR" sz="1800" b="1" dirty="0" err="1" smtClean="0">
                <a:latin typeface="Manrope" pitchFamily="2" charset="0"/>
              </a:rPr>
              <a:t>tipo_producto</a:t>
            </a:r>
            <a:r>
              <a:rPr lang="es-AR" sz="1800" dirty="0" smtClean="0">
                <a:latin typeface="Manrope" pitchFamily="2" charset="0"/>
              </a:rPr>
              <a:t> con el nombre </a:t>
            </a:r>
            <a:r>
              <a:rPr lang="es-AR" sz="1800" b="1" dirty="0" smtClean="0">
                <a:latin typeface="Manrope" pitchFamily="2" charset="0"/>
              </a:rPr>
              <a:t>categoría</a:t>
            </a:r>
            <a:r>
              <a:rPr lang="es-AR" sz="1800" dirty="0" smtClean="0">
                <a:latin typeface="Manrope" pitchFamily="2" charset="0"/>
              </a:rPr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046"/>
            <a:ext cx="6627548" cy="16464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71" y="5084720"/>
            <a:ext cx="2858962" cy="85863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75519" y="5221648"/>
            <a:ext cx="268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  <a:latin typeface="Manrope" pitchFamily="2" charset="0"/>
              </a:rPr>
              <a:t>El resultado de la consulta anterior se muestra así.</a:t>
            </a:r>
            <a:endParaRPr lang="es-AR" sz="1600" dirty="0">
              <a:solidFill>
                <a:schemeClr val="bg2">
                  <a:lumMod val="50000"/>
                </a:schemeClr>
              </a:solidFill>
              <a:latin typeface="Manrope" pitchFamily="2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6246999" y="5531534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From</a:t>
            </a: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65229"/>
          </a:xfrm>
        </p:spPr>
        <p:txBody>
          <a:bodyPr>
            <a:normAutofit/>
          </a:bodyPr>
          <a:lstStyle/>
          <a:p>
            <a:r>
              <a:rPr lang="es-AR" sz="2400" dirty="0" smtClean="0">
                <a:latin typeface="Manrope" pitchFamily="2" charset="0"/>
              </a:rPr>
              <a:t>Con la </a:t>
            </a:r>
            <a:r>
              <a:rPr lang="es-AR" sz="2400" dirty="0" smtClean="0">
                <a:latin typeface="Manrope" pitchFamily="2" charset="0"/>
              </a:rPr>
              <a:t>cláusula </a:t>
            </a:r>
            <a:r>
              <a:rPr lang="es-AR" sz="2400" b="1" dirty="0" err="1" smtClean="0">
                <a:latin typeface="Manrope" pitchFamily="2" charset="0"/>
              </a:rPr>
              <a:t>From</a:t>
            </a:r>
            <a:r>
              <a:rPr lang="es-AR" sz="2400" dirty="0" smtClean="0">
                <a:latin typeface="Manrope" pitchFamily="2" charset="0"/>
              </a:rPr>
              <a:t> indicamos que tablas utilizaremos y </a:t>
            </a:r>
            <a:r>
              <a:rPr lang="es-AR" sz="2400" dirty="0" smtClean="0">
                <a:latin typeface="Manrope" pitchFamily="2" charset="0"/>
              </a:rPr>
              <a:t>cual </a:t>
            </a:r>
            <a:r>
              <a:rPr lang="es-AR" sz="2400" dirty="0" smtClean="0">
                <a:latin typeface="Manrope" pitchFamily="2" charset="0"/>
              </a:rPr>
              <a:t>es la relación existente entre ellas.</a:t>
            </a:r>
            <a:endParaRPr lang="es-AR" sz="2400" dirty="0">
              <a:latin typeface="Manrope" pitchFamily="2" charset="0"/>
            </a:endParaRPr>
          </a:p>
          <a:p>
            <a:r>
              <a:rPr lang="es-AR" sz="2400" dirty="0" smtClean="0">
                <a:latin typeface="Manrope" pitchFamily="2" charset="0"/>
              </a:rPr>
              <a:t>La unión de dos tablas se realiza vinculando la clave </a:t>
            </a:r>
            <a:r>
              <a:rPr lang="es-AR" sz="2400" b="1" dirty="0" err="1" smtClean="0">
                <a:latin typeface="Manrope" pitchFamily="2" charset="0"/>
              </a:rPr>
              <a:t>primary</a:t>
            </a:r>
            <a:r>
              <a:rPr lang="es-AR" sz="2400" b="1" dirty="0" smtClean="0">
                <a:latin typeface="Manrope" pitchFamily="2" charset="0"/>
              </a:rPr>
              <a:t> </a:t>
            </a:r>
            <a:r>
              <a:rPr lang="es-AR" sz="2400" b="1" dirty="0" err="1" smtClean="0">
                <a:latin typeface="Manrope" pitchFamily="2" charset="0"/>
              </a:rPr>
              <a:t>key</a:t>
            </a:r>
            <a:r>
              <a:rPr lang="es-AR" sz="2400" b="1" dirty="0" smtClean="0">
                <a:latin typeface="Manrope" pitchFamily="2" charset="0"/>
              </a:rPr>
              <a:t> </a:t>
            </a:r>
            <a:r>
              <a:rPr lang="es-AR" sz="2400" dirty="0" smtClean="0">
                <a:latin typeface="Manrope" pitchFamily="2" charset="0"/>
              </a:rPr>
              <a:t>de una con la </a:t>
            </a:r>
            <a:r>
              <a:rPr lang="es-AR" sz="2400" b="1" dirty="0" smtClean="0">
                <a:latin typeface="Manrope" pitchFamily="2" charset="0"/>
              </a:rPr>
              <a:t>clave foránea </a:t>
            </a:r>
            <a:r>
              <a:rPr lang="es-AR" sz="2400" dirty="0" smtClean="0">
                <a:latin typeface="Manrope" pitchFamily="2" charset="0"/>
              </a:rPr>
              <a:t>de la otra. </a:t>
            </a:r>
            <a:endParaRPr lang="es-AR" sz="2400" dirty="0">
              <a:latin typeface="Manrope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09233" y="4356459"/>
            <a:ext cx="237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Aquí seleccionamos todas las columnas de la tabla productos.</a:t>
            </a:r>
            <a:endParaRPr lang="es-A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759080" y="4725791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0507"/>
            <a:ext cx="1678254" cy="4905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0" y="5492541"/>
            <a:ext cx="5053553" cy="724343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6154527" y="5799056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023198" y="5330598"/>
            <a:ext cx="42717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2">
                    <a:lumMod val="50000"/>
                  </a:schemeClr>
                </a:solidFill>
              </a:rPr>
              <a:t>Aquí seleccionamos todas las columnas de la </a:t>
            </a: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tablas productos y categoría.</a:t>
            </a:r>
            <a:b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Obsérvese que las columnas con las claves foráneas son </a:t>
            </a:r>
            <a:r>
              <a:rPr lang="es-AR" sz="1600" b="1" i="1" dirty="0" err="1" smtClean="0">
                <a:solidFill>
                  <a:schemeClr val="bg2">
                    <a:lumMod val="50000"/>
                  </a:schemeClr>
                </a:solidFill>
              </a:rPr>
              <a:t>id_categoría</a:t>
            </a:r>
            <a:r>
              <a:rPr lang="es-AR" sz="1600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1600" i="1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s-AR" sz="1600" b="1" i="1" dirty="0" smtClean="0">
                <a:solidFill>
                  <a:schemeClr val="bg2">
                    <a:lumMod val="50000"/>
                  </a:schemeClr>
                </a:solidFill>
              </a:rPr>
              <a:t> id.</a:t>
            </a:r>
            <a:endParaRPr lang="es-AR" sz="1600" b="1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37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0411"/>
            <a:ext cx="10515600" cy="1325563"/>
          </a:xfrm>
        </p:spPr>
        <p:txBody>
          <a:bodyPr/>
          <a:lstStyle/>
          <a:p>
            <a:r>
              <a:rPr lang="es-AR" b="1" u="sng" dirty="0" smtClean="0"/>
              <a:t>Tipos de </a:t>
            </a:r>
            <a:r>
              <a:rPr lang="es-AR" b="1" u="sng" dirty="0" err="1" smtClean="0"/>
              <a:t>Join</a:t>
            </a:r>
            <a:endParaRPr lang="es-AR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597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1800" b="1" dirty="0" err="1">
                <a:latin typeface="Bahnschrift" panose="020B0502040204020203" pitchFamily="34" charset="0"/>
              </a:rPr>
              <a:t>Inner</a:t>
            </a:r>
            <a:r>
              <a:rPr lang="es-AR" sz="1800" b="1" dirty="0">
                <a:latin typeface="Bahnschrift" panose="020B0502040204020203" pitchFamily="34" charset="0"/>
              </a:rPr>
              <a:t> </a:t>
            </a:r>
            <a:r>
              <a:rPr lang="es-AR" sz="1800" b="1" dirty="0" err="1">
                <a:latin typeface="Bahnschrift" panose="020B0502040204020203" pitchFamily="34" charset="0"/>
              </a:rPr>
              <a:t>Join</a:t>
            </a:r>
            <a:r>
              <a:rPr lang="es-AR" sz="1800" b="1" dirty="0">
                <a:latin typeface="Bahnschrift" panose="020B0502040204020203" pitchFamily="34" charset="0"/>
              </a:rPr>
              <a:t>: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FROM </a:t>
            </a:r>
            <a:r>
              <a:rPr lang="es-AR" sz="1400" dirty="0" err="1">
                <a:latin typeface="Bahnschrift" panose="020B0502040204020203" pitchFamily="34" charset="0"/>
              </a:rPr>
              <a:t>table</a:t>
            </a:r>
            <a:r>
              <a:rPr lang="es-AR" sz="1400" dirty="0">
                <a:latin typeface="Bahnschrift" panose="020B0502040204020203" pitchFamily="34" charset="0"/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INNER JOIN </a:t>
            </a:r>
            <a:r>
              <a:rPr lang="es-AR" sz="1400" dirty="0">
                <a:latin typeface="Bahnschrift" panose="020B0502040204020203" pitchFamily="34" charset="0"/>
              </a:rPr>
              <a:t>tabla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>
                <a:latin typeface="Bahnschrift" panose="020B0502040204020203" pitchFamily="34" charset="0"/>
              </a:rPr>
              <a:t>ON </a:t>
            </a:r>
            <a:r>
              <a:rPr lang="es-AR" sz="1400" dirty="0" err="1">
                <a:latin typeface="Bahnschrift" panose="020B0502040204020203" pitchFamily="34" charset="0"/>
              </a:rPr>
              <a:t>A.Clave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>
                <a:latin typeface="Bahnschrift" panose="020B0502040204020203" pitchFamily="34" charset="0"/>
              </a:rPr>
              <a:t>Foranea</a:t>
            </a:r>
            <a:r>
              <a:rPr lang="es-AR" sz="1400" dirty="0">
                <a:latin typeface="Bahnschrift" panose="020B0502040204020203" pitchFamily="34" charset="0"/>
              </a:rPr>
              <a:t> = </a:t>
            </a:r>
            <a:r>
              <a:rPr lang="es-AR" sz="1400" dirty="0" err="1">
                <a:latin typeface="Bahnschrift" panose="020B0502040204020203" pitchFamily="34" charset="0"/>
              </a:rPr>
              <a:t>B.Clave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 smtClean="0">
                <a:latin typeface="Bahnschrift" panose="020B0502040204020203" pitchFamily="34" charset="0"/>
              </a:rPr>
              <a:t>Foranea</a:t>
            </a:r>
            <a:endParaRPr lang="es-AR" sz="14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s-AR" sz="1800" b="1" dirty="0" smtClean="0">
              <a:latin typeface="Bahnschrift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800" b="1" dirty="0" err="1" smtClean="0">
                <a:latin typeface="Bahnschrift" panose="020B0502040204020203" pitchFamily="34" charset="0"/>
              </a:rPr>
              <a:t>Left</a:t>
            </a:r>
            <a:r>
              <a:rPr lang="es-AR" sz="1800" b="1" dirty="0" smtClean="0">
                <a:latin typeface="Bahnschrift" panose="020B0502040204020203" pitchFamily="34" charset="0"/>
              </a:rPr>
              <a:t> </a:t>
            </a:r>
            <a:r>
              <a:rPr lang="es-AR" sz="1800" b="1" dirty="0" err="1" smtClean="0">
                <a:latin typeface="Bahnschrift" panose="020B0502040204020203" pitchFamily="34" charset="0"/>
              </a:rPr>
              <a:t>Join</a:t>
            </a:r>
            <a:r>
              <a:rPr lang="es-AR" sz="1800" b="1" dirty="0" smtClean="0">
                <a:latin typeface="Bahnschrift" panose="020B0502040204020203" pitchFamily="34" charset="0"/>
              </a:rPr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>
                <a:latin typeface="Bahnschrift" panose="020B0502040204020203" pitchFamily="34" charset="0"/>
              </a:rPr>
              <a:t>FROM </a:t>
            </a:r>
            <a:r>
              <a:rPr lang="es-AR" sz="1400" dirty="0" err="1">
                <a:latin typeface="Bahnschrift" panose="020B0502040204020203" pitchFamily="34" charset="0"/>
              </a:rPr>
              <a:t>table</a:t>
            </a:r>
            <a:r>
              <a:rPr lang="es-AR" sz="1400" dirty="0">
                <a:latin typeface="Bahnschrift" panose="020B0502040204020203" pitchFamily="34" charset="0"/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LEFT </a:t>
            </a:r>
            <a:r>
              <a:rPr lang="es-AR" sz="1400" dirty="0">
                <a:latin typeface="Bahnschrift" panose="020B0502040204020203" pitchFamily="34" charset="0"/>
              </a:rPr>
              <a:t>JOIN tabla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>
                <a:latin typeface="Bahnschrift" panose="020B0502040204020203" pitchFamily="34" charset="0"/>
              </a:rPr>
              <a:t>ON </a:t>
            </a:r>
            <a:r>
              <a:rPr lang="es-AR" sz="1400" dirty="0" err="1">
                <a:latin typeface="Bahnschrift" panose="020B0502040204020203" pitchFamily="34" charset="0"/>
              </a:rPr>
              <a:t>A.Clave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>
                <a:latin typeface="Bahnschrift" panose="020B0502040204020203" pitchFamily="34" charset="0"/>
              </a:rPr>
              <a:t>Foranea</a:t>
            </a:r>
            <a:r>
              <a:rPr lang="es-AR" sz="1400" dirty="0">
                <a:latin typeface="Bahnschrift" panose="020B0502040204020203" pitchFamily="34" charset="0"/>
              </a:rPr>
              <a:t> = </a:t>
            </a:r>
            <a:r>
              <a:rPr lang="es-AR" sz="1400" dirty="0" err="1">
                <a:latin typeface="Bahnschrift" panose="020B0502040204020203" pitchFamily="34" charset="0"/>
              </a:rPr>
              <a:t>B.Clave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>
                <a:latin typeface="Bahnschrift" panose="020B0502040204020203" pitchFamily="34" charset="0"/>
              </a:rPr>
              <a:t>Foranea</a:t>
            </a:r>
            <a:endParaRPr lang="es-AR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AR" sz="1400" b="1" dirty="0" smtClean="0">
                <a:latin typeface="Bahnschrift" panose="020B0502040204020203" pitchFamily="34" charset="0"/>
              </a:rPr>
              <a:t/>
            </a:r>
            <a:br>
              <a:rPr lang="es-AR" sz="1400" b="1" dirty="0" smtClean="0">
                <a:latin typeface="Bahnschrift" panose="020B0502040204020203" pitchFamily="34" charset="0"/>
              </a:rPr>
            </a:br>
            <a:r>
              <a:rPr lang="es-AR" sz="1600" b="1" dirty="0" smtClean="0">
                <a:latin typeface="Bahnschrift" panose="020B0502040204020203" pitchFamily="34" charset="0"/>
              </a:rPr>
              <a:t>Full </a:t>
            </a:r>
            <a:r>
              <a:rPr lang="es-AR" sz="1600" b="1" dirty="0" err="1" smtClean="0">
                <a:latin typeface="Bahnschrift" panose="020B0502040204020203" pitchFamily="34" charset="0"/>
              </a:rPr>
              <a:t>outer</a:t>
            </a:r>
            <a:r>
              <a:rPr lang="es-AR" sz="1600" b="1" dirty="0" smtClean="0">
                <a:latin typeface="Bahnschrift" panose="020B0502040204020203" pitchFamily="34" charset="0"/>
              </a:rPr>
              <a:t> </a:t>
            </a:r>
            <a:r>
              <a:rPr lang="es-AR" sz="1600" b="1" dirty="0" err="1" smtClean="0">
                <a:latin typeface="Bahnschrift" panose="020B0502040204020203" pitchFamily="34" charset="0"/>
              </a:rPr>
              <a:t>join</a:t>
            </a:r>
            <a:r>
              <a:rPr lang="es-AR" sz="1600" b="1" dirty="0" smtClean="0">
                <a:latin typeface="Bahnschrift" panose="020B0502040204020203" pitchFamily="34" charset="0"/>
              </a:rPr>
              <a:t>:</a:t>
            </a:r>
            <a:br>
              <a:rPr lang="es-AR" sz="1600" b="1" dirty="0" smtClean="0">
                <a:latin typeface="Bahnschrift" panose="020B0502040204020203" pitchFamily="34" charset="0"/>
              </a:rPr>
            </a:br>
            <a:r>
              <a:rPr lang="es-AR" sz="1400" dirty="0" smtClean="0">
                <a:latin typeface="Bahnschrift" panose="020B0502040204020203" pitchFamily="34" charset="0"/>
              </a:rPr>
              <a:t>FROM </a:t>
            </a:r>
            <a:r>
              <a:rPr lang="es-AR" sz="1400" dirty="0" err="1" smtClean="0">
                <a:latin typeface="Bahnschrift" panose="020B0502040204020203" pitchFamily="34" charset="0"/>
              </a:rPr>
              <a:t>table</a:t>
            </a:r>
            <a:r>
              <a:rPr lang="es-AR" sz="1400" dirty="0" smtClean="0">
                <a:latin typeface="Bahnschrift" panose="020B0502040204020203" pitchFamily="34" charset="0"/>
              </a:rPr>
              <a:t> </a:t>
            </a:r>
            <a:r>
              <a:rPr lang="es-AR" sz="1400" dirty="0">
                <a:latin typeface="Bahnschrift" panose="020B0502040204020203" pitchFamily="34" charset="0"/>
              </a:rPr>
              <a:t>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FULL OUTER JOIN </a:t>
            </a:r>
            <a:r>
              <a:rPr lang="es-AR" sz="1400" dirty="0">
                <a:latin typeface="Bahnschrift" panose="020B0502040204020203" pitchFamily="34" charset="0"/>
              </a:rPr>
              <a:t>tabla </a:t>
            </a:r>
            <a:r>
              <a:rPr lang="es-AR" sz="1400" dirty="0" smtClean="0">
                <a:latin typeface="Bahnschrift" panose="020B0502040204020203" pitchFamily="34" charset="0"/>
              </a:rPr>
              <a:t>B</a:t>
            </a:r>
            <a:br>
              <a:rPr lang="es-AR" sz="1400" dirty="0" smtClean="0">
                <a:latin typeface="Bahnschrift" panose="020B0502040204020203" pitchFamily="34" charset="0"/>
              </a:rPr>
            </a:br>
            <a:r>
              <a:rPr lang="es-AR" sz="1400" dirty="0" smtClean="0">
                <a:latin typeface="Bahnschrift" panose="020B0502040204020203" pitchFamily="34" charset="0"/>
              </a:rPr>
              <a:t>ON </a:t>
            </a:r>
            <a:r>
              <a:rPr lang="es-AR" sz="1400" dirty="0" err="1" smtClean="0">
                <a:latin typeface="Bahnschrift" panose="020B0502040204020203" pitchFamily="34" charset="0"/>
              </a:rPr>
              <a:t>A.Clave</a:t>
            </a:r>
            <a:r>
              <a:rPr lang="es-AR" sz="1400" dirty="0" smtClean="0">
                <a:latin typeface="Bahnschrift" panose="020B0502040204020203" pitchFamily="34" charset="0"/>
              </a:rPr>
              <a:t> </a:t>
            </a:r>
            <a:r>
              <a:rPr lang="es-AR" sz="1400" dirty="0" err="1" smtClean="0">
                <a:latin typeface="Bahnschrift" panose="020B0502040204020203" pitchFamily="34" charset="0"/>
              </a:rPr>
              <a:t>Foranea</a:t>
            </a:r>
            <a:r>
              <a:rPr lang="es-AR" sz="1400" dirty="0" smtClean="0">
                <a:latin typeface="Bahnschrift" panose="020B0502040204020203" pitchFamily="34" charset="0"/>
              </a:rPr>
              <a:t> = </a:t>
            </a:r>
            <a:r>
              <a:rPr lang="es-AR" sz="1400" dirty="0" err="1" smtClean="0">
                <a:latin typeface="Bahnschrift" panose="020B0502040204020203" pitchFamily="34" charset="0"/>
              </a:rPr>
              <a:t>B.Clave</a:t>
            </a:r>
            <a:r>
              <a:rPr lang="es-AR" sz="1400" dirty="0" smtClean="0">
                <a:latin typeface="Bahnschrift" panose="020B0502040204020203" pitchFamily="34" charset="0"/>
              </a:rPr>
              <a:t> </a:t>
            </a:r>
            <a:r>
              <a:rPr lang="es-AR" sz="1400" dirty="0" err="1" smtClean="0">
                <a:latin typeface="Bahnschrift" panose="020B0502040204020203" pitchFamily="34" charset="0"/>
              </a:rPr>
              <a:t>Foranea</a:t>
            </a:r>
            <a:r>
              <a:rPr lang="es-AR" sz="1400" dirty="0" smtClean="0">
                <a:latin typeface="Bahnschrift" panose="020B0502040204020203" pitchFamily="34" charset="0"/>
              </a:rPr>
              <a:t/>
            </a:r>
            <a:br>
              <a:rPr lang="es-AR" sz="1400" dirty="0" smtClean="0">
                <a:latin typeface="Bahnschrift" panose="020B0502040204020203" pitchFamily="34" charset="0"/>
              </a:rPr>
            </a:br>
            <a:r>
              <a:rPr lang="es-AR" sz="1400" dirty="0" smtClean="0">
                <a:latin typeface="Bahnschrift" panose="020B0502040204020203" pitchFamily="34" charset="0"/>
              </a:rPr>
              <a:t/>
            </a:r>
            <a:br>
              <a:rPr lang="es-AR" sz="1400" dirty="0" smtClean="0">
                <a:latin typeface="Bahnschrift" panose="020B0502040204020203" pitchFamily="34" charset="0"/>
              </a:rPr>
            </a:br>
            <a:r>
              <a:rPr lang="es-AR" sz="1800" b="1" dirty="0" err="1">
                <a:latin typeface="Bahnschrift" panose="020B0502040204020203" pitchFamily="34" charset="0"/>
              </a:rPr>
              <a:t>Right</a:t>
            </a:r>
            <a:r>
              <a:rPr lang="es-AR" sz="1800" b="1" dirty="0">
                <a:latin typeface="Bahnschrift" panose="020B0502040204020203" pitchFamily="34" charset="0"/>
              </a:rPr>
              <a:t> </a:t>
            </a:r>
            <a:r>
              <a:rPr lang="es-AR" sz="1800" b="1" dirty="0" err="1">
                <a:latin typeface="Bahnschrift" panose="020B0502040204020203" pitchFamily="34" charset="0"/>
              </a:rPr>
              <a:t>Join</a:t>
            </a:r>
            <a:r>
              <a:rPr lang="es-AR" sz="1800" b="1" dirty="0">
                <a:latin typeface="Bahnschrift" panose="020B0502040204020203" pitchFamily="34" charset="0"/>
              </a:rPr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FROM </a:t>
            </a:r>
            <a:r>
              <a:rPr lang="es-AR" sz="1400" dirty="0" err="1">
                <a:latin typeface="Bahnschrift" panose="020B0502040204020203" pitchFamily="34" charset="0"/>
              </a:rPr>
              <a:t>table</a:t>
            </a:r>
            <a:r>
              <a:rPr lang="es-AR" sz="1400" dirty="0">
                <a:latin typeface="Bahnschrift" panose="020B0502040204020203" pitchFamily="34" charset="0"/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latin typeface="Bahnschrift" panose="020B0502040204020203" pitchFamily="34" charset="0"/>
              </a:rPr>
              <a:t>RIGHT JOIN </a:t>
            </a:r>
            <a:r>
              <a:rPr lang="es-AR" sz="1400" dirty="0">
                <a:latin typeface="Bahnschrift" panose="020B0502040204020203" pitchFamily="34" charset="0"/>
              </a:rPr>
              <a:t>tabla 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>
                <a:latin typeface="Bahnschrift" panose="020B0502040204020203" pitchFamily="34" charset="0"/>
              </a:rPr>
              <a:t>ON </a:t>
            </a:r>
            <a:r>
              <a:rPr lang="es-AR" sz="1400" dirty="0" err="1">
                <a:latin typeface="Bahnschrift" panose="020B0502040204020203" pitchFamily="34" charset="0"/>
              </a:rPr>
              <a:t>A.Clave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>
                <a:latin typeface="Bahnschrift" panose="020B0502040204020203" pitchFamily="34" charset="0"/>
              </a:rPr>
              <a:t>Foranea</a:t>
            </a:r>
            <a:r>
              <a:rPr lang="es-AR" sz="1400" dirty="0">
                <a:latin typeface="Bahnschrift" panose="020B0502040204020203" pitchFamily="34" charset="0"/>
              </a:rPr>
              <a:t> = </a:t>
            </a:r>
            <a:r>
              <a:rPr lang="es-AR" sz="1400" dirty="0" err="1">
                <a:latin typeface="Bahnschrift" panose="020B0502040204020203" pitchFamily="34" charset="0"/>
              </a:rPr>
              <a:t>B.Clave</a:t>
            </a:r>
            <a:r>
              <a:rPr lang="es-AR" sz="1400" dirty="0">
                <a:latin typeface="Bahnschrift" panose="020B0502040204020203" pitchFamily="34" charset="0"/>
              </a:rPr>
              <a:t> </a:t>
            </a:r>
            <a:r>
              <a:rPr lang="es-AR" sz="1400" dirty="0" err="1">
                <a:latin typeface="Bahnschrift" panose="020B0502040204020203" pitchFamily="34" charset="0"/>
              </a:rPr>
              <a:t>Foranea</a:t>
            </a:r>
            <a:endParaRPr lang="es-AR" sz="1400" dirty="0">
              <a:latin typeface="Bahnschrift" panose="020B0502040204020203" pitchFamily="34" charset="0"/>
            </a:endParaRPr>
          </a:p>
        </p:txBody>
      </p:sp>
      <p:pic>
        <p:nvPicPr>
          <p:cNvPr id="4" name="Marcador de contenido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r="8334"/>
          <a:stretch/>
        </p:blipFill>
        <p:spPr>
          <a:xfrm>
            <a:off x="4961106" y="1455974"/>
            <a:ext cx="58365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Claves Foráneas y </a:t>
            </a:r>
            <a:r>
              <a:rPr lang="es-AR" b="1" dirty="0" err="1" smtClean="0"/>
              <a:t>Primary</a:t>
            </a:r>
            <a:r>
              <a:rPr lang="es-AR" b="1" dirty="0" smtClean="0"/>
              <a:t> Key</a:t>
            </a:r>
            <a:endParaRPr lang="es-AR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3349"/>
          </a:xfrm>
        </p:spPr>
        <p:txBody>
          <a:bodyPr>
            <a:normAutofit/>
          </a:bodyPr>
          <a:lstStyle/>
          <a:p>
            <a:r>
              <a:rPr lang="es-ES" sz="2400" b="1" dirty="0" err="1" smtClean="0"/>
              <a:t>Primary</a:t>
            </a:r>
            <a:r>
              <a:rPr lang="es-ES" sz="2400" b="1" dirty="0" smtClean="0"/>
              <a:t> Key</a:t>
            </a:r>
            <a:r>
              <a:rPr lang="es-ES" sz="2400" dirty="0" smtClean="0"/>
              <a:t>: Columna de una tabla que </a:t>
            </a:r>
            <a:r>
              <a:rPr lang="es-ES" sz="2400" dirty="0"/>
              <a:t>identifica de manera única cada registro </a:t>
            </a:r>
            <a:r>
              <a:rPr lang="es-ES" sz="2400" dirty="0" smtClean="0"/>
              <a:t>de fila.</a:t>
            </a:r>
          </a:p>
          <a:p>
            <a:r>
              <a:rPr lang="es-ES" sz="2400" b="1" dirty="0" smtClean="0"/>
              <a:t>Clave </a:t>
            </a:r>
            <a:r>
              <a:rPr lang="es-ES" sz="2400" b="1" dirty="0"/>
              <a:t>Foránea </a:t>
            </a:r>
            <a:r>
              <a:rPr lang="es-ES" sz="2400" dirty="0"/>
              <a:t>(</a:t>
            </a:r>
            <a:r>
              <a:rPr lang="es-ES" sz="2400" dirty="0" err="1"/>
              <a:t>Foreign</a:t>
            </a:r>
            <a:r>
              <a:rPr lang="es-ES" sz="2400" dirty="0"/>
              <a:t> Key</a:t>
            </a:r>
            <a:r>
              <a:rPr lang="es-ES" sz="2400" dirty="0" smtClean="0"/>
              <a:t>): Columnas cuyos </a:t>
            </a:r>
            <a:r>
              <a:rPr lang="es-ES" sz="2400" dirty="0"/>
              <a:t>campos </a:t>
            </a:r>
            <a:r>
              <a:rPr lang="es-ES" sz="2400" dirty="0" smtClean="0"/>
              <a:t>determinan la relación existentes entre dos tablas. </a:t>
            </a:r>
            <a:endParaRPr lang="es-ES" sz="2400" dirty="0"/>
          </a:p>
          <a:p>
            <a:r>
              <a:rPr lang="es-ES" sz="2400" dirty="0" smtClean="0"/>
              <a:t>Dos tablas se unen relacionando la </a:t>
            </a:r>
            <a:r>
              <a:rPr lang="es-ES" sz="2400" b="1" dirty="0" smtClean="0"/>
              <a:t>clave foránea </a:t>
            </a:r>
            <a:r>
              <a:rPr lang="es-ES" sz="2400" dirty="0" smtClean="0"/>
              <a:t>de una con la </a:t>
            </a:r>
            <a:r>
              <a:rPr lang="es-ES" sz="2400" b="1" dirty="0" err="1" smtClean="0"/>
              <a:t>primary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key</a:t>
            </a:r>
            <a:r>
              <a:rPr lang="es-ES" sz="2400" dirty="0" smtClean="0"/>
              <a:t> </a:t>
            </a:r>
            <a:r>
              <a:rPr lang="es-ES" sz="2400" dirty="0" smtClean="0"/>
              <a:t>de </a:t>
            </a:r>
            <a:r>
              <a:rPr lang="es-ES" sz="2400" dirty="0" smtClean="0"/>
              <a:t>la otra.</a:t>
            </a:r>
          </a:p>
          <a:p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9" y="4374037"/>
            <a:ext cx="6680136" cy="1659118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7579149" y="5218171"/>
            <a:ext cx="60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8327796" y="4802673"/>
            <a:ext cx="302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La columna ID es </a:t>
            </a:r>
            <a:r>
              <a:rPr lang="es-AR" sz="1600" b="1" dirty="0" err="1" smtClean="0">
                <a:solidFill>
                  <a:schemeClr val="bg2">
                    <a:lumMod val="50000"/>
                  </a:schemeClr>
                </a:solidFill>
              </a:rPr>
              <a:t>primary</a:t>
            </a:r>
            <a:r>
              <a:rPr lang="es-A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1600" b="1" dirty="0" err="1" smtClean="0">
                <a:solidFill>
                  <a:schemeClr val="bg2">
                    <a:lumMod val="50000"/>
                  </a:schemeClr>
                </a:solidFill>
              </a:rPr>
              <a:t>key</a:t>
            </a: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Las columnas </a:t>
            </a:r>
            <a:r>
              <a:rPr lang="es-AR" sz="1600" b="1" dirty="0" err="1" smtClean="0">
                <a:solidFill>
                  <a:schemeClr val="bg2">
                    <a:lumMod val="50000"/>
                  </a:schemeClr>
                </a:solidFill>
              </a:rPr>
              <a:t>id_categoría</a:t>
            </a:r>
            <a:r>
              <a:rPr lang="es-A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s-A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1600" b="1" dirty="0" err="1" smtClean="0">
                <a:solidFill>
                  <a:schemeClr val="bg2">
                    <a:lumMod val="50000"/>
                  </a:schemeClr>
                </a:solidFill>
              </a:rPr>
              <a:t>id_góndola</a:t>
            </a:r>
            <a:r>
              <a:rPr lang="es-A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2">
                    <a:lumMod val="50000"/>
                  </a:schemeClr>
                </a:solidFill>
              </a:rPr>
              <a:t>son claves foráneas.</a:t>
            </a:r>
            <a:endParaRPr lang="es-AR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5835</TotalTime>
  <Words>804</Words>
  <Application>Microsoft Office PowerPoint</Application>
  <PresentationFormat>Panorámica</PresentationFormat>
  <Paragraphs>87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Manrope</vt:lpstr>
      <vt:lpstr>Tema de Office</vt:lpstr>
      <vt:lpstr>Taller de SQL</vt:lpstr>
      <vt:lpstr>Consultas a base de datos</vt:lpstr>
      <vt:lpstr>Cláusulas en consultas</vt:lpstr>
      <vt:lpstr>Presentación de PowerPoint</vt:lpstr>
      <vt:lpstr>Select</vt:lpstr>
      <vt:lpstr>Formas de seleccionar columnas</vt:lpstr>
      <vt:lpstr>From </vt:lpstr>
      <vt:lpstr>Tipos de Join</vt:lpstr>
      <vt:lpstr>Claves Foráneas y Primary Key</vt:lpstr>
      <vt:lpstr>WHERE</vt:lpstr>
      <vt:lpstr>Group by</vt:lpstr>
      <vt:lpstr>Group by y Funciones de agregación</vt:lpstr>
      <vt:lpstr>Descripción de una consulta con función de agregación y group by</vt:lpstr>
      <vt:lpstr>HAVING</vt:lpstr>
      <vt:lpstr>Order By</vt:lpstr>
      <vt:lpstr>Limit</vt:lpstr>
      <vt:lpstr>Recursos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61</cp:revision>
  <dcterms:created xsi:type="dcterms:W3CDTF">2024-07-29T15:30:09Z</dcterms:created>
  <dcterms:modified xsi:type="dcterms:W3CDTF">2025-07-25T15:20:28Z</dcterms:modified>
</cp:coreProperties>
</file>