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59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DC21-3B7B-4CBF-807E-3EDAA61E786A}" type="datetimeFigureOut">
              <a:rPr lang="es-AR" smtClean="0"/>
              <a:t>05/08/2025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C21E-CE5C-4628-AF7D-6E0DF9E055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271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DC21-3B7B-4CBF-807E-3EDAA61E786A}" type="datetimeFigureOut">
              <a:rPr lang="es-AR" smtClean="0"/>
              <a:t>05/08/2025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C21E-CE5C-4628-AF7D-6E0DF9E055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307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DC21-3B7B-4CBF-807E-3EDAA61E786A}" type="datetimeFigureOut">
              <a:rPr lang="es-AR" smtClean="0"/>
              <a:t>05/08/2025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C21E-CE5C-4628-AF7D-6E0DF9E055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702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DC21-3B7B-4CBF-807E-3EDAA61E786A}" type="datetimeFigureOut">
              <a:rPr lang="es-AR" smtClean="0"/>
              <a:t>05/08/2025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C21E-CE5C-4628-AF7D-6E0DF9E055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313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DC21-3B7B-4CBF-807E-3EDAA61E786A}" type="datetimeFigureOut">
              <a:rPr lang="es-AR" smtClean="0"/>
              <a:t>05/08/2025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C21E-CE5C-4628-AF7D-6E0DF9E055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157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DC21-3B7B-4CBF-807E-3EDAA61E786A}" type="datetimeFigureOut">
              <a:rPr lang="es-AR" smtClean="0"/>
              <a:t>05/08/2025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C21E-CE5C-4628-AF7D-6E0DF9E055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483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DC21-3B7B-4CBF-807E-3EDAA61E786A}" type="datetimeFigureOut">
              <a:rPr lang="es-AR" smtClean="0"/>
              <a:t>05/08/2025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C21E-CE5C-4628-AF7D-6E0DF9E055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958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DC21-3B7B-4CBF-807E-3EDAA61E786A}" type="datetimeFigureOut">
              <a:rPr lang="es-AR" smtClean="0"/>
              <a:t>05/08/2025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C21E-CE5C-4628-AF7D-6E0DF9E055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162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DC21-3B7B-4CBF-807E-3EDAA61E786A}" type="datetimeFigureOut">
              <a:rPr lang="es-AR" smtClean="0"/>
              <a:t>05/08/2025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C21E-CE5C-4628-AF7D-6E0DF9E055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110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DC21-3B7B-4CBF-807E-3EDAA61E786A}" type="datetimeFigureOut">
              <a:rPr lang="es-AR" smtClean="0"/>
              <a:t>05/08/2025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C21E-CE5C-4628-AF7D-6E0DF9E055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415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DC21-3B7B-4CBF-807E-3EDAA61E786A}" type="datetimeFigureOut">
              <a:rPr lang="es-AR" smtClean="0"/>
              <a:t>05/08/2025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C21E-CE5C-4628-AF7D-6E0DF9E055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093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EDC21-3B7B-4CBF-807E-3EDAA61E786A}" type="datetimeFigureOut">
              <a:rPr lang="es-AR" smtClean="0"/>
              <a:t>05/08/2025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EC21E-CE5C-4628-AF7D-6E0DF9E055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723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smtClean="0"/>
              <a:t>Taller SQL 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Clase </a:t>
            </a:r>
            <a:r>
              <a:rPr lang="es-AR" dirty="0" smtClean="0"/>
              <a:t>2 – Manipulación de Datos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7516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Eliminar tablas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400" dirty="0" smtClean="0"/>
              <a:t>DROPE TABLE permite eliminar tablas seleccionadas.</a:t>
            </a:r>
          </a:p>
          <a:p>
            <a:r>
              <a:rPr lang="es-ES" sz="2400" dirty="0" smtClean="0"/>
              <a:t>Si otras </a:t>
            </a:r>
            <a:r>
              <a:rPr lang="es-ES" sz="2400" dirty="0"/>
              <a:t>tablas </a:t>
            </a:r>
            <a:r>
              <a:rPr lang="es-ES" sz="2400" dirty="0" smtClean="0"/>
              <a:t>tienen </a:t>
            </a:r>
            <a:r>
              <a:rPr lang="es-ES" sz="2400" dirty="0"/>
              <a:t>claves foráneas </a:t>
            </a:r>
            <a:r>
              <a:rPr lang="es-ES" sz="2400" dirty="0" smtClean="0"/>
              <a:t>activas que hacen alusión a la que se quiere eliminar entonces el motor de base de datos nos alertará sobre esto denegándonos la acción.</a:t>
            </a:r>
          </a:p>
          <a:p>
            <a:r>
              <a:rPr lang="es-ES" sz="2400" dirty="0" smtClean="0"/>
              <a:t>Para eliminar una tabla que está siendo referenciada por otras se incluye la cláusula “CASCADE”.</a:t>
            </a:r>
          </a:p>
          <a:p>
            <a:endParaRPr lang="es-ES" sz="2400" dirty="0"/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endParaRPr lang="es-ES" dirty="0"/>
          </a:p>
          <a:p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838" y="4506687"/>
            <a:ext cx="3506221" cy="35456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524" y="4996185"/>
            <a:ext cx="3806889" cy="37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5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Renombrar tabla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La instrucción RENAME TABLE permite renombrar cualquier tabla seleccionada</a:t>
            </a:r>
            <a:br>
              <a:rPr lang="es-AR" dirty="0" smtClean="0"/>
            </a:b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7615"/>
            <a:ext cx="3081845" cy="52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0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Tipos de modificaciones en columnas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s-AR" dirty="0" smtClean="0"/>
              <a:t>Alterar el nombre de la tabla:</a:t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dirty="0"/>
              <a:t>Alterar </a:t>
            </a:r>
            <a:r>
              <a:rPr lang="es-AR" dirty="0" smtClean="0"/>
              <a:t>el tipo de valor que contiene la columna:</a:t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Agregar una columna a la tabla:</a:t>
            </a:r>
            <a:br>
              <a:rPr lang="es-AR" dirty="0" smtClean="0"/>
            </a:br>
            <a:endParaRPr lang="es-AR" dirty="0"/>
          </a:p>
          <a:p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82" y="2443038"/>
            <a:ext cx="2474527" cy="738665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V="1">
            <a:off x="4017665" y="2803576"/>
            <a:ext cx="518746" cy="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4951567" y="2443039"/>
            <a:ext cx="5284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En línea 1 indica la tabla </a:t>
            </a: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a modificar.</a:t>
            </a:r>
            <a:b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</a:b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En línea 2 se </a:t>
            </a: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indica columna a renombrar.</a:t>
            </a:r>
            <a:b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</a:b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En línea 3 se estable el nuevo nombre de la columna</a:t>
            </a:r>
            <a:endParaRPr lang="es-AR" sz="1400" dirty="0">
              <a:solidFill>
                <a:schemeClr val="bg2">
                  <a:lumMod val="50000"/>
                </a:schemeClr>
              </a:solidFill>
              <a:latin typeface="Manrope" pitchFamily="2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982" y="4002833"/>
            <a:ext cx="2445418" cy="638326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951567" y="3940669"/>
            <a:ext cx="5284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En línea 1 indica la tabla </a:t>
            </a: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a modificar.</a:t>
            </a:r>
            <a:b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</a:b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En línea 2 se </a:t>
            </a: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indica columna a modificar.</a:t>
            </a:r>
            <a:b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</a:b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En línea 3 se estable el tipo de valor de la columna</a:t>
            </a:r>
            <a:endParaRPr lang="es-AR" sz="1400" dirty="0">
              <a:solidFill>
                <a:schemeClr val="bg2">
                  <a:lumMod val="50000"/>
                </a:schemeClr>
              </a:solidFill>
              <a:latin typeface="Manrope" pitchFamily="2" charset="0"/>
            </a:endParaRPr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4017665" y="4205883"/>
            <a:ext cx="518746" cy="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4017665" y="5608190"/>
            <a:ext cx="518746" cy="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4980676" y="5398863"/>
            <a:ext cx="5284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En línea 1 indica la tabla </a:t>
            </a: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a modificar.</a:t>
            </a:r>
            <a:b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</a:b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En línea 2 se </a:t>
            </a: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indica columna a agregar.</a:t>
            </a:r>
            <a:b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</a:b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En línea 3 Define el tipo de dato en la nueva columna.</a:t>
            </a:r>
            <a:endParaRPr lang="es-AR" sz="1400" dirty="0">
              <a:solidFill>
                <a:schemeClr val="bg2">
                  <a:lumMod val="50000"/>
                </a:schemeClr>
              </a:solidFill>
              <a:latin typeface="Manrope" pitchFamily="2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982" y="5471425"/>
            <a:ext cx="2445418" cy="66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65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Tipos de modificaciones en columnas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Eliminar columna:</a:t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it-IT" dirty="0"/>
              <a:t>Cambiar si permite NULL o NOT </a:t>
            </a:r>
            <a:r>
              <a:rPr lang="it-IT" dirty="0" smtClean="0"/>
              <a:t>NULL:</a:t>
            </a:r>
            <a:br>
              <a:rPr lang="it-IT" dirty="0" smtClean="0"/>
            </a:br>
            <a:endParaRPr lang="es-AR" dirty="0" smtClean="0"/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1581"/>
            <a:ext cx="2569068" cy="585748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 flipV="1">
            <a:off x="3738097" y="2635661"/>
            <a:ext cx="518746" cy="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4587672" y="2275123"/>
            <a:ext cx="5284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En línea 1 indica la tabla </a:t>
            </a: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a modificar.</a:t>
            </a:r>
            <a:b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</a:b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En línea 2 se </a:t>
            </a: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indica columna a eliminar.</a:t>
            </a:r>
            <a:b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</a:br>
            <a:endParaRPr lang="es-AR" sz="1400" dirty="0">
              <a:solidFill>
                <a:schemeClr val="bg2">
                  <a:lumMod val="50000"/>
                </a:schemeClr>
              </a:solidFill>
              <a:latin typeface="Manrope" pitchFamily="2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01616"/>
            <a:ext cx="2454890" cy="716408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V="1">
            <a:off x="3738097" y="3951026"/>
            <a:ext cx="518746" cy="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4587672" y="3482766"/>
            <a:ext cx="5284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En línea 1 indica la tabla </a:t>
            </a: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a modificar.</a:t>
            </a:r>
            <a:b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</a:b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En línea 2 se </a:t>
            </a: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indica columna a modificar y su tipo de dato.</a:t>
            </a:r>
            <a:b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</a:b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En línea 3 se indica que no puede haber valores </a:t>
            </a:r>
            <a:r>
              <a:rPr lang="es-AR" sz="1400" dirty="0" err="1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null</a:t>
            </a: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 en esa columna;</a:t>
            </a:r>
            <a:endParaRPr lang="es-AR" sz="1400" dirty="0">
              <a:solidFill>
                <a:schemeClr val="bg2">
                  <a:lumMod val="50000"/>
                </a:schemeClr>
              </a:solidFill>
              <a:latin typeface="Manro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723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Asignar o desasignar el valor de clave primaria o foránea a una columna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Asignar una clave primaria:</a:t>
            </a:r>
          </a:p>
          <a:p>
            <a:endParaRPr lang="es-AR" dirty="0" smtClean="0"/>
          </a:p>
          <a:p>
            <a:r>
              <a:rPr lang="es-AR" dirty="0" smtClean="0"/>
              <a:t>Desasignar una clave primaria:</a:t>
            </a:r>
          </a:p>
          <a:p>
            <a:endParaRPr lang="es-AR" dirty="0" smtClean="0"/>
          </a:p>
          <a:p>
            <a:r>
              <a:rPr lang="es-AR" dirty="0" smtClean="0"/>
              <a:t>Asignar una clave foránea: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Desasignar una clave foránea: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432891"/>
            <a:ext cx="5216709" cy="2356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58" y="3475411"/>
            <a:ext cx="4601800" cy="27549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9" y="5535629"/>
            <a:ext cx="4992134" cy="27734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98" y="4318340"/>
            <a:ext cx="4941397" cy="505587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V="1">
            <a:off x="6221993" y="4562339"/>
            <a:ext cx="518746" cy="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7106938" y="4318340"/>
            <a:ext cx="4854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La cláusula ADD CONSTRAINT le asigna un id a la propia función qu</a:t>
            </a: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e establece que </a:t>
            </a:r>
            <a:r>
              <a:rPr lang="es-AR" sz="1400" dirty="0" err="1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idActor</a:t>
            </a: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 será clave foránea.</a:t>
            </a: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/>
            </a:r>
            <a:b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</a:br>
            <a:endParaRPr lang="es-AR" sz="1400" dirty="0">
              <a:solidFill>
                <a:schemeClr val="bg2">
                  <a:lumMod val="50000"/>
                </a:schemeClr>
              </a:solidFill>
              <a:latin typeface="Manrope" pitchFamily="2" charset="0"/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6221993" y="5682298"/>
            <a:ext cx="518746" cy="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7106938" y="5438299"/>
            <a:ext cx="4854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Al eliminar el id de la función que hacía de </a:t>
            </a:r>
            <a:r>
              <a:rPr lang="es-AR" sz="1400" dirty="0" err="1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idActor</a:t>
            </a: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 una clave foránea se le quita esta propiedad a la columna.</a:t>
            </a: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/>
            </a:r>
            <a:b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</a:br>
            <a:endParaRPr lang="es-AR" sz="1400" dirty="0">
              <a:solidFill>
                <a:schemeClr val="bg2">
                  <a:lumMod val="50000"/>
                </a:schemeClr>
              </a:solidFill>
              <a:latin typeface="Manro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10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de datos	</a:t>
            </a:r>
            <a:endParaRPr lang="es-AR" dirty="0"/>
          </a:p>
        </p:txBody>
      </p:sp>
      <p:pic>
        <p:nvPicPr>
          <p:cNvPr id="14" name="Marcador de contenido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8910"/>
            <a:ext cx="6820491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1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Cardinalidades</a:t>
            </a:r>
            <a:r>
              <a:rPr lang="es-AR" dirty="0"/>
              <a:t> </a:t>
            </a:r>
            <a:r>
              <a:rPr lang="es-AR" dirty="0" smtClean="0"/>
              <a:t>entre tablas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err="1" smtClean="0"/>
              <a:t>Cardinalidad</a:t>
            </a:r>
            <a:r>
              <a:rPr lang="es-ES" dirty="0" smtClean="0"/>
              <a:t> </a:t>
            </a:r>
            <a:r>
              <a:rPr lang="es-ES" dirty="0"/>
              <a:t>es la cantidad de registros que pueden estar relacionados entre dos </a:t>
            </a:r>
            <a:r>
              <a:rPr lang="es-ES" dirty="0" smtClean="0"/>
              <a:t>tablas. Define </a:t>
            </a:r>
            <a:r>
              <a:rPr lang="es-ES" dirty="0"/>
              <a:t>si una fila en una tabla se relaciona con una o varias filas en otra</a:t>
            </a:r>
            <a:r>
              <a:rPr lang="es-ES" dirty="0" smtClean="0"/>
              <a:t>.</a:t>
            </a:r>
          </a:p>
          <a:p>
            <a:r>
              <a:rPr lang="es-ES" sz="2400" dirty="0" smtClean="0"/>
              <a:t>Cuando la </a:t>
            </a:r>
            <a:r>
              <a:rPr lang="es-ES" sz="2400" dirty="0" err="1" smtClean="0"/>
              <a:t>cardinalidad</a:t>
            </a:r>
            <a:r>
              <a:rPr lang="es-ES" sz="2400" dirty="0" smtClean="0"/>
              <a:t> entre dos tablas es de tipo muchos a muchos se debe crear una tabla intermedia para administrar la relación entre ambas.</a:t>
            </a:r>
            <a:endParaRPr lang="es-ES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90440"/>
            <a:ext cx="8483082" cy="180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de relación N:M entre tablas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9408"/>
            <a:ext cx="5328948" cy="388778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211424" y="2190657"/>
            <a:ext cx="1828799" cy="38665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800"/>
          </a:p>
        </p:txBody>
      </p:sp>
      <p:sp>
        <p:nvSpPr>
          <p:cNvPr id="6" name="Rectángulo 5"/>
          <p:cNvSpPr/>
          <p:nvPr/>
        </p:nvSpPr>
        <p:spPr>
          <a:xfrm>
            <a:off x="4563533" y="2190657"/>
            <a:ext cx="1603615" cy="38665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800"/>
          </a:p>
        </p:txBody>
      </p:sp>
      <p:sp>
        <p:nvSpPr>
          <p:cNvPr id="7" name="Rectángulo 6"/>
          <p:cNvSpPr/>
          <p:nvPr/>
        </p:nvSpPr>
        <p:spPr>
          <a:xfrm>
            <a:off x="3086875" y="2211906"/>
            <a:ext cx="1411341" cy="386653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800"/>
          </a:p>
        </p:txBody>
      </p:sp>
      <p:sp>
        <p:nvSpPr>
          <p:cNvPr id="9" name="CuadroTexto 8"/>
          <p:cNvSpPr txBox="1"/>
          <p:nvPr/>
        </p:nvSpPr>
        <p:spPr>
          <a:xfrm>
            <a:off x="4498216" y="1690688"/>
            <a:ext cx="1163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b="1" dirty="0" smtClean="0">
                <a:latin typeface="Manrope" pitchFamily="2" charset="0"/>
              </a:rPr>
              <a:t>Actores</a:t>
            </a:r>
            <a:br>
              <a:rPr lang="es-AR" sz="1600" b="1" dirty="0" smtClean="0">
                <a:latin typeface="Manrope" pitchFamily="2" charset="0"/>
              </a:rPr>
            </a:br>
            <a:endParaRPr lang="es-AR" sz="1600" b="1" dirty="0">
              <a:latin typeface="Manrope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145082" y="1732828"/>
            <a:ext cx="1163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b="1" dirty="0" smtClean="0">
                <a:latin typeface="Manrope" pitchFamily="2" charset="0"/>
              </a:rPr>
              <a:t>Películas</a:t>
            </a:r>
            <a:r>
              <a:rPr lang="es-AR" sz="1600" b="1" dirty="0" smtClean="0">
                <a:latin typeface="Manrope" pitchFamily="2" charset="0"/>
              </a:rPr>
              <a:t/>
            </a:r>
            <a:br>
              <a:rPr lang="es-AR" sz="1600" b="1" dirty="0" smtClean="0">
                <a:latin typeface="Manrope" pitchFamily="2" charset="0"/>
              </a:rPr>
            </a:br>
            <a:endParaRPr lang="es-AR" sz="1600" b="1" dirty="0">
              <a:latin typeface="Manrope" pitchFamily="2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021558" y="1701828"/>
            <a:ext cx="1163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b="1" dirty="0" smtClean="0">
                <a:latin typeface="Manrope" pitchFamily="2" charset="0"/>
              </a:rPr>
              <a:t>Reparto</a:t>
            </a:r>
            <a:br>
              <a:rPr lang="es-AR" sz="1600" b="1" dirty="0" smtClean="0">
                <a:latin typeface="Manrope" pitchFamily="2" charset="0"/>
              </a:rPr>
            </a:br>
            <a:endParaRPr lang="es-AR" sz="1600" b="1" dirty="0">
              <a:latin typeface="Manrope" pitchFamily="2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746891" y="2414896"/>
            <a:ext cx="4854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La tabla reparto hace de intermediaria para que las tablas Películas y Actores puedan vincular su información.</a:t>
            </a: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/>
            </a:r>
            <a:b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</a:br>
            <a:endParaRPr lang="es-AR" sz="1400" dirty="0">
              <a:solidFill>
                <a:schemeClr val="bg2">
                  <a:lumMod val="50000"/>
                </a:schemeClr>
              </a:solidFill>
              <a:latin typeface="Manro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17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Modificaciones en base de datos 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En SQL, las </a:t>
            </a:r>
            <a:r>
              <a:rPr lang="es-ES" b="1" dirty="0"/>
              <a:t>modificaciones sobre una tabla</a:t>
            </a:r>
            <a:r>
              <a:rPr lang="es-ES" dirty="0"/>
              <a:t> incluyen tanto los cambios en su </a:t>
            </a:r>
            <a:r>
              <a:rPr lang="es-ES" b="1" dirty="0"/>
              <a:t>estructura</a:t>
            </a:r>
            <a:r>
              <a:rPr lang="es-ES" dirty="0"/>
              <a:t> </a:t>
            </a:r>
            <a:r>
              <a:rPr lang="es-ES" dirty="0" smtClean="0"/>
              <a:t>(agregar </a:t>
            </a:r>
            <a:r>
              <a:rPr lang="es-ES" dirty="0"/>
              <a:t>o quitar columnas, cambiar tipos de datos o restricciones) como los cambios en su </a:t>
            </a:r>
            <a:r>
              <a:rPr lang="es-ES" b="1" dirty="0"/>
              <a:t>contenido</a:t>
            </a:r>
            <a:r>
              <a:rPr lang="es-ES" dirty="0"/>
              <a:t> </a:t>
            </a:r>
            <a:r>
              <a:rPr lang="es-ES" dirty="0" smtClean="0"/>
              <a:t>(insertar</a:t>
            </a:r>
            <a:r>
              <a:rPr lang="es-ES" dirty="0"/>
              <a:t>, actualizar o eliminar registros). Estas operaciones permiten adaptar una base de datos a nuevas necesidades y mantener sus datos actualizados, consistentes y relevantes.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8956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de modificaciones en bases de datos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Modificaciones sobre los datos que </a:t>
            </a:r>
            <a:r>
              <a:rPr lang="es-AR" dirty="0" smtClean="0"/>
              <a:t>contienen las tablas </a:t>
            </a:r>
            <a:r>
              <a:rPr lang="es-AR" sz="2400" i="1" dirty="0"/>
              <a:t>(</a:t>
            </a:r>
            <a:r>
              <a:rPr lang="es-ES" sz="2400" i="1" dirty="0"/>
              <a:t>insertar, actualizar o eliminar registros</a:t>
            </a:r>
            <a:r>
              <a:rPr lang="es-AR" sz="2400" i="1" dirty="0" smtClean="0"/>
              <a:t>).</a:t>
            </a:r>
          </a:p>
          <a:p>
            <a:r>
              <a:rPr lang="es-AR" dirty="0" smtClean="0"/>
              <a:t>Modificaciones estructurales sobre las tablas </a:t>
            </a:r>
            <a:r>
              <a:rPr lang="es-AR" sz="2400" i="1" dirty="0" smtClean="0"/>
              <a:t>(Crear o eliminar una tabla, Agregar una columna, renombrar la tabla)</a:t>
            </a:r>
            <a:r>
              <a:rPr lang="es-AR" i="1" dirty="0" smtClean="0"/>
              <a:t>.</a:t>
            </a:r>
          </a:p>
          <a:p>
            <a:endParaRPr lang="es-AR" dirty="0"/>
          </a:p>
          <a:p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0069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Modificaciones sobre los datos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Insertar: </a:t>
            </a:r>
            <a:r>
              <a:rPr lang="es-ES" sz="2400" i="1" dirty="0"/>
              <a:t>Agregar nuevas filas a una </a:t>
            </a:r>
            <a:r>
              <a:rPr lang="es-ES" sz="2400" i="1" dirty="0" smtClean="0"/>
              <a:t>tabla</a:t>
            </a:r>
            <a:r>
              <a:rPr lang="es-ES" sz="2400" i="1" dirty="0"/>
              <a:t> </a:t>
            </a:r>
            <a:r>
              <a:rPr lang="es-ES" sz="2400" i="1" dirty="0" smtClean="0"/>
              <a:t>utilizando una instrucción INSERT INTO.</a:t>
            </a:r>
          </a:p>
          <a:p>
            <a:r>
              <a:rPr lang="es-ES" dirty="0" smtClean="0"/>
              <a:t>Actualizar</a:t>
            </a:r>
            <a:r>
              <a:rPr lang="es-ES" dirty="0"/>
              <a:t>: </a:t>
            </a:r>
            <a:r>
              <a:rPr lang="es-ES" sz="2400" i="1" dirty="0"/>
              <a:t>Modificar datos existentes mediante una función o instrucción UPDATE</a:t>
            </a:r>
            <a:r>
              <a:rPr lang="es-ES" i="1" dirty="0"/>
              <a:t>. </a:t>
            </a:r>
            <a:endParaRPr lang="es-ES" i="1" dirty="0" smtClean="0"/>
          </a:p>
          <a:p>
            <a:r>
              <a:rPr lang="es-ES" dirty="0" smtClean="0"/>
              <a:t>Eliminar</a:t>
            </a:r>
            <a:r>
              <a:rPr lang="es-ES" dirty="0"/>
              <a:t>: </a:t>
            </a:r>
            <a:r>
              <a:rPr lang="es-ES" sz="2400" i="1" dirty="0"/>
              <a:t>Quitar registros o filas de una tabla utilizando una instrucción DELETE</a:t>
            </a:r>
            <a:r>
              <a:rPr lang="es-ES" sz="2400" i="1" dirty="0" smtClean="0"/>
              <a:t>.</a:t>
            </a:r>
          </a:p>
          <a:p>
            <a:pPr marL="0" indent="0" algn="r">
              <a:buNone/>
            </a:pPr>
            <a:endParaRPr lang="es-ES" sz="2200" i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r">
              <a:buNone/>
            </a:pPr>
            <a:r>
              <a:rPr lang="es-ES" sz="2200" i="1" dirty="0" smtClean="0">
                <a:solidFill>
                  <a:schemeClr val="bg2">
                    <a:lumMod val="50000"/>
                  </a:schemeClr>
                </a:solidFill>
              </a:rPr>
              <a:t>Ahora además de </a:t>
            </a:r>
            <a:r>
              <a:rPr lang="es-ES" sz="2200" i="1" dirty="0" smtClean="0">
                <a:solidFill>
                  <a:schemeClr val="bg2">
                    <a:lumMod val="50000"/>
                  </a:schemeClr>
                </a:solidFill>
              </a:rPr>
              <a:t>cláusulas </a:t>
            </a:r>
            <a:r>
              <a:rPr lang="es-ES" sz="2200" i="1" dirty="0" smtClean="0">
                <a:solidFill>
                  <a:schemeClr val="bg2">
                    <a:lumMod val="50000"/>
                  </a:schemeClr>
                </a:solidFill>
              </a:rPr>
              <a:t>hablamos de instrucciones.</a:t>
            </a:r>
          </a:p>
          <a:p>
            <a:pPr marL="0" indent="0">
              <a:buNone/>
            </a:pPr>
            <a:endParaRPr lang="es-AR" sz="22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64140"/>
            <a:ext cx="65" cy="32827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192" y="5004527"/>
            <a:ext cx="5499608" cy="97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4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Insertar - INSERT </a:t>
            </a:r>
            <a:r>
              <a:rPr lang="es-AR" dirty="0" smtClean="0"/>
              <a:t>INTO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s-ES" sz="2400" dirty="0"/>
              <a:t>Esta instrucción inserta una o </a:t>
            </a:r>
            <a:r>
              <a:rPr lang="es-ES" sz="2400" dirty="0" smtClean="0"/>
              <a:t>más </a:t>
            </a:r>
            <a:r>
              <a:rPr lang="es-ES" sz="2400" dirty="0"/>
              <a:t>filas con uno o más registros.</a:t>
            </a:r>
          </a:p>
          <a:p>
            <a:r>
              <a:rPr lang="es-ES" sz="2400" dirty="0"/>
              <a:t>Cada grupo de datos entre paréntesis </a:t>
            </a:r>
            <a:r>
              <a:rPr lang="es-ES" sz="2400" dirty="0" smtClean="0"/>
              <a:t>representa </a:t>
            </a:r>
            <a:r>
              <a:rPr lang="es-ES" sz="2400" dirty="0"/>
              <a:t>una fila de datos que se </a:t>
            </a:r>
            <a:r>
              <a:rPr lang="es-ES" sz="2400" dirty="0" smtClean="0"/>
              <a:t>insertará </a:t>
            </a:r>
            <a:r>
              <a:rPr lang="es-ES" sz="2400" dirty="0"/>
              <a:t>a las columnas que se especifiquen en el INSERT INTO.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324" y="3600070"/>
            <a:ext cx="5832656" cy="6252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38200" y="3416518"/>
            <a:ext cx="40241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En línea 1 indica la tabla a modificar y columnas a modificar</a:t>
            </a:r>
          </a:p>
          <a:p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En línea 2 y 3 ingresa los datos de las dos filas que se </a:t>
            </a: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insertarán</a:t>
            </a: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.</a:t>
            </a:r>
            <a:b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</a:b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 </a:t>
            </a:r>
            <a:endParaRPr lang="es-AR" sz="1400" dirty="0">
              <a:solidFill>
                <a:schemeClr val="bg2">
                  <a:lumMod val="50000"/>
                </a:schemeClr>
              </a:solidFill>
              <a:latin typeface="Manrope" pitchFamily="2" charset="0"/>
            </a:endParaRPr>
          </a:p>
        </p:txBody>
      </p:sp>
      <p:cxnSp>
        <p:nvCxnSpPr>
          <p:cNvPr id="10" name="Conector recto de flecha 9"/>
          <p:cNvCxnSpPr/>
          <p:nvPr/>
        </p:nvCxnSpPr>
        <p:spPr>
          <a:xfrm flipH="1">
            <a:off x="4916517" y="3903785"/>
            <a:ext cx="606458" cy="8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74" y="5508824"/>
            <a:ext cx="4732430" cy="381033"/>
          </a:xfrm>
          <a:prstGeom prst="rect">
            <a:avLst/>
          </a:prstGeom>
        </p:spPr>
      </p:pic>
      <p:cxnSp>
        <p:nvCxnSpPr>
          <p:cNvPr id="13" name="Conector recto de flecha 12"/>
          <p:cNvCxnSpPr/>
          <p:nvPr/>
        </p:nvCxnSpPr>
        <p:spPr>
          <a:xfrm flipV="1">
            <a:off x="5570630" y="5632147"/>
            <a:ext cx="518746" cy="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6355372" y="5305081"/>
            <a:ext cx="55775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En este segundo ejemplo en vez de ingresar los </a:t>
            </a:r>
            <a:r>
              <a:rPr lang="es-AR" sz="1400" dirty="0" err="1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values</a:t>
            </a: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 manualmente se indica que se inserten los datos de las filas en la tabla </a:t>
            </a:r>
            <a:r>
              <a:rPr lang="es-AR" sz="1400" dirty="0" err="1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Gondolas</a:t>
            </a: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 2 donde el valor de la columna </a:t>
            </a:r>
            <a:r>
              <a:rPr lang="es-AR" sz="1400" dirty="0" err="1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idCategoria</a:t>
            </a: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 sean mayores a 6.</a:t>
            </a:r>
            <a:b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</a:b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 </a:t>
            </a:r>
            <a:endParaRPr lang="es-AR" sz="1400" dirty="0">
              <a:solidFill>
                <a:schemeClr val="bg2">
                  <a:lumMod val="50000"/>
                </a:schemeClr>
              </a:solidFill>
              <a:latin typeface="Manro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56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Actualizar - UPDATE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05818"/>
            <a:ext cx="10820401" cy="4351338"/>
          </a:xfrm>
        </p:spPr>
        <p:txBody>
          <a:bodyPr>
            <a:normAutofit/>
          </a:bodyPr>
          <a:lstStyle/>
          <a:p>
            <a:r>
              <a:rPr lang="es-ES" sz="2400" dirty="0" smtClean="0"/>
              <a:t>Esta instrucción modifica </a:t>
            </a:r>
            <a:r>
              <a:rPr lang="es-ES" sz="2400" dirty="0"/>
              <a:t>uno o más valores en una o varias filas de una tabla</a:t>
            </a:r>
            <a:r>
              <a:rPr lang="es-ES" sz="2400" dirty="0" smtClean="0"/>
              <a:t>. </a:t>
            </a:r>
          </a:p>
          <a:p>
            <a:r>
              <a:rPr lang="es-ES" sz="2400" dirty="0" smtClean="0"/>
              <a:t>Los nuevos valores que se modificarán pueden ser el resultado de una función.</a:t>
            </a:r>
            <a:endParaRPr lang="es-AR" sz="2400" dirty="0"/>
          </a:p>
          <a:p>
            <a:endParaRPr lang="es-AR" sz="24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277" y="2934652"/>
            <a:ext cx="5296359" cy="143268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558970" y="5155458"/>
            <a:ext cx="47389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En línea 1 indica la tabla a modificar</a:t>
            </a:r>
          </a:p>
          <a:p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En línea 2 indica columnas y </a:t>
            </a:r>
            <a:r>
              <a:rPr lang="es-AR" sz="1400" dirty="0" err="1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setea</a:t>
            </a: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 nuevos valores.</a:t>
            </a:r>
          </a:p>
          <a:p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De línea 3 a 7 se establece una </a:t>
            </a: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cláusula </a:t>
            </a: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donde se indica que solo se modificarán los registros de las columnas cuyas filas cumplan con el parámetro establecido.</a:t>
            </a:r>
            <a:b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</a:b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 </a:t>
            </a:r>
            <a:endParaRPr lang="es-AR" sz="1400" dirty="0">
              <a:solidFill>
                <a:schemeClr val="bg2">
                  <a:lumMod val="50000"/>
                </a:schemeClr>
              </a:solidFill>
              <a:latin typeface="Manrope" pitchFamily="2" charset="0"/>
            </a:endParaRPr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3928456" y="4496303"/>
            <a:ext cx="15005" cy="530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44" y="2680832"/>
            <a:ext cx="3651505" cy="365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Eliminar - DELETE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400" dirty="0" smtClean="0"/>
              <a:t>La instrucción DELETE sirve para eliminar únicamente filas completas.</a:t>
            </a:r>
          </a:p>
          <a:p>
            <a:r>
              <a:rPr lang="es-AR" sz="2400" dirty="0" smtClean="0"/>
              <a:t>Es importante declarar una </a:t>
            </a:r>
            <a:r>
              <a:rPr lang="es-AR" sz="2400" dirty="0" smtClean="0"/>
              <a:t>cláusula </a:t>
            </a:r>
            <a:r>
              <a:rPr lang="es-AR" sz="2400" dirty="0" err="1" smtClean="0"/>
              <a:t>where</a:t>
            </a:r>
            <a:r>
              <a:rPr lang="es-AR" sz="2400" dirty="0" smtClean="0"/>
              <a:t> ya que si no estaríamos indicando que queremos eliminar todas las filas de la tabla seleccionada.</a:t>
            </a:r>
            <a:endParaRPr lang="es-AR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01225"/>
            <a:ext cx="2781541" cy="434378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 flipV="1">
            <a:off x="3841135" y="3777893"/>
            <a:ext cx="518746" cy="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4581275" y="3449082"/>
            <a:ext cx="68780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En línea 1 indica la tabla </a:t>
            </a: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a modificar.</a:t>
            </a:r>
            <a:b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</a:b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En línea 2 se establece la condición que deben cumplir las filas para ser eliminadas.</a:t>
            </a:r>
            <a:endParaRPr lang="es-AR" sz="1400" dirty="0">
              <a:solidFill>
                <a:schemeClr val="bg2">
                  <a:lumMod val="50000"/>
                </a:schemeClr>
              </a:solidFill>
              <a:latin typeface="Manrope" pitchFamily="2" charset="0"/>
            </a:endParaRPr>
          </a:p>
          <a:p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/>
            </a:r>
            <a:b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</a:b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 </a:t>
            </a:r>
            <a:endParaRPr lang="es-AR" sz="1400" dirty="0">
              <a:solidFill>
                <a:schemeClr val="bg2">
                  <a:lumMod val="50000"/>
                </a:schemeClr>
              </a:solidFill>
              <a:latin typeface="Manrope" pitchFamily="2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489" y="4538126"/>
            <a:ext cx="4625741" cy="1425063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838200" y="4641652"/>
            <a:ext cx="45944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En </a:t>
            </a: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este caso la </a:t>
            </a: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cláusula</a:t>
            </a:r>
            <a:r>
              <a:rPr lang="es-AR" sz="1400" b="1" i="1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 </a:t>
            </a:r>
            <a:r>
              <a:rPr lang="es-AR" sz="1400" b="1" i="1" dirty="0" err="1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where</a:t>
            </a:r>
            <a:r>
              <a:rPr lang="es-AR" sz="1400" b="1" i="1" dirty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 </a:t>
            </a:r>
            <a:r>
              <a:rPr lang="es-AR" sz="1400" b="1" i="1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 </a:t>
            </a: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tiene un </a:t>
            </a: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condicionante más </a:t>
            </a: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complejo que pide eliminar solo las filas donde el </a:t>
            </a:r>
            <a:r>
              <a:rPr lang="es-AR" sz="1400" dirty="0" err="1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nombreC</a:t>
            </a: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 de la tabla productos sea igual a “Carnes” teniendo que hacer una unión entre dos tablas para lograrlo. </a:t>
            </a:r>
            <a:b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</a:b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 </a:t>
            </a:r>
            <a:endParaRPr lang="es-AR" sz="1400" dirty="0">
              <a:solidFill>
                <a:schemeClr val="bg2">
                  <a:lumMod val="50000"/>
                </a:schemeClr>
              </a:solidFill>
              <a:latin typeface="Manrope" pitchFamily="2" charset="0"/>
            </a:endParaRPr>
          </a:p>
        </p:txBody>
      </p:sp>
      <p:cxnSp>
        <p:nvCxnSpPr>
          <p:cNvPr id="10" name="Conector recto de flecha 9"/>
          <p:cNvCxnSpPr/>
          <p:nvPr/>
        </p:nvCxnSpPr>
        <p:spPr>
          <a:xfrm flipH="1">
            <a:off x="5486774" y="5128919"/>
            <a:ext cx="606458" cy="8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7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Modificaciones estructurales sobre tablas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Crear y eliminar tablas.</a:t>
            </a:r>
          </a:p>
          <a:p>
            <a:r>
              <a:rPr lang="es-AR" dirty="0" smtClean="0"/>
              <a:t>Modificaciones en columnas.</a:t>
            </a:r>
          </a:p>
          <a:p>
            <a:r>
              <a:rPr lang="es-AR" dirty="0"/>
              <a:t>Modificar </a:t>
            </a:r>
            <a:r>
              <a:rPr lang="es-AR" dirty="0" smtClean="0"/>
              <a:t>claves (primarias y foráneas) </a:t>
            </a:r>
          </a:p>
          <a:p>
            <a:r>
              <a:rPr lang="es-AR" dirty="0" smtClean="0"/>
              <a:t>Renombrar tablas.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1661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Crear tablas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400" dirty="0" smtClean="0"/>
              <a:t>La instrucción CREATE TABLE es la que permite crear tablas en la base de datos.</a:t>
            </a:r>
          </a:p>
          <a:p>
            <a:r>
              <a:rPr lang="es-AR" sz="2400" dirty="0" smtClean="0"/>
              <a:t>Al crear un tabla debemos indicar su nombre, sus columnas junto al tipo de datos que almacenarán y por último indicar cuáles de estas se utilizarán como claves foráneas o claves primarias para permitir sus relaciones con otras tablas.</a:t>
            </a:r>
            <a:endParaRPr lang="es-AR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05349"/>
            <a:ext cx="4474750" cy="1923647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 flipV="1">
            <a:off x="5125918" y="4617648"/>
            <a:ext cx="518746" cy="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5918719" y="4182396"/>
            <a:ext cx="6192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En línea 1 indica </a:t>
            </a: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el nombre de la tabla a crear.</a:t>
            </a: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/>
            </a:r>
            <a:b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</a:b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De líneas 2 a 7 se indican las columnas a crear junto al tipo de datos que contendrán. </a:t>
            </a:r>
            <a:b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</a:b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En línea 2 se establece que la columna id cumplirá el rol de clave primaria para la tabla.</a:t>
            </a:r>
          </a:p>
          <a:p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En línea 8 se establece que la columna </a:t>
            </a:r>
            <a:r>
              <a:rPr lang="es-AR" sz="1400" dirty="0" err="1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idTipo</a:t>
            </a: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 sirve de </a:t>
            </a:r>
            <a:r>
              <a:rPr lang="es-AR" sz="1400" dirty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c</a:t>
            </a: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lave foránea y hace alusión a la tabla </a:t>
            </a:r>
            <a:r>
              <a:rPr lang="es-AR" sz="1400" dirty="0" err="1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TipoPeliculas</a:t>
            </a: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.</a:t>
            </a:r>
            <a:endParaRPr lang="es-AR" sz="1400" dirty="0">
              <a:solidFill>
                <a:schemeClr val="bg2">
                  <a:lumMod val="50000"/>
                </a:schemeClr>
              </a:solidFill>
              <a:latin typeface="Manrope" pitchFamily="2" charset="0"/>
            </a:endParaRPr>
          </a:p>
          <a:p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/>
            </a:r>
            <a:b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</a:br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 </a:t>
            </a:r>
            <a:endParaRPr lang="es-AR" sz="1400" dirty="0">
              <a:solidFill>
                <a:schemeClr val="bg2">
                  <a:lumMod val="50000"/>
                </a:schemeClr>
              </a:solidFill>
              <a:latin typeface="Manro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0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3325</TotalTime>
  <Words>837</Words>
  <Application>Microsoft Office PowerPoint</Application>
  <PresentationFormat>Panorámica</PresentationFormat>
  <Paragraphs>79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Manrope</vt:lpstr>
      <vt:lpstr>Tema de Office</vt:lpstr>
      <vt:lpstr>Taller SQL </vt:lpstr>
      <vt:lpstr>Modificaciones en base de datos </vt:lpstr>
      <vt:lpstr>Tipos de modificaciones en bases de datos</vt:lpstr>
      <vt:lpstr>Modificaciones sobre los datos</vt:lpstr>
      <vt:lpstr>Insertar - INSERT INTO</vt:lpstr>
      <vt:lpstr>Actualizar - UPDATE</vt:lpstr>
      <vt:lpstr>Eliminar - DELETE</vt:lpstr>
      <vt:lpstr>Modificaciones estructurales sobre tablas</vt:lpstr>
      <vt:lpstr>Crear tablas</vt:lpstr>
      <vt:lpstr>Eliminar tablas</vt:lpstr>
      <vt:lpstr>Renombrar tabla</vt:lpstr>
      <vt:lpstr>Tipos de modificaciones en columnas</vt:lpstr>
      <vt:lpstr>Tipos de modificaciones en columnas</vt:lpstr>
      <vt:lpstr>Asignar o desasignar el valor de clave primaria o foránea a una columna</vt:lpstr>
      <vt:lpstr>Tipos de datos </vt:lpstr>
      <vt:lpstr>Cardinalidades entre tablas</vt:lpstr>
      <vt:lpstr>Ejemplo de relación N:M entre tablas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SQL</dc:title>
  <dc:creator>USUARIO</dc:creator>
  <cp:lastModifiedBy>USUARIO</cp:lastModifiedBy>
  <cp:revision>40</cp:revision>
  <dcterms:created xsi:type="dcterms:W3CDTF">2025-07-23T23:43:10Z</dcterms:created>
  <dcterms:modified xsi:type="dcterms:W3CDTF">2025-08-08T00:01:41Z</dcterms:modified>
</cp:coreProperties>
</file>