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39" autoAdjust="0"/>
  </p:normalViewPr>
  <p:slideViewPr>
    <p:cSldViewPr snapToGrid="0" snapToObjects="1">
      <p:cViewPr varScale="1">
        <p:scale>
          <a:sx n="53" d="100"/>
          <a:sy n="53" d="100"/>
        </p:scale>
        <p:origin x="48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60"/>
    </p:cViewPr>
  </p:notesTextViewPr>
  <p:sorterViewPr>
    <p:cViewPr>
      <p:scale>
        <a:sx n="100" d="100"/>
        <a:sy n="100" d="100"/>
      </p:scale>
      <p:origin x="0" y="-2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E022E-ECA2-4F4F-8358-8A3D07DB7F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1D2F12-BE82-4468-B0F1-12E8E726F7C6}">
      <dgm:prSet phldrT="[Text]"/>
      <dgm:spPr/>
      <dgm:t>
        <a:bodyPr/>
        <a:lstStyle/>
        <a:p>
          <a:r>
            <a:rPr lang="en-US" dirty="0" smtClean="0"/>
            <a:t>Model Objects in Python</a:t>
          </a:r>
          <a:endParaRPr lang="en-US" dirty="0"/>
        </a:p>
      </dgm:t>
    </dgm:pt>
    <dgm:pt modelId="{CF44CDDF-0E60-472C-8DEA-03F5EF85E78D}" type="parTrans" cxnId="{2797DE93-E035-434A-97AA-9AD68E7C0B49}">
      <dgm:prSet/>
      <dgm:spPr/>
      <dgm:t>
        <a:bodyPr/>
        <a:lstStyle/>
        <a:p>
          <a:endParaRPr lang="en-US"/>
        </a:p>
      </dgm:t>
    </dgm:pt>
    <dgm:pt modelId="{DFBE70A0-8A41-4ED1-A56B-F0FCB1F61E9F}" type="sibTrans" cxnId="{2797DE93-E035-434A-97AA-9AD68E7C0B49}">
      <dgm:prSet/>
      <dgm:spPr/>
      <dgm:t>
        <a:bodyPr/>
        <a:lstStyle/>
        <a:p>
          <a:endParaRPr lang="en-US"/>
        </a:p>
      </dgm:t>
    </dgm:pt>
    <dgm:pt modelId="{9DFF7B32-ECAD-4679-8A4A-7E4565660726}">
      <dgm:prSet phldrT="[Text]"/>
      <dgm:spPr/>
      <dgm:t>
        <a:bodyPr/>
        <a:lstStyle/>
        <a:p>
          <a:r>
            <a:rPr lang="en-US" dirty="0" smtClean="0"/>
            <a:t>Model Objects in JSON</a:t>
          </a:r>
          <a:endParaRPr lang="en-US" dirty="0"/>
        </a:p>
      </dgm:t>
    </dgm:pt>
    <dgm:pt modelId="{873D540E-A7D2-403D-B660-25674A0ED3BF}" type="parTrans" cxnId="{7576BF6B-4937-47B2-B25E-7A30A053D88A}">
      <dgm:prSet/>
      <dgm:spPr/>
      <dgm:t>
        <a:bodyPr/>
        <a:lstStyle/>
        <a:p>
          <a:endParaRPr lang="en-US"/>
        </a:p>
      </dgm:t>
    </dgm:pt>
    <dgm:pt modelId="{65178A7E-F802-44D3-96C0-91F550396900}" type="sibTrans" cxnId="{7576BF6B-4937-47B2-B25E-7A30A053D88A}">
      <dgm:prSet/>
      <dgm:spPr/>
      <dgm:t>
        <a:bodyPr/>
        <a:lstStyle/>
        <a:p>
          <a:endParaRPr lang="en-US"/>
        </a:p>
      </dgm:t>
    </dgm:pt>
    <dgm:pt modelId="{6B500DEC-C2C5-418F-A888-C5188DFA18B5}">
      <dgm:prSet phldrT="[Text]"/>
      <dgm:spPr/>
      <dgm:t>
        <a:bodyPr/>
        <a:lstStyle/>
        <a:p>
          <a:r>
            <a:rPr lang="en-US" dirty="0" smtClean="0"/>
            <a:t>Consumed by </a:t>
          </a:r>
          <a:r>
            <a:rPr lang="en-US" dirty="0" err="1" smtClean="0"/>
            <a:t>BokehJS</a:t>
          </a:r>
          <a:endParaRPr lang="en-US" dirty="0"/>
        </a:p>
      </dgm:t>
    </dgm:pt>
    <dgm:pt modelId="{5BC451B1-0C56-4ADE-95A7-331359558F1C}" type="parTrans" cxnId="{36866BAC-772C-4456-A24A-840FB561F6C2}">
      <dgm:prSet/>
      <dgm:spPr/>
      <dgm:t>
        <a:bodyPr/>
        <a:lstStyle/>
        <a:p>
          <a:endParaRPr lang="en-US"/>
        </a:p>
      </dgm:t>
    </dgm:pt>
    <dgm:pt modelId="{7BB7ADF5-4ADD-4530-8972-6F93D2BA7409}" type="sibTrans" cxnId="{36866BAC-772C-4456-A24A-840FB561F6C2}">
      <dgm:prSet/>
      <dgm:spPr/>
      <dgm:t>
        <a:bodyPr/>
        <a:lstStyle/>
        <a:p>
          <a:endParaRPr lang="en-US"/>
        </a:p>
      </dgm:t>
    </dgm:pt>
    <dgm:pt modelId="{8F8D9130-08D5-4E31-AC45-C568832D2C03}" type="pres">
      <dgm:prSet presAssocID="{B7CE022E-ECA2-4F4F-8358-8A3D07DB7F9C}" presName="Name0" presStyleCnt="0">
        <dgm:presLayoutVars>
          <dgm:dir/>
          <dgm:resizeHandles val="exact"/>
        </dgm:presLayoutVars>
      </dgm:prSet>
      <dgm:spPr/>
    </dgm:pt>
    <dgm:pt modelId="{EAB2F0B5-B137-4692-9BCB-17D859B4A332}" type="pres">
      <dgm:prSet presAssocID="{B71D2F12-BE82-4468-B0F1-12E8E726F7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91591-0185-4092-8A9E-2E66123724D9}" type="pres">
      <dgm:prSet presAssocID="{DFBE70A0-8A41-4ED1-A56B-F0FCB1F61E9F}" presName="sibTrans" presStyleLbl="sibTrans2D1" presStyleIdx="0" presStyleCnt="2"/>
      <dgm:spPr/>
    </dgm:pt>
    <dgm:pt modelId="{44DD5C11-B8FE-4ADD-B37C-68E9DF3B8BE6}" type="pres">
      <dgm:prSet presAssocID="{DFBE70A0-8A41-4ED1-A56B-F0FCB1F61E9F}" presName="connectorText" presStyleLbl="sibTrans2D1" presStyleIdx="0" presStyleCnt="2"/>
      <dgm:spPr/>
    </dgm:pt>
    <dgm:pt modelId="{989FFA8B-1493-4E60-A3CB-740A937B7A37}" type="pres">
      <dgm:prSet presAssocID="{9DFF7B32-ECAD-4679-8A4A-7E4565660726}" presName="node" presStyleLbl="node1" presStyleIdx="1" presStyleCnt="3">
        <dgm:presLayoutVars>
          <dgm:bulletEnabled val="1"/>
        </dgm:presLayoutVars>
      </dgm:prSet>
      <dgm:spPr/>
    </dgm:pt>
    <dgm:pt modelId="{187C843A-6549-4769-AD4E-6F4CF4C566BE}" type="pres">
      <dgm:prSet presAssocID="{65178A7E-F802-44D3-96C0-91F550396900}" presName="sibTrans" presStyleLbl="sibTrans2D1" presStyleIdx="1" presStyleCnt="2"/>
      <dgm:spPr/>
    </dgm:pt>
    <dgm:pt modelId="{54CBCBE7-6D52-45F2-A301-F536CB2E1D2C}" type="pres">
      <dgm:prSet presAssocID="{65178A7E-F802-44D3-96C0-91F550396900}" presName="connectorText" presStyleLbl="sibTrans2D1" presStyleIdx="1" presStyleCnt="2"/>
      <dgm:spPr/>
    </dgm:pt>
    <dgm:pt modelId="{5C6A62AC-5B30-426D-B91A-EAB403D93C5A}" type="pres">
      <dgm:prSet presAssocID="{6B500DEC-C2C5-418F-A888-C5188DFA18B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B308D6-F0DB-46AB-8BCF-D571FAF6D202}" type="presOf" srcId="{DFBE70A0-8A41-4ED1-A56B-F0FCB1F61E9F}" destId="{44DD5C11-B8FE-4ADD-B37C-68E9DF3B8BE6}" srcOrd="1" destOrd="0" presId="urn:microsoft.com/office/officeart/2005/8/layout/process1"/>
    <dgm:cxn modelId="{7576BF6B-4937-47B2-B25E-7A30A053D88A}" srcId="{B7CE022E-ECA2-4F4F-8358-8A3D07DB7F9C}" destId="{9DFF7B32-ECAD-4679-8A4A-7E4565660726}" srcOrd="1" destOrd="0" parTransId="{873D540E-A7D2-403D-B660-25674A0ED3BF}" sibTransId="{65178A7E-F802-44D3-96C0-91F550396900}"/>
    <dgm:cxn modelId="{36866BAC-772C-4456-A24A-840FB561F6C2}" srcId="{B7CE022E-ECA2-4F4F-8358-8A3D07DB7F9C}" destId="{6B500DEC-C2C5-418F-A888-C5188DFA18B5}" srcOrd="2" destOrd="0" parTransId="{5BC451B1-0C56-4ADE-95A7-331359558F1C}" sibTransId="{7BB7ADF5-4ADD-4530-8972-6F93D2BA7409}"/>
    <dgm:cxn modelId="{86A06545-69A1-455D-978B-49595AF3A8B9}" type="presOf" srcId="{65178A7E-F802-44D3-96C0-91F550396900}" destId="{54CBCBE7-6D52-45F2-A301-F536CB2E1D2C}" srcOrd="1" destOrd="0" presId="urn:microsoft.com/office/officeart/2005/8/layout/process1"/>
    <dgm:cxn modelId="{403CD3E5-93DD-4F96-ABED-497DF4D5C76B}" type="presOf" srcId="{65178A7E-F802-44D3-96C0-91F550396900}" destId="{187C843A-6549-4769-AD4E-6F4CF4C566BE}" srcOrd="0" destOrd="0" presId="urn:microsoft.com/office/officeart/2005/8/layout/process1"/>
    <dgm:cxn modelId="{BA1615E3-F8E4-4C83-A303-2E47EA4479DC}" type="presOf" srcId="{B71D2F12-BE82-4468-B0F1-12E8E726F7C6}" destId="{EAB2F0B5-B137-4692-9BCB-17D859B4A332}" srcOrd="0" destOrd="0" presId="urn:microsoft.com/office/officeart/2005/8/layout/process1"/>
    <dgm:cxn modelId="{B1C45DC0-4878-425C-8B2A-7754D2E1ACE4}" type="presOf" srcId="{B7CE022E-ECA2-4F4F-8358-8A3D07DB7F9C}" destId="{8F8D9130-08D5-4E31-AC45-C568832D2C03}" srcOrd="0" destOrd="0" presId="urn:microsoft.com/office/officeart/2005/8/layout/process1"/>
    <dgm:cxn modelId="{60F6EA32-D331-4D63-A893-CC5BC560D414}" type="presOf" srcId="{9DFF7B32-ECAD-4679-8A4A-7E4565660726}" destId="{989FFA8B-1493-4E60-A3CB-740A937B7A37}" srcOrd="0" destOrd="0" presId="urn:microsoft.com/office/officeart/2005/8/layout/process1"/>
    <dgm:cxn modelId="{4F394989-EF7F-465D-BB03-6A6771DCDD56}" type="presOf" srcId="{DFBE70A0-8A41-4ED1-A56B-F0FCB1F61E9F}" destId="{3D791591-0185-4092-8A9E-2E66123724D9}" srcOrd="0" destOrd="0" presId="urn:microsoft.com/office/officeart/2005/8/layout/process1"/>
    <dgm:cxn modelId="{019E8FDB-C6A8-4266-86C0-D313035D2ABB}" type="presOf" srcId="{6B500DEC-C2C5-418F-A888-C5188DFA18B5}" destId="{5C6A62AC-5B30-426D-B91A-EAB403D93C5A}" srcOrd="0" destOrd="0" presId="urn:microsoft.com/office/officeart/2005/8/layout/process1"/>
    <dgm:cxn modelId="{2797DE93-E035-434A-97AA-9AD68E7C0B49}" srcId="{B7CE022E-ECA2-4F4F-8358-8A3D07DB7F9C}" destId="{B71D2F12-BE82-4468-B0F1-12E8E726F7C6}" srcOrd="0" destOrd="0" parTransId="{CF44CDDF-0E60-472C-8DEA-03F5EF85E78D}" sibTransId="{DFBE70A0-8A41-4ED1-A56B-F0FCB1F61E9F}"/>
    <dgm:cxn modelId="{91CCE153-F949-4E4D-A737-7C5B7148669E}" type="presParOf" srcId="{8F8D9130-08D5-4E31-AC45-C568832D2C03}" destId="{EAB2F0B5-B137-4692-9BCB-17D859B4A332}" srcOrd="0" destOrd="0" presId="urn:microsoft.com/office/officeart/2005/8/layout/process1"/>
    <dgm:cxn modelId="{72389F29-856D-41AF-877A-EB9CB5CD65E6}" type="presParOf" srcId="{8F8D9130-08D5-4E31-AC45-C568832D2C03}" destId="{3D791591-0185-4092-8A9E-2E66123724D9}" srcOrd="1" destOrd="0" presId="urn:microsoft.com/office/officeart/2005/8/layout/process1"/>
    <dgm:cxn modelId="{4C281851-A48A-4026-B9C1-D8CFB21E3C80}" type="presParOf" srcId="{3D791591-0185-4092-8A9E-2E66123724D9}" destId="{44DD5C11-B8FE-4ADD-B37C-68E9DF3B8BE6}" srcOrd="0" destOrd="0" presId="urn:microsoft.com/office/officeart/2005/8/layout/process1"/>
    <dgm:cxn modelId="{F8491BD5-3862-44F6-B985-D787BB2833F1}" type="presParOf" srcId="{8F8D9130-08D5-4E31-AC45-C568832D2C03}" destId="{989FFA8B-1493-4E60-A3CB-740A937B7A37}" srcOrd="2" destOrd="0" presId="urn:microsoft.com/office/officeart/2005/8/layout/process1"/>
    <dgm:cxn modelId="{A8559BEB-6FBE-4BBD-AD9E-6DD695E410E0}" type="presParOf" srcId="{8F8D9130-08D5-4E31-AC45-C568832D2C03}" destId="{187C843A-6549-4769-AD4E-6F4CF4C566BE}" srcOrd="3" destOrd="0" presId="urn:microsoft.com/office/officeart/2005/8/layout/process1"/>
    <dgm:cxn modelId="{7E60894C-C2C3-454B-BC81-72C394A2CAD4}" type="presParOf" srcId="{187C843A-6549-4769-AD4E-6F4CF4C566BE}" destId="{54CBCBE7-6D52-45F2-A301-F536CB2E1D2C}" srcOrd="0" destOrd="0" presId="urn:microsoft.com/office/officeart/2005/8/layout/process1"/>
    <dgm:cxn modelId="{04C835BF-AF3F-4B13-96C4-C4AFC0F6E965}" type="presParOf" srcId="{8F8D9130-08D5-4E31-AC45-C568832D2C03}" destId="{5C6A62AC-5B30-426D-B91A-EAB403D93C5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F0B5-B137-4692-9BCB-17D859B4A332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Objects in Python</a:t>
          </a:r>
          <a:endParaRPr lang="en-US" sz="2500" kern="1200" dirty="0"/>
        </a:p>
      </dsp:txBody>
      <dsp:txXfrm>
        <a:off x="45225" y="1652410"/>
        <a:ext cx="2085893" cy="1221142"/>
      </dsp:txXfrm>
    </dsp:sp>
    <dsp:sp modelId="{3D791591-0185-4092-8A9E-2E66123724D9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85298" y="2102137"/>
        <a:ext cx="320822" cy="321687"/>
      </dsp:txXfrm>
    </dsp:sp>
    <dsp:sp modelId="{989FFA8B-1493-4E60-A3CB-740A937B7A37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Objects in JSON</a:t>
          </a:r>
          <a:endParaRPr lang="en-US" sz="2500" kern="1200" dirty="0"/>
        </a:p>
      </dsp:txBody>
      <dsp:txXfrm>
        <a:off x="3071853" y="1652410"/>
        <a:ext cx="2085893" cy="1221142"/>
      </dsp:txXfrm>
    </dsp:sp>
    <dsp:sp modelId="{187C843A-6549-4769-AD4E-6F4CF4C566BE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11926" y="2102137"/>
        <a:ext cx="320822" cy="321687"/>
      </dsp:txXfrm>
    </dsp:sp>
    <dsp:sp modelId="{5C6A62AC-5B30-426D-B91A-EAB403D93C5A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Consumed by </a:t>
          </a:r>
          <a:r>
            <a:rPr lang="en-US" sz="2500" kern="1200" dirty="0" err="1" smtClean="0"/>
            <a:t>BokehJS</a:t>
          </a:r>
          <a:endParaRPr lang="en-US" sz="2500" kern="1200" dirty="0"/>
        </a:p>
      </dsp:txBody>
      <dsp:txXfrm>
        <a:off x="6098481" y="16524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ED0E-C3A3-6547-84B5-5C874A80461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38306-DC17-6B4F-9DA7-B1F7C34F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BioReactors</a:t>
            </a:r>
            <a:r>
              <a:rPr lang="en-US" dirty="0" smtClean="0"/>
              <a:t> are full of data!  They just need you to listen.</a:t>
            </a:r>
          </a:p>
          <a:p>
            <a:r>
              <a:rPr lang="en-US" dirty="0" smtClean="0"/>
              <a:t>This bioreactor is very loud.  (Not Literally)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306-DC17-6B4F-9DA7-B1F7C34F8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r>
              <a:rPr lang="en-US" baseline="0" dirty="0" smtClean="0"/>
              <a:t> allows for very large and STREAMING datasets (real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306-DC17-6B4F-9DA7-B1F7C34F8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visualization</a:t>
            </a:r>
            <a:r>
              <a:rPr lang="en-US" baseline="0" dirty="0" smtClean="0"/>
              <a:t> library for modern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306-DC17-6B4F-9DA7-B1F7C34F8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Synchronize between Python and the Browser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periodic,timeout</a:t>
            </a:r>
            <a:r>
              <a:rPr lang="en-US" dirty="0" smtClean="0"/>
              <a:t>, and </a:t>
            </a:r>
            <a:r>
              <a:rPr lang="en-US" dirty="0" err="1" smtClean="0"/>
              <a:t>asynchromous</a:t>
            </a:r>
            <a:r>
              <a:rPr lang="en-US" dirty="0" smtClean="0"/>
              <a:t> callbacks to drive </a:t>
            </a:r>
            <a:r>
              <a:rPr lang="en-US" smtClean="0"/>
              <a:t>streaming updates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306-DC17-6B4F-9DA7-B1F7C34F8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1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4004"/>
            <a:ext cx="7772400" cy="1470025"/>
          </a:xfrm>
        </p:spPr>
        <p:txBody>
          <a:bodyPr/>
          <a:lstStyle/>
          <a:p>
            <a:r>
              <a:rPr lang="en-US" dirty="0" smtClean="0"/>
              <a:t>Bioreactor Data Logging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84315"/>
            <a:ext cx="6400800" cy="1752600"/>
          </a:xfrm>
        </p:spPr>
        <p:txBody>
          <a:bodyPr/>
          <a:lstStyle/>
          <a:p>
            <a:r>
              <a:rPr lang="en-US" dirty="0" smtClean="0"/>
              <a:t>Kathryn Cogert, Alex Gilman, </a:t>
            </a:r>
            <a:r>
              <a:rPr lang="en-US" dirty="0" err="1" smtClean="0"/>
              <a:t>Alexandr</a:t>
            </a:r>
            <a:r>
              <a:rPr lang="en-US" dirty="0" smtClean="0"/>
              <a:t> </a:t>
            </a:r>
            <a:r>
              <a:rPr lang="en-US" dirty="0" err="1" smtClean="0"/>
              <a:t>Baryshev</a:t>
            </a:r>
            <a:r>
              <a:rPr lang="en-US" dirty="0" smtClean="0"/>
              <a:t>, Michael Newton</a:t>
            </a:r>
            <a:endParaRPr lang="en-US" dirty="0"/>
          </a:p>
        </p:txBody>
      </p:sp>
      <p:pic>
        <p:nvPicPr>
          <p:cNvPr id="4" name="IMG_2408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71462" y="1974029"/>
            <a:ext cx="3214701" cy="32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5652486"/>
            <a:ext cx="4985242" cy="8513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How can we organize &amp; visualize all this noise???</a:t>
            </a:r>
          </a:p>
        </p:txBody>
      </p:sp>
      <p:pic>
        <p:nvPicPr>
          <p:cNvPr id="4" name="Picture 5" descr="reactor_pi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7" t="10800" r="27345"/>
          <a:stretch/>
        </p:blipFill>
        <p:spPr bwMode="auto">
          <a:xfrm>
            <a:off x="5873780" y="1417638"/>
            <a:ext cx="2813020" cy="521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endCxn id="24" idx="3"/>
          </p:cNvCxnSpPr>
          <p:nvPr/>
        </p:nvCxnSpPr>
        <p:spPr>
          <a:xfrm flipH="1" flipV="1">
            <a:off x="3816719" y="1702724"/>
            <a:ext cx="3398009" cy="725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8" idx="3"/>
          </p:cNvCxnSpPr>
          <p:nvPr/>
        </p:nvCxnSpPr>
        <p:spPr>
          <a:xfrm flipH="1" flipV="1">
            <a:off x="3044881" y="2588844"/>
            <a:ext cx="3527916" cy="314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02636" y="3488065"/>
            <a:ext cx="3822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88745" y="3810194"/>
            <a:ext cx="3084052" cy="614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005079" y="4424291"/>
            <a:ext cx="2734074" cy="614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60770" y="1410336"/>
            <a:ext cx="655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76849" y="2050235"/>
            <a:ext cx="17680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Dissolved</a:t>
            </a:r>
          </a:p>
          <a:p>
            <a:pPr algn="ctr"/>
            <a:r>
              <a:rPr lang="en-US" sz="3200" dirty="0" smtClean="0"/>
              <a:t>Oxygen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6108" y="3127453"/>
            <a:ext cx="25665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Ammonium </a:t>
            </a:r>
          </a:p>
          <a:p>
            <a:pPr algn="ctr"/>
            <a:r>
              <a:rPr lang="en-US" sz="3200" dirty="0" smtClean="0"/>
              <a:t>Concentration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28429" y="4131903"/>
            <a:ext cx="25603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Reactor Phase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9911" y="4746000"/>
            <a:ext cx="3015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Control Loop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PyDrive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all the data logged is being saved locally.</a:t>
            </a:r>
          </a:p>
          <a:p>
            <a:r>
              <a:rPr lang="en-US" dirty="0" smtClean="0"/>
              <a:t>We want to </a:t>
            </a:r>
          </a:p>
          <a:p>
            <a:pPr lvl="1"/>
            <a:r>
              <a:rPr lang="en-US" dirty="0" smtClean="0"/>
              <a:t>Make sure data is </a:t>
            </a:r>
            <a:r>
              <a:rPr lang="en-US" b="1" dirty="0" smtClean="0"/>
              <a:t>safe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 able to access that data from anywhere</a:t>
            </a:r>
            <a:endParaRPr lang="en-US" dirty="0"/>
          </a:p>
          <a:p>
            <a:r>
              <a:rPr lang="en-US" dirty="0" smtClean="0"/>
              <a:t>So let’s upload to </a:t>
            </a:r>
            <a:r>
              <a:rPr lang="en-US" dirty="0" err="1" smtClean="0"/>
              <a:t>google</a:t>
            </a:r>
            <a:r>
              <a:rPr lang="en-US" dirty="0" smtClean="0"/>
              <a:t> drive!</a:t>
            </a:r>
          </a:p>
          <a:p>
            <a:r>
              <a:rPr lang="en-US" dirty="0" smtClean="0"/>
              <a:t>But, how to do that programmatically…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1488439" y="5120458"/>
            <a:ext cx="3249986" cy="846582"/>
          </a:xfrm>
          <a:prstGeom prst="bentConnector3">
            <a:avLst>
              <a:gd name="adj1" fmla="val -420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38425" y="5613097"/>
            <a:ext cx="1833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PyDrive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003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</a:t>
            </a:r>
            <a:r>
              <a:rPr lang="en-US" dirty="0" err="1" smtClean="0"/>
              <a:t>PyDrive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5" descr="reactor_pi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1" t="10800" r="42405"/>
          <a:stretch/>
        </p:blipFill>
        <p:spPr bwMode="auto">
          <a:xfrm>
            <a:off x="635392" y="1879844"/>
            <a:ext cx="923738" cy="306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040730_crioembedded_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64" y="1433828"/>
            <a:ext cx="1864309" cy="1356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6705" y="4261296"/>
            <a:ext cx="1833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PyDrive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3750" y="1290239"/>
            <a:ext cx="116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Probes </a:t>
            </a:r>
          </a:p>
          <a:p>
            <a:r>
              <a:rPr lang="en-US" b="1" dirty="0" smtClean="0"/>
              <a:t>in Reactor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17494" y="2111971"/>
            <a:ext cx="11817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7006" y="2589798"/>
            <a:ext cx="2792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Probe readings currently</a:t>
            </a:r>
          </a:p>
          <a:p>
            <a:r>
              <a:rPr lang="en-US" dirty="0" smtClean="0"/>
              <a:t>Logged locally every second</a:t>
            </a:r>
            <a:endParaRPr lang="en-US" dirty="0"/>
          </a:p>
        </p:txBody>
      </p:sp>
      <p:pic>
        <p:nvPicPr>
          <p:cNvPr id="14" name="Picture 13" descr="logo-dri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09" y="1431611"/>
            <a:ext cx="1406506" cy="122578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63573" y="1936570"/>
            <a:ext cx="1194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e27cfaa08f2e19ee19cd768e8963c3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9971"/>
            <a:ext cx="1524000" cy="1524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75332" y="1211007"/>
            <a:ext cx="118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do </a:t>
            </a:r>
          </a:p>
          <a:p>
            <a:r>
              <a:rPr lang="en-US" b="1" dirty="0" smtClean="0"/>
              <a:t>this step?</a:t>
            </a:r>
            <a:endParaRPr lang="en-US" b="1" dirty="0"/>
          </a:p>
        </p:txBody>
      </p:sp>
      <p:cxnSp>
        <p:nvCxnSpPr>
          <p:cNvPr id="20" name="Straight Arrow Connector 19"/>
          <p:cNvCxnSpPr>
            <a:endCxn id="39" idx="0"/>
          </p:cNvCxnSpPr>
          <p:nvPr/>
        </p:nvCxnSpPr>
        <p:spPr>
          <a:xfrm flipH="1">
            <a:off x="3591371" y="2111971"/>
            <a:ext cx="1775203" cy="2039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05315" y="1349971"/>
            <a:ext cx="118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do </a:t>
            </a:r>
          </a:p>
          <a:p>
            <a:r>
              <a:rPr lang="en-US" b="1" dirty="0" smtClean="0"/>
              <a:t>this step?</a:t>
            </a:r>
            <a:endParaRPr lang="en-US" b="1" dirty="0"/>
          </a:p>
        </p:txBody>
      </p:sp>
      <p:cxnSp>
        <p:nvCxnSpPr>
          <p:cNvPr id="27" name="Straight Arrow Connector 26"/>
          <p:cNvCxnSpPr>
            <a:endCxn id="39" idx="6"/>
          </p:cNvCxnSpPr>
          <p:nvPr/>
        </p:nvCxnSpPr>
        <p:spPr>
          <a:xfrm flipH="1">
            <a:off x="4874979" y="2873971"/>
            <a:ext cx="2758394" cy="1789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3"/>
          </p:cNvCxnSpPr>
          <p:nvPr/>
        </p:nvCxnSpPr>
        <p:spPr>
          <a:xfrm>
            <a:off x="7405315" y="2044502"/>
            <a:ext cx="869860" cy="11916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07763" y="4150985"/>
            <a:ext cx="2567216" cy="1024091"/>
          </a:xfrm>
          <a:prstGeom prst="ellipse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06977" y="2689305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Drive</a:t>
            </a:r>
          </a:p>
          <a:p>
            <a:r>
              <a:rPr lang="en-US" dirty="0" smtClean="0"/>
              <a:t>Back up every </a:t>
            </a:r>
          </a:p>
          <a:p>
            <a:r>
              <a:rPr lang="en-US" dirty="0" smtClean="0"/>
              <a:t>15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76651" y="6113836"/>
            <a:ext cx="137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4" name="Picture 43" descr="Graph_01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59" y="3058637"/>
            <a:ext cx="3057841" cy="30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6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Bokeh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reactors require </a:t>
            </a:r>
            <a:r>
              <a:rPr lang="en-US" b="1" dirty="0" smtClean="0"/>
              <a:t>a lot </a:t>
            </a:r>
            <a:r>
              <a:rPr lang="en-US" dirty="0" smtClean="0"/>
              <a:t>of data collection.</a:t>
            </a:r>
          </a:p>
          <a:p>
            <a:r>
              <a:rPr lang="en-US" dirty="0" smtClean="0"/>
              <a:t>Data published for a similar reactor: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a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24" r="34131" b="22100"/>
          <a:stretch/>
        </p:blipFill>
        <p:spPr>
          <a:xfrm rot="10800000">
            <a:off x="457200" y="2943329"/>
            <a:ext cx="5961335" cy="3182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5370" y="6126165"/>
            <a:ext cx="223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(van der Star, 2008)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54700" y="3848100"/>
            <a:ext cx="29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than 1200 days of data!</a:t>
            </a:r>
          </a:p>
          <a:p>
            <a:r>
              <a:rPr lang="en-US" dirty="0" smtClean="0"/>
              <a:t>Many data points per day!</a:t>
            </a:r>
          </a:p>
          <a:p>
            <a:r>
              <a:rPr lang="en-US" dirty="0" smtClean="0"/>
              <a:t>Multiple plots!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19500" y="5511800"/>
            <a:ext cx="485260" cy="4191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4104760" y="4309765"/>
            <a:ext cx="1749940" cy="1392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</a:t>
            </a:r>
            <a:r>
              <a:rPr lang="en-US" dirty="0" err="1" smtClean="0"/>
              <a:t>Bokeh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9695" y="1348453"/>
            <a:ext cx="3939605" cy="2186444"/>
            <a:chOff x="635392" y="1431611"/>
            <a:chExt cx="8508608" cy="4687165"/>
          </a:xfrm>
        </p:grpSpPr>
        <p:pic>
          <p:nvPicPr>
            <p:cNvPr id="5" name="Picture 5" descr="reactor_pictur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800" r="42405"/>
            <a:stretch/>
          </p:blipFill>
          <p:spPr bwMode="auto">
            <a:xfrm>
              <a:off x="635392" y="1879844"/>
              <a:ext cx="923738" cy="306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040730_crioembedded_l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264" y="1433828"/>
              <a:ext cx="1864309" cy="135628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617494" y="2111971"/>
              <a:ext cx="11817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logo-driv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809" y="1431611"/>
              <a:ext cx="1406506" cy="122578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4663573" y="1936570"/>
              <a:ext cx="11945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1" idx="3"/>
            </p:cNvCxnSpPr>
            <p:nvPr/>
          </p:nvCxnSpPr>
          <p:spPr>
            <a:xfrm>
              <a:off x="7405315" y="2044502"/>
              <a:ext cx="869860" cy="119162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Graph_01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159" y="3058637"/>
              <a:ext cx="3057841" cy="3060139"/>
            </a:xfrm>
            <a:prstGeom prst="rect">
              <a:avLst/>
            </a:prstGeom>
          </p:spPr>
        </p:pic>
      </p:grpSp>
      <p:sp>
        <p:nvSpPr>
          <p:cNvPr id="24" name="Oval 23"/>
          <p:cNvSpPr/>
          <p:nvPr/>
        </p:nvSpPr>
        <p:spPr>
          <a:xfrm>
            <a:off x="2611264" y="2312347"/>
            <a:ext cx="2286000" cy="1346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76409" y="6255266"/>
            <a:ext cx="756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(Hat tip to the amazing brains group who tipped us off to </a:t>
            </a:r>
            <a:r>
              <a:rPr lang="en-US" dirty="0" err="1" smtClean="0"/>
              <a:t>Bokeh</a:t>
            </a:r>
            <a:r>
              <a:rPr lang="en-US" dirty="0" smtClean="0"/>
              <a:t>! Thanks guys!)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4"/>
            <a:endCxn id="29" idx="1"/>
          </p:cNvCxnSpPr>
          <p:nvPr/>
        </p:nvCxnSpPr>
        <p:spPr>
          <a:xfrm>
            <a:off x="3754264" y="3658547"/>
            <a:ext cx="919336" cy="697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340100"/>
            <a:ext cx="2032000" cy="2032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97264" y="5213796"/>
            <a:ext cx="152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Bokeh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9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Low-level: </a:t>
            </a:r>
            <a:r>
              <a:rPr lang="en-US" dirty="0" err="1" smtClean="0"/>
              <a:t>bokeh.models</a:t>
            </a:r>
            <a:endParaRPr lang="en-US" dirty="0" smtClean="0"/>
          </a:p>
          <a:p>
            <a:r>
              <a:rPr lang="en-US" dirty="0" smtClean="0"/>
              <a:t>Intermediate-level: </a:t>
            </a:r>
            <a:r>
              <a:rPr lang="en-US" dirty="0" err="1" smtClean="0"/>
              <a:t>bokeh.plotting</a:t>
            </a:r>
            <a:endParaRPr lang="en-US" dirty="0" smtClean="0"/>
          </a:p>
          <a:p>
            <a:r>
              <a:rPr lang="en-US" dirty="0" smtClean="0"/>
              <a:t>High-level: </a:t>
            </a:r>
            <a:r>
              <a:rPr lang="en-US" dirty="0" err="1" smtClean="0"/>
              <a:t>bokeh.charts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Bokeh</a:t>
            </a:r>
            <a:r>
              <a:rPr lang="en-US" dirty="0" smtClean="0"/>
              <a:t> Server!</a:t>
            </a:r>
          </a:p>
          <a:p>
            <a:pPr lvl="1"/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Streaming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r>
              <a:rPr lang="en-US" dirty="0" smtClean="0"/>
              <a:t>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1356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ircular Arrow 9"/>
          <p:cNvSpPr/>
          <p:nvPr/>
        </p:nvSpPr>
        <p:spPr>
          <a:xfrm flipH="1">
            <a:off x="1227219" y="1417638"/>
            <a:ext cx="6436895" cy="3880184"/>
          </a:xfrm>
          <a:prstGeom prst="circularArrow">
            <a:avLst>
              <a:gd name="adj1" fmla="val 6728"/>
              <a:gd name="adj2" fmla="val 549018"/>
              <a:gd name="adj3" fmla="val 20737776"/>
              <a:gd name="adj4" fmla="val 11154975"/>
              <a:gd name="adj5" fmla="val 1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techassess_kside</Template>
  <TotalTime>51</TotalTime>
  <Words>284</Words>
  <Application>Microsoft Office PowerPoint</Application>
  <PresentationFormat>On-screen Show (4:3)</PresentationFormat>
  <Paragraphs>65</Paragraphs>
  <Slides>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Bioreactor Data Logging</vt:lpstr>
      <vt:lpstr>Brief Project Overview</vt:lpstr>
      <vt:lpstr>Why do we need PyDrive?</vt:lpstr>
      <vt:lpstr>How will we use PyDrive?</vt:lpstr>
      <vt:lpstr>Why do we need Bokeh?</vt:lpstr>
      <vt:lpstr>How will we use Bokeh?</vt:lpstr>
      <vt:lpstr>Bokeh</vt:lpstr>
      <vt:lpstr>Bokeh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Bioreactor Data Logging</dc:title>
  <dc:creator>Michael Newton</dc:creator>
  <cp:lastModifiedBy>Michael Newton</cp:lastModifiedBy>
  <cp:revision>6</cp:revision>
  <dcterms:created xsi:type="dcterms:W3CDTF">2016-02-24T06:02:05Z</dcterms:created>
  <dcterms:modified xsi:type="dcterms:W3CDTF">2016-02-24T06:53:26Z</dcterms:modified>
</cp:coreProperties>
</file>