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4" r:id="rId4"/>
    <p:sldId id="258" r:id="rId5"/>
    <p:sldId id="259" r:id="rId6"/>
    <p:sldId id="260" r:id="rId7"/>
    <p:sldId id="265" r:id="rId8"/>
    <p:sldId id="267" r:id="rId9"/>
    <p:sldId id="261" r:id="rId10"/>
    <p:sldId id="262" r:id="rId11"/>
    <p:sldId id="266" r:id="rId12"/>
    <p:sldId id="263" r:id="rId13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9847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2525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375889"/>
              <a:satOff val="-9195"/>
              <a:lumOff val="-14901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left>
          <a:right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right>
          <a:top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top>
          <a:bottom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bottom>
          <a:insideH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insideH>
          <a:insideV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9C3BA">
              <a:alpha val="75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9C3BA"/>
              </a:solidFill>
              <a:prstDash val="solid"/>
              <a:miter lim="400000"/>
            </a:ln>
          </a:top>
          <a:bottom>
            <a:ln w="12700" cap="flat">
              <a:solidFill>
                <a:srgbClr val="C9C3BA"/>
              </a:solidFill>
              <a:prstDash val="solid"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39D60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2525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>
              <a:hueOff val="708446"/>
              <a:satOff val="-4821"/>
              <a:lumOff val="-14251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chemeClr val="accent1">
              <a:hueOff val="-113918"/>
              <a:satOff val="19024"/>
              <a:lumOff val="19749"/>
              <a:alpha val="35000"/>
            </a:scheme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38AA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369196"/>
              <a:satOff val="13972"/>
              <a:lumOff val="-24493"/>
            </a:schemeClr>
          </a:solidFill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369194"/>
              <a:satOff val="6343"/>
              <a:lumOff val="-13963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solidFill>
                <a:srgbClr val="C9C3BA"/>
              </a:solidFill>
              <a:prstDash val="solid"/>
              <a:miter lim="400000"/>
            </a:ln>
          </a:left>
          <a:right>
            <a:ln w="12700" cap="flat">
              <a:solidFill>
                <a:srgbClr val="C9C3BA"/>
              </a:solidFill>
              <a:prstDash val="solid"/>
              <a:miter lim="400000"/>
            </a:ln>
          </a:right>
          <a:top>
            <a:ln w="12700" cap="flat">
              <a:solidFill>
                <a:srgbClr val="C9C3BA"/>
              </a:solidFill>
              <a:prstDash val="solid"/>
              <a:miter lim="400000"/>
            </a:ln>
          </a:top>
          <a:bottom>
            <a:ln w="12700" cap="flat">
              <a:solidFill>
                <a:srgbClr val="C9C3BA"/>
              </a:solidFill>
              <a:prstDash val="solid"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solidFill>
                <a:srgbClr val="C9C3B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6635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9847F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9C3BA">
              <a:alpha val="35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89847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89847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/>
    <p:restoredTop sz="94649"/>
  </p:normalViewPr>
  <p:slideViewPr>
    <p:cSldViewPr snapToGrid="0" snapToObjects="1">
      <p:cViewPr varScale="1">
        <p:scale>
          <a:sx n="48" d="100"/>
          <a:sy n="48" d="100"/>
        </p:scale>
        <p:origin x="573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8" name="Shape 13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51" name="Shape 15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http://www.galitshmueli.com/student-projects?page=1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57" name="Shape 15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http://www.galitshmueli.com/student-projects?page=1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63" name="Shape 16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http://www.galitshmueli.com/student-projects?page=1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69" name="Shape 16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http://www.galitshmueli.com/student-projects?page=1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69" name="Shape 16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http://www.galitshmueli.com/student-projects?page=1</a:t>
            </a:r>
          </a:p>
        </p:txBody>
      </p:sp>
    </p:spTree>
    <p:extLst>
      <p:ext uri="{BB962C8B-B14F-4D97-AF65-F5344CB8AC3E}">
        <p14:creationId xmlns:p14="http://schemas.microsoft.com/office/powerpoint/2010/main" val="10824892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Line"/>
          <p:cNvSpPr/>
          <p:nvPr/>
        </p:nvSpPr>
        <p:spPr>
          <a:xfrm>
            <a:off x="508000" y="6591300"/>
            <a:ext cx="11999453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4" name="Line"/>
          <p:cNvSpPr/>
          <p:nvPr/>
        </p:nvSpPr>
        <p:spPr>
          <a:xfrm>
            <a:off x="508000" y="4089400"/>
            <a:ext cx="12000019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5" name="Line"/>
          <p:cNvSpPr/>
          <p:nvPr/>
        </p:nvSpPr>
        <p:spPr>
          <a:xfrm flipV="1">
            <a:off x="7994302" y="4526255"/>
            <a:ext cx="1" cy="1642759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6" name="Lorem Ipsum Dolor"/>
          <p:cNvSpPr txBox="1">
            <a:spLocks noGrp="1"/>
          </p:cNvSpPr>
          <p:nvPr>
            <p:ph type="body" sz="quarter" idx="13"/>
          </p:nvPr>
        </p:nvSpPr>
        <p:spPr>
          <a:xfrm>
            <a:off x="508000" y="3505200"/>
            <a:ext cx="7200900" cy="5080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  <a:defRPr sz="2400" i="1"/>
            </a:lvl1pPr>
          </a:lstStyle>
          <a:p>
            <a:r>
              <a:t>Lorem Ipsum Dolor</a:t>
            </a:r>
          </a:p>
        </p:txBody>
      </p:sp>
      <p:sp>
        <p:nvSpPr>
          <p:cNvPr id="17" name="Title Text"/>
          <p:cNvSpPr txBox="1">
            <a:spLocks noGrp="1"/>
          </p:cNvSpPr>
          <p:nvPr>
            <p:ph type="title"/>
          </p:nvPr>
        </p:nvSpPr>
        <p:spPr>
          <a:xfrm>
            <a:off x="508000" y="4140200"/>
            <a:ext cx="7200900" cy="2413000"/>
          </a:xfrm>
          <a:prstGeom prst="rect">
            <a:avLst/>
          </a:prstGeom>
        </p:spPr>
        <p:txBody>
          <a:bodyPr/>
          <a:lstStyle>
            <a:lvl1pPr algn="l"/>
          </a:lstStyle>
          <a:p>
            <a:r>
              <a:t>Title Text</a:t>
            </a:r>
          </a:p>
        </p:txBody>
      </p:sp>
      <p:sp>
        <p:nvSpPr>
          <p:cNvPr id="1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280400" y="4140200"/>
            <a:ext cx="4241800" cy="2413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2400"/>
            </a:lvl1pPr>
            <a:lvl2pPr marL="0" indent="228600">
              <a:spcBef>
                <a:spcPts val="0"/>
              </a:spcBef>
              <a:buClrTx/>
              <a:buSzTx/>
              <a:buFontTx/>
              <a:buNone/>
              <a:defRPr sz="2400"/>
            </a:lvl2pPr>
            <a:lvl3pPr marL="0" indent="457200">
              <a:spcBef>
                <a:spcPts val="0"/>
              </a:spcBef>
              <a:buClrTx/>
              <a:buSzTx/>
              <a:buFontTx/>
              <a:buNone/>
              <a:defRPr sz="2400"/>
            </a:lvl3pPr>
            <a:lvl4pPr marL="0" indent="685800">
              <a:spcBef>
                <a:spcPts val="0"/>
              </a:spcBef>
              <a:buClrTx/>
              <a:buSzTx/>
              <a:buFontTx/>
              <a:buNone/>
              <a:defRPr sz="2400"/>
            </a:lvl4pPr>
            <a:lvl5pPr marL="0" indent="914400">
              <a:spcBef>
                <a:spcPts val="0"/>
              </a:spcBef>
              <a:buClrTx/>
              <a:buSzTx/>
              <a:buFont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533400" y="5969000"/>
            <a:ext cx="11938000" cy="6096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1200"/>
              </a:spcBef>
              <a:buClrTx/>
              <a:buSzTx/>
              <a:buFontTx/>
              <a:buNone/>
              <a:defRPr sz="3000" i="1"/>
            </a:lvl1pPr>
          </a:lstStyle>
          <a:p>
            <a:r>
              <a:t>–Johnny Appleseed</a:t>
            </a:r>
          </a:p>
        </p:txBody>
      </p:sp>
      <p:sp>
        <p:nvSpPr>
          <p:cNvPr id="108" name="“Type a quote here.”"/>
          <p:cNvSpPr txBox="1">
            <a:spLocks noGrp="1"/>
          </p:cNvSpPr>
          <p:nvPr>
            <p:ph type="body" sz="quarter" idx="14"/>
          </p:nvPr>
        </p:nvSpPr>
        <p:spPr>
          <a:xfrm>
            <a:off x="1270000" y="4254500"/>
            <a:ext cx="10464800" cy="7112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Font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10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Image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1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658092" y="8886613"/>
            <a:ext cx="371349" cy="387038"/>
          </a:xfrm>
          <a:prstGeom prst="rect">
            <a:avLst/>
          </a:prstGeom>
        </p:spPr>
        <p:txBody>
          <a:bodyPr lIns="65023" tIns="65023" rIns="65023" bIns="65023"/>
          <a:lstStyle>
            <a:lvl1pPr algn="r" defTabSz="1300480">
              <a:defRPr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Line"/>
          <p:cNvSpPr/>
          <p:nvPr/>
        </p:nvSpPr>
        <p:spPr>
          <a:xfrm flipV="1">
            <a:off x="7994302" y="7053555"/>
            <a:ext cx="1" cy="1642759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7" name="Line"/>
          <p:cNvSpPr/>
          <p:nvPr/>
        </p:nvSpPr>
        <p:spPr>
          <a:xfrm>
            <a:off x="508000" y="9131300"/>
            <a:ext cx="11999453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8" name="Line"/>
          <p:cNvSpPr/>
          <p:nvPr/>
        </p:nvSpPr>
        <p:spPr>
          <a:xfrm>
            <a:off x="508000" y="6629400"/>
            <a:ext cx="12000019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9" name="Line"/>
          <p:cNvSpPr/>
          <p:nvPr/>
        </p:nvSpPr>
        <p:spPr>
          <a:xfrm flipV="1">
            <a:off x="7994302" y="7053555"/>
            <a:ext cx="1" cy="1642759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0" name="Lorem Ipsum Dolor"/>
          <p:cNvSpPr txBox="1">
            <a:spLocks noGrp="1"/>
          </p:cNvSpPr>
          <p:nvPr>
            <p:ph type="body" sz="quarter" idx="13"/>
          </p:nvPr>
        </p:nvSpPr>
        <p:spPr>
          <a:xfrm>
            <a:off x="508000" y="6096000"/>
            <a:ext cx="7200900" cy="5080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  <a:defRPr sz="2400" i="1"/>
            </a:lvl1pPr>
          </a:lstStyle>
          <a:p>
            <a:r>
              <a:t>Lorem Ipsum Dolor</a:t>
            </a:r>
          </a:p>
        </p:txBody>
      </p:sp>
      <p:sp>
        <p:nvSpPr>
          <p:cNvPr id="31" name="Image"/>
          <p:cNvSpPr>
            <a:spLocks noGrp="1"/>
          </p:cNvSpPr>
          <p:nvPr>
            <p:ph type="pic" idx="14"/>
          </p:nvPr>
        </p:nvSpPr>
        <p:spPr>
          <a:xfrm>
            <a:off x="596900" y="633461"/>
            <a:ext cx="11811000" cy="52070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2" name="Title Text"/>
          <p:cNvSpPr txBox="1">
            <a:spLocks noGrp="1"/>
          </p:cNvSpPr>
          <p:nvPr>
            <p:ph type="title"/>
          </p:nvPr>
        </p:nvSpPr>
        <p:spPr>
          <a:xfrm>
            <a:off x="508000" y="6680200"/>
            <a:ext cx="7200900" cy="2413000"/>
          </a:xfrm>
          <a:prstGeom prst="rect">
            <a:avLst/>
          </a:prstGeom>
        </p:spPr>
        <p:txBody>
          <a:bodyPr/>
          <a:lstStyle>
            <a:lvl1pPr algn="l"/>
          </a:lstStyle>
          <a:p>
            <a:r>
              <a:t>Title Text</a:t>
            </a:r>
          </a:p>
        </p:txBody>
      </p:sp>
      <p:sp>
        <p:nvSpPr>
          <p:cNvPr id="3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280400" y="6680200"/>
            <a:ext cx="4241800" cy="2413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2400"/>
            </a:lvl1pPr>
            <a:lvl2pPr marL="0" indent="228600">
              <a:spcBef>
                <a:spcPts val="0"/>
              </a:spcBef>
              <a:buClrTx/>
              <a:buSzTx/>
              <a:buFontTx/>
              <a:buNone/>
              <a:defRPr sz="2400"/>
            </a:lvl2pPr>
            <a:lvl3pPr marL="0" indent="457200">
              <a:spcBef>
                <a:spcPts val="0"/>
              </a:spcBef>
              <a:buClrTx/>
              <a:buSzTx/>
              <a:buFontTx/>
              <a:buNone/>
              <a:defRPr sz="2400"/>
            </a:lvl3pPr>
            <a:lvl4pPr marL="0" indent="685800">
              <a:spcBef>
                <a:spcPts val="0"/>
              </a:spcBef>
              <a:buClrTx/>
              <a:buSzTx/>
              <a:buFontTx/>
              <a:buNone/>
              <a:defRPr sz="2400"/>
            </a:lvl4pPr>
            <a:lvl5pPr marL="0" indent="914400">
              <a:spcBef>
                <a:spcPts val="0"/>
              </a:spcBef>
              <a:buClrTx/>
              <a:buSzTx/>
              <a:buFont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Text"/>
          <p:cNvSpPr txBox="1">
            <a:spLocks noGrp="1"/>
          </p:cNvSpPr>
          <p:nvPr>
            <p:ph type="title"/>
          </p:nvPr>
        </p:nvSpPr>
        <p:spPr>
          <a:xfrm>
            <a:off x="508000" y="3670300"/>
            <a:ext cx="11988800" cy="2413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Line"/>
          <p:cNvSpPr/>
          <p:nvPr/>
        </p:nvSpPr>
        <p:spPr>
          <a:xfrm>
            <a:off x="508000" y="4876800"/>
            <a:ext cx="5676374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50" name="Line"/>
          <p:cNvSpPr/>
          <p:nvPr/>
        </p:nvSpPr>
        <p:spPr>
          <a:xfrm>
            <a:off x="508000" y="2768600"/>
            <a:ext cx="5676316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51" name="Lorem Ipsum Dolor"/>
          <p:cNvSpPr txBox="1">
            <a:spLocks noGrp="1"/>
          </p:cNvSpPr>
          <p:nvPr>
            <p:ph type="body" sz="quarter" idx="13"/>
          </p:nvPr>
        </p:nvSpPr>
        <p:spPr>
          <a:xfrm>
            <a:off x="508000" y="2171700"/>
            <a:ext cx="5676900" cy="508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  <a:defRPr sz="2400" i="1"/>
            </a:lvl1pPr>
          </a:lstStyle>
          <a:p>
            <a:r>
              <a:t>Lorem Ipsum Dolor</a:t>
            </a:r>
          </a:p>
        </p:txBody>
      </p:sp>
      <p:sp>
        <p:nvSpPr>
          <p:cNvPr id="52" name="Image"/>
          <p:cNvSpPr>
            <a:spLocks noGrp="1"/>
          </p:cNvSpPr>
          <p:nvPr>
            <p:ph type="pic" sz="half" idx="14"/>
          </p:nvPr>
        </p:nvSpPr>
        <p:spPr>
          <a:xfrm>
            <a:off x="6818219" y="647699"/>
            <a:ext cx="5588001" cy="83312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53" name="Title Text"/>
          <p:cNvSpPr txBox="1">
            <a:spLocks noGrp="1"/>
          </p:cNvSpPr>
          <p:nvPr>
            <p:ph type="title"/>
          </p:nvPr>
        </p:nvSpPr>
        <p:spPr>
          <a:xfrm>
            <a:off x="508000" y="2806700"/>
            <a:ext cx="5676900" cy="2032000"/>
          </a:xfrm>
          <a:prstGeom prst="rect">
            <a:avLst/>
          </a:prstGeom>
        </p:spPr>
        <p:txBody>
          <a:bodyPr/>
          <a:lstStyle>
            <a:lvl1pPr algn="l">
              <a:defRPr sz="5600"/>
            </a:lvl1pPr>
          </a:lstStyle>
          <a:p>
            <a:r>
              <a:t>Title Text</a:t>
            </a:r>
          </a:p>
        </p:txBody>
      </p:sp>
      <p:sp>
        <p:nvSpPr>
          <p:cNvPr id="5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508000" y="5029200"/>
            <a:ext cx="5676900" cy="40132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2400"/>
            </a:lvl1pPr>
            <a:lvl2pPr marL="0" indent="228600">
              <a:spcBef>
                <a:spcPts val="0"/>
              </a:spcBef>
              <a:buClrTx/>
              <a:buSzTx/>
              <a:buFontTx/>
              <a:buNone/>
              <a:defRPr sz="2400"/>
            </a:lvl2pPr>
            <a:lvl3pPr marL="0" indent="457200">
              <a:spcBef>
                <a:spcPts val="0"/>
              </a:spcBef>
              <a:buClrTx/>
              <a:buSzTx/>
              <a:buFontTx/>
              <a:buNone/>
              <a:defRPr sz="2400"/>
            </a:lvl3pPr>
            <a:lvl4pPr marL="0" indent="685800">
              <a:spcBef>
                <a:spcPts val="0"/>
              </a:spcBef>
              <a:buClrTx/>
              <a:buSzTx/>
              <a:buFontTx/>
              <a:buNone/>
              <a:defRPr sz="2400"/>
            </a:lvl4pPr>
            <a:lvl5pPr marL="0" indent="914400">
              <a:spcBef>
                <a:spcPts val="0"/>
              </a:spcBef>
              <a:buClrTx/>
              <a:buSzTx/>
              <a:buFont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71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Image"/>
          <p:cNvSpPr>
            <a:spLocks noGrp="1"/>
          </p:cNvSpPr>
          <p:nvPr>
            <p:ph type="pic" sz="half" idx="13"/>
          </p:nvPr>
        </p:nvSpPr>
        <p:spPr>
          <a:xfrm>
            <a:off x="6819900" y="2654300"/>
            <a:ext cx="5588000" cy="63500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81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508000" y="2730500"/>
            <a:ext cx="5816600" cy="6350000"/>
          </a:xfrm>
          <a:prstGeom prst="rect">
            <a:avLst/>
          </a:prstGeom>
        </p:spPr>
        <p:txBody>
          <a:bodyPr/>
          <a:lstStyle>
            <a:lvl1pPr marL="393700" indent="-393700">
              <a:spcBef>
                <a:spcPts val="1800"/>
              </a:spcBef>
              <a:buSzPct val="65000"/>
              <a:defRPr sz="3000"/>
            </a:lvl1pPr>
            <a:lvl2pPr marL="787400" indent="-393700">
              <a:spcBef>
                <a:spcPts val="1800"/>
              </a:spcBef>
              <a:buSzPct val="65000"/>
              <a:defRPr sz="3000"/>
            </a:lvl2pPr>
            <a:lvl3pPr marL="1181100" indent="-393700">
              <a:spcBef>
                <a:spcPts val="1800"/>
              </a:spcBef>
              <a:buSzPct val="65000"/>
              <a:defRPr sz="3000"/>
            </a:lvl3pPr>
            <a:lvl4pPr marL="1574800" indent="-393700">
              <a:spcBef>
                <a:spcPts val="1800"/>
              </a:spcBef>
              <a:buSzPct val="65000"/>
              <a:defRPr sz="3000"/>
            </a:lvl4pPr>
            <a:lvl5pPr marL="1968500" indent="-393700">
              <a:spcBef>
                <a:spcPts val="1800"/>
              </a:spcBef>
              <a:buSzPct val="65000"/>
              <a:defRPr sz="30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Body Level One…"/>
          <p:cNvSpPr txBox="1">
            <a:spLocks noGrp="1"/>
          </p:cNvSpPr>
          <p:nvPr>
            <p:ph type="body" idx="1"/>
          </p:nvPr>
        </p:nvSpPr>
        <p:spPr>
          <a:xfrm>
            <a:off x="508000" y="1270000"/>
            <a:ext cx="11988800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Image"/>
          <p:cNvSpPr>
            <a:spLocks noGrp="1"/>
          </p:cNvSpPr>
          <p:nvPr>
            <p:ph type="pic" sz="quarter" idx="13"/>
          </p:nvPr>
        </p:nvSpPr>
        <p:spPr>
          <a:xfrm>
            <a:off x="6856319" y="4772799"/>
            <a:ext cx="5499101" cy="42291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98" name="Image"/>
          <p:cNvSpPr>
            <a:spLocks noGrp="1"/>
          </p:cNvSpPr>
          <p:nvPr>
            <p:ph type="pic" sz="quarter" idx="14"/>
          </p:nvPr>
        </p:nvSpPr>
        <p:spPr>
          <a:xfrm>
            <a:off x="6860562" y="609600"/>
            <a:ext cx="5499101" cy="35306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99" name="Image"/>
          <p:cNvSpPr>
            <a:spLocks noGrp="1"/>
          </p:cNvSpPr>
          <p:nvPr>
            <p:ph type="pic" sz="half" idx="15"/>
          </p:nvPr>
        </p:nvSpPr>
        <p:spPr>
          <a:xfrm>
            <a:off x="557119" y="609599"/>
            <a:ext cx="5588001" cy="83947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"/>
          <p:cNvSpPr/>
          <p:nvPr/>
        </p:nvSpPr>
        <p:spPr>
          <a:xfrm>
            <a:off x="508000" y="2171700"/>
            <a:ext cx="11997292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Line"/>
          <p:cNvSpPr/>
          <p:nvPr/>
        </p:nvSpPr>
        <p:spPr>
          <a:xfrm>
            <a:off x="508000" y="635000"/>
            <a:ext cx="11997292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" name="Title Text"/>
          <p:cNvSpPr txBox="1">
            <a:spLocks noGrp="1"/>
          </p:cNvSpPr>
          <p:nvPr>
            <p:ph type="title"/>
          </p:nvPr>
        </p:nvSpPr>
        <p:spPr>
          <a:xfrm>
            <a:off x="508000" y="800100"/>
            <a:ext cx="11988800" cy="121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4599" y="9258300"/>
            <a:ext cx="342901" cy="4064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>
                <a:solidFill>
                  <a:srgbClr val="4C4946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6" name="Body Level One…"/>
          <p:cNvSpPr txBox="1">
            <a:spLocks noGrp="1"/>
          </p:cNvSpPr>
          <p:nvPr>
            <p:ph type="body" idx="1"/>
          </p:nvPr>
        </p:nvSpPr>
        <p:spPr>
          <a:xfrm>
            <a:off x="508000" y="2628900"/>
            <a:ext cx="11988800" cy="609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 spd="med"/>
  <p:txStyles>
    <p:titleStyle>
      <a:lvl1pPr marL="0" marR="0" indent="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1pPr>
      <a:lvl2pPr marL="0" marR="0" indent="2286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2pPr>
      <a:lvl3pPr marL="0" marR="0" indent="4572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3pPr>
      <a:lvl4pPr marL="0" marR="0" indent="6858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4pPr>
      <a:lvl5pPr marL="0" marR="0" indent="9144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5pPr>
      <a:lvl6pPr marL="0" marR="0" indent="11430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6pPr>
      <a:lvl7pPr marL="0" marR="0" indent="13716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7pPr>
      <a:lvl8pPr marL="0" marR="0" indent="16002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8pPr>
      <a:lvl9pPr marL="0" marR="0" indent="18288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9pPr>
    </p:titleStyle>
    <p:bodyStyle>
      <a:lvl1pPr marL="4699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600" b="0" i="0" u="none" strike="noStrike" cap="none" spc="0" baseline="0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1pPr>
      <a:lvl2pPr marL="9398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600" b="0" i="0" u="none" strike="noStrike" cap="none" spc="0" baseline="0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2pPr>
      <a:lvl3pPr marL="14097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600" b="0" i="0" u="none" strike="noStrike" cap="none" spc="0" baseline="0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3pPr>
      <a:lvl4pPr marL="18796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600" b="0" i="0" u="none" strike="noStrike" cap="none" spc="0" baseline="0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4pPr>
      <a:lvl5pPr marL="23495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600" b="0" i="0" u="none" strike="noStrike" cap="none" spc="0" baseline="0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5pPr>
      <a:lvl6pPr marL="28194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600" b="0" i="0" u="none" strike="noStrike" cap="none" spc="0" baseline="0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6pPr>
      <a:lvl7pPr marL="32893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600" b="0" i="0" u="none" strike="noStrike" cap="none" spc="0" baseline="0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7pPr>
      <a:lvl8pPr marL="37592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600" b="0" i="0" u="none" strike="noStrike" cap="none" spc="0" baseline="0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8pPr>
      <a:lvl9pPr marL="42291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600" b="0" i="0" u="none" strike="noStrike" cap="none" spc="0" baseline="0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tong-wang@uiowa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" TargetMode="External"/><Relationship Id="rId2" Type="http://schemas.openxmlformats.org/officeDocument/2006/relationships/hyperlink" Target="https://archive.ics.uci.edu/ml/datasets.html" TargetMode="Externa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www.quandl.com/search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alitshmueli.com/student-projects?page=1" TargetMode="Externa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MSCI:3500"/>
          <p:cNvSpPr txBox="1">
            <a:spLocks noGrp="1"/>
          </p:cNvSpPr>
          <p:nvPr>
            <p:ph type="body" idx="13"/>
          </p:nvPr>
        </p:nvSpPr>
        <p:spPr>
          <a:xfrm>
            <a:off x="508000" y="3520545"/>
            <a:ext cx="7200900" cy="477310"/>
          </a:xfrm>
          <a:prstGeom prst="rect">
            <a:avLst/>
          </a:prstGeom>
        </p:spPr>
        <p:txBody>
          <a:bodyPr/>
          <a:lstStyle/>
          <a:p>
            <a:r>
              <a:rPr dirty="0" smtClean="0"/>
              <a:t>MSCI:</a:t>
            </a:r>
            <a:r>
              <a:rPr lang="en-US" altLang="zh-CN" dirty="0" smtClean="0"/>
              <a:t>607</a:t>
            </a:r>
            <a:r>
              <a:rPr dirty="0" smtClean="0"/>
              <a:t>0</a:t>
            </a:r>
            <a:endParaRPr dirty="0"/>
          </a:p>
        </p:txBody>
      </p:sp>
      <p:sp>
        <p:nvSpPr>
          <p:cNvPr id="141" name="Data Mining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Data Mining</a:t>
            </a:r>
          </a:p>
        </p:txBody>
      </p:sp>
      <p:sp>
        <p:nvSpPr>
          <p:cNvPr id="142" name="L21 Data Mining Project Guidelines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smtClean="0"/>
              <a:t>L</a:t>
            </a:r>
            <a:r>
              <a:rPr lang="en-US" altLang="zh-CN" dirty="0" smtClean="0"/>
              <a:t>12</a:t>
            </a:r>
            <a:r>
              <a:rPr dirty="0" smtClean="0"/>
              <a:t> </a:t>
            </a:r>
            <a:r>
              <a:rPr dirty="0"/>
              <a:t>Data Mining Project Guidelines</a:t>
            </a:r>
          </a:p>
        </p:txBody>
      </p:sp>
      <p:sp>
        <p:nvSpPr>
          <p:cNvPr id="143" name="Instructor: Tong Wang (tong-wang@uiowa.edu)…"/>
          <p:cNvSpPr txBox="1"/>
          <p:nvPr/>
        </p:nvSpPr>
        <p:spPr>
          <a:xfrm>
            <a:off x="508000" y="7046178"/>
            <a:ext cx="7200900" cy="5088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10000"/>
              </a:lnSpc>
              <a:defRPr i="1"/>
            </a:pPr>
            <a:r>
              <a:rPr dirty="0"/>
              <a:t>Instructor: Tong Wang (</a:t>
            </a:r>
            <a:r>
              <a:rPr u="sng" dirty="0">
                <a:hlinkClick r:id="rId2"/>
              </a:rPr>
              <a:t>tong-wang@uiowa.edu</a:t>
            </a:r>
            <a:r>
              <a:rPr dirty="0" smtClean="0"/>
              <a:t>)</a:t>
            </a:r>
            <a:endParaRPr dirty="0"/>
          </a:p>
        </p:txBody>
      </p:sp>
      <p:sp>
        <p:nvSpPr>
          <p:cNvPr id="14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81749" y="9258300"/>
            <a:ext cx="228601" cy="4064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</a:t>
            </a:fld>
            <a:endParaRPr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ips for Implementa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Tips for Implementation</a:t>
            </a:r>
          </a:p>
        </p:txBody>
      </p:sp>
      <p:sp>
        <p:nvSpPr>
          <p:cNvPr id="176" name="Save the processed data so you can share with the team"/>
          <p:cNvSpPr txBox="1">
            <a:spLocks noGrp="1"/>
          </p:cNvSpPr>
          <p:nvPr>
            <p:ph type="body" sz="quarter" idx="1"/>
          </p:nvPr>
        </p:nvSpPr>
        <p:spPr>
          <a:xfrm>
            <a:off x="508000" y="2072197"/>
            <a:ext cx="11988800" cy="986464"/>
          </a:xfrm>
          <a:prstGeom prst="rect">
            <a:avLst/>
          </a:prstGeom>
        </p:spPr>
        <p:txBody>
          <a:bodyPr>
            <a:normAutofit fontScale="92500"/>
          </a:bodyPr>
          <a:lstStyle/>
          <a:p>
            <a:r>
              <a:t>Save the processed data so you can share with the team</a:t>
            </a:r>
          </a:p>
        </p:txBody>
      </p:sp>
      <p:sp>
        <p:nvSpPr>
          <p:cNvPr id="17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81749" y="9258300"/>
            <a:ext cx="228601" cy="4064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/>
          </a:p>
        </p:txBody>
      </p:sp>
      <p:pic>
        <p:nvPicPr>
          <p:cNvPr id="178" name="Screenshot 2017-11-14 19.24.20.png" descr="Screenshot 2017-11-14 19.24.20.png"/>
          <p:cNvPicPr>
            <a:picLocks noChangeAspect="1"/>
          </p:cNvPicPr>
          <p:nvPr/>
        </p:nvPicPr>
        <p:blipFill>
          <a:blip r:embed="rId2">
            <a:extLst/>
          </a:blip>
          <a:srcRect b="32218"/>
          <a:stretch>
            <a:fillRect/>
          </a:stretch>
        </p:blipFill>
        <p:spPr>
          <a:xfrm>
            <a:off x="2000448" y="2983769"/>
            <a:ext cx="8927665" cy="4781100"/>
          </a:xfrm>
          <a:prstGeom prst="rect">
            <a:avLst/>
          </a:prstGeom>
          <a:ln w="12700">
            <a:miter lim="400000"/>
          </a:ln>
        </p:spPr>
      </p:pic>
      <p:sp>
        <p:nvSpPr>
          <p:cNvPr id="179" name="Rectangle"/>
          <p:cNvSpPr/>
          <p:nvPr/>
        </p:nvSpPr>
        <p:spPr>
          <a:xfrm>
            <a:off x="4548838" y="3374371"/>
            <a:ext cx="791291" cy="822143"/>
          </a:xfrm>
          <a:prstGeom prst="rect">
            <a:avLst/>
          </a:prstGeom>
          <a:ln w="508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80" name="Rectangle"/>
          <p:cNvSpPr/>
          <p:nvPr/>
        </p:nvSpPr>
        <p:spPr>
          <a:xfrm>
            <a:off x="6216365" y="3372040"/>
            <a:ext cx="791291" cy="826804"/>
          </a:xfrm>
          <a:prstGeom prst="rect">
            <a:avLst/>
          </a:prstGeom>
          <a:ln w="508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81" name="It is very important to correctly preprocess the data!…"/>
          <p:cNvSpPr txBox="1"/>
          <p:nvPr/>
        </p:nvSpPr>
        <p:spPr>
          <a:xfrm>
            <a:off x="469899" y="8018379"/>
            <a:ext cx="11988801" cy="9864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 marL="272541" indent="-272541" algn="l" defTabSz="338835">
              <a:spcBef>
                <a:spcPts val="1300"/>
              </a:spcBef>
              <a:buClr>
                <a:srgbClr val="929292"/>
              </a:buClr>
              <a:buSzPct val="60000"/>
              <a:buFont typeface="Zapf Dingbats"/>
              <a:buChar char="❖"/>
              <a:defRPr sz="2088"/>
            </a:lvl1pPr>
            <a:lvl2pPr marL="545083" indent="-272541" algn="l" defTabSz="338835">
              <a:spcBef>
                <a:spcPts val="1300"/>
              </a:spcBef>
              <a:buClr>
                <a:srgbClr val="929292"/>
              </a:buClr>
              <a:buSzPct val="60000"/>
              <a:buFont typeface="Zapf Dingbats"/>
              <a:buChar char="❖"/>
              <a:defRPr sz="2088"/>
            </a:lvl2pPr>
          </a:lstStyle>
          <a:p>
            <a:r>
              <a:t>It is very important to correctly preprocess the data!</a:t>
            </a:r>
          </a:p>
          <a:p>
            <a:pPr lvl="1"/>
            <a:r>
              <a:t>Make sure you understand the type of features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Datasets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Sources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datasets</a:t>
            </a:r>
            <a:endParaRPr lang="en-US" dirty="0">
              <a:hlinkClick r:id="rId2"/>
            </a:endParaRPr>
          </a:p>
          <a:p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://data.world</a:t>
            </a:r>
            <a:r>
              <a:rPr lang="en-US" dirty="0" smtClean="0">
                <a:hlinkClick r:id="rId2"/>
              </a:rPr>
              <a:t>/</a:t>
            </a:r>
          </a:p>
          <a:p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archive.ics.uci.edu/ml/datasets.html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www.kaggle.com/datasets</a:t>
            </a:r>
            <a:endParaRPr lang="en-US" dirty="0" smtClean="0"/>
          </a:p>
          <a:p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www.quandl.com/search</a:t>
            </a:r>
            <a:endParaRPr lang="en-US" dirty="0" smtClean="0"/>
          </a:p>
          <a:p>
            <a:r>
              <a:rPr lang="en-US" altLang="zh-CN" dirty="0">
                <a:solidFill>
                  <a:srgbClr val="0432FF"/>
                </a:solidFill>
              </a:rPr>
              <a:t>o</a:t>
            </a:r>
            <a:r>
              <a:rPr lang="en-US" altLang="zh-CN" dirty="0" smtClean="0">
                <a:solidFill>
                  <a:srgbClr val="0432FF"/>
                </a:solidFill>
              </a:rPr>
              <a:t>r</a:t>
            </a:r>
            <a:r>
              <a:rPr lang="zh-CN" altLang="en-US" dirty="0" smtClean="0">
                <a:solidFill>
                  <a:srgbClr val="0432FF"/>
                </a:solidFill>
              </a:rPr>
              <a:t> </a:t>
            </a:r>
            <a:r>
              <a:rPr lang="en-US" altLang="zh-CN" dirty="0" smtClean="0">
                <a:solidFill>
                  <a:srgbClr val="0432FF"/>
                </a:solidFill>
              </a:rPr>
              <a:t>others</a:t>
            </a:r>
            <a:r>
              <a:rPr lang="zh-CN" altLang="en-US" dirty="0" smtClean="0">
                <a:solidFill>
                  <a:srgbClr val="0432FF"/>
                </a:solidFill>
              </a:rPr>
              <a:t> </a:t>
            </a:r>
            <a:r>
              <a:rPr lang="en-US" altLang="zh-CN" dirty="0" smtClean="0">
                <a:solidFill>
                  <a:srgbClr val="0432FF"/>
                </a:solidFill>
              </a:rPr>
              <a:t>you</a:t>
            </a:r>
            <a:r>
              <a:rPr lang="zh-CN" altLang="en-US" dirty="0" smtClean="0">
                <a:solidFill>
                  <a:srgbClr val="0432FF"/>
                </a:solidFill>
              </a:rPr>
              <a:t> </a:t>
            </a:r>
            <a:r>
              <a:rPr lang="en-US" altLang="zh-CN" dirty="0" smtClean="0">
                <a:solidFill>
                  <a:srgbClr val="0432FF"/>
                </a:solidFill>
              </a:rPr>
              <a:t>can</a:t>
            </a:r>
            <a:r>
              <a:rPr lang="zh-CN" altLang="en-US" dirty="0" smtClean="0">
                <a:solidFill>
                  <a:srgbClr val="0432FF"/>
                </a:solidFill>
              </a:rPr>
              <a:t> </a:t>
            </a:r>
            <a:r>
              <a:rPr lang="en-US" altLang="zh-CN" dirty="0" smtClean="0">
                <a:solidFill>
                  <a:srgbClr val="0432FF"/>
                </a:solidFill>
              </a:rPr>
              <a:t>find</a:t>
            </a:r>
            <a:endParaRPr lang="en-US" dirty="0" smtClean="0">
              <a:solidFill>
                <a:srgbClr val="0432FF"/>
              </a:solidFill>
            </a:endParaRPr>
          </a:p>
          <a:p>
            <a:r>
              <a:rPr lang="en-US" altLang="zh-CN" dirty="0" smtClean="0"/>
              <a:t>Minimum</a:t>
            </a:r>
            <a:r>
              <a:rPr lang="zh-CN" altLang="en-US" dirty="0" smtClean="0"/>
              <a:t> </a:t>
            </a:r>
            <a:r>
              <a:rPr lang="en-US" altLang="zh-CN" dirty="0"/>
              <a:t>r</a:t>
            </a:r>
            <a:r>
              <a:rPr lang="en-US" altLang="zh-CN" dirty="0" smtClean="0"/>
              <a:t>equirement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</a:t>
            </a:r>
            <a:r>
              <a:rPr lang="zh-CN" altLang="en-US" dirty="0" smtClean="0"/>
              <a:t> </a:t>
            </a:r>
            <a:r>
              <a:rPr lang="en-US" altLang="zh-CN" dirty="0" smtClean="0"/>
              <a:t>size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</a:t>
            </a:r>
          </a:p>
          <a:p>
            <a:pPr lvl="1"/>
            <a:r>
              <a:rPr lang="en-US" altLang="zh-CN" dirty="0" smtClean="0"/>
              <a:t>At</a:t>
            </a:r>
            <a:r>
              <a:rPr lang="zh-CN" altLang="en-US" dirty="0" smtClean="0"/>
              <a:t> </a:t>
            </a:r>
            <a:r>
              <a:rPr lang="en-US" altLang="zh-CN" dirty="0" smtClean="0"/>
              <a:t>least</a:t>
            </a:r>
            <a:r>
              <a:rPr lang="zh-CN" altLang="en-US" dirty="0" smtClean="0"/>
              <a:t> </a:t>
            </a:r>
            <a:r>
              <a:rPr lang="en-US" altLang="zh-CN" dirty="0" smtClean="0"/>
              <a:t>10</a:t>
            </a:r>
            <a:r>
              <a:rPr lang="zh-CN" altLang="en-US" dirty="0" smtClean="0"/>
              <a:t> </a:t>
            </a:r>
            <a:r>
              <a:rPr lang="en-US" altLang="zh-CN" dirty="0" smtClean="0"/>
              <a:t>features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1000</a:t>
            </a:r>
            <a:r>
              <a:rPr lang="zh-CN" altLang="en-US" dirty="0" smtClean="0"/>
              <a:t> </a:t>
            </a:r>
            <a:r>
              <a:rPr lang="en-US" altLang="zh-CN" dirty="0" smtClean="0"/>
              <a:t>instances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193446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Useful resourc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Useful resources</a:t>
            </a:r>
          </a:p>
        </p:txBody>
      </p:sp>
      <p:sp>
        <p:nvSpPr>
          <p:cNvPr id="184" name="http://www.galitshmueli.com/student-projects?page=1…"/>
          <p:cNvSpPr txBox="1">
            <a:spLocks noGrp="1"/>
          </p:cNvSpPr>
          <p:nvPr>
            <p:ph type="body" idx="1"/>
          </p:nvPr>
        </p:nvSpPr>
        <p:spPr>
          <a:xfrm>
            <a:off x="508000" y="2628900"/>
            <a:ext cx="11988800" cy="5421600"/>
          </a:xfrm>
          <a:prstGeom prst="rect">
            <a:avLst/>
          </a:prstGeom>
        </p:spPr>
        <p:txBody>
          <a:bodyPr/>
          <a:lstStyle/>
          <a:p>
            <a:pPr marL="277240" indent="-277240" defTabSz="344677">
              <a:spcBef>
                <a:spcPts val="1400"/>
              </a:spcBef>
              <a:defRPr sz="2124"/>
            </a:pPr>
            <a:r>
              <a:rPr u="sng" dirty="0">
                <a:hlinkClick r:id="rId2"/>
              </a:rPr>
              <a:t>http://www.galitshmueli.com/student-projects?page=1</a:t>
            </a:r>
          </a:p>
          <a:p>
            <a:pPr marL="277240" indent="-277240" defTabSz="344677">
              <a:spcBef>
                <a:spcPts val="1400"/>
              </a:spcBef>
              <a:defRPr sz="2124"/>
            </a:pPr>
            <a:r>
              <a:rPr dirty="0"/>
              <a:t>R codes for additional processing on ICON</a:t>
            </a:r>
          </a:p>
          <a:p>
            <a:pPr marL="554481" lvl="1" indent="-277240" defTabSz="344677">
              <a:spcBef>
                <a:spcPts val="1400"/>
              </a:spcBef>
              <a:defRPr sz="2124"/>
            </a:pPr>
            <a:r>
              <a:rPr dirty="0"/>
              <a:t>Some basic processing in R</a:t>
            </a:r>
          </a:p>
          <a:p>
            <a:pPr marL="554481" lvl="1" indent="-277240" defTabSz="344677">
              <a:spcBef>
                <a:spcPts val="1400"/>
              </a:spcBef>
              <a:defRPr sz="2124"/>
            </a:pPr>
            <a:r>
              <a:rPr dirty="0"/>
              <a:t>Merge two datasets</a:t>
            </a:r>
          </a:p>
          <a:p>
            <a:pPr marL="831722" lvl="2" indent="-277240" defTabSz="344677">
              <a:spcBef>
                <a:spcPts val="1400"/>
              </a:spcBef>
              <a:defRPr sz="2124"/>
            </a:pPr>
            <a:r>
              <a:rPr dirty="0"/>
              <a:t>See merge_2df.R</a:t>
            </a:r>
          </a:p>
          <a:p>
            <a:pPr marL="554481" lvl="1" indent="-277240" defTabSz="344677">
              <a:spcBef>
                <a:spcPts val="1400"/>
              </a:spcBef>
              <a:defRPr sz="2124"/>
            </a:pPr>
            <a:r>
              <a:rPr dirty="0"/>
              <a:t>Extract words from text</a:t>
            </a:r>
          </a:p>
          <a:p>
            <a:pPr marL="831722" lvl="2" indent="-277240" defTabSz="344677">
              <a:spcBef>
                <a:spcPts val="1400"/>
              </a:spcBef>
              <a:defRPr sz="2124"/>
            </a:pPr>
            <a:r>
              <a:rPr dirty="0"/>
              <a:t>Create additional features </a:t>
            </a:r>
          </a:p>
          <a:p>
            <a:pPr marL="831722" lvl="2" indent="-277240" defTabSz="344677">
              <a:spcBef>
                <a:spcPts val="1400"/>
              </a:spcBef>
              <a:defRPr sz="2124"/>
            </a:pPr>
            <a:r>
              <a:rPr dirty="0"/>
              <a:t>See extract_word.R</a:t>
            </a:r>
          </a:p>
          <a:p>
            <a:pPr marL="554481" lvl="1" indent="-277240" defTabSz="344677">
              <a:spcBef>
                <a:spcPts val="1400"/>
              </a:spcBef>
              <a:defRPr sz="2124"/>
            </a:pPr>
            <a:r>
              <a:rPr dirty="0"/>
              <a:t>Feature selection</a:t>
            </a:r>
          </a:p>
          <a:p>
            <a:pPr marL="831722" lvl="2" indent="-277240" defTabSz="344677">
              <a:spcBef>
                <a:spcPts val="1400"/>
              </a:spcBef>
              <a:defRPr sz="2124"/>
            </a:pPr>
            <a:r>
              <a:rPr dirty="0"/>
              <a:t>See feature_selection.R</a:t>
            </a:r>
          </a:p>
        </p:txBody>
      </p:sp>
      <p:sp>
        <p:nvSpPr>
          <p:cNvPr id="18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81749" y="9258300"/>
            <a:ext cx="228601" cy="4064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12</a:t>
            </a:fld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hings you should cover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Things you should cover</a:t>
            </a:r>
          </a:p>
        </p:txBody>
      </p:sp>
      <p:sp>
        <p:nvSpPr>
          <p:cNvPr id="147" name="Business Goal…"/>
          <p:cNvSpPr txBox="1">
            <a:spLocks noGrp="1"/>
          </p:cNvSpPr>
          <p:nvPr>
            <p:ph type="body" sz="half" idx="1"/>
          </p:nvPr>
        </p:nvSpPr>
        <p:spPr>
          <a:xfrm>
            <a:off x="508000" y="2380573"/>
            <a:ext cx="6509829" cy="5138504"/>
          </a:xfrm>
          <a:prstGeom prst="rect">
            <a:avLst/>
          </a:prstGeom>
        </p:spPr>
        <p:txBody>
          <a:bodyPr/>
          <a:lstStyle/>
          <a:p>
            <a:pPr marL="338328" indent="-338328" defTabSz="420624">
              <a:spcBef>
                <a:spcPts val="1700"/>
              </a:spcBef>
              <a:defRPr sz="2592"/>
            </a:pPr>
            <a:r>
              <a:rPr dirty="0"/>
              <a:t>Business Goal</a:t>
            </a:r>
          </a:p>
          <a:p>
            <a:pPr marL="338328" indent="-338328" defTabSz="420624">
              <a:spcBef>
                <a:spcPts val="1700"/>
              </a:spcBef>
              <a:defRPr sz="2592"/>
            </a:pPr>
            <a:r>
              <a:rPr dirty="0"/>
              <a:t>Data Mining Goal</a:t>
            </a:r>
          </a:p>
          <a:p>
            <a:pPr marL="338328" indent="-338328" defTabSz="420624">
              <a:spcBef>
                <a:spcPts val="1700"/>
              </a:spcBef>
              <a:defRPr sz="2592"/>
            </a:pPr>
            <a:r>
              <a:rPr dirty="0"/>
              <a:t>Dataset description</a:t>
            </a:r>
          </a:p>
          <a:p>
            <a:pPr marL="338328" indent="-338328" defTabSz="420624">
              <a:spcBef>
                <a:spcPts val="1700"/>
              </a:spcBef>
              <a:defRPr sz="2592"/>
            </a:pPr>
            <a:r>
              <a:rPr dirty="0"/>
              <a:t>Exploratory analysis</a:t>
            </a:r>
          </a:p>
          <a:p>
            <a:pPr marL="338328" indent="-338328" defTabSz="420624">
              <a:spcBef>
                <a:spcPts val="1700"/>
              </a:spcBef>
              <a:defRPr sz="2592"/>
            </a:pPr>
            <a:r>
              <a:rPr dirty="0"/>
              <a:t>Methods</a:t>
            </a:r>
          </a:p>
          <a:p>
            <a:pPr marL="338328" indent="-338328" defTabSz="420624">
              <a:spcBef>
                <a:spcPts val="1700"/>
              </a:spcBef>
              <a:defRPr sz="2592"/>
            </a:pPr>
            <a:r>
              <a:rPr dirty="0" smtClean="0"/>
              <a:t>Evaluation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results</a:t>
            </a:r>
            <a:r>
              <a:rPr lang="zh-CN" altLang="en-US" dirty="0" smtClean="0"/>
              <a:t> </a:t>
            </a:r>
            <a:r>
              <a:rPr lang="en-US" altLang="zh-CN" dirty="0" smtClean="0"/>
              <a:t>discussion</a:t>
            </a:r>
            <a:endParaRPr dirty="0"/>
          </a:p>
          <a:p>
            <a:pPr marL="338328" indent="-338328" defTabSz="420624">
              <a:spcBef>
                <a:spcPts val="1700"/>
              </a:spcBef>
              <a:defRPr sz="2592"/>
            </a:pPr>
            <a:r>
              <a:rPr dirty="0"/>
              <a:t>Conclusions/Insights/recommendations</a:t>
            </a:r>
          </a:p>
          <a:p>
            <a:pPr marL="338328" indent="-338328" defTabSz="420624">
              <a:spcBef>
                <a:spcPts val="1700"/>
              </a:spcBef>
              <a:defRPr sz="2592"/>
            </a:pPr>
            <a:r>
              <a:rPr dirty="0"/>
              <a:t>Next step</a:t>
            </a:r>
          </a:p>
        </p:txBody>
      </p:sp>
      <p:sp>
        <p:nvSpPr>
          <p:cNvPr id="14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81749" y="9258300"/>
            <a:ext cx="228601" cy="4064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  <p:pic>
        <p:nvPicPr>
          <p:cNvPr id="149" name="datamining.png" descr="datamining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458743" y="2668004"/>
            <a:ext cx="4555041" cy="456364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Examples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Previous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Projects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Medical </a:t>
            </a:r>
            <a:r>
              <a:rPr lang="en-US" altLang="zh-CN" dirty="0"/>
              <a:t>Appointment </a:t>
            </a:r>
            <a:r>
              <a:rPr lang="en-US" altLang="zh-CN" dirty="0" smtClean="0"/>
              <a:t>No-Shows</a:t>
            </a:r>
            <a:r>
              <a:rPr lang="zh-CN" altLang="en-US" dirty="0" smtClean="0"/>
              <a:t> </a:t>
            </a:r>
            <a:r>
              <a:rPr lang="en-US" altLang="zh-CN" dirty="0" smtClean="0"/>
              <a:t>Prediction</a:t>
            </a:r>
          </a:p>
          <a:p>
            <a:pPr lvl="1"/>
            <a:r>
              <a:rPr lang="en-US" altLang="zh-CN" dirty="0" smtClean="0"/>
              <a:t>Predict</a:t>
            </a:r>
            <a:r>
              <a:rPr lang="zh-CN" altLang="en-US" dirty="0" smtClean="0"/>
              <a:t> </a:t>
            </a:r>
            <a:r>
              <a:rPr lang="en-US" altLang="zh-CN" dirty="0" smtClean="0"/>
              <a:t>which</a:t>
            </a:r>
            <a:r>
              <a:rPr lang="zh-CN" altLang="en-US" dirty="0" smtClean="0"/>
              <a:t> </a:t>
            </a:r>
            <a:r>
              <a:rPr lang="en-US" altLang="zh-CN" dirty="0" smtClean="0"/>
              <a:t>appointment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will</a:t>
            </a:r>
            <a:r>
              <a:rPr lang="zh-CN" altLang="en-US" dirty="0" smtClean="0"/>
              <a:t> </a:t>
            </a:r>
            <a:r>
              <a:rPr lang="en-US" altLang="zh-CN" dirty="0" smtClean="0"/>
              <a:t>have</a:t>
            </a:r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no-show,</a:t>
            </a:r>
            <a:r>
              <a:rPr lang="zh-CN" altLang="en-US" dirty="0" smtClean="0"/>
              <a:t> </a:t>
            </a:r>
            <a:r>
              <a:rPr lang="en-US" altLang="zh-CN" dirty="0" smtClean="0"/>
              <a:t>given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patient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information,</a:t>
            </a:r>
            <a:r>
              <a:rPr lang="zh-CN" altLang="en-US" dirty="0" smtClean="0"/>
              <a:t> </a:t>
            </a:r>
            <a:r>
              <a:rPr lang="en-US" altLang="zh-CN" dirty="0" smtClean="0"/>
              <a:t>reason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</a:t>
            </a:r>
            <a:r>
              <a:rPr lang="zh-CN" altLang="en-US" dirty="0" smtClean="0"/>
              <a:t> </a:t>
            </a:r>
            <a:r>
              <a:rPr lang="en-US" altLang="zh-CN" dirty="0" smtClean="0"/>
              <a:t>appointment,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date,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etc</a:t>
            </a:r>
            <a:endParaRPr lang="en-US" altLang="zh-CN" dirty="0" smtClean="0"/>
          </a:p>
          <a:p>
            <a:r>
              <a:rPr lang="en-US" altLang="zh-CN" dirty="0" smtClean="0"/>
              <a:t>Customer</a:t>
            </a:r>
            <a:r>
              <a:rPr lang="zh-CN" altLang="en-US" dirty="0" smtClean="0"/>
              <a:t> </a:t>
            </a:r>
            <a:r>
              <a:rPr lang="en-US" altLang="zh-CN" dirty="0" smtClean="0"/>
              <a:t>Churn</a:t>
            </a:r>
            <a:r>
              <a:rPr lang="zh-CN" altLang="en-US" dirty="0" smtClean="0"/>
              <a:t> </a:t>
            </a:r>
            <a:r>
              <a:rPr lang="en-US" altLang="zh-CN" dirty="0" smtClean="0"/>
              <a:t>Prediction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</a:t>
            </a:r>
            <a:r>
              <a:rPr lang="zh-CN" altLang="en-US" dirty="0" smtClean="0"/>
              <a:t> </a:t>
            </a:r>
            <a:r>
              <a:rPr lang="en-US" altLang="zh-CN" dirty="0" smtClean="0"/>
              <a:t>Telco</a:t>
            </a:r>
          </a:p>
          <a:p>
            <a:pPr lvl="1"/>
            <a:r>
              <a:rPr lang="en-US" altLang="zh-CN" dirty="0" smtClean="0"/>
              <a:t>Predict</a:t>
            </a:r>
            <a:r>
              <a:rPr lang="zh-CN" altLang="en-US" dirty="0" smtClean="0"/>
              <a:t> </a:t>
            </a:r>
            <a:r>
              <a:rPr lang="en-US" altLang="zh-CN" dirty="0" smtClean="0"/>
              <a:t>if</a:t>
            </a:r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customer</a:t>
            </a:r>
            <a:r>
              <a:rPr lang="zh-CN" altLang="en-US" dirty="0" smtClean="0"/>
              <a:t> </a:t>
            </a:r>
            <a:r>
              <a:rPr lang="en-US" altLang="zh-CN" dirty="0" smtClean="0"/>
              <a:t>will</a:t>
            </a:r>
            <a:r>
              <a:rPr lang="zh-CN" altLang="en-US" dirty="0" smtClean="0"/>
              <a:t> </a:t>
            </a:r>
            <a:r>
              <a:rPr lang="en-US" altLang="zh-CN" dirty="0" smtClean="0"/>
              <a:t>cancer</a:t>
            </a:r>
            <a:r>
              <a:rPr lang="zh-CN" altLang="en-US" dirty="0" smtClean="0"/>
              <a:t> </a:t>
            </a:r>
            <a:r>
              <a:rPr lang="en-US" altLang="zh-CN" dirty="0" smtClean="0"/>
              <a:t>its</a:t>
            </a:r>
            <a:r>
              <a:rPr lang="zh-CN" altLang="en-US" dirty="0" smtClean="0"/>
              <a:t> </a:t>
            </a:r>
            <a:r>
              <a:rPr lang="en-US" altLang="zh-CN" dirty="0" smtClean="0"/>
              <a:t>service</a:t>
            </a:r>
            <a:r>
              <a:rPr lang="zh-CN" altLang="en-US" dirty="0" smtClean="0"/>
              <a:t> </a:t>
            </a:r>
            <a:r>
              <a:rPr lang="en-US" altLang="zh-CN" dirty="0" smtClean="0"/>
              <a:t>at</a:t>
            </a:r>
            <a:r>
              <a:rPr lang="zh-CN" altLang="en-US" dirty="0" smtClean="0"/>
              <a:t> </a:t>
            </a:r>
            <a:r>
              <a:rPr lang="en-US" altLang="zh-CN" dirty="0" smtClean="0"/>
              <a:t>Telco,</a:t>
            </a:r>
            <a:r>
              <a:rPr lang="zh-CN" altLang="en-US" dirty="0" smtClean="0"/>
              <a:t> </a:t>
            </a:r>
            <a:r>
              <a:rPr lang="en-US" altLang="zh-CN" dirty="0" smtClean="0"/>
              <a:t>which</a:t>
            </a:r>
            <a:r>
              <a:rPr lang="zh-CN" altLang="en-US" dirty="0" smtClean="0"/>
              <a:t> </a:t>
            </a:r>
            <a:r>
              <a:rPr lang="en-US" altLang="zh-CN" dirty="0" smtClean="0"/>
              <a:t>is</a:t>
            </a:r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telephone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internet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provider</a:t>
            </a:r>
          </a:p>
          <a:p>
            <a:r>
              <a:rPr lang="en-US" altLang="zh-CN" dirty="0" smtClean="0"/>
              <a:t>D</a:t>
            </a:r>
            <a:r>
              <a:rPr lang="en-US" dirty="0" smtClean="0"/>
              <a:t>irect </a:t>
            </a:r>
            <a:r>
              <a:rPr lang="en-US" altLang="zh-CN" dirty="0" smtClean="0"/>
              <a:t>M</a:t>
            </a:r>
            <a:r>
              <a:rPr lang="en-US" dirty="0" smtClean="0"/>
              <a:t>ail </a:t>
            </a:r>
            <a:r>
              <a:rPr lang="en-US" altLang="zh-CN" dirty="0" smtClean="0"/>
              <a:t>M</a:t>
            </a:r>
            <a:r>
              <a:rPr lang="en-US" dirty="0" smtClean="0"/>
              <a:t>arketing</a:t>
            </a:r>
            <a:endParaRPr lang="en-US" dirty="0"/>
          </a:p>
          <a:p>
            <a:pPr lvl="1"/>
            <a:r>
              <a:rPr lang="en-US" altLang="zh-CN" dirty="0" smtClean="0"/>
              <a:t>Predict</a:t>
            </a:r>
            <a:r>
              <a:rPr lang="zh-CN" altLang="en-US" dirty="0" smtClean="0"/>
              <a:t> </a:t>
            </a:r>
            <a:r>
              <a:rPr lang="en-US" altLang="zh-CN" dirty="0" smtClean="0"/>
              <a:t>which</a:t>
            </a:r>
            <a:r>
              <a:rPr lang="zh-CN" altLang="en-US" dirty="0" smtClean="0"/>
              <a:t> </a:t>
            </a:r>
            <a:r>
              <a:rPr lang="en-US" altLang="zh-CN" dirty="0" smtClean="0"/>
              <a:t>customers</a:t>
            </a:r>
            <a:r>
              <a:rPr lang="zh-CN" altLang="en-US" dirty="0" smtClean="0"/>
              <a:t> </a:t>
            </a:r>
            <a:r>
              <a:rPr lang="en-US" altLang="zh-CN" dirty="0" smtClean="0"/>
              <a:t>will</a:t>
            </a:r>
            <a:r>
              <a:rPr lang="zh-CN" altLang="en-US" dirty="0" smtClean="0"/>
              <a:t> </a:t>
            </a:r>
            <a:r>
              <a:rPr lang="en-US" altLang="zh-CN" dirty="0" smtClean="0"/>
              <a:t>buy</a:t>
            </a:r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product</a:t>
            </a:r>
            <a:r>
              <a:rPr lang="zh-CN" altLang="en-US" dirty="0" smtClean="0"/>
              <a:t> </a:t>
            </a:r>
            <a:r>
              <a:rPr lang="en-US" altLang="zh-CN" dirty="0" smtClean="0"/>
              <a:t>from</a:t>
            </a:r>
            <a:r>
              <a:rPr lang="zh-CN" altLang="en-US" dirty="0" smtClean="0"/>
              <a:t> </a:t>
            </a:r>
            <a:r>
              <a:rPr lang="en-US" altLang="zh-CN" dirty="0" smtClean="0"/>
              <a:t>an</a:t>
            </a:r>
            <a:r>
              <a:rPr lang="zh-CN" altLang="en-US" dirty="0" smtClean="0"/>
              <a:t> </a:t>
            </a:r>
            <a:r>
              <a:rPr lang="en-US" altLang="zh-CN" dirty="0" smtClean="0"/>
              <a:t>insurance</a:t>
            </a:r>
            <a:r>
              <a:rPr lang="zh-CN" altLang="en-US" dirty="0" smtClean="0"/>
              <a:t> </a:t>
            </a:r>
            <a:r>
              <a:rPr lang="en-US" altLang="zh-CN" dirty="0" smtClean="0"/>
              <a:t>company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030869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hings you should cover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CN" dirty="0" smtClean="0"/>
              <a:t>Project</a:t>
            </a:r>
            <a:r>
              <a:rPr lang="zh-CN" altLang="en-US" dirty="0" smtClean="0"/>
              <a:t> </a:t>
            </a:r>
            <a:r>
              <a:rPr lang="en-US" altLang="zh-CN" dirty="0" smtClean="0"/>
              <a:t>Content</a:t>
            </a:r>
            <a:endParaRPr dirty="0"/>
          </a:p>
        </p:txBody>
      </p:sp>
      <p:sp>
        <p:nvSpPr>
          <p:cNvPr id="154" name="Business Goal…"/>
          <p:cNvSpPr txBox="1">
            <a:spLocks noGrp="1"/>
          </p:cNvSpPr>
          <p:nvPr>
            <p:ph type="body" idx="1"/>
          </p:nvPr>
        </p:nvSpPr>
        <p:spPr>
          <a:xfrm>
            <a:off x="508000" y="2178050"/>
            <a:ext cx="11988800" cy="4651418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291338" indent="-291338" defTabSz="362204">
              <a:spcBef>
                <a:spcPts val="1400"/>
              </a:spcBef>
              <a:defRPr sz="2232" b="1"/>
            </a:pPr>
            <a:r>
              <a:rPr dirty="0"/>
              <a:t>Business Goal</a:t>
            </a:r>
          </a:p>
          <a:p>
            <a:pPr marL="582676" lvl="1" indent="-291338" defTabSz="362204">
              <a:spcBef>
                <a:spcPts val="1400"/>
              </a:spcBef>
              <a:defRPr sz="2232"/>
            </a:pPr>
            <a:r>
              <a:rPr dirty="0"/>
              <a:t>Background</a:t>
            </a:r>
          </a:p>
          <a:p>
            <a:pPr marL="582676" lvl="1" indent="-291338" defTabSz="362204">
              <a:spcBef>
                <a:spcPts val="900"/>
              </a:spcBef>
              <a:defRPr sz="2232"/>
            </a:pPr>
            <a:r>
              <a:rPr dirty="0"/>
              <a:t>Why is this problem important?</a:t>
            </a:r>
          </a:p>
          <a:p>
            <a:pPr marL="582676" lvl="1" indent="-291338" defTabSz="362204">
              <a:spcBef>
                <a:spcPts val="900"/>
              </a:spcBef>
              <a:defRPr sz="2232"/>
            </a:pPr>
            <a:r>
              <a:rPr dirty="0"/>
              <a:t>Who would care about this? who can be the potential clients for this product?</a:t>
            </a:r>
          </a:p>
          <a:p>
            <a:pPr marL="582676" lvl="1" indent="-291338" defTabSz="362204">
              <a:spcBef>
                <a:spcPts val="900"/>
              </a:spcBef>
              <a:defRPr sz="2232"/>
            </a:pPr>
            <a:r>
              <a:rPr dirty="0"/>
              <a:t>What’s the current status in this field?</a:t>
            </a:r>
          </a:p>
          <a:p>
            <a:pPr marL="582676" lvl="1" indent="-291338" defTabSz="362204">
              <a:spcBef>
                <a:spcPts val="900"/>
              </a:spcBef>
              <a:defRPr sz="2232"/>
            </a:pPr>
            <a:r>
              <a:rPr dirty="0"/>
              <a:t>What do you want to do?</a:t>
            </a:r>
          </a:p>
          <a:p>
            <a:pPr marL="291338" indent="-291338" defTabSz="362204">
              <a:spcBef>
                <a:spcPts val="1400"/>
              </a:spcBef>
              <a:defRPr sz="2232" b="1"/>
            </a:pPr>
            <a:r>
              <a:rPr dirty="0"/>
              <a:t>Data Mining Goal</a:t>
            </a:r>
          </a:p>
          <a:p>
            <a:pPr marL="582676" lvl="1" indent="-291338" defTabSz="362204">
              <a:spcBef>
                <a:spcPts val="900"/>
              </a:spcBef>
              <a:defRPr sz="2232"/>
            </a:pPr>
            <a:r>
              <a:rPr dirty="0"/>
              <a:t>Supervised learning? </a:t>
            </a:r>
            <a:endParaRPr lang="en-US" dirty="0" smtClean="0"/>
          </a:p>
          <a:p>
            <a:pPr marL="582676" lvl="1" indent="-291338" defTabSz="362204">
              <a:spcBef>
                <a:spcPts val="900"/>
              </a:spcBef>
              <a:defRPr sz="2232"/>
            </a:pPr>
            <a:r>
              <a:rPr lang="en-US" altLang="zh-CN" dirty="0" smtClean="0"/>
              <a:t>What</a:t>
            </a:r>
            <a:r>
              <a:rPr lang="zh-CN" altLang="en-US" dirty="0" smtClean="0"/>
              <a:t> </a:t>
            </a:r>
            <a:r>
              <a:rPr lang="en-US" altLang="zh-CN" dirty="0" smtClean="0"/>
              <a:t>type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problem?</a:t>
            </a:r>
            <a:r>
              <a:rPr lang="zh-CN" altLang="en-US" dirty="0" smtClean="0"/>
              <a:t> </a:t>
            </a:r>
            <a:r>
              <a:rPr lang="en-US" altLang="zh-CN" dirty="0" smtClean="0"/>
              <a:t>(classification?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Regressoin</a:t>
            </a:r>
            <a:r>
              <a:rPr lang="en-US" altLang="zh-CN" dirty="0" smtClean="0"/>
              <a:t>?</a:t>
            </a:r>
            <a:r>
              <a:rPr lang="zh-CN" altLang="en-US" dirty="0" smtClean="0"/>
              <a:t> </a:t>
            </a:r>
            <a:r>
              <a:rPr lang="en-US" altLang="zh-CN" dirty="0" smtClean="0"/>
              <a:t>Clustering?)</a:t>
            </a:r>
            <a:endParaRPr dirty="0"/>
          </a:p>
          <a:p>
            <a:pPr marL="582676" lvl="1" indent="-291338" defTabSz="362204">
              <a:spcBef>
                <a:spcPts val="900"/>
              </a:spcBef>
              <a:defRPr sz="2232"/>
            </a:pPr>
            <a:r>
              <a:rPr dirty="0"/>
              <a:t>What is the target variable? </a:t>
            </a:r>
          </a:p>
        </p:txBody>
      </p:sp>
      <p:sp>
        <p:nvSpPr>
          <p:cNvPr id="15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81749" y="9258300"/>
            <a:ext cx="228601" cy="4064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501649" y="7508584"/>
            <a:ext cx="11988800" cy="15605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fontScale="62500" lnSpcReduction="20000"/>
          </a:bodyPr>
          <a:lstStyle>
            <a:lvl1pPr marL="469900" marR="0" indent="-469900" algn="l" defTabSz="584200" rtl="0" latinLnBrk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929292"/>
              </a:buClr>
              <a:buSzPct val="60000"/>
              <a:buFont typeface="Zapf Dingbats"/>
              <a:buChar char="❖"/>
              <a:tabLst/>
              <a:defRPr sz="3600" b="0" i="0" u="none" strike="noStrike" cap="none" spc="0" baseline="0">
                <a:ln>
                  <a:noFill/>
                </a:ln>
                <a:solidFill>
                  <a:srgbClr val="414141"/>
                </a:solidFill>
                <a:uFillTx/>
                <a:latin typeface="Palatino"/>
                <a:ea typeface="Palatino"/>
                <a:cs typeface="Palatino"/>
                <a:sym typeface="Palatino"/>
              </a:defRPr>
            </a:lvl1pPr>
            <a:lvl2pPr marL="939800" marR="0" indent="-469900" algn="l" defTabSz="584200" rtl="0" latinLnBrk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929292"/>
              </a:buClr>
              <a:buSzPct val="60000"/>
              <a:buFont typeface="Zapf Dingbats"/>
              <a:buChar char="❖"/>
              <a:tabLst/>
              <a:defRPr sz="3600" b="0" i="0" u="none" strike="noStrike" cap="none" spc="0" baseline="0">
                <a:ln>
                  <a:noFill/>
                </a:ln>
                <a:solidFill>
                  <a:srgbClr val="414141"/>
                </a:solidFill>
                <a:uFillTx/>
                <a:latin typeface="Palatino"/>
                <a:ea typeface="Palatino"/>
                <a:cs typeface="Palatino"/>
                <a:sym typeface="Palatino"/>
              </a:defRPr>
            </a:lvl2pPr>
            <a:lvl3pPr marL="1409700" marR="0" indent="-469900" algn="l" defTabSz="584200" rtl="0" latinLnBrk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929292"/>
              </a:buClr>
              <a:buSzPct val="60000"/>
              <a:buFont typeface="Zapf Dingbats"/>
              <a:buChar char="❖"/>
              <a:tabLst/>
              <a:defRPr sz="3600" b="0" i="0" u="none" strike="noStrike" cap="none" spc="0" baseline="0">
                <a:ln>
                  <a:noFill/>
                </a:ln>
                <a:solidFill>
                  <a:srgbClr val="414141"/>
                </a:solidFill>
                <a:uFillTx/>
                <a:latin typeface="Palatino"/>
                <a:ea typeface="Palatino"/>
                <a:cs typeface="Palatino"/>
                <a:sym typeface="Palatino"/>
              </a:defRPr>
            </a:lvl3pPr>
            <a:lvl4pPr marL="1879600" marR="0" indent="-469900" algn="l" defTabSz="584200" rtl="0" latinLnBrk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929292"/>
              </a:buClr>
              <a:buSzPct val="60000"/>
              <a:buFont typeface="Zapf Dingbats"/>
              <a:buChar char="❖"/>
              <a:tabLst/>
              <a:defRPr sz="3600" b="0" i="0" u="none" strike="noStrike" cap="none" spc="0" baseline="0">
                <a:ln>
                  <a:noFill/>
                </a:ln>
                <a:solidFill>
                  <a:srgbClr val="414141"/>
                </a:solidFill>
                <a:uFillTx/>
                <a:latin typeface="Palatino"/>
                <a:ea typeface="Palatino"/>
                <a:cs typeface="Palatino"/>
                <a:sym typeface="Palatino"/>
              </a:defRPr>
            </a:lvl4pPr>
            <a:lvl5pPr marL="2349500" marR="0" indent="-469900" algn="l" defTabSz="584200" rtl="0" latinLnBrk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929292"/>
              </a:buClr>
              <a:buSzPct val="60000"/>
              <a:buFont typeface="Zapf Dingbats"/>
              <a:buChar char="❖"/>
              <a:tabLst/>
              <a:defRPr sz="3600" b="0" i="0" u="none" strike="noStrike" cap="none" spc="0" baseline="0">
                <a:ln>
                  <a:noFill/>
                </a:ln>
                <a:solidFill>
                  <a:srgbClr val="414141"/>
                </a:solidFill>
                <a:uFillTx/>
                <a:latin typeface="Palatino"/>
                <a:ea typeface="Palatino"/>
                <a:cs typeface="Palatino"/>
                <a:sym typeface="Palatino"/>
              </a:defRPr>
            </a:lvl5pPr>
            <a:lvl6pPr marL="2819400" marR="0" indent="-469900" algn="l" defTabSz="584200" rtl="0" latinLnBrk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929292"/>
              </a:buClr>
              <a:buSzPct val="60000"/>
              <a:buFont typeface="Zapf Dingbats"/>
              <a:buChar char="❖"/>
              <a:tabLst/>
              <a:defRPr sz="3600" b="0" i="0" u="none" strike="noStrike" cap="none" spc="0" baseline="0">
                <a:ln>
                  <a:noFill/>
                </a:ln>
                <a:solidFill>
                  <a:srgbClr val="414141"/>
                </a:solidFill>
                <a:uFillTx/>
                <a:latin typeface="Palatino"/>
                <a:ea typeface="Palatino"/>
                <a:cs typeface="Palatino"/>
                <a:sym typeface="Palatino"/>
              </a:defRPr>
            </a:lvl6pPr>
            <a:lvl7pPr marL="3289300" marR="0" indent="-469900" algn="l" defTabSz="584200" rtl="0" latinLnBrk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929292"/>
              </a:buClr>
              <a:buSzPct val="60000"/>
              <a:buFont typeface="Zapf Dingbats"/>
              <a:buChar char="❖"/>
              <a:tabLst/>
              <a:defRPr sz="3600" b="0" i="0" u="none" strike="noStrike" cap="none" spc="0" baseline="0">
                <a:ln>
                  <a:noFill/>
                </a:ln>
                <a:solidFill>
                  <a:srgbClr val="414141"/>
                </a:solidFill>
                <a:uFillTx/>
                <a:latin typeface="Palatino"/>
                <a:ea typeface="Palatino"/>
                <a:cs typeface="Palatino"/>
                <a:sym typeface="Palatino"/>
              </a:defRPr>
            </a:lvl7pPr>
            <a:lvl8pPr marL="3759200" marR="0" indent="-469900" algn="l" defTabSz="584200" rtl="0" latinLnBrk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929292"/>
              </a:buClr>
              <a:buSzPct val="60000"/>
              <a:buFont typeface="Zapf Dingbats"/>
              <a:buChar char="❖"/>
              <a:tabLst/>
              <a:defRPr sz="3600" b="0" i="0" u="none" strike="noStrike" cap="none" spc="0" baseline="0">
                <a:ln>
                  <a:noFill/>
                </a:ln>
                <a:solidFill>
                  <a:srgbClr val="414141"/>
                </a:solidFill>
                <a:uFillTx/>
                <a:latin typeface="Palatino"/>
                <a:ea typeface="Palatino"/>
                <a:cs typeface="Palatino"/>
                <a:sym typeface="Palatino"/>
              </a:defRPr>
            </a:lvl8pPr>
            <a:lvl9pPr marL="4229100" marR="0" indent="-469900" algn="l" defTabSz="584200" rtl="0" latinLnBrk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929292"/>
              </a:buClr>
              <a:buSzPct val="60000"/>
              <a:buFont typeface="Zapf Dingbats"/>
              <a:buChar char="❖"/>
              <a:tabLst/>
              <a:defRPr sz="3600" b="0" i="0" u="none" strike="noStrike" cap="none" spc="0" baseline="0">
                <a:ln>
                  <a:noFill/>
                </a:ln>
                <a:solidFill>
                  <a:srgbClr val="414141"/>
                </a:solidFill>
                <a:uFillTx/>
                <a:latin typeface="Palatino"/>
                <a:ea typeface="Palatino"/>
                <a:cs typeface="Palatino"/>
                <a:sym typeface="Palatino"/>
              </a:defRPr>
            </a:lvl9pPr>
          </a:lstStyle>
          <a:p>
            <a:pPr hangingPunct="1"/>
            <a:r>
              <a:rPr lang="en-US" altLang="zh-CN" dirty="0" smtClean="0"/>
              <a:t>Medical Appointment No-Shows</a:t>
            </a:r>
            <a:r>
              <a:rPr lang="zh-CN" altLang="en-US" dirty="0" smtClean="0"/>
              <a:t> </a:t>
            </a:r>
            <a:r>
              <a:rPr lang="en-US" altLang="zh-CN" dirty="0" smtClean="0"/>
              <a:t>Prediction</a:t>
            </a:r>
          </a:p>
          <a:p>
            <a:pPr hangingPunct="1"/>
            <a:r>
              <a:rPr lang="en-US" altLang="zh-CN" dirty="0" smtClean="0"/>
              <a:t>Customer</a:t>
            </a:r>
            <a:r>
              <a:rPr lang="zh-CN" altLang="en-US" dirty="0" smtClean="0"/>
              <a:t> </a:t>
            </a:r>
            <a:r>
              <a:rPr lang="en-US" altLang="zh-CN" dirty="0" smtClean="0"/>
              <a:t>Churn</a:t>
            </a:r>
            <a:r>
              <a:rPr lang="zh-CN" altLang="en-US" dirty="0" smtClean="0"/>
              <a:t> </a:t>
            </a:r>
            <a:r>
              <a:rPr lang="en-US" altLang="zh-CN" dirty="0" smtClean="0"/>
              <a:t>Prediction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</a:t>
            </a:r>
            <a:r>
              <a:rPr lang="zh-CN" altLang="en-US" dirty="0" smtClean="0"/>
              <a:t> </a:t>
            </a:r>
            <a:r>
              <a:rPr lang="en-US" altLang="zh-CN" dirty="0" smtClean="0"/>
              <a:t>Telco</a:t>
            </a:r>
          </a:p>
          <a:p>
            <a:pPr hangingPunct="1"/>
            <a:r>
              <a:rPr lang="en-US" altLang="zh-CN" dirty="0" smtClean="0"/>
              <a:t>D</a:t>
            </a:r>
            <a:r>
              <a:rPr lang="en-US" dirty="0" smtClean="0"/>
              <a:t>irect </a:t>
            </a:r>
            <a:r>
              <a:rPr lang="en-US" altLang="zh-CN" dirty="0" smtClean="0"/>
              <a:t>M</a:t>
            </a:r>
            <a:r>
              <a:rPr lang="en-US" dirty="0" smtClean="0"/>
              <a:t>ail </a:t>
            </a:r>
            <a:r>
              <a:rPr lang="en-US" altLang="zh-CN" dirty="0" smtClean="0"/>
              <a:t>M</a:t>
            </a:r>
            <a:r>
              <a:rPr lang="en-US" dirty="0" smtClean="0"/>
              <a:t>arketing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7120128"/>
            <a:ext cx="13004800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352348" y="6837345"/>
            <a:ext cx="1426674" cy="47192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spc="0" normalizeH="0" baseline="0" smtClean="0">
                <a:ln>
                  <a:noFill/>
                </a:ln>
                <a:solidFill>
                  <a:srgbClr val="414141"/>
                </a:solidFill>
                <a:effectLst/>
                <a:uFillTx/>
                <a:latin typeface="Palatino"/>
                <a:ea typeface="Palatino"/>
                <a:cs typeface="Palatino"/>
                <a:sym typeface="Palatino"/>
              </a:rPr>
              <a:t>Examples</a:t>
            </a: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414141"/>
              </a:solidFill>
              <a:effectLst/>
              <a:uFillTx/>
              <a:latin typeface="Palatino"/>
              <a:ea typeface="Palatino"/>
              <a:cs typeface="Palatino"/>
              <a:sym typeface="Palatino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Things you should cover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CN" dirty="0" smtClean="0"/>
              <a:t>Project</a:t>
            </a:r>
            <a:r>
              <a:rPr lang="zh-CN" altLang="en-US" dirty="0" smtClean="0"/>
              <a:t> </a:t>
            </a:r>
            <a:r>
              <a:rPr lang="en-US" altLang="zh-CN" dirty="0" smtClean="0"/>
              <a:t>Description</a:t>
            </a:r>
            <a:endParaRPr dirty="0"/>
          </a:p>
        </p:txBody>
      </p:sp>
      <p:sp>
        <p:nvSpPr>
          <p:cNvPr id="160" name="Dataset description…"/>
          <p:cNvSpPr txBox="1">
            <a:spLocks noGrp="1"/>
          </p:cNvSpPr>
          <p:nvPr>
            <p:ph type="body" idx="1"/>
          </p:nvPr>
        </p:nvSpPr>
        <p:spPr>
          <a:xfrm>
            <a:off x="508000" y="2178050"/>
            <a:ext cx="11988800" cy="708025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14833" indent="-314833" defTabSz="391414">
              <a:spcBef>
                <a:spcPts val="1600"/>
              </a:spcBef>
              <a:defRPr sz="2412" b="1"/>
            </a:pPr>
            <a:r>
              <a:rPr dirty="0"/>
              <a:t>Dataset description</a:t>
            </a:r>
          </a:p>
          <a:p>
            <a:pPr marL="629666" lvl="1" indent="-314833" defTabSz="391414">
              <a:spcBef>
                <a:spcPts val="1600"/>
              </a:spcBef>
              <a:defRPr sz="2412"/>
            </a:pPr>
            <a:r>
              <a:rPr lang="en-US" altLang="zh-CN" dirty="0" smtClean="0"/>
              <a:t>How</a:t>
            </a:r>
            <a:r>
              <a:rPr lang="zh-CN" altLang="en-US" dirty="0" smtClean="0"/>
              <a:t> </a:t>
            </a:r>
            <a:r>
              <a:rPr lang="en-US" altLang="zh-CN" dirty="0" smtClean="0"/>
              <a:t>many</a:t>
            </a:r>
            <a:r>
              <a:rPr lang="zh-CN" altLang="en-US" dirty="0" smtClean="0"/>
              <a:t> </a:t>
            </a:r>
            <a:r>
              <a:rPr lang="en-US" altLang="zh-CN" dirty="0" smtClean="0"/>
              <a:t>instances</a:t>
            </a:r>
            <a:r>
              <a:rPr lang="zh-CN" altLang="en-US" dirty="0" smtClean="0"/>
              <a:t> </a:t>
            </a:r>
            <a:r>
              <a:rPr lang="en-US" altLang="zh-CN" dirty="0" smtClean="0"/>
              <a:t>in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dataset?</a:t>
            </a:r>
            <a:endParaRPr lang="en-US" dirty="0" smtClean="0"/>
          </a:p>
          <a:p>
            <a:pPr marL="629666" lvl="1" indent="-314833" defTabSz="391414">
              <a:spcBef>
                <a:spcPts val="1600"/>
              </a:spcBef>
              <a:defRPr sz="2412"/>
            </a:pPr>
            <a:r>
              <a:rPr lang="en-US" altLang="zh-CN" dirty="0" smtClean="0"/>
              <a:t>How</a:t>
            </a:r>
            <a:r>
              <a:rPr lang="zh-CN" altLang="en-US" dirty="0" smtClean="0"/>
              <a:t> </a:t>
            </a:r>
            <a:r>
              <a:rPr lang="en-US" altLang="zh-CN" dirty="0" smtClean="0"/>
              <a:t>many</a:t>
            </a:r>
            <a:r>
              <a:rPr lang="zh-CN" altLang="en-US" dirty="0" smtClean="0"/>
              <a:t> </a:t>
            </a:r>
            <a:r>
              <a:rPr lang="en-US" altLang="zh-CN" dirty="0" smtClean="0"/>
              <a:t>categorical</a:t>
            </a:r>
            <a:r>
              <a:rPr lang="zh-CN" altLang="en-US" dirty="0" smtClean="0"/>
              <a:t> </a:t>
            </a:r>
            <a:r>
              <a:rPr lang="en-US" altLang="zh-CN" dirty="0" smtClean="0"/>
              <a:t>features?</a:t>
            </a:r>
            <a:r>
              <a:rPr lang="zh-CN" altLang="en-US" dirty="0" smtClean="0"/>
              <a:t> </a:t>
            </a:r>
            <a:r>
              <a:rPr lang="en-US" altLang="zh-CN" dirty="0" smtClean="0"/>
              <a:t>How</a:t>
            </a:r>
            <a:r>
              <a:rPr lang="zh-CN" altLang="en-US" dirty="0" smtClean="0"/>
              <a:t> </a:t>
            </a:r>
            <a:r>
              <a:rPr lang="en-US" altLang="zh-CN" dirty="0" smtClean="0"/>
              <a:t>many</a:t>
            </a:r>
            <a:r>
              <a:rPr lang="zh-CN" altLang="en-US" dirty="0" smtClean="0"/>
              <a:t> </a:t>
            </a:r>
            <a:r>
              <a:rPr lang="en-US" altLang="zh-CN" dirty="0" smtClean="0"/>
              <a:t>numeric</a:t>
            </a:r>
            <a:r>
              <a:rPr lang="zh-CN" altLang="en-US" dirty="0" smtClean="0"/>
              <a:t> </a:t>
            </a:r>
            <a:r>
              <a:rPr lang="en-US" altLang="zh-CN" dirty="0" smtClean="0"/>
              <a:t>features?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pPr marL="159766" indent="-314833" defTabSz="391414">
              <a:spcBef>
                <a:spcPts val="1600"/>
              </a:spcBef>
              <a:defRPr sz="2412"/>
            </a:pPr>
            <a:r>
              <a:rPr lang="en-US" altLang="zh-CN" b="1" dirty="0" smtClean="0"/>
              <a:t>Data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Preparation</a:t>
            </a:r>
          </a:p>
          <a:p>
            <a:pPr marL="629666" lvl="1" indent="-314833" defTabSz="391414">
              <a:spcBef>
                <a:spcPts val="1600"/>
              </a:spcBef>
              <a:defRPr sz="2412"/>
            </a:pPr>
            <a:r>
              <a:rPr lang="en-US" altLang="zh-CN" dirty="0" smtClean="0"/>
              <a:t>How</a:t>
            </a:r>
            <a:r>
              <a:rPr lang="zh-CN" altLang="en-US" dirty="0" smtClean="0"/>
              <a:t> </a:t>
            </a:r>
            <a:r>
              <a:rPr lang="en-US" altLang="zh-CN" dirty="0" smtClean="0"/>
              <a:t>do</a:t>
            </a:r>
            <a:r>
              <a:rPr lang="zh-CN" altLang="en-US" dirty="0" smtClean="0"/>
              <a:t> </a:t>
            </a:r>
            <a:r>
              <a:rPr lang="en-US" altLang="zh-CN" dirty="0" smtClean="0"/>
              <a:t>you</a:t>
            </a:r>
            <a:r>
              <a:rPr lang="zh-CN" altLang="en-US" dirty="0" smtClean="0"/>
              <a:t> </a:t>
            </a:r>
            <a:r>
              <a:rPr lang="en-US" altLang="zh-CN" dirty="0" smtClean="0"/>
              <a:t>deal</a:t>
            </a:r>
            <a:r>
              <a:rPr lang="zh-CN" altLang="en-US" dirty="0" smtClean="0"/>
              <a:t> </a:t>
            </a:r>
            <a:r>
              <a:rPr lang="en-US" altLang="zh-CN" dirty="0" smtClean="0"/>
              <a:t>with</a:t>
            </a:r>
            <a:r>
              <a:rPr lang="zh-CN" altLang="en-US" dirty="0" smtClean="0"/>
              <a:t> </a:t>
            </a:r>
            <a:r>
              <a:rPr lang="en-US" altLang="zh-CN" dirty="0" smtClean="0"/>
              <a:t>missing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value?</a:t>
            </a:r>
          </a:p>
          <a:p>
            <a:pPr marL="629666" lvl="1" indent="-314833" defTabSz="391414">
              <a:spcBef>
                <a:spcPts val="1600"/>
              </a:spcBef>
              <a:defRPr sz="2412"/>
            </a:pPr>
            <a:r>
              <a:rPr lang="en-US" altLang="zh-CN" dirty="0" smtClean="0"/>
              <a:t>Do</a:t>
            </a:r>
            <a:r>
              <a:rPr lang="zh-CN" altLang="en-US" dirty="0" smtClean="0"/>
              <a:t> </a:t>
            </a:r>
            <a:r>
              <a:rPr lang="en-US" altLang="zh-CN" dirty="0" smtClean="0"/>
              <a:t>you</a:t>
            </a:r>
            <a:r>
              <a:rPr lang="zh-CN" altLang="en-US" dirty="0" smtClean="0"/>
              <a:t> </a:t>
            </a:r>
            <a:r>
              <a:rPr lang="en-US" altLang="zh-CN" dirty="0" smtClean="0"/>
              <a:t>plan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use</a:t>
            </a:r>
            <a:r>
              <a:rPr lang="zh-CN" altLang="en-US" dirty="0" smtClean="0"/>
              <a:t> </a:t>
            </a:r>
            <a:r>
              <a:rPr lang="en-US" altLang="zh-CN" dirty="0" smtClean="0"/>
              <a:t>all</a:t>
            </a:r>
            <a:r>
              <a:rPr lang="zh-CN" altLang="en-US" dirty="0" smtClean="0"/>
              <a:t> </a:t>
            </a:r>
            <a:r>
              <a:rPr lang="en-US" altLang="zh-CN" dirty="0" smtClean="0"/>
              <a:t>features?</a:t>
            </a:r>
          </a:p>
          <a:p>
            <a:pPr marL="629666" lvl="1" indent="-314833" defTabSz="391414">
              <a:spcBef>
                <a:spcPts val="1600"/>
              </a:spcBef>
              <a:defRPr sz="2412"/>
            </a:pPr>
            <a:r>
              <a:rPr lang="en-US" altLang="zh-CN" dirty="0" smtClean="0"/>
              <a:t>Do</a:t>
            </a:r>
            <a:r>
              <a:rPr lang="zh-CN" altLang="en-US" dirty="0" smtClean="0"/>
              <a:t> </a:t>
            </a:r>
            <a:r>
              <a:rPr lang="en-US" altLang="zh-CN" dirty="0" smtClean="0"/>
              <a:t>you</a:t>
            </a:r>
            <a:r>
              <a:rPr lang="zh-CN" altLang="en-US" dirty="0" smtClean="0"/>
              <a:t> </a:t>
            </a:r>
            <a:r>
              <a:rPr lang="en-US" altLang="zh-CN" dirty="0" smtClean="0"/>
              <a:t>need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develop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target</a:t>
            </a:r>
            <a:r>
              <a:rPr lang="zh-CN" altLang="en-US" dirty="0" smtClean="0"/>
              <a:t> </a:t>
            </a:r>
            <a:r>
              <a:rPr lang="en-US" altLang="zh-CN" dirty="0" smtClean="0"/>
              <a:t>variable</a:t>
            </a:r>
            <a:r>
              <a:rPr lang="zh-CN" altLang="en-US" dirty="0" smtClean="0"/>
              <a:t> </a:t>
            </a:r>
            <a:r>
              <a:rPr lang="en-US" altLang="zh-CN" dirty="0" smtClean="0"/>
              <a:t>from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dataset?</a:t>
            </a:r>
            <a:r>
              <a:rPr lang="zh-CN" altLang="en-US" dirty="0" smtClean="0"/>
              <a:t> </a:t>
            </a:r>
            <a:r>
              <a:rPr lang="en-US" altLang="zh-CN" dirty="0" smtClean="0"/>
              <a:t>How?</a:t>
            </a:r>
          </a:p>
          <a:p>
            <a:pPr marL="629666" lvl="1" indent="-314833" defTabSz="391414">
              <a:spcBef>
                <a:spcPts val="1600"/>
              </a:spcBef>
              <a:defRPr sz="2412"/>
            </a:pPr>
            <a:r>
              <a:rPr lang="en-US" altLang="zh-CN" dirty="0" smtClean="0"/>
              <a:t>Is</a:t>
            </a:r>
            <a:r>
              <a:rPr lang="zh-CN" altLang="en-US" dirty="0" smtClean="0"/>
              <a:t> </a:t>
            </a:r>
            <a:r>
              <a:rPr lang="en-US" altLang="zh-CN" dirty="0" smtClean="0"/>
              <a:t>it</a:t>
            </a:r>
            <a:r>
              <a:rPr lang="zh-CN" altLang="en-US" dirty="0" smtClean="0"/>
              <a:t> </a:t>
            </a:r>
            <a:r>
              <a:rPr lang="en-US" altLang="zh-CN" dirty="0" smtClean="0"/>
              <a:t>necessary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do</a:t>
            </a:r>
            <a:r>
              <a:rPr lang="zh-CN" altLang="en-US" dirty="0" smtClean="0"/>
              <a:t> </a:t>
            </a:r>
            <a:r>
              <a:rPr lang="en-US" altLang="zh-CN" dirty="0" smtClean="0"/>
              <a:t>feature</a:t>
            </a:r>
            <a:r>
              <a:rPr lang="zh-CN" altLang="en-US" dirty="0" smtClean="0"/>
              <a:t> </a:t>
            </a:r>
            <a:r>
              <a:rPr lang="en-US" altLang="zh-CN" dirty="0" smtClean="0"/>
              <a:t>selection?</a:t>
            </a:r>
            <a:r>
              <a:rPr lang="zh-CN" altLang="en-US" dirty="0" smtClean="0"/>
              <a:t> </a:t>
            </a:r>
            <a:r>
              <a:rPr lang="en-US" altLang="zh-CN" dirty="0" smtClean="0">
                <a:solidFill>
                  <a:srgbClr val="0070C0"/>
                </a:solidFill>
              </a:rPr>
              <a:t>Be</a:t>
            </a:r>
            <a:r>
              <a:rPr lang="zh-CN" altLang="en-US" dirty="0" smtClean="0">
                <a:solidFill>
                  <a:srgbClr val="0070C0"/>
                </a:solidFill>
              </a:rPr>
              <a:t> </a:t>
            </a:r>
            <a:r>
              <a:rPr lang="en-US" altLang="zh-CN" dirty="0" smtClean="0">
                <a:solidFill>
                  <a:srgbClr val="0070C0"/>
                </a:solidFill>
              </a:rPr>
              <a:t>aware</a:t>
            </a:r>
            <a:r>
              <a:rPr lang="zh-CN" altLang="en-US" dirty="0" smtClean="0">
                <a:solidFill>
                  <a:srgbClr val="0070C0"/>
                </a:solidFill>
              </a:rPr>
              <a:t> </a:t>
            </a:r>
            <a:r>
              <a:rPr lang="en-US" altLang="zh-CN" dirty="0" smtClean="0">
                <a:solidFill>
                  <a:srgbClr val="0070C0"/>
                </a:solidFill>
              </a:rPr>
              <a:t>of</a:t>
            </a:r>
            <a:r>
              <a:rPr lang="zh-CN" altLang="en-US" dirty="0" smtClean="0">
                <a:solidFill>
                  <a:srgbClr val="0070C0"/>
                </a:solidFill>
              </a:rPr>
              <a:t> </a:t>
            </a:r>
            <a:r>
              <a:rPr lang="en-US" altLang="zh-CN" dirty="0" smtClean="0">
                <a:solidFill>
                  <a:srgbClr val="0070C0"/>
                </a:solidFill>
              </a:rPr>
              <a:t>data</a:t>
            </a:r>
            <a:r>
              <a:rPr lang="zh-CN" altLang="en-US" dirty="0" smtClean="0">
                <a:solidFill>
                  <a:srgbClr val="0070C0"/>
                </a:solidFill>
              </a:rPr>
              <a:t> </a:t>
            </a:r>
            <a:r>
              <a:rPr lang="en-US" altLang="zh-CN" dirty="0" smtClean="0">
                <a:solidFill>
                  <a:srgbClr val="0070C0"/>
                </a:solidFill>
              </a:rPr>
              <a:t>leakage</a:t>
            </a:r>
            <a:r>
              <a:rPr lang="zh-CN" altLang="en-US" dirty="0" smtClean="0">
                <a:solidFill>
                  <a:srgbClr val="0070C0"/>
                </a:solidFill>
              </a:rPr>
              <a:t> </a:t>
            </a:r>
            <a:r>
              <a:rPr lang="en-US" altLang="zh-CN" dirty="0" smtClean="0">
                <a:solidFill>
                  <a:srgbClr val="0070C0"/>
                </a:solidFill>
              </a:rPr>
              <a:t>problem</a:t>
            </a:r>
            <a:endParaRPr dirty="0">
              <a:solidFill>
                <a:srgbClr val="0070C0"/>
              </a:solidFill>
            </a:endParaRPr>
          </a:p>
          <a:p>
            <a:pPr marL="314833" indent="-314833" defTabSz="391414">
              <a:spcBef>
                <a:spcPts val="1600"/>
              </a:spcBef>
              <a:defRPr sz="2412" b="1"/>
            </a:pPr>
            <a:r>
              <a:rPr dirty="0"/>
              <a:t>Exploratory analysis</a:t>
            </a:r>
          </a:p>
          <a:p>
            <a:pPr marL="629666" lvl="1" indent="-314833" defTabSz="391414">
              <a:spcBef>
                <a:spcPts val="1600"/>
              </a:spcBef>
              <a:defRPr sz="2412"/>
            </a:pPr>
            <a:r>
              <a:rPr dirty="0"/>
              <a:t>Plots, clustering ,</a:t>
            </a:r>
            <a:r>
              <a:rPr dirty="0" smtClean="0"/>
              <a:t>etc</a:t>
            </a:r>
            <a:endParaRPr lang="en-US" dirty="0" smtClean="0"/>
          </a:p>
          <a:p>
            <a:pPr marL="629666" lvl="1" indent="-314833" defTabSz="391414">
              <a:spcBef>
                <a:spcPts val="1600"/>
              </a:spcBef>
              <a:defRPr sz="2412"/>
            </a:pP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goal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this</a:t>
            </a:r>
            <a:r>
              <a:rPr lang="zh-CN" altLang="en-US" dirty="0" smtClean="0"/>
              <a:t> </a:t>
            </a:r>
            <a:r>
              <a:rPr lang="en-US" altLang="zh-CN" dirty="0" smtClean="0"/>
              <a:t>part</a:t>
            </a:r>
            <a:r>
              <a:rPr lang="zh-CN" altLang="en-US" dirty="0" smtClean="0"/>
              <a:t> </a:t>
            </a:r>
            <a:r>
              <a:rPr lang="en-US" altLang="zh-CN" dirty="0" smtClean="0"/>
              <a:t>is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provide</a:t>
            </a:r>
            <a:r>
              <a:rPr lang="zh-CN" altLang="en-US" dirty="0" smtClean="0"/>
              <a:t> </a:t>
            </a:r>
            <a:r>
              <a:rPr lang="en-US" altLang="zh-CN" dirty="0" smtClean="0"/>
              <a:t>initial</a:t>
            </a:r>
            <a:r>
              <a:rPr lang="zh-CN" altLang="en-US" dirty="0" smtClean="0"/>
              <a:t> </a:t>
            </a:r>
            <a:r>
              <a:rPr lang="en-US" altLang="zh-CN" dirty="0" smtClean="0"/>
              <a:t>understanding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problem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dataset,</a:t>
            </a:r>
            <a:r>
              <a:rPr lang="zh-CN" altLang="en-US" dirty="0" smtClean="0"/>
              <a:t> </a:t>
            </a:r>
            <a:r>
              <a:rPr lang="en-US" altLang="zh-CN" dirty="0" smtClean="0"/>
              <a:t>identify</a:t>
            </a:r>
            <a:r>
              <a:rPr lang="zh-CN" altLang="en-US" dirty="0" smtClean="0"/>
              <a:t> </a:t>
            </a:r>
            <a:r>
              <a:rPr lang="en-US" altLang="zh-CN" dirty="0" smtClean="0"/>
              <a:t>important</a:t>
            </a:r>
            <a:r>
              <a:rPr lang="zh-CN" altLang="en-US" dirty="0" smtClean="0"/>
              <a:t> </a:t>
            </a:r>
            <a:r>
              <a:rPr lang="en-US" altLang="zh-CN" dirty="0" smtClean="0"/>
              <a:t>features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draw</a:t>
            </a:r>
            <a:r>
              <a:rPr lang="zh-CN" altLang="en-US" dirty="0" smtClean="0"/>
              <a:t> </a:t>
            </a:r>
            <a:r>
              <a:rPr lang="en-US" altLang="zh-CN" dirty="0" smtClean="0"/>
              <a:t>simple</a:t>
            </a:r>
            <a:r>
              <a:rPr lang="zh-CN" altLang="en-US" dirty="0" smtClean="0"/>
              <a:t> </a:t>
            </a:r>
            <a:r>
              <a:rPr lang="en-US" altLang="zh-CN" dirty="0" smtClean="0"/>
              <a:t>conclusions</a:t>
            </a:r>
            <a:endParaRPr dirty="0"/>
          </a:p>
        </p:txBody>
      </p:sp>
      <p:sp>
        <p:nvSpPr>
          <p:cNvPr id="16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81749" y="9258300"/>
            <a:ext cx="228601" cy="4064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hings you should cover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CN" dirty="0" smtClean="0"/>
              <a:t>Project</a:t>
            </a:r>
            <a:r>
              <a:rPr lang="zh-CN" altLang="en-US" dirty="0" smtClean="0"/>
              <a:t> </a:t>
            </a:r>
            <a:r>
              <a:rPr lang="en-US" altLang="zh-CN" dirty="0" smtClean="0"/>
              <a:t>Content</a:t>
            </a:r>
            <a:endParaRPr dirty="0"/>
          </a:p>
        </p:txBody>
      </p:sp>
      <p:sp>
        <p:nvSpPr>
          <p:cNvPr id="166" name="Evaluation…"/>
          <p:cNvSpPr txBox="1">
            <a:spLocks noGrp="1"/>
          </p:cNvSpPr>
          <p:nvPr>
            <p:ph type="body" idx="1"/>
          </p:nvPr>
        </p:nvSpPr>
        <p:spPr>
          <a:xfrm>
            <a:off x="508000" y="2324099"/>
            <a:ext cx="11988800" cy="6934201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314833" indent="-314833" defTabSz="391414">
              <a:spcBef>
                <a:spcPts val="1600"/>
              </a:spcBef>
              <a:defRPr sz="2412" b="1"/>
            </a:pPr>
            <a:r>
              <a:rPr lang="en-US" dirty="0"/>
              <a:t>Methods</a:t>
            </a:r>
          </a:p>
          <a:p>
            <a:pPr marL="629666" lvl="1" indent="-314833" defTabSz="391414">
              <a:spcBef>
                <a:spcPts val="1600"/>
              </a:spcBef>
              <a:defRPr sz="2412"/>
            </a:pPr>
            <a:r>
              <a:rPr lang="en-US" altLang="zh-CN" dirty="0" smtClean="0"/>
              <a:t>Try</a:t>
            </a:r>
            <a:r>
              <a:rPr lang="zh-CN" altLang="en-US" dirty="0" smtClean="0"/>
              <a:t> </a:t>
            </a:r>
            <a:r>
              <a:rPr lang="en-US" altLang="zh-CN" dirty="0" smtClean="0"/>
              <a:t>all</a:t>
            </a:r>
            <a:r>
              <a:rPr lang="zh-CN" altLang="en-US" dirty="0" smtClean="0"/>
              <a:t> </a:t>
            </a:r>
            <a:r>
              <a:rPr lang="en-US" altLang="zh-CN" dirty="0" smtClean="0"/>
              <a:t>possible</a:t>
            </a:r>
            <a:r>
              <a:rPr lang="zh-CN" altLang="en-US" dirty="0" smtClean="0"/>
              <a:t> </a:t>
            </a:r>
            <a:r>
              <a:rPr lang="en-US" altLang="zh-CN" dirty="0" smtClean="0"/>
              <a:t>methods</a:t>
            </a:r>
            <a:endParaRPr lang="en-US" dirty="0" smtClean="0"/>
          </a:p>
          <a:p>
            <a:pPr marL="1099566" lvl="2" indent="-314833" defTabSz="391414">
              <a:spcBef>
                <a:spcPts val="1600"/>
              </a:spcBef>
              <a:defRPr sz="2412"/>
            </a:pPr>
            <a:r>
              <a:rPr lang="en-US" dirty="0" smtClean="0"/>
              <a:t>Classifier</a:t>
            </a:r>
            <a:r>
              <a:rPr lang="en-US" dirty="0"/>
              <a:t>: SVM, Logistic Regression</a:t>
            </a:r>
            <a:r>
              <a:rPr lang="en-US" dirty="0" smtClean="0"/>
              <a:t>, </a:t>
            </a:r>
            <a:r>
              <a:rPr lang="en-US" dirty="0"/>
              <a:t>decision trees, ANN, </a:t>
            </a:r>
            <a:r>
              <a:rPr lang="en-US" dirty="0" smtClean="0"/>
              <a:t>ensemble</a:t>
            </a:r>
            <a:r>
              <a:rPr lang="zh-CN" altLang="en-US" dirty="0" smtClean="0"/>
              <a:t> </a:t>
            </a:r>
            <a:r>
              <a:rPr lang="en-US" altLang="zh-CN" dirty="0" smtClean="0"/>
              <a:t>(random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forest,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adaboost</a:t>
            </a:r>
            <a:r>
              <a:rPr lang="en-US" altLang="zh-CN" dirty="0" smtClean="0"/>
              <a:t>,</a:t>
            </a:r>
            <a:r>
              <a:rPr lang="zh-CN" altLang="en-US" dirty="0" smtClean="0"/>
              <a:t> </a:t>
            </a:r>
            <a:r>
              <a:rPr lang="en-US" altLang="zh-CN" dirty="0" smtClean="0"/>
              <a:t>gradient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boost)</a:t>
            </a:r>
            <a:r>
              <a:rPr lang="en-US" dirty="0" smtClean="0"/>
              <a:t> </a:t>
            </a:r>
            <a:endParaRPr lang="en-US" dirty="0"/>
          </a:p>
          <a:p>
            <a:pPr marL="1099566" lvl="2" indent="-314833" defTabSz="391414">
              <a:spcBef>
                <a:spcPts val="1600"/>
              </a:spcBef>
              <a:defRPr sz="2412"/>
            </a:pPr>
            <a:r>
              <a:rPr lang="en-US" dirty="0" err="1"/>
              <a:t>Regressor</a:t>
            </a:r>
            <a:r>
              <a:rPr lang="en-US" dirty="0"/>
              <a:t>: linear regression, decision trees, </a:t>
            </a:r>
            <a:r>
              <a:rPr lang="en-US" dirty="0" smtClean="0"/>
              <a:t>ensemble</a:t>
            </a:r>
          </a:p>
          <a:p>
            <a:pPr marL="629666" lvl="1" indent="-314833" defTabSz="391414">
              <a:spcBef>
                <a:spcPts val="1600"/>
              </a:spcBef>
              <a:defRPr sz="2412"/>
            </a:pPr>
            <a:r>
              <a:rPr lang="en-US" altLang="zh-CN" dirty="0" smtClean="0"/>
              <a:t>Tune</a:t>
            </a:r>
            <a:r>
              <a:rPr lang="zh-CN" altLang="en-US" dirty="0" smtClean="0"/>
              <a:t> </a:t>
            </a:r>
            <a:r>
              <a:rPr lang="en-US" altLang="zh-CN" dirty="0" smtClean="0"/>
              <a:t>parameters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</a:t>
            </a:r>
            <a:r>
              <a:rPr lang="zh-CN" altLang="en-US" dirty="0" smtClean="0"/>
              <a:t> </a:t>
            </a:r>
            <a:r>
              <a:rPr lang="en-US" altLang="zh-CN" dirty="0" smtClean="0"/>
              <a:t>each</a:t>
            </a:r>
            <a:r>
              <a:rPr lang="zh-CN" altLang="en-US" dirty="0" smtClean="0"/>
              <a:t> </a:t>
            </a:r>
            <a:r>
              <a:rPr lang="en-US" altLang="zh-CN" dirty="0" smtClean="0"/>
              <a:t>method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obtain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best</a:t>
            </a:r>
            <a:r>
              <a:rPr lang="zh-CN" altLang="en-US" dirty="0" smtClean="0"/>
              <a:t> </a:t>
            </a:r>
            <a:r>
              <a:rPr lang="en-US" altLang="zh-CN" dirty="0" smtClean="0"/>
              <a:t>model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then</a:t>
            </a:r>
            <a:r>
              <a:rPr lang="zh-CN" altLang="en-US" dirty="0" smtClean="0"/>
              <a:t> </a:t>
            </a:r>
            <a:r>
              <a:rPr lang="en-US" altLang="zh-CN" dirty="0" smtClean="0"/>
              <a:t>choose</a:t>
            </a:r>
            <a:r>
              <a:rPr lang="zh-CN" altLang="en-US" dirty="0" smtClean="0"/>
              <a:t> </a:t>
            </a:r>
            <a:r>
              <a:rPr lang="en-US" altLang="zh-CN" dirty="0" smtClean="0"/>
              <a:t>from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best</a:t>
            </a:r>
            <a:r>
              <a:rPr lang="zh-CN" altLang="en-US" dirty="0" smtClean="0"/>
              <a:t> </a:t>
            </a:r>
            <a:r>
              <a:rPr lang="en-US" altLang="zh-CN" dirty="0" smtClean="0"/>
              <a:t>models</a:t>
            </a:r>
          </a:p>
          <a:p>
            <a:pPr marL="338328" indent="-338328" defTabSz="420624">
              <a:spcBef>
                <a:spcPts val="1700"/>
              </a:spcBef>
              <a:defRPr sz="2592" b="1"/>
            </a:pPr>
            <a:r>
              <a:rPr lang="en-US" dirty="0"/>
              <a:t>Evaluation</a:t>
            </a:r>
          </a:p>
          <a:p>
            <a:pPr marL="676656" lvl="1" indent="-338328" defTabSz="420624">
              <a:spcBef>
                <a:spcPts val="1100"/>
              </a:spcBef>
              <a:defRPr sz="2592"/>
            </a:pPr>
            <a:r>
              <a:rPr lang="en-US" dirty="0"/>
              <a:t>What metric is suitable for this task? </a:t>
            </a:r>
            <a:endParaRPr lang="en-US" dirty="0" smtClean="0"/>
          </a:p>
          <a:p>
            <a:pPr marL="1146556" lvl="2" indent="-338328" defTabSz="420624">
              <a:spcBef>
                <a:spcPts val="1100"/>
              </a:spcBef>
              <a:defRPr sz="2592"/>
            </a:pPr>
            <a:r>
              <a:rPr lang="en-US" altLang="zh-CN" dirty="0" smtClean="0"/>
              <a:t>Classification:</a:t>
            </a:r>
            <a:r>
              <a:rPr lang="zh-CN" altLang="en-US" dirty="0" smtClean="0"/>
              <a:t> </a:t>
            </a:r>
            <a:r>
              <a:rPr lang="en-US" dirty="0" smtClean="0"/>
              <a:t>ROC</a:t>
            </a:r>
            <a:r>
              <a:rPr lang="en-US" dirty="0"/>
              <a:t>, accuracy, precision, recall, cost curve, or others</a:t>
            </a:r>
            <a:r>
              <a:rPr lang="en-US" dirty="0" smtClean="0"/>
              <a:t>?</a:t>
            </a:r>
          </a:p>
          <a:p>
            <a:pPr marL="1146556" lvl="2" indent="-338328" defTabSz="420624">
              <a:spcBef>
                <a:spcPts val="1100"/>
              </a:spcBef>
              <a:defRPr sz="2592"/>
            </a:pPr>
            <a:r>
              <a:rPr lang="en-US" altLang="zh-CN" dirty="0" smtClean="0"/>
              <a:t>Regression:</a:t>
            </a:r>
            <a:r>
              <a:rPr lang="zh-CN" altLang="en-US" dirty="0" smtClean="0"/>
              <a:t> </a:t>
            </a:r>
            <a:r>
              <a:rPr lang="en-US" altLang="zh-CN" dirty="0" smtClean="0"/>
              <a:t>MSE,</a:t>
            </a:r>
            <a:r>
              <a:rPr lang="zh-CN" altLang="en-US" dirty="0" smtClean="0"/>
              <a:t> </a:t>
            </a:r>
            <a:r>
              <a:rPr lang="en-US" altLang="zh-CN" dirty="0" smtClean="0"/>
              <a:t>MAE,</a:t>
            </a:r>
            <a:r>
              <a:rPr lang="zh-CN" altLang="en-US" dirty="0" smtClean="0"/>
              <a:t> </a:t>
            </a:r>
            <a:r>
              <a:rPr lang="en-US" altLang="zh-CN" dirty="0" smtClean="0"/>
              <a:t>R-square?</a:t>
            </a:r>
            <a:endParaRPr lang="en-US" dirty="0" smtClean="0"/>
          </a:p>
          <a:p>
            <a:pPr marL="676656" lvl="1" indent="-338328" defTabSz="420624">
              <a:spcBef>
                <a:spcPts val="1100"/>
              </a:spcBef>
              <a:defRPr sz="2592"/>
            </a:pPr>
            <a:r>
              <a:rPr lang="en-US" altLang="zh-CN" i="1" dirty="0" smtClean="0"/>
              <a:t>Make</a:t>
            </a:r>
            <a:r>
              <a:rPr lang="zh-CN" altLang="en-US" i="1" dirty="0" smtClean="0"/>
              <a:t> </a:t>
            </a:r>
            <a:r>
              <a:rPr lang="en-US" altLang="zh-CN" i="1" dirty="0" smtClean="0"/>
              <a:t>sure</a:t>
            </a:r>
            <a:r>
              <a:rPr lang="zh-CN" altLang="en-US" i="1" dirty="0" smtClean="0"/>
              <a:t> </a:t>
            </a:r>
            <a:r>
              <a:rPr lang="en-US" altLang="zh-CN" i="1" dirty="0" smtClean="0"/>
              <a:t>you</a:t>
            </a:r>
            <a:r>
              <a:rPr lang="zh-CN" altLang="en-US" i="1" dirty="0" smtClean="0"/>
              <a:t> </a:t>
            </a:r>
            <a:r>
              <a:rPr lang="en-US" altLang="zh-CN" i="1" dirty="0" smtClean="0"/>
              <a:t>discuss</a:t>
            </a:r>
            <a:r>
              <a:rPr lang="zh-CN" altLang="en-US" i="1" dirty="0" smtClean="0"/>
              <a:t> </a:t>
            </a:r>
            <a:r>
              <a:rPr lang="en-US" altLang="zh-CN" i="1" dirty="0" smtClean="0"/>
              <a:t>your</a:t>
            </a:r>
            <a:r>
              <a:rPr lang="zh-CN" altLang="en-US" i="1" dirty="0" smtClean="0"/>
              <a:t> </a:t>
            </a:r>
            <a:r>
              <a:rPr lang="en-US" altLang="zh-CN" i="1" dirty="0" smtClean="0"/>
              <a:t>result:</a:t>
            </a:r>
            <a:r>
              <a:rPr lang="zh-CN" altLang="en-US" dirty="0" smtClean="0"/>
              <a:t> </a:t>
            </a:r>
            <a:r>
              <a:rPr lang="en-US" altLang="zh-CN" dirty="0" smtClean="0"/>
              <a:t>What</a:t>
            </a:r>
            <a:r>
              <a:rPr lang="zh-CN" altLang="en-US" dirty="0" smtClean="0"/>
              <a:t> </a:t>
            </a:r>
            <a:r>
              <a:rPr lang="en-US" altLang="zh-CN" dirty="0" smtClean="0"/>
              <a:t>do</a:t>
            </a:r>
            <a:r>
              <a:rPr lang="zh-CN" altLang="en-US" dirty="0" smtClean="0"/>
              <a:t> </a:t>
            </a:r>
            <a:r>
              <a:rPr lang="en-US" altLang="zh-CN" dirty="0" smtClean="0"/>
              <a:t>you</a:t>
            </a:r>
            <a:r>
              <a:rPr lang="zh-CN" altLang="en-US" dirty="0" smtClean="0"/>
              <a:t> </a:t>
            </a:r>
            <a:r>
              <a:rPr lang="en-US" altLang="zh-CN" dirty="0" smtClean="0"/>
              <a:t>observe</a:t>
            </a:r>
            <a:r>
              <a:rPr lang="zh-CN" altLang="en-US" dirty="0" smtClean="0"/>
              <a:t> </a:t>
            </a:r>
            <a:r>
              <a:rPr lang="en-US" altLang="zh-CN" dirty="0" smtClean="0"/>
              <a:t>from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table/figure/result.</a:t>
            </a:r>
            <a:r>
              <a:rPr lang="zh-CN" altLang="en-US" dirty="0" smtClean="0"/>
              <a:t> </a:t>
            </a:r>
            <a:r>
              <a:rPr lang="en-US" altLang="zh-CN" dirty="0" smtClean="0"/>
              <a:t>What</a:t>
            </a:r>
            <a:r>
              <a:rPr lang="zh-CN" altLang="en-US" dirty="0" smtClean="0"/>
              <a:t> </a:t>
            </a:r>
            <a:r>
              <a:rPr lang="en-US" altLang="zh-CN" dirty="0" smtClean="0"/>
              <a:t>conclusions</a:t>
            </a:r>
            <a:r>
              <a:rPr lang="zh-CN" altLang="en-US" dirty="0" smtClean="0"/>
              <a:t> </a:t>
            </a:r>
            <a:r>
              <a:rPr lang="en-US" altLang="zh-CN" dirty="0" smtClean="0"/>
              <a:t>can</a:t>
            </a:r>
            <a:r>
              <a:rPr lang="zh-CN" altLang="en-US" dirty="0" smtClean="0"/>
              <a:t> </a:t>
            </a:r>
            <a:r>
              <a:rPr lang="en-US" altLang="zh-CN" dirty="0" smtClean="0"/>
              <a:t>you</a:t>
            </a:r>
            <a:r>
              <a:rPr lang="zh-CN" altLang="en-US" dirty="0" smtClean="0"/>
              <a:t> </a:t>
            </a:r>
            <a:r>
              <a:rPr lang="en-US" altLang="zh-CN" dirty="0" smtClean="0"/>
              <a:t>make?</a:t>
            </a:r>
            <a:endParaRPr lang="en-US" altLang="zh-CN" i="1" dirty="0" smtClean="0"/>
          </a:p>
          <a:p>
            <a:pPr marL="676656" lvl="1" indent="-338328" defTabSz="420624">
              <a:spcBef>
                <a:spcPts val="1100"/>
              </a:spcBef>
              <a:defRPr sz="2592"/>
            </a:pPr>
            <a:r>
              <a:rPr lang="en-US" altLang="zh-CN" dirty="0" smtClean="0"/>
              <a:t>When</a:t>
            </a:r>
            <a:r>
              <a:rPr lang="zh-CN" altLang="en-US" dirty="0" smtClean="0"/>
              <a:t> </a:t>
            </a:r>
            <a:r>
              <a:rPr lang="en-US" altLang="zh-CN" dirty="0" smtClean="0"/>
              <a:t>choosing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evaluation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metric,</a:t>
            </a:r>
            <a:r>
              <a:rPr lang="zh-CN" altLang="en-US" dirty="0" smtClean="0"/>
              <a:t> </a:t>
            </a:r>
            <a:r>
              <a:rPr lang="en-US" altLang="zh-CN" dirty="0" smtClean="0"/>
              <a:t>link</a:t>
            </a:r>
            <a:r>
              <a:rPr lang="zh-CN" altLang="en-US" dirty="0" smtClean="0"/>
              <a:t> </a:t>
            </a:r>
            <a:r>
              <a:rPr lang="en-US" altLang="zh-CN" dirty="0" smtClean="0"/>
              <a:t>it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business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problem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think</a:t>
            </a:r>
            <a:r>
              <a:rPr lang="zh-CN" altLang="en-US" dirty="0" smtClean="0"/>
              <a:t> </a:t>
            </a:r>
            <a:r>
              <a:rPr lang="en-US" altLang="zh-CN" dirty="0" smtClean="0"/>
              <a:t>about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business</a:t>
            </a:r>
            <a:r>
              <a:rPr lang="zh-CN" altLang="en-US" dirty="0" smtClean="0"/>
              <a:t> </a:t>
            </a:r>
            <a:r>
              <a:rPr lang="en-US" altLang="zh-CN" dirty="0" smtClean="0"/>
              <a:t>content</a:t>
            </a:r>
            <a:endParaRPr lang="en-US" dirty="0"/>
          </a:p>
        </p:txBody>
      </p:sp>
      <p:sp>
        <p:nvSpPr>
          <p:cNvPr id="16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81749" y="9258300"/>
            <a:ext cx="228601" cy="4064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hings you should cover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CN" dirty="0" smtClean="0"/>
              <a:t>Project</a:t>
            </a:r>
            <a:r>
              <a:rPr lang="zh-CN" altLang="en-US" dirty="0" smtClean="0"/>
              <a:t> </a:t>
            </a:r>
            <a:r>
              <a:rPr lang="en-US" altLang="zh-CN" dirty="0" smtClean="0"/>
              <a:t>Content</a:t>
            </a:r>
            <a:endParaRPr dirty="0"/>
          </a:p>
        </p:txBody>
      </p:sp>
      <p:sp>
        <p:nvSpPr>
          <p:cNvPr id="166" name="Evaluation…"/>
          <p:cNvSpPr txBox="1">
            <a:spLocks noGrp="1"/>
          </p:cNvSpPr>
          <p:nvPr>
            <p:ph type="body" idx="1"/>
          </p:nvPr>
        </p:nvSpPr>
        <p:spPr>
          <a:xfrm>
            <a:off x="508000" y="2324100"/>
            <a:ext cx="11988800" cy="5763952"/>
          </a:xfrm>
          <a:prstGeom prst="rect">
            <a:avLst/>
          </a:prstGeom>
        </p:spPr>
        <p:txBody>
          <a:bodyPr/>
          <a:lstStyle/>
          <a:p>
            <a:pPr marL="338328" indent="-338328" defTabSz="420624">
              <a:spcBef>
                <a:spcPts val="1700"/>
              </a:spcBef>
              <a:defRPr sz="2592" b="1"/>
            </a:pPr>
            <a:r>
              <a:rPr dirty="0" smtClean="0"/>
              <a:t>Conclusions/Insights/recommendations</a:t>
            </a:r>
            <a:endParaRPr dirty="0"/>
          </a:p>
          <a:p>
            <a:pPr marL="676656" lvl="1" indent="-338328" defTabSz="420624">
              <a:spcBef>
                <a:spcPts val="1100"/>
              </a:spcBef>
              <a:defRPr sz="2592"/>
            </a:pPr>
            <a:r>
              <a:rPr dirty="0"/>
              <a:t>How does your model meet the business goal</a:t>
            </a:r>
          </a:p>
          <a:p>
            <a:pPr marL="676656" lvl="1" indent="-338328" defTabSz="420624">
              <a:spcBef>
                <a:spcPts val="1100"/>
              </a:spcBef>
              <a:defRPr sz="2592"/>
            </a:pPr>
            <a:r>
              <a:rPr dirty="0"/>
              <a:t>Any insights or conclusions</a:t>
            </a:r>
            <a:r>
              <a:rPr dirty="0" smtClean="0"/>
              <a:t>?</a:t>
            </a:r>
            <a:r>
              <a:rPr lang="zh-CN" altLang="en-US" dirty="0" smtClean="0"/>
              <a:t> </a:t>
            </a:r>
            <a:r>
              <a:rPr lang="en-US" altLang="zh-CN" dirty="0" smtClean="0"/>
              <a:t>Any</a:t>
            </a:r>
            <a:r>
              <a:rPr lang="zh-CN" altLang="en-US" dirty="0" smtClean="0"/>
              <a:t> </a:t>
            </a:r>
            <a:r>
              <a:rPr lang="en-US" altLang="zh-CN" dirty="0" smtClean="0"/>
              <a:t>insights</a:t>
            </a:r>
            <a:r>
              <a:rPr lang="zh-CN" altLang="en-US" dirty="0" smtClean="0"/>
              <a:t> </a:t>
            </a:r>
            <a:r>
              <a:rPr lang="en-US" altLang="zh-CN" dirty="0" smtClean="0"/>
              <a:t>or</a:t>
            </a:r>
            <a:r>
              <a:rPr lang="zh-CN" altLang="en-US" dirty="0" smtClean="0"/>
              <a:t> </a:t>
            </a:r>
            <a:r>
              <a:rPr lang="en-US" altLang="zh-CN" dirty="0" smtClean="0"/>
              <a:t>conclusions</a:t>
            </a:r>
            <a:r>
              <a:rPr lang="zh-CN" altLang="en-US" dirty="0" smtClean="0"/>
              <a:t> </a:t>
            </a:r>
            <a:r>
              <a:rPr lang="en-US" altLang="zh-CN" dirty="0" smtClean="0"/>
              <a:t>should</a:t>
            </a:r>
            <a:r>
              <a:rPr lang="zh-CN" altLang="en-US" dirty="0" smtClean="0"/>
              <a:t> </a:t>
            </a:r>
            <a:r>
              <a:rPr lang="en-US" altLang="zh-CN" dirty="0" smtClean="0"/>
              <a:t>be</a:t>
            </a:r>
            <a:r>
              <a:rPr lang="zh-CN" altLang="en-US" dirty="0" smtClean="0"/>
              <a:t> </a:t>
            </a:r>
            <a:r>
              <a:rPr lang="en-US" altLang="zh-CN" dirty="0" smtClean="0"/>
              <a:t>supported</a:t>
            </a:r>
            <a:r>
              <a:rPr lang="zh-CN" altLang="en-US" dirty="0" smtClean="0"/>
              <a:t> </a:t>
            </a:r>
            <a:r>
              <a:rPr lang="en-US" altLang="zh-CN" dirty="0" smtClean="0"/>
              <a:t>by</a:t>
            </a:r>
            <a:r>
              <a:rPr lang="zh-CN" altLang="en-US" dirty="0" smtClean="0"/>
              <a:t> </a:t>
            </a:r>
            <a:r>
              <a:rPr lang="en-US" altLang="zh-CN" dirty="0" smtClean="0"/>
              <a:t>discoveries</a:t>
            </a:r>
            <a:r>
              <a:rPr lang="zh-CN" altLang="en-US" dirty="0" smtClean="0"/>
              <a:t> </a:t>
            </a:r>
            <a:r>
              <a:rPr lang="en-US" altLang="zh-CN" dirty="0" smtClean="0"/>
              <a:t>from</a:t>
            </a:r>
            <a:r>
              <a:rPr lang="zh-CN" altLang="en-US" dirty="0" smtClean="0"/>
              <a:t> </a:t>
            </a:r>
            <a:r>
              <a:rPr lang="en-US" altLang="zh-CN" dirty="0" smtClean="0"/>
              <a:t>previous</a:t>
            </a:r>
            <a:r>
              <a:rPr lang="zh-CN" altLang="en-US" dirty="0" smtClean="0"/>
              <a:t> </a:t>
            </a:r>
            <a:r>
              <a:rPr lang="en-US" altLang="zh-CN" dirty="0" smtClean="0"/>
              <a:t>modeling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evaluation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part.</a:t>
            </a:r>
            <a:r>
              <a:rPr lang="zh-CN" altLang="en-US" dirty="0" smtClean="0"/>
              <a:t> </a:t>
            </a:r>
            <a:r>
              <a:rPr lang="en-US" altLang="zh-CN" i="1" dirty="0" smtClean="0"/>
              <a:t>Do</a:t>
            </a:r>
            <a:r>
              <a:rPr lang="zh-CN" altLang="en-US" i="1" dirty="0" smtClean="0"/>
              <a:t> </a:t>
            </a:r>
            <a:r>
              <a:rPr lang="en-US" altLang="zh-CN" i="1" dirty="0" smtClean="0"/>
              <a:t>not</a:t>
            </a:r>
            <a:r>
              <a:rPr lang="zh-CN" altLang="en-US" i="1" dirty="0" smtClean="0"/>
              <a:t> </a:t>
            </a:r>
            <a:r>
              <a:rPr lang="en-US" altLang="zh-CN" i="1" dirty="0" smtClean="0"/>
              <a:t>make</a:t>
            </a:r>
            <a:r>
              <a:rPr lang="zh-CN" altLang="en-US" i="1" dirty="0" smtClean="0"/>
              <a:t> </a:t>
            </a:r>
            <a:r>
              <a:rPr lang="en-US" altLang="zh-CN" i="1" dirty="0" smtClean="0"/>
              <a:t>conclusions</a:t>
            </a:r>
            <a:r>
              <a:rPr lang="zh-CN" altLang="en-US" i="1" dirty="0" smtClean="0"/>
              <a:t> </a:t>
            </a:r>
            <a:r>
              <a:rPr lang="en-US" altLang="zh-CN" i="1" dirty="0" smtClean="0"/>
              <a:t>that</a:t>
            </a:r>
            <a:r>
              <a:rPr lang="zh-CN" altLang="en-US" i="1" dirty="0" smtClean="0"/>
              <a:t> </a:t>
            </a:r>
            <a:r>
              <a:rPr lang="en-US" altLang="zh-CN" i="1" dirty="0" smtClean="0"/>
              <a:t>are</a:t>
            </a:r>
            <a:r>
              <a:rPr lang="zh-CN" altLang="en-US" i="1" dirty="0" smtClean="0"/>
              <a:t> </a:t>
            </a:r>
            <a:r>
              <a:rPr lang="en-US" altLang="zh-CN" i="1" dirty="0" smtClean="0"/>
              <a:t>not</a:t>
            </a:r>
            <a:r>
              <a:rPr lang="zh-CN" altLang="en-US" i="1" dirty="0" smtClean="0"/>
              <a:t> </a:t>
            </a:r>
            <a:r>
              <a:rPr lang="en-US" altLang="zh-CN" i="1" dirty="0" smtClean="0"/>
              <a:t>supported</a:t>
            </a:r>
            <a:r>
              <a:rPr lang="zh-CN" altLang="en-US" i="1" dirty="0" smtClean="0"/>
              <a:t> </a:t>
            </a:r>
            <a:r>
              <a:rPr lang="en-US" altLang="zh-CN" i="1" dirty="0" smtClean="0"/>
              <a:t>by</a:t>
            </a:r>
            <a:r>
              <a:rPr lang="zh-CN" altLang="en-US" i="1" dirty="0" smtClean="0"/>
              <a:t> </a:t>
            </a:r>
            <a:r>
              <a:rPr lang="en-US" altLang="zh-CN" i="1" dirty="0" smtClean="0"/>
              <a:t>the</a:t>
            </a:r>
            <a:r>
              <a:rPr lang="zh-CN" altLang="en-US" i="1" dirty="0" smtClean="0"/>
              <a:t> </a:t>
            </a:r>
            <a:r>
              <a:rPr lang="en-US" altLang="zh-CN" i="1" dirty="0" smtClean="0"/>
              <a:t>data</a:t>
            </a:r>
            <a:r>
              <a:rPr lang="en-US" altLang="zh-CN" i="1" dirty="0"/>
              <a:t>!</a:t>
            </a:r>
            <a:endParaRPr lang="en-US" i="1" dirty="0" smtClean="0"/>
          </a:p>
          <a:p>
            <a:pPr marL="676656" lvl="1" indent="-338328" defTabSz="420624">
              <a:spcBef>
                <a:spcPts val="1100"/>
              </a:spcBef>
              <a:defRPr sz="2592"/>
            </a:pPr>
            <a:r>
              <a:rPr lang="en-US" altLang="zh-CN" dirty="0" smtClean="0"/>
              <a:t>By</a:t>
            </a:r>
            <a:r>
              <a:rPr lang="zh-CN" altLang="en-US" dirty="0" smtClean="0"/>
              <a:t> </a:t>
            </a:r>
            <a:r>
              <a:rPr lang="en-US" altLang="zh-CN" dirty="0" smtClean="0"/>
              <a:t>completing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project,</a:t>
            </a:r>
            <a:r>
              <a:rPr lang="zh-CN" altLang="en-US" dirty="0" smtClean="0"/>
              <a:t> </a:t>
            </a:r>
            <a:r>
              <a:rPr lang="en-US" altLang="zh-CN" dirty="0" smtClean="0"/>
              <a:t>you</a:t>
            </a:r>
            <a:r>
              <a:rPr lang="zh-CN" altLang="en-US" dirty="0" smtClean="0"/>
              <a:t> </a:t>
            </a:r>
            <a:r>
              <a:rPr lang="en-US" altLang="zh-CN" dirty="0" smtClean="0"/>
              <a:t>should</a:t>
            </a:r>
            <a:r>
              <a:rPr lang="zh-CN" altLang="en-US" dirty="0" smtClean="0"/>
              <a:t> </a:t>
            </a:r>
            <a:r>
              <a:rPr lang="en-US" altLang="zh-CN" dirty="0" smtClean="0"/>
              <a:t>know</a:t>
            </a:r>
            <a:r>
              <a:rPr lang="zh-CN" altLang="en-US" dirty="0" smtClean="0"/>
              <a:t> </a:t>
            </a:r>
            <a:r>
              <a:rPr lang="en-US" altLang="zh-CN" dirty="0" smtClean="0"/>
              <a:t>about</a:t>
            </a:r>
            <a:r>
              <a:rPr lang="zh-CN" altLang="en-US" dirty="0" smtClean="0"/>
              <a:t> </a:t>
            </a:r>
            <a:r>
              <a:rPr lang="en-US" altLang="zh-CN" dirty="0" smtClean="0"/>
              <a:t>this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problem</a:t>
            </a:r>
            <a:r>
              <a:rPr lang="zh-CN" altLang="en-US" dirty="0" smtClean="0"/>
              <a:t> </a:t>
            </a:r>
            <a:r>
              <a:rPr lang="en-US" altLang="zh-CN" dirty="0" smtClean="0"/>
              <a:t>than</a:t>
            </a:r>
            <a:r>
              <a:rPr lang="zh-CN" altLang="en-US" dirty="0"/>
              <a:t> </a:t>
            </a:r>
            <a:r>
              <a:rPr lang="en-US" altLang="zh-CN" dirty="0" smtClean="0"/>
              <a:t>other</a:t>
            </a:r>
            <a:r>
              <a:rPr lang="zh-CN" altLang="en-US" dirty="0" smtClean="0"/>
              <a:t> </a:t>
            </a:r>
            <a:r>
              <a:rPr lang="en-US" altLang="zh-CN" dirty="0" smtClean="0"/>
              <a:t>people</a:t>
            </a:r>
            <a:r>
              <a:rPr lang="zh-CN" altLang="en-US" dirty="0" smtClean="0"/>
              <a:t> </a:t>
            </a:r>
            <a:r>
              <a:rPr lang="en-US" altLang="zh-CN" dirty="0" smtClean="0"/>
              <a:t>in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room.</a:t>
            </a:r>
            <a:r>
              <a:rPr lang="zh-CN" altLang="en-US" dirty="0" smtClean="0"/>
              <a:t> </a:t>
            </a:r>
            <a:r>
              <a:rPr lang="en-US" altLang="zh-CN" dirty="0" smtClean="0"/>
              <a:t>So</a:t>
            </a:r>
            <a:r>
              <a:rPr lang="zh-CN" altLang="en-US" dirty="0" smtClean="0"/>
              <a:t> </a:t>
            </a:r>
            <a:r>
              <a:rPr lang="en-US" altLang="zh-CN" dirty="0" smtClean="0"/>
              <a:t>present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like</a:t>
            </a:r>
            <a:r>
              <a:rPr lang="zh-CN" altLang="en-US" dirty="0" smtClean="0"/>
              <a:t> </a:t>
            </a:r>
            <a:r>
              <a:rPr lang="en-US" altLang="zh-CN" dirty="0" smtClean="0"/>
              <a:t>an</a:t>
            </a:r>
            <a:r>
              <a:rPr lang="zh-CN" altLang="en-US" dirty="0" smtClean="0"/>
              <a:t> </a:t>
            </a:r>
            <a:r>
              <a:rPr lang="en-US" altLang="zh-CN" dirty="0" smtClean="0"/>
              <a:t>expert</a:t>
            </a:r>
            <a:r>
              <a:rPr lang="en-US" altLang="zh-CN" dirty="0"/>
              <a:t>.</a:t>
            </a:r>
            <a:endParaRPr dirty="0"/>
          </a:p>
          <a:p>
            <a:pPr marL="338328" indent="-338328" defTabSz="420624">
              <a:spcBef>
                <a:spcPts val="1700"/>
              </a:spcBef>
              <a:defRPr sz="2592" b="1"/>
            </a:pPr>
            <a:r>
              <a:rPr dirty="0"/>
              <a:t>Next step</a:t>
            </a:r>
          </a:p>
          <a:p>
            <a:pPr marL="676656" lvl="1" indent="-338328" defTabSz="420624">
              <a:spcBef>
                <a:spcPts val="1100"/>
              </a:spcBef>
              <a:defRPr sz="2592"/>
            </a:pPr>
            <a:r>
              <a:rPr dirty="0"/>
              <a:t>How to use the model?</a:t>
            </a:r>
          </a:p>
          <a:p>
            <a:pPr marL="676656" lvl="1" indent="-338328" defTabSz="420624">
              <a:spcBef>
                <a:spcPts val="1100"/>
              </a:spcBef>
              <a:defRPr sz="2592"/>
            </a:pPr>
            <a:r>
              <a:rPr dirty="0"/>
              <a:t>How to improve the model?</a:t>
            </a:r>
          </a:p>
          <a:p>
            <a:pPr marL="1014984" lvl="2" indent="-338328" defTabSz="420624">
              <a:spcBef>
                <a:spcPts val="1100"/>
              </a:spcBef>
              <a:defRPr sz="2592"/>
            </a:pPr>
            <a:r>
              <a:rPr dirty="0"/>
              <a:t> More data? Plot the learning curve</a:t>
            </a:r>
          </a:p>
        </p:txBody>
      </p:sp>
      <p:sp>
        <p:nvSpPr>
          <p:cNvPr id="16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81749" y="9258300"/>
            <a:ext cx="228601" cy="4064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2810373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Things</a:t>
            </a:r>
            <a:r>
              <a:rPr lang="zh-CN" altLang="en-US" dirty="0" smtClean="0"/>
              <a:t> </a:t>
            </a:r>
            <a:r>
              <a:rPr lang="en-US" altLang="zh-CN" dirty="0" smtClean="0"/>
              <a:t>That</a:t>
            </a:r>
            <a:r>
              <a:rPr lang="zh-CN" altLang="en-US" dirty="0" smtClean="0"/>
              <a:t> </a:t>
            </a:r>
            <a:r>
              <a:rPr lang="en-US" altLang="zh-CN" dirty="0" smtClean="0"/>
              <a:t>Do</a:t>
            </a:r>
            <a:r>
              <a:rPr lang="zh-CN" altLang="en-US" dirty="0" smtClean="0"/>
              <a:t> </a:t>
            </a:r>
            <a:r>
              <a:rPr lang="en-US" altLang="zh-CN" dirty="0" smtClean="0"/>
              <a:t>Not</a:t>
            </a:r>
            <a:r>
              <a:rPr lang="zh-CN" altLang="en-US" dirty="0" smtClean="0"/>
              <a:t> </a:t>
            </a:r>
            <a:r>
              <a:rPr lang="en-US" altLang="zh-CN" dirty="0" smtClean="0"/>
              <a:t>Go</a:t>
            </a:r>
            <a:r>
              <a:rPr lang="zh-CN" altLang="en-US" dirty="0" smtClean="0"/>
              <a:t> </a:t>
            </a:r>
            <a:r>
              <a:rPr lang="en-US" altLang="zh-CN" dirty="0" smtClean="0"/>
              <a:t>Into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Report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Code</a:t>
            </a:r>
          </a:p>
          <a:p>
            <a:pPr lvl="1"/>
            <a:r>
              <a:rPr lang="en-US" altLang="zh-CN" dirty="0" smtClean="0"/>
              <a:t>You</a:t>
            </a:r>
            <a:r>
              <a:rPr lang="zh-CN" altLang="en-US" dirty="0" smtClean="0"/>
              <a:t> </a:t>
            </a:r>
            <a:r>
              <a:rPr lang="en-US" altLang="zh-CN" dirty="0" smtClean="0"/>
              <a:t>can</a:t>
            </a:r>
            <a:r>
              <a:rPr lang="zh-CN" altLang="en-US" dirty="0" smtClean="0"/>
              <a:t> </a:t>
            </a:r>
            <a:r>
              <a:rPr lang="en-US" altLang="zh-CN" dirty="0" smtClean="0"/>
              <a:t>put</a:t>
            </a:r>
            <a:r>
              <a:rPr lang="zh-CN" altLang="en-US" dirty="0" smtClean="0"/>
              <a:t> </a:t>
            </a:r>
            <a:r>
              <a:rPr lang="en-US" altLang="zh-CN" dirty="0" smtClean="0"/>
              <a:t>it</a:t>
            </a:r>
            <a:r>
              <a:rPr lang="zh-CN" altLang="en-US" dirty="0" smtClean="0"/>
              <a:t> </a:t>
            </a:r>
            <a:r>
              <a:rPr lang="en-US" altLang="zh-CN" dirty="0" smtClean="0"/>
              <a:t>in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appendix</a:t>
            </a:r>
            <a:endParaRPr lang="en-US" altLang="zh-CN" dirty="0"/>
          </a:p>
          <a:p>
            <a:r>
              <a:rPr lang="en-US" altLang="zh-CN" dirty="0" smtClean="0"/>
              <a:t>Screenshots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implementation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details</a:t>
            </a:r>
            <a:r>
              <a:rPr lang="zh-CN" altLang="en-US" dirty="0" smtClean="0"/>
              <a:t> </a:t>
            </a:r>
            <a:r>
              <a:rPr lang="en-US" altLang="zh-CN" dirty="0" smtClean="0"/>
              <a:t>in</a:t>
            </a:r>
            <a:r>
              <a:rPr lang="zh-CN" altLang="en-US" dirty="0" smtClean="0"/>
              <a:t> </a:t>
            </a:r>
            <a:r>
              <a:rPr lang="en-US" altLang="zh-CN" dirty="0" smtClean="0"/>
              <a:t>Rattle</a:t>
            </a:r>
          </a:p>
          <a:p>
            <a:pPr lvl="1"/>
            <a:r>
              <a:rPr lang="en-US" altLang="zh-CN" dirty="0" smtClean="0"/>
              <a:t>I</a:t>
            </a:r>
            <a:r>
              <a:rPr lang="zh-CN" altLang="en-US" dirty="0" smtClean="0"/>
              <a:t> </a:t>
            </a:r>
            <a:r>
              <a:rPr lang="en-US" altLang="zh-CN" dirty="0" smtClean="0"/>
              <a:t>do</a:t>
            </a:r>
            <a:r>
              <a:rPr lang="zh-CN" altLang="en-US" dirty="0" smtClean="0"/>
              <a:t> </a:t>
            </a:r>
            <a:r>
              <a:rPr lang="en-US" altLang="zh-CN" dirty="0" smtClean="0"/>
              <a:t>not</a:t>
            </a:r>
            <a:r>
              <a:rPr lang="zh-CN" altLang="en-US" dirty="0" smtClean="0"/>
              <a:t> </a:t>
            </a:r>
            <a:r>
              <a:rPr lang="en-US" altLang="zh-CN" dirty="0" smtClean="0"/>
              <a:t>need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know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implementation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detail.</a:t>
            </a:r>
            <a:r>
              <a:rPr lang="zh-CN" altLang="en-US" dirty="0" smtClean="0"/>
              <a:t> </a:t>
            </a:r>
            <a:r>
              <a:rPr lang="en-US" altLang="zh-CN" dirty="0" smtClean="0"/>
              <a:t>Just</a:t>
            </a:r>
            <a:r>
              <a:rPr lang="zh-CN" altLang="en-US" dirty="0" smtClean="0"/>
              <a:t> </a:t>
            </a:r>
            <a:r>
              <a:rPr lang="en-US" altLang="zh-CN" dirty="0" smtClean="0"/>
              <a:t>describe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main</a:t>
            </a:r>
            <a:r>
              <a:rPr lang="zh-CN" altLang="en-US" dirty="0" smtClean="0"/>
              <a:t> </a:t>
            </a:r>
            <a:r>
              <a:rPr lang="en-US" altLang="zh-CN" dirty="0" smtClean="0"/>
              <a:t>steps</a:t>
            </a:r>
            <a:r>
              <a:rPr lang="zh-CN" altLang="en-US" dirty="0" smtClean="0"/>
              <a:t> </a:t>
            </a:r>
            <a:r>
              <a:rPr lang="en-US" altLang="zh-CN" dirty="0" smtClean="0"/>
              <a:t>with</a:t>
            </a:r>
            <a:r>
              <a:rPr lang="zh-CN" altLang="en-US" dirty="0" smtClean="0"/>
              <a:t> </a:t>
            </a:r>
            <a:r>
              <a:rPr lang="en-US" altLang="zh-CN" dirty="0" smtClean="0"/>
              <a:t>words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summarize</a:t>
            </a:r>
            <a:r>
              <a:rPr lang="zh-CN" altLang="en-US" dirty="0" smtClean="0"/>
              <a:t> </a:t>
            </a:r>
            <a:r>
              <a:rPr lang="en-US" altLang="zh-CN" dirty="0" smtClean="0"/>
              <a:t>results</a:t>
            </a:r>
            <a:r>
              <a:rPr lang="zh-CN" altLang="en-US" dirty="0" smtClean="0"/>
              <a:t> </a:t>
            </a:r>
            <a:r>
              <a:rPr lang="en-US" altLang="zh-CN" dirty="0" smtClean="0"/>
              <a:t>in</a:t>
            </a:r>
            <a:r>
              <a:rPr lang="zh-CN" altLang="en-US" dirty="0" smtClean="0"/>
              <a:t> </a:t>
            </a:r>
            <a:r>
              <a:rPr lang="en-US" altLang="zh-CN" dirty="0" smtClean="0"/>
              <a:t>tables,</a:t>
            </a:r>
            <a:r>
              <a:rPr lang="zh-CN" altLang="en-US" dirty="0" smtClean="0"/>
              <a:t> </a:t>
            </a:r>
            <a:r>
              <a:rPr lang="en-US" altLang="zh-CN" dirty="0" smtClean="0"/>
              <a:t>Figures,</a:t>
            </a:r>
            <a:r>
              <a:rPr lang="zh-CN" altLang="en-US" dirty="0" smtClean="0"/>
              <a:t> </a:t>
            </a:r>
            <a:r>
              <a:rPr lang="en-US" altLang="zh-CN" dirty="0" smtClean="0"/>
              <a:t>or</a:t>
            </a:r>
            <a:r>
              <a:rPr lang="zh-CN" altLang="en-US" dirty="0" smtClean="0"/>
              <a:t> </a:t>
            </a:r>
            <a:r>
              <a:rPr lang="en-US" altLang="zh-CN" dirty="0" smtClean="0"/>
              <a:t>texts.</a:t>
            </a:r>
          </a:p>
          <a:p>
            <a:r>
              <a:rPr lang="en-US" altLang="zh-CN" dirty="0" smtClean="0"/>
              <a:t>Results</a:t>
            </a:r>
            <a:r>
              <a:rPr lang="zh-CN" altLang="en-US" dirty="0" smtClean="0"/>
              <a:t> </a:t>
            </a:r>
            <a:r>
              <a:rPr lang="en-US" altLang="zh-CN" dirty="0" smtClean="0"/>
              <a:t>that</a:t>
            </a:r>
            <a:r>
              <a:rPr lang="zh-CN" altLang="en-US" dirty="0" smtClean="0"/>
              <a:t> </a:t>
            </a:r>
            <a:r>
              <a:rPr lang="en-US" altLang="zh-CN" dirty="0" smtClean="0"/>
              <a:t>are</a:t>
            </a:r>
            <a:r>
              <a:rPr lang="zh-CN" altLang="en-US" dirty="0" smtClean="0"/>
              <a:t> </a:t>
            </a:r>
            <a:r>
              <a:rPr lang="en-US" altLang="zh-CN" dirty="0" smtClean="0"/>
              <a:t>not</a:t>
            </a:r>
            <a:r>
              <a:rPr lang="zh-CN" altLang="en-US" dirty="0" smtClean="0"/>
              <a:t> </a:t>
            </a:r>
            <a:r>
              <a:rPr lang="en-US" altLang="zh-CN" dirty="0" smtClean="0"/>
              <a:t>readable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0849" y="2019300"/>
            <a:ext cx="6255951" cy="7864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50305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ips for Giving a Presenta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Tips for Giving a Presentation</a:t>
            </a:r>
          </a:p>
        </p:txBody>
      </p:sp>
      <p:sp>
        <p:nvSpPr>
          <p:cNvPr id="172" name="Only show the most interesting results…"/>
          <p:cNvSpPr txBox="1">
            <a:spLocks noGrp="1"/>
          </p:cNvSpPr>
          <p:nvPr>
            <p:ph type="body" idx="1"/>
          </p:nvPr>
        </p:nvSpPr>
        <p:spPr>
          <a:xfrm>
            <a:off x="508000" y="2324100"/>
            <a:ext cx="11988800" cy="6019800"/>
          </a:xfrm>
          <a:prstGeom prst="rect">
            <a:avLst/>
          </a:prstGeom>
        </p:spPr>
        <p:txBody>
          <a:bodyPr/>
          <a:lstStyle/>
          <a:p>
            <a:pPr marL="314833" indent="-314833" defTabSz="391414">
              <a:spcBef>
                <a:spcPts val="1600"/>
              </a:spcBef>
              <a:defRPr sz="2412"/>
            </a:pPr>
            <a:r>
              <a:t>Only show the most interesting results</a:t>
            </a:r>
          </a:p>
          <a:p>
            <a:pPr marL="314833" indent="-314833" defTabSz="391414">
              <a:spcBef>
                <a:spcPts val="1600"/>
              </a:spcBef>
              <a:defRPr sz="2412"/>
            </a:pPr>
            <a:r>
              <a:t>Reduce text</a:t>
            </a:r>
          </a:p>
          <a:p>
            <a:pPr marL="629666" lvl="1" indent="-314833" defTabSz="391414">
              <a:spcBef>
                <a:spcPts val="1600"/>
              </a:spcBef>
              <a:defRPr sz="2412"/>
            </a:pPr>
            <a:r>
              <a:t>Try to show your idea using figures, diagrams and tables.</a:t>
            </a:r>
          </a:p>
          <a:p>
            <a:pPr marL="629666" lvl="1" indent="-314833" defTabSz="391414">
              <a:spcBef>
                <a:spcPts val="1600"/>
              </a:spcBef>
              <a:defRPr sz="2412"/>
            </a:pPr>
            <a:r>
              <a:t>Think about the average time you spend on each slide</a:t>
            </a:r>
          </a:p>
          <a:p>
            <a:pPr marL="314833" indent="-314833" defTabSz="391414">
              <a:spcBef>
                <a:spcPts val="1600"/>
              </a:spcBef>
              <a:defRPr sz="2412"/>
            </a:pPr>
            <a:r>
              <a:t>Make sure every word is readable, including words and labels in a figure</a:t>
            </a:r>
          </a:p>
          <a:p>
            <a:pPr marL="314833" indent="-314833" defTabSz="391414">
              <a:spcBef>
                <a:spcPts val="1600"/>
              </a:spcBef>
              <a:defRPr sz="2412"/>
            </a:pPr>
            <a:r>
              <a:t>Skip implementation details</a:t>
            </a:r>
          </a:p>
          <a:p>
            <a:pPr marL="314833" indent="-314833" defTabSz="391414">
              <a:spcBef>
                <a:spcPts val="1600"/>
              </a:spcBef>
              <a:defRPr sz="2412"/>
            </a:pPr>
            <a:r>
              <a:t>Use your time wisely on the most important and interesting things</a:t>
            </a:r>
          </a:p>
          <a:p>
            <a:pPr marL="314833" indent="-314833" defTabSz="391414">
              <a:spcBef>
                <a:spcPts val="1600"/>
              </a:spcBef>
              <a:defRPr sz="2412"/>
            </a:pPr>
            <a:r>
              <a:t>Your presentation is NOT a document for everything you have done</a:t>
            </a:r>
          </a:p>
          <a:p>
            <a:pPr marL="314833" indent="-314833" defTabSz="391414">
              <a:spcBef>
                <a:spcPts val="1600"/>
              </a:spcBef>
              <a:defRPr sz="2412"/>
            </a:pPr>
            <a:r>
              <a:t>Do not read off a note</a:t>
            </a:r>
          </a:p>
          <a:p>
            <a:pPr marL="314833" indent="-314833" defTabSz="391414">
              <a:spcBef>
                <a:spcPts val="1600"/>
              </a:spcBef>
              <a:defRPr sz="2412"/>
            </a:pPr>
            <a:r>
              <a:t>Rehearse!</a:t>
            </a:r>
          </a:p>
        </p:txBody>
      </p:sp>
      <p:sp>
        <p:nvSpPr>
          <p:cNvPr id="17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81749" y="9258300"/>
            <a:ext cx="228601" cy="4064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</p:spTree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New_Template4">
  <a:themeElements>
    <a:clrScheme name="New_Template4">
      <a:dk1>
        <a:srgbClr val="414141"/>
      </a:dk1>
      <a:lt1>
        <a:srgbClr val="004141"/>
      </a:lt1>
      <a:dk2>
        <a:srgbClr val="66635F"/>
      </a:dk2>
      <a:lt2>
        <a:srgbClr val="C9C3BA"/>
      </a:lt2>
      <a:accent1>
        <a:srgbClr val="738FAF"/>
      </a:accent1>
      <a:accent2>
        <a:srgbClr val="74B6A8"/>
      </a:accent2>
      <a:accent3>
        <a:srgbClr val="A0AA69"/>
      </a:accent3>
      <a:accent4>
        <a:srgbClr val="CBA968"/>
      </a:accent4>
      <a:accent5>
        <a:srgbClr val="D08A7A"/>
      </a:accent5>
      <a:accent6>
        <a:srgbClr val="9E95A9"/>
      </a:accent6>
      <a:hlink>
        <a:srgbClr val="0000FF"/>
      </a:hlink>
      <a:folHlink>
        <a:srgbClr val="FF00FF"/>
      </a:folHlink>
    </a:clrScheme>
    <a:fontScheme name="New_Template4">
      <a:majorFont>
        <a:latin typeface="Bodoni SvtyTwo ITC TT-Book"/>
        <a:ea typeface="Bodoni SvtyTwo ITC TT-Book"/>
        <a:cs typeface="Bodoni SvtyTwo ITC TT-Book"/>
      </a:majorFont>
      <a:minorFont>
        <a:latin typeface="Bodoni SvtyTwo ITC TT-Book"/>
        <a:ea typeface="Bodoni SvtyTwo ITC TT-Book"/>
        <a:cs typeface="Bodoni SvtyTwo ITC TT-Book"/>
      </a:minorFont>
    </a:fontScheme>
    <a:fmtScheme name="New_Template4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25400" dist="33948" dir="2700000" rotWithShape="0">
                <a:srgbClr val="3B3936"/>
              </a:outerShdw>
            </a:effectLst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1414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414141"/>
            </a:solidFill>
            <a:effectLst/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New_Template4">
  <a:themeElements>
    <a:clrScheme name="New_Template4">
      <a:dk1>
        <a:srgbClr val="000000"/>
      </a:dk1>
      <a:lt1>
        <a:srgbClr val="FFFFFF"/>
      </a:lt1>
      <a:dk2>
        <a:srgbClr val="66635F"/>
      </a:dk2>
      <a:lt2>
        <a:srgbClr val="C9C3BA"/>
      </a:lt2>
      <a:accent1>
        <a:srgbClr val="738FAF"/>
      </a:accent1>
      <a:accent2>
        <a:srgbClr val="74B6A8"/>
      </a:accent2>
      <a:accent3>
        <a:srgbClr val="A0AA69"/>
      </a:accent3>
      <a:accent4>
        <a:srgbClr val="CBA968"/>
      </a:accent4>
      <a:accent5>
        <a:srgbClr val="D08A7A"/>
      </a:accent5>
      <a:accent6>
        <a:srgbClr val="9E95A9"/>
      </a:accent6>
      <a:hlink>
        <a:srgbClr val="0000FF"/>
      </a:hlink>
      <a:folHlink>
        <a:srgbClr val="FF00FF"/>
      </a:folHlink>
    </a:clrScheme>
    <a:fontScheme name="New_Template4">
      <a:majorFont>
        <a:latin typeface="Bodoni SvtyTwo ITC TT-Book"/>
        <a:ea typeface="Bodoni SvtyTwo ITC TT-Book"/>
        <a:cs typeface="Bodoni SvtyTwo ITC TT-Book"/>
      </a:majorFont>
      <a:minorFont>
        <a:latin typeface="Bodoni SvtyTwo ITC TT-Book"/>
        <a:ea typeface="Bodoni SvtyTwo ITC TT-Book"/>
        <a:cs typeface="Bodoni SvtyTwo ITC TT-Book"/>
      </a:minorFont>
    </a:fontScheme>
    <a:fmtScheme name="New_Template4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25400" dist="33948" dir="2700000" rotWithShape="0">
                <a:srgbClr val="3B3936"/>
              </a:outerShdw>
            </a:effectLst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1414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414141"/>
            </a:solidFill>
            <a:effectLst/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760</Words>
  <Application>Microsoft Office PowerPoint</Application>
  <PresentationFormat>Custom</PresentationFormat>
  <Paragraphs>123</Paragraphs>
  <Slides>12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Bodoni SvtyTwo ITC TT-Book</vt:lpstr>
      <vt:lpstr>Helvetica Neue</vt:lpstr>
      <vt:lpstr>Palatino</vt:lpstr>
      <vt:lpstr>Zapf Dingbats</vt:lpstr>
      <vt:lpstr>Helvetica</vt:lpstr>
      <vt:lpstr>Times New Roman</vt:lpstr>
      <vt:lpstr>New_Template4</vt:lpstr>
      <vt:lpstr>Data Mining</vt:lpstr>
      <vt:lpstr>Things you should cover</vt:lpstr>
      <vt:lpstr>Examples of Previous Projects</vt:lpstr>
      <vt:lpstr>Project Content</vt:lpstr>
      <vt:lpstr>Project Description</vt:lpstr>
      <vt:lpstr>Project Content</vt:lpstr>
      <vt:lpstr>Project Content</vt:lpstr>
      <vt:lpstr>Things That Do Not Go Into the Report</vt:lpstr>
      <vt:lpstr>Tips for Giving a Presentation</vt:lpstr>
      <vt:lpstr>Tips for Implementation</vt:lpstr>
      <vt:lpstr>Datasets</vt:lpstr>
      <vt:lpstr>Useful 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Mining</dc:title>
  <cp:lastModifiedBy>Wang, Tong</cp:lastModifiedBy>
  <cp:revision>20</cp:revision>
  <dcterms:modified xsi:type="dcterms:W3CDTF">2019-03-13T21:03:15Z</dcterms:modified>
</cp:coreProperties>
</file>