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9D94B-CBAB-4CEE-BC67-21A485C86D68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444E6-E3F4-46DE-94A7-33AA019187A7}">
      <dgm:prSet phldrT="[Text]"/>
      <dgm:spPr/>
      <dgm:t>
        <a:bodyPr/>
        <a:lstStyle/>
        <a:p>
          <a:r>
            <a:rPr lang="en-US" dirty="0" smtClean="0"/>
            <a:t>Wikipedia page</a:t>
          </a:r>
          <a:endParaRPr lang="en-US" dirty="0"/>
        </a:p>
      </dgm:t>
    </dgm:pt>
    <dgm:pt modelId="{8A9B7E86-AAF4-4325-98E7-BC5F42B6636C}" type="parTrans" cxnId="{2256B903-9BD6-4CD1-B008-6D73A4B271A2}">
      <dgm:prSet/>
      <dgm:spPr/>
      <dgm:t>
        <a:bodyPr/>
        <a:lstStyle/>
        <a:p>
          <a:endParaRPr lang="en-US"/>
        </a:p>
      </dgm:t>
    </dgm:pt>
    <dgm:pt modelId="{742D959A-BF58-4062-B818-8439A9E93C4E}" type="sibTrans" cxnId="{2256B903-9BD6-4CD1-B008-6D73A4B271A2}">
      <dgm:prSet/>
      <dgm:spPr/>
      <dgm:t>
        <a:bodyPr/>
        <a:lstStyle/>
        <a:p>
          <a:endParaRPr lang="en-US"/>
        </a:p>
      </dgm:t>
    </dgm:pt>
    <dgm:pt modelId="{90636013-3D10-4035-A946-2E5907167488}">
      <dgm:prSet phldrT="[Text]"/>
      <dgm:spPr/>
      <dgm:t>
        <a:bodyPr/>
        <a:lstStyle/>
        <a:p>
          <a:r>
            <a:rPr lang="en-US" dirty="0" smtClean="0"/>
            <a:t>List of postal codes in Toronto</a:t>
          </a:r>
          <a:endParaRPr lang="en-US" dirty="0"/>
        </a:p>
      </dgm:t>
    </dgm:pt>
    <dgm:pt modelId="{3DA3A20F-DD42-4E70-8BCB-932B9AF0CB75}" type="parTrans" cxnId="{CF9C7D52-F9E9-41A1-9DD4-0FAAC8D50D70}">
      <dgm:prSet/>
      <dgm:spPr/>
      <dgm:t>
        <a:bodyPr/>
        <a:lstStyle/>
        <a:p>
          <a:endParaRPr lang="en-US"/>
        </a:p>
      </dgm:t>
    </dgm:pt>
    <dgm:pt modelId="{87B31B17-F903-45C0-A9E8-74E657449543}" type="sibTrans" cxnId="{CF9C7D52-F9E9-41A1-9DD4-0FAAC8D50D70}">
      <dgm:prSet/>
      <dgm:spPr/>
      <dgm:t>
        <a:bodyPr/>
        <a:lstStyle/>
        <a:p>
          <a:endParaRPr lang="en-US"/>
        </a:p>
      </dgm:t>
    </dgm:pt>
    <dgm:pt modelId="{AD242E5B-3D80-4C36-A6A6-4D7F9900E5E6}">
      <dgm:prSet phldrT="[Text]"/>
      <dgm:spPr/>
      <dgm:t>
        <a:bodyPr/>
        <a:lstStyle/>
        <a:p>
          <a:r>
            <a:rPr lang="en-US" dirty="0" smtClean="0"/>
            <a:t>Presents boroughs and </a:t>
          </a:r>
          <a:r>
            <a:rPr lang="en-GB" noProof="0" dirty="0" smtClean="0"/>
            <a:t>neighbourhoods</a:t>
          </a:r>
          <a:r>
            <a:rPr lang="en-US" dirty="0" smtClean="0"/>
            <a:t> per postcode </a:t>
          </a:r>
          <a:endParaRPr lang="en-US" dirty="0"/>
        </a:p>
      </dgm:t>
    </dgm:pt>
    <dgm:pt modelId="{434D897C-D23B-4EF2-B45D-13E81B999815}" type="parTrans" cxnId="{8FC12B0B-974D-44BB-AC09-0E7DF017A57C}">
      <dgm:prSet/>
      <dgm:spPr/>
      <dgm:t>
        <a:bodyPr/>
        <a:lstStyle/>
        <a:p>
          <a:endParaRPr lang="en-US"/>
        </a:p>
      </dgm:t>
    </dgm:pt>
    <dgm:pt modelId="{791F2A60-A810-4699-B74D-5CF0DAEAEEEB}" type="sibTrans" cxnId="{8FC12B0B-974D-44BB-AC09-0E7DF017A57C}">
      <dgm:prSet/>
      <dgm:spPr/>
      <dgm:t>
        <a:bodyPr/>
        <a:lstStyle/>
        <a:p>
          <a:endParaRPr lang="en-US"/>
        </a:p>
      </dgm:t>
    </dgm:pt>
    <dgm:pt modelId="{12099D7F-83EA-4F6B-923C-D971F889E2E2}">
      <dgm:prSet phldrT="[Text]"/>
      <dgm:spPr/>
      <dgm:t>
        <a:bodyPr/>
        <a:lstStyle/>
        <a:p>
          <a:r>
            <a:rPr lang="en-US" dirty="0" smtClean="0"/>
            <a:t>Coursera website</a:t>
          </a:r>
          <a:endParaRPr lang="en-US" dirty="0"/>
        </a:p>
      </dgm:t>
    </dgm:pt>
    <dgm:pt modelId="{DEAEA83B-70A9-4B9B-9B6D-BF9DAA8DFAD5}" type="parTrans" cxnId="{0E4F5285-318B-40BA-9DAE-FE5DFBD021E8}">
      <dgm:prSet/>
      <dgm:spPr/>
      <dgm:t>
        <a:bodyPr/>
        <a:lstStyle/>
        <a:p>
          <a:endParaRPr lang="en-US"/>
        </a:p>
      </dgm:t>
    </dgm:pt>
    <dgm:pt modelId="{18EB7747-060A-405E-9579-0BE4618357ED}" type="sibTrans" cxnId="{0E4F5285-318B-40BA-9DAE-FE5DFBD021E8}">
      <dgm:prSet/>
      <dgm:spPr/>
      <dgm:t>
        <a:bodyPr/>
        <a:lstStyle/>
        <a:p>
          <a:endParaRPr lang="en-US"/>
        </a:p>
      </dgm:t>
    </dgm:pt>
    <dgm:pt modelId="{2352FBD9-C6CD-4098-887D-9B3DA68A0563}">
      <dgm:prSet phldrT="[Text]"/>
      <dgm:spPr/>
      <dgm:t>
        <a:bodyPr/>
        <a:lstStyle/>
        <a:p>
          <a:r>
            <a:rPr lang="en-US" dirty="0" smtClean="0"/>
            <a:t>Geospatial data per postcode as CSV file</a:t>
          </a:r>
          <a:endParaRPr lang="en-US" dirty="0"/>
        </a:p>
      </dgm:t>
    </dgm:pt>
    <dgm:pt modelId="{6B06405F-C6D5-48C4-9B69-54E4FAF04F4B}" type="parTrans" cxnId="{E2172026-1C2C-4BA5-B2E8-1B18D293DAE3}">
      <dgm:prSet/>
      <dgm:spPr/>
      <dgm:t>
        <a:bodyPr/>
        <a:lstStyle/>
        <a:p>
          <a:endParaRPr lang="en-US"/>
        </a:p>
      </dgm:t>
    </dgm:pt>
    <dgm:pt modelId="{4C33DD1C-26DF-4CFB-92CB-7D7D8EFD89C7}" type="sibTrans" cxnId="{E2172026-1C2C-4BA5-B2E8-1B18D293DAE3}">
      <dgm:prSet/>
      <dgm:spPr/>
      <dgm:t>
        <a:bodyPr/>
        <a:lstStyle/>
        <a:p>
          <a:endParaRPr lang="en-US"/>
        </a:p>
      </dgm:t>
    </dgm:pt>
    <dgm:pt modelId="{020EAED2-854D-4BA5-ADD5-3EE35D114DA8}">
      <dgm:prSet phldrT="[Text]"/>
      <dgm:spPr/>
      <dgm:t>
        <a:bodyPr/>
        <a:lstStyle/>
        <a:p>
          <a:r>
            <a:rPr lang="en-US" dirty="0" smtClean="0"/>
            <a:t>Provides the latitude and longitude for each postcode</a:t>
          </a:r>
          <a:endParaRPr lang="en-US" dirty="0"/>
        </a:p>
      </dgm:t>
    </dgm:pt>
    <dgm:pt modelId="{87E20F10-3D49-4A7B-8153-31563AE8D366}" type="parTrans" cxnId="{ADD2246D-7495-4A5B-871C-0281EAF43A1D}">
      <dgm:prSet/>
      <dgm:spPr/>
      <dgm:t>
        <a:bodyPr/>
        <a:lstStyle/>
        <a:p>
          <a:endParaRPr lang="en-US"/>
        </a:p>
      </dgm:t>
    </dgm:pt>
    <dgm:pt modelId="{A8236F9F-B001-4208-B693-40B65E104604}" type="sibTrans" cxnId="{ADD2246D-7495-4A5B-871C-0281EAF43A1D}">
      <dgm:prSet/>
      <dgm:spPr/>
      <dgm:t>
        <a:bodyPr/>
        <a:lstStyle/>
        <a:p>
          <a:endParaRPr lang="en-US"/>
        </a:p>
      </dgm:t>
    </dgm:pt>
    <dgm:pt modelId="{D18061D5-67D9-4F5B-97E9-29D93D6C187F}">
      <dgm:prSet phldrT="[Text]"/>
      <dgm:spPr/>
      <dgm:t>
        <a:bodyPr/>
        <a:lstStyle/>
        <a:p>
          <a:r>
            <a:rPr lang="en-US" dirty="0" smtClean="0"/>
            <a:t>Foursquare</a:t>
          </a:r>
          <a:endParaRPr lang="en-US" dirty="0"/>
        </a:p>
      </dgm:t>
    </dgm:pt>
    <dgm:pt modelId="{83210593-8D73-4A46-8FD9-DC977564F3DD}" type="parTrans" cxnId="{879D756E-99EA-42D5-B11B-08C52EC27EC7}">
      <dgm:prSet/>
      <dgm:spPr/>
      <dgm:t>
        <a:bodyPr/>
        <a:lstStyle/>
        <a:p>
          <a:endParaRPr lang="en-US"/>
        </a:p>
      </dgm:t>
    </dgm:pt>
    <dgm:pt modelId="{5D43B5A3-D2AC-4BE4-B6B7-9F5967476005}" type="sibTrans" cxnId="{879D756E-99EA-42D5-B11B-08C52EC27EC7}">
      <dgm:prSet/>
      <dgm:spPr/>
      <dgm:t>
        <a:bodyPr/>
        <a:lstStyle/>
        <a:p>
          <a:endParaRPr lang="en-US"/>
        </a:p>
      </dgm:t>
    </dgm:pt>
    <dgm:pt modelId="{C91F8249-402D-48BE-BF36-8F27D7E6E48C}">
      <dgm:prSet phldrT="[Text]"/>
      <dgm:spPr/>
      <dgm:t>
        <a:bodyPr/>
        <a:lstStyle/>
        <a:p>
          <a:r>
            <a:rPr lang="en-US" dirty="0" smtClean="0"/>
            <a:t>Access through API</a:t>
          </a:r>
          <a:endParaRPr lang="en-US" dirty="0"/>
        </a:p>
      </dgm:t>
    </dgm:pt>
    <dgm:pt modelId="{19DDD90D-ECAF-4C9E-96A2-A1AB96C0ED24}" type="parTrans" cxnId="{D9E9B0E2-0727-47A0-9BBD-3A802CC3291D}">
      <dgm:prSet/>
      <dgm:spPr/>
      <dgm:t>
        <a:bodyPr/>
        <a:lstStyle/>
        <a:p>
          <a:endParaRPr lang="en-US"/>
        </a:p>
      </dgm:t>
    </dgm:pt>
    <dgm:pt modelId="{84A4E294-7B5F-4CB9-BDCA-3932FD4D4AFA}" type="sibTrans" cxnId="{D9E9B0E2-0727-47A0-9BBD-3A802CC3291D}">
      <dgm:prSet/>
      <dgm:spPr/>
      <dgm:t>
        <a:bodyPr/>
        <a:lstStyle/>
        <a:p>
          <a:endParaRPr lang="en-US"/>
        </a:p>
      </dgm:t>
    </dgm:pt>
    <dgm:pt modelId="{A39671EF-3301-4994-832C-C6BE81A4421F}">
      <dgm:prSet phldrT="[Text]"/>
      <dgm:spPr/>
      <dgm:t>
        <a:bodyPr/>
        <a:lstStyle/>
        <a:p>
          <a:r>
            <a:rPr lang="en-US" dirty="0" smtClean="0"/>
            <a:t>Provides venue information based on geospatial data</a:t>
          </a:r>
          <a:endParaRPr lang="en-US" dirty="0"/>
        </a:p>
      </dgm:t>
    </dgm:pt>
    <dgm:pt modelId="{03523988-3008-4ABE-A315-8ED0261396CC}" type="parTrans" cxnId="{58449C01-9F4A-4B6D-9944-0BD8592E7F78}">
      <dgm:prSet/>
      <dgm:spPr/>
      <dgm:t>
        <a:bodyPr/>
        <a:lstStyle/>
        <a:p>
          <a:endParaRPr lang="en-US"/>
        </a:p>
      </dgm:t>
    </dgm:pt>
    <dgm:pt modelId="{4CF5C09F-75AE-42C4-AFD8-131591D9E4B6}" type="sibTrans" cxnId="{58449C01-9F4A-4B6D-9944-0BD8592E7F78}">
      <dgm:prSet/>
      <dgm:spPr/>
      <dgm:t>
        <a:bodyPr/>
        <a:lstStyle/>
        <a:p>
          <a:endParaRPr lang="en-US"/>
        </a:p>
      </dgm:t>
    </dgm:pt>
    <dgm:pt modelId="{7028D766-61D4-4CED-8A7A-234CC3828B05}" type="pres">
      <dgm:prSet presAssocID="{7239D94B-CBAB-4CEE-BC67-21A485C86D68}" presName="Name0" presStyleCnt="0">
        <dgm:presLayoutVars>
          <dgm:dir/>
          <dgm:animLvl val="lvl"/>
          <dgm:resizeHandles val="exact"/>
        </dgm:presLayoutVars>
      </dgm:prSet>
      <dgm:spPr/>
    </dgm:pt>
    <dgm:pt modelId="{EF1D7994-49B1-49ED-8166-742F0B06B18E}" type="pres">
      <dgm:prSet presAssocID="{972444E6-E3F4-46DE-94A7-33AA019187A7}" presName="linNode" presStyleCnt="0"/>
      <dgm:spPr/>
    </dgm:pt>
    <dgm:pt modelId="{F2B84730-8E2C-430A-B0B6-B1C3BDFA88FC}" type="pres">
      <dgm:prSet presAssocID="{972444E6-E3F4-46DE-94A7-33AA019187A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8A740CC-C432-4092-9A01-AB0A358A85B4}" type="pres">
      <dgm:prSet presAssocID="{972444E6-E3F4-46DE-94A7-33AA019187A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DE5C4-FA23-4ED4-BA0C-523DC117F1B3}" type="pres">
      <dgm:prSet presAssocID="{742D959A-BF58-4062-B818-8439A9E93C4E}" presName="sp" presStyleCnt="0"/>
      <dgm:spPr/>
    </dgm:pt>
    <dgm:pt modelId="{F1A08D53-288F-42E6-85D6-4CF142761C6B}" type="pres">
      <dgm:prSet presAssocID="{12099D7F-83EA-4F6B-923C-D971F889E2E2}" presName="linNode" presStyleCnt="0"/>
      <dgm:spPr/>
    </dgm:pt>
    <dgm:pt modelId="{09FA3E44-F14B-4E99-A173-0A90381EFA58}" type="pres">
      <dgm:prSet presAssocID="{12099D7F-83EA-4F6B-923C-D971F889E2E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9B2E0-1538-43CC-98A4-3F8AB58F8E2D}" type="pres">
      <dgm:prSet presAssocID="{12099D7F-83EA-4F6B-923C-D971F889E2E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81798-2F4C-4070-B2DF-E610638FD44D}" type="pres">
      <dgm:prSet presAssocID="{18EB7747-060A-405E-9579-0BE4618357ED}" presName="sp" presStyleCnt="0"/>
      <dgm:spPr/>
    </dgm:pt>
    <dgm:pt modelId="{55F7265D-54FD-4BF3-958F-C8FD5A41D0D3}" type="pres">
      <dgm:prSet presAssocID="{D18061D5-67D9-4F5B-97E9-29D93D6C187F}" presName="linNode" presStyleCnt="0"/>
      <dgm:spPr/>
    </dgm:pt>
    <dgm:pt modelId="{E085B2D4-A1A0-4B3D-8D5C-8C65FF9BF790}" type="pres">
      <dgm:prSet presAssocID="{D18061D5-67D9-4F5B-97E9-29D93D6C187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8CEB2F1-26C6-456F-8AE9-44AB7D66D9C9}" type="pres">
      <dgm:prSet presAssocID="{D18061D5-67D9-4F5B-97E9-29D93D6C187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3189ED-DDF5-4E74-9FC1-D497DE4A8C33}" type="presOf" srcId="{972444E6-E3F4-46DE-94A7-33AA019187A7}" destId="{F2B84730-8E2C-430A-B0B6-B1C3BDFA88FC}" srcOrd="0" destOrd="0" presId="urn:microsoft.com/office/officeart/2005/8/layout/vList5"/>
    <dgm:cxn modelId="{58449C01-9F4A-4B6D-9944-0BD8592E7F78}" srcId="{D18061D5-67D9-4F5B-97E9-29D93D6C187F}" destId="{A39671EF-3301-4994-832C-C6BE81A4421F}" srcOrd="1" destOrd="0" parTransId="{03523988-3008-4ABE-A315-8ED0261396CC}" sibTransId="{4CF5C09F-75AE-42C4-AFD8-131591D9E4B6}"/>
    <dgm:cxn modelId="{0FB18022-A88D-4E57-84A1-BF7C929C5D2B}" type="presOf" srcId="{12099D7F-83EA-4F6B-923C-D971F889E2E2}" destId="{09FA3E44-F14B-4E99-A173-0A90381EFA58}" srcOrd="0" destOrd="0" presId="urn:microsoft.com/office/officeart/2005/8/layout/vList5"/>
    <dgm:cxn modelId="{879D756E-99EA-42D5-B11B-08C52EC27EC7}" srcId="{7239D94B-CBAB-4CEE-BC67-21A485C86D68}" destId="{D18061D5-67D9-4F5B-97E9-29D93D6C187F}" srcOrd="2" destOrd="0" parTransId="{83210593-8D73-4A46-8FD9-DC977564F3DD}" sibTransId="{5D43B5A3-D2AC-4BE4-B6B7-9F5967476005}"/>
    <dgm:cxn modelId="{2D49A840-1E97-4BD8-AD97-E0F9D3D36882}" type="presOf" srcId="{2352FBD9-C6CD-4098-887D-9B3DA68A0563}" destId="{96D9B2E0-1538-43CC-98A4-3F8AB58F8E2D}" srcOrd="0" destOrd="0" presId="urn:microsoft.com/office/officeart/2005/8/layout/vList5"/>
    <dgm:cxn modelId="{ADD2246D-7495-4A5B-871C-0281EAF43A1D}" srcId="{12099D7F-83EA-4F6B-923C-D971F889E2E2}" destId="{020EAED2-854D-4BA5-ADD5-3EE35D114DA8}" srcOrd="1" destOrd="0" parTransId="{87E20F10-3D49-4A7B-8153-31563AE8D366}" sibTransId="{A8236F9F-B001-4208-B693-40B65E104604}"/>
    <dgm:cxn modelId="{2256B903-9BD6-4CD1-B008-6D73A4B271A2}" srcId="{7239D94B-CBAB-4CEE-BC67-21A485C86D68}" destId="{972444E6-E3F4-46DE-94A7-33AA019187A7}" srcOrd="0" destOrd="0" parTransId="{8A9B7E86-AAF4-4325-98E7-BC5F42B6636C}" sibTransId="{742D959A-BF58-4062-B818-8439A9E93C4E}"/>
    <dgm:cxn modelId="{EC497741-837C-42F1-BE66-7D4B23C212F4}" type="presOf" srcId="{020EAED2-854D-4BA5-ADD5-3EE35D114DA8}" destId="{96D9B2E0-1538-43CC-98A4-3F8AB58F8E2D}" srcOrd="0" destOrd="1" presId="urn:microsoft.com/office/officeart/2005/8/layout/vList5"/>
    <dgm:cxn modelId="{CF9C7D52-F9E9-41A1-9DD4-0FAAC8D50D70}" srcId="{972444E6-E3F4-46DE-94A7-33AA019187A7}" destId="{90636013-3D10-4035-A946-2E5907167488}" srcOrd="0" destOrd="0" parTransId="{3DA3A20F-DD42-4E70-8BCB-932B9AF0CB75}" sibTransId="{87B31B17-F903-45C0-A9E8-74E657449543}"/>
    <dgm:cxn modelId="{F864F4E4-0605-4EE9-9120-FEA9B62CEB9A}" type="presOf" srcId="{C91F8249-402D-48BE-BF36-8F27D7E6E48C}" destId="{F8CEB2F1-26C6-456F-8AE9-44AB7D66D9C9}" srcOrd="0" destOrd="0" presId="urn:microsoft.com/office/officeart/2005/8/layout/vList5"/>
    <dgm:cxn modelId="{ACE0D186-692C-489A-949F-4F16BA08C426}" type="presOf" srcId="{90636013-3D10-4035-A946-2E5907167488}" destId="{D8A740CC-C432-4092-9A01-AB0A358A85B4}" srcOrd="0" destOrd="0" presId="urn:microsoft.com/office/officeart/2005/8/layout/vList5"/>
    <dgm:cxn modelId="{0B539D5D-5D16-4EC5-89E4-C38C209304A1}" type="presOf" srcId="{7239D94B-CBAB-4CEE-BC67-21A485C86D68}" destId="{7028D766-61D4-4CED-8A7A-234CC3828B05}" srcOrd="0" destOrd="0" presId="urn:microsoft.com/office/officeart/2005/8/layout/vList5"/>
    <dgm:cxn modelId="{D9E9B0E2-0727-47A0-9BBD-3A802CC3291D}" srcId="{D18061D5-67D9-4F5B-97E9-29D93D6C187F}" destId="{C91F8249-402D-48BE-BF36-8F27D7E6E48C}" srcOrd="0" destOrd="0" parTransId="{19DDD90D-ECAF-4C9E-96A2-A1AB96C0ED24}" sibTransId="{84A4E294-7B5F-4CB9-BDCA-3932FD4D4AFA}"/>
    <dgm:cxn modelId="{0F502463-102F-4B39-8CFC-FA8F2D2B8B44}" type="presOf" srcId="{AD242E5B-3D80-4C36-A6A6-4D7F9900E5E6}" destId="{D8A740CC-C432-4092-9A01-AB0A358A85B4}" srcOrd="0" destOrd="1" presId="urn:microsoft.com/office/officeart/2005/8/layout/vList5"/>
    <dgm:cxn modelId="{0E4F5285-318B-40BA-9DAE-FE5DFBD021E8}" srcId="{7239D94B-CBAB-4CEE-BC67-21A485C86D68}" destId="{12099D7F-83EA-4F6B-923C-D971F889E2E2}" srcOrd="1" destOrd="0" parTransId="{DEAEA83B-70A9-4B9B-9B6D-BF9DAA8DFAD5}" sibTransId="{18EB7747-060A-405E-9579-0BE4618357ED}"/>
    <dgm:cxn modelId="{5C44C704-3AFF-4062-BE8E-BD0C23C09D7D}" type="presOf" srcId="{A39671EF-3301-4994-832C-C6BE81A4421F}" destId="{F8CEB2F1-26C6-456F-8AE9-44AB7D66D9C9}" srcOrd="0" destOrd="1" presId="urn:microsoft.com/office/officeart/2005/8/layout/vList5"/>
    <dgm:cxn modelId="{E2172026-1C2C-4BA5-B2E8-1B18D293DAE3}" srcId="{12099D7F-83EA-4F6B-923C-D971F889E2E2}" destId="{2352FBD9-C6CD-4098-887D-9B3DA68A0563}" srcOrd="0" destOrd="0" parTransId="{6B06405F-C6D5-48C4-9B69-54E4FAF04F4B}" sibTransId="{4C33DD1C-26DF-4CFB-92CB-7D7D8EFD89C7}"/>
    <dgm:cxn modelId="{C30EE026-2522-4BFF-A62C-FF3822190AE9}" type="presOf" srcId="{D18061D5-67D9-4F5B-97E9-29D93D6C187F}" destId="{E085B2D4-A1A0-4B3D-8D5C-8C65FF9BF790}" srcOrd="0" destOrd="0" presId="urn:microsoft.com/office/officeart/2005/8/layout/vList5"/>
    <dgm:cxn modelId="{8FC12B0B-974D-44BB-AC09-0E7DF017A57C}" srcId="{972444E6-E3F4-46DE-94A7-33AA019187A7}" destId="{AD242E5B-3D80-4C36-A6A6-4D7F9900E5E6}" srcOrd="1" destOrd="0" parTransId="{434D897C-D23B-4EF2-B45D-13E81B999815}" sibTransId="{791F2A60-A810-4699-B74D-5CF0DAEAEEEB}"/>
    <dgm:cxn modelId="{89E55DE6-D4FE-4665-A8E0-217B93C61EEC}" type="presParOf" srcId="{7028D766-61D4-4CED-8A7A-234CC3828B05}" destId="{EF1D7994-49B1-49ED-8166-742F0B06B18E}" srcOrd="0" destOrd="0" presId="urn:microsoft.com/office/officeart/2005/8/layout/vList5"/>
    <dgm:cxn modelId="{BEA07333-3306-40D3-908B-D8D5E3D785E3}" type="presParOf" srcId="{EF1D7994-49B1-49ED-8166-742F0B06B18E}" destId="{F2B84730-8E2C-430A-B0B6-B1C3BDFA88FC}" srcOrd="0" destOrd="0" presId="urn:microsoft.com/office/officeart/2005/8/layout/vList5"/>
    <dgm:cxn modelId="{D3BBDF2C-0916-4138-8F2B-CB6F27A50A8D}" type="presParOf" srcId="{EF1D7994-49B1-49ED-8166-742F0B06B18E}" destId="{D8A740CC-C432-4092-9A01-AB0A358A85B4}" srcOrd="1" destOrd="0" presId="urn:microsoft.com/office/officeart/2005/8/layout/vList5"/>
    <dgm:cxn modelId="{5184FB8D-CA82-47C7-961B-64F0C7DDA29D}" type="presParOf" srcId="{7028D766-61D4-4CED-8A7A-234CC3828B05}" destId="{C4ADE5C4-FA23-4ED4-BA0C-523DC117F1B3}" srcOrd="1" destOrd="0" presId="urn:microsoft.com/office/officeart/2005/8/layout/vList5"/>
    <dgm:cxn modelId="{0A1E0413-3292-4BD8-81DF-CAEACA6479FD}" type="presParOf" srcId="{7028D766-61D4-4CED-8A7A-234CC3828B05}" destId="{F1A08D53-288F-42E6-85D6-4CF142761C6B}" srcOrd="2" destOrd="0" presId="urn:microsoft.com/office/officeart/2005/8/layout/vList5"/>
    <dgm:cxn modelId="{7009BA9E-AD4B-479D-9E3B-868E0921F3E2}" type="presParOf" srcId="{F1A08D53-288F-42E6-85D6-4CF142761C6B}" destId="{09FA3E44-F14B-4E99-A173-0A90381EFA58}" srcOrd="0" destOrd="0" presId="urn:microsoft.com/office/officeart/2005/8/layout/vList5"/>
    <dgm:cxn modelId="{089D7134-B735-4A13-B0F3-36A2CE1717DC}" type="presParOf" srcId="{F1A08D53-288F-42E6-85D6-4CF142761C6B}" destId="{96D9B2E0-1538-43CC-98A4-3F8AB58F8E2D}" srcOrd="1" destOrd="0" presId="urn:microsoft.com/office/officeart/2005/8/layout/vList5"/>
    <dgm:cxn modelId="{84C4929F-CA3A-4ACB-B5ED-1BC72A67A0E0}" type="presParOf" srcId="{7028D766-61D4-4CED-8A7A-234CC3828B05}" destId="{E6781798-2F4C-4070-B2DF-E610638FD44D}" srcOrd="3" destOrd="0" presId="urn:microsoft.com/office/officeart/2005/8/layout/vList5"/>
    <dgm:cxn modelId="{BD29D99E-5146-4E5E-9E1B-BCF6E09E91B1}" type="presParOf" srcId="{7028D766-61D4-4CED-8A7A-234CC3828B05}" destId="{55F7265D-54FD-4BF3-958F-C8FD5A41D0D3}" srcOrd="4" destOrd="0" presId="urn:microsoft.com/office/officeart/2005/8/layout/vList5"/>
    <dgm:cxn modelId="{DC091D79-8DDF-4472-A3A1-46A3C1FE4917}" type="presParOf" srcId="{55F7265D-54FD-4BF3-958F-C8FD5A41D0D3}" destId="{E085B2D4-A1A0-4B3D-8D5C-8C65FF9BF790}" srcOrd="0" destOrd="0" presId="urn:microsoft.com/office/officeart/2005/8/layout/vList5"/>
    <dgm:cxn modelId="{C85A6A5A-0B69-405D-AC4F-A6689460CB57}" type="presParOf" srcId="{55F7265D-54FD-4BF3-958F-C8FD5A41D0D3}" destId="{F8CEB2F1-26C6-456F-8AE9-44AB7D66D9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740CC-C432-4092-9A01-AB0A358A85B4}">
      <dsp:nvSpPr>
        <dsp:cNvPr id="0" name=""/>
        <dsp:cNvSpPr/>
      </dsp:nvSpPr>
      <dsp:spPr>
        <a:xfrm rot="5400000">
          <a:off x="5608600" y="-2275414"/>
          <a:ext cx="929332" cy="57160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List of postal codes in Toronto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Presents boroughs and </a:t>
          </a:r>
          <a:r>
            <a:rPr lang="en-GB" sz="1700" kern="1200" noProof="0" dirty="0" smtClean="0"/>
            <a:t>neighbourhoods</a:t>
          </a:r>
          <a:r>
            <a:rPr lang="en-US" sz="1700" kern="1200" dirty="0" smtClean="0"/>
            <a:t> per postcode </a:t>
          </a:r>
          <a:endParaRPr lang="en-US" sz="1700" kern="1200" dirty="0"/>
        </a:p>
      </dsp:txBody>
      <dsp:txXfrm rot="-5400000">
        <a:off x="3215259" y="163293"/>
        <a:ext cx="5670649" cy="838600"/>
      </dsp:txXfrm>
    </dsp:sp>
    <dsp:sp modelId="{F2B84730-8E2C-430A-B0B6-B1C3BDFA88FC}">
      <dsp:nvSpPr>
        <dsp:cNvPr id="0" name=""/>
        <dsp:cNvSpPr/>
      </dsp:nvSpPr>
      <dsp:spPr>
        <a:xfrm>
          <a:off x="0" y="1760"/>
          <a:ext cx="3215258" cy="11616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Wikipedia page</a:t>
          </a:r>
          <a:endParaRPr lang="en-US" sz="3200" kern="1200" dirty="0"/>
        </a:p>
      </dsp:txBody>
      <dsp:txXfrm>
        <a:off x="56708" y="58468"/>
        <a:ext cx="3101842" cy="1048249"/>
      </dsp:txXfrm>
    </dsp:sp>
    <dsp:sp modelId="{96D9B2E0-1538-43CC-98A4-3F8AB58F8E2D}">
      <dsp:nvSpPr>
        <dsp:cNvPr id="0" name=""/>
        <dsp:cNvSpPr/>
      </dsp:nvSpPr>
      <dsp:spPr>
        <a:xfrm rot="5400000">
          <a:off x="5608600" y="-1055666"/>
          <a:ext cx="929332" cy="57160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Geospatial data per postcode as CSV file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Provides the latitude and longitude for each postcode</a:t>
          </a:r>
          <a:endParaRPr lang="en-US" sz="1700" kern="1200" dirty="0"/>
        </a:p>
      </dsp:txBody>
      <dsp:txXfrm rot="-5400000">
        <a:off x="3215259" y="1383041"/>
        <a:ext cx="5670649" cy="838600"/>
      </dsp:txXfrm>
    </dsp:sp>
    <dsp:sp modelId="{09FA3E44-F14B-4E99-A173-0A90381EFA58}">
      <dsp:nvSpPr>
        <dsp:cNvPr id="0" name=""/>
        <dsp:cNvSpPr/>
      </dsp:nvSpPr>
      <dsp:spPr>
        <a:xfrm>
          <a:off x="0" y="1221508"/>
          <a:ext cx="3215258" cy="11616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Coursera website</a:t>
          </a:r>
          <a:endParaRPr lang="en-US" sz="3200" kern="1200" dirty="0"/>
        </a:p>
      </dsp:txBody>
      <dsp:txXfrm>
        <a:off x="56708" y="1278216"/>
        <a:ext cx="3101842" cy="1048249"/>
      </dsp:txXfrm>
    </dsp:sp>
    <dsp:sp modelId="{F8CEB2F1-26C6-456F-8AE9-44AB7D66D9C9}">
      <dsp:nvSpPr>
        <dsp:cNvPr id="0" name=""/>
        <dsp:cNvSpPr/>
      </dsp:nvSpPr>
      <dsp:spPr>
        <a:xfrm rot="5400000">
          <a:off x="5608600" y="164082"/>
          <a:ext cx="929332" cy="57160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Access through API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Provides venue information based on geospatial data</a:t>
          </a:r>
          <a:endParaRPr lang="en-US" sz="1700" kern="1200" dirty="0"/>
        </a:p>
      </dsp:txBody>
      <dsp:txXfrm rot="-5400000">
        <a:off x="3215259" y="2602789"/>
        <a:ext cx="5670649" cy="838600"/>
      </dsp:txXfrm>
    </dsp:sp>
    <dsp:sp modelId="{E085B2D4-A1A0-4B3D-8D5C-8C65FF9BF790}">
      <dsp:nvSpPr>
        <dsp:cNvPr id="0" name=""/>
        <dsp:cNvSpPr/>
      </dsp:nvSpPr>
      <dsp:spPr>
        <a:xfrm>
          <a:off x="0" y="2441257"/>
          <a:ext cx="3215258" cy="11616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Foursquare</a:t>
          </a:r>
          <a:endParaRPr lang="en-US" sz="3200" kern="1200" dirty="0"/>
        </a:p>
      </dsp:txBody>
      <dsp:txXfrm>
        <a:off x="56708" y="2497965"/>
        <a:ext cx="3101842" cy="1048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3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94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7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62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8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9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9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7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8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7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8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32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3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69F27C-EB94-40A0-A285-22F9D727D838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DC23A9-4AAF-4839-935C-963C1CEDC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8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new gym for Toronto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Coursera capstone project</a:t>
            </a:r>
            <a:endParaRPr lang="en-GB" dirty="0"/>
          </a:p>
        </p:txBody>
      </p:sp>
      <p:pic>
        <p:nvPicPr>
          <p:cNvPr id="1028" name="Picture 4" descr="Planet Fitness opens new Ontario location - Canadian Busines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80" y="785314"/>
            <a:ext cx="5897036" cy="29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Conslusion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803" y="3872324"/>
            <a:ext cx="5972382" cy="2716640"/>
          </a:xfrm>
          <a:prstGeom prst="rect">
            <a:avLst/>
          </a:prstGeom>
        </p:spPr>
      </p:pic>
      <p:sp>
        <p:nvSpPr>
          <p:cNvPr id="6" name="Up Ribbon 5"/>
          <p:cNvSpPr/>
          <p:nvPr/>
        </p:nvSpPr>
        <p:spPr>
          <a:xfrm>
            <a:off x="1154954" y="2391393"/>
            <a:ext cx="10106081" cy="1808921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Based on the results above, one would want to open a gym in the neighbourhood of Kensington Market, Grange Park, Chinatown in Toronto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436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9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idea and background</a:t>
            </a:r>
            <a:endParaRPr lang="en-GB" dirty="0"/>
          </a:p>
        </p:txBody>
      </p:sp>
      <p:pic>
        <p:nvPicPr>
          <p:cNvPr id="2050" name="Picture 2" descr="Oil, Gas Companies Target of Germany's Carbon Levy Plan | Rig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04" y="4295775"/>
            <a:ext cx="3574205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4954" y="4295775"/>
            <a:ext cx="3245596" cy="1905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question targets individual business people, who decided to open a gym.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57815" y="4295775"/>
            <a:ext cx="3245596" cy="1905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question targets gym chains, which want to open a new venue in Toronto.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154954" y="3019425"/>
            <a:ext cx="10448457" cy="7715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Which neighbourhood in Toronto is the best fit to open a new gym?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168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70836600"/>
              </p:ext>
            </p:extLst>
          </p:nvPr>
        </p:nvGraphicFramePr>
        <p:xfrm>
          <a:off x="1228725" y="2533650"/>
          <a:ext cx="8931274" cy="360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06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1019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Preparation of the data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Enrich the neighbourhood data by the Foursquare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Create dummies for the existence of venue categories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/>
              <a:t>Existent = 1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smtClean="0"/>
              <a:t>Non-existent = 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Group the data by neighbourhoods and sum the dummy variables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Count of each venue category per neighbourhood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8864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preparation – screen shot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1" y="3188598"/>
            <a:ext cx="11659596" cy="18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425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Separation of data frame in neighbourhoods with gyms and neighbourhoods without gym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Data with gyms to train the model and find correlations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Data without gyms for prediction of the number of gyms based on existence of other venues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Polynomial regression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To find the correlation between gyms and the existence of other venues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 smtClean="0"/>
              <a:t>R-squared score: 0.95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42" y="5144928"/>
            <a:ext cx="49911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148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24757"/>
            <a:ext cx="5600098" cy="2235477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6092687" y="2961859"/>
            <a:ext cx="5592418" cy="3558210"/>
          </a:xfrm>
          <a:prstGeom prst="irregularSeal2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Based on the model, one would expect 2 gyms in Kensington Market, Grange Park, Chinatown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56804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08" y="3364808"/>
            <a:ext cx="8456185" cy="32927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7908" y="2594113"/>
            <a:ext cx="845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The circles show the five different neighbourhoods as identified by the model and presented in the table before.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402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067891"/>
          </a:xfrm>
        </p:spPr>
        <p:txBody>
          <a:bodyPr/>
          <a:lstStyle/>
          <a:p>
            <a:r>
              <a:rPr lang="en-US" dirty="0"/>
              <a:t>Even though the model evaluation shows rather a high R-squared score (0.95), the sample size of the </a:t>
            </a:r>
            <a:r>
              <a:rPr lang="en-US" dirty="0" err="1"/>
              <a:t>neighbourhoods</a:t>
            </a:r>
            <a:r>
              <a:rPr lang="en-US" dirty="0"/>
              <a:t> with gyms is small (29 </a:t>
            </a:r>
            <a:r>
              <a:rPr lang="en-US" dirty="0" err="1"/>
              <a:t>neighbourhoods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Thus</a:t>
            </a:r>
            <a:r>
              <a:rPr lang="en-US" dirty="0"/>
              <a:t>, the results should be read with </a:t>
            </a:r>
            <a:r>
              <a:rPr lang="en-US" dirty="0" smtClean="0"/>
              <a:t>care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3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314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A new gym for Toronto</vt:lpstr>
      <vt:lpstr>Project idea and background</vt:lpstr>
      <vt:lpstr>Data</vt:lpstr>
      <vt:lpstr>Methodology</vt:lpstr>
      <vt:lpstr>Data preparation – screen shot</vt:lpstr>
      <vt:lpstr>Methodology (continued)</vt:lpstr>
      <vt:lpstr>Results</vt:lpstr>
      <vt:lpstr>Results</vt:lpstr>
      <vt:lpstr>Discussion</vt:lpstr>
      <vt:lpstr>Conslusion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gym for Toronto</dc:title>
  <dc:creator>Becker Alexander</dc:creator>
  <cp:lastModifiedBy>Becker Alexander</cp:lastModifiedBy>
  <cp:revision>9</cp:revision>
  <dcterms:created xsi:type="dcterms:W3CDTF">2020-03-31T11:27:02Z</dcterms:created>
  <dcterms:modified xsi:type="dcterms:W3CDTF">2020-03-31T13:28:22Z</dcterms:modified>
</cp:coreProperties>
</file>