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Barlow ExtraLight"/>
      <p:regular r:id="rId20"/>
      <p:bold r:id="rId21"/>
      <p:italic r:id="rId22"/>
      <p:boldItalic r:id="rId23"/>
    </p:embeddedFont>
    <p:embeddedFont>
      <p:font typeface="Hepta Slab Medium"/>
      <p:regular r:id="rId24"/>
      <p:bold r:id="rId25"/>
    </p:embeddedFont>
    <p:embeddedFont>
      <p:font typeface="Hepta Slab Light"/>
      <p:regular r:id="rId26"/>
      <p:bold r:id="rId27"/>
    </p:embeddedFont>
    <p:embeddedFont>
      <p:font typeface="Hepta Slab"/>
      <p:regular r:id="rId28"/>
      <p:bold r:id="rId29"/>
    </p:embeddedFont>
    <p:embeddedFont>
      <p:font typeface="Barlow Medium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font" Target="fonts/BarlowExtraLight-regular.fntdata"/><Relationship Id="rId41" Type="http://schemas.openxmlformats.org/officeDocument/2006/relationships/font" Target="fonts/Barlow-boldItalic.fntdata"/><Relationship Id="rId22" Type="http://schemas.openxmlformats.org/officeDocument/2006/relationships/font" Target="fonts/BarlowExtraLight-italic.fntdata"/><Relationship Id="rId21" Type="http://schemas.openxmlformats.org/officeDocument/2006/relationships/font" Target="fonts/BarlowExtraLight-bold.fntdata"/><Relationship Id="rId24" Type="http://schemas.openxmlformats.org/officeDocument/2006/relationships/font" Target="fonts/HeptaSlabMedium-regular.fntdata"/><Relationship Id="rId23" Type="http://schemas.openxmlformats.org/officeDocument/2006/relationships/font" Target="fonts/BarlowExtra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Light-regular.fntdata"/><Relationship Id="rId25" Type="http://schemas.openxmlformats.org/officeDocument/2006/relationships/font" Target="fonts/HeptaSlabMedium-bold.fntdata"/><Relationship Id="rId28" Type="http://schemas.openxmlformats.org/officeDocument/2006/relationships/font" Target="fonts/HeptaSlab-regular.fntdata"/><Relationship Id="rId27" Type="http://schemas.openxmlformats.org/officeDocument/2006/relationships/font" Target="fonts/HeptaSlab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pta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Medium-bold.fntdata"/><Relationship Id="rId30" Type="http://schemas.openxmlformats.org/officeDocument/2006/relationships/font" Target="fonts/BarlowMedium-regular.fntdata"/><Relationship Id="rId11" Type="http://schemas.openxmlformats.org/officeDocument/2006/relationships/slide" Target="slides/slide6.xml"/><Relationship Id="rId33" Type="http://schemas.openxmlformats.org/officeDocument/2006/relationships/font" Target="fonts/Barlow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Medium-italic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.fntdata"/><Relationship Id="rId12" Type="http://schemas.openxmlformats.org/officeDocument/2006/relationships/slide" Target="slides/slide7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10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2.xml"/><Relationship Id="rId39" Type="http://schemas.openxmlformats.org/officeDocument/2006/relationships/font" Target="fonts/Barlow-bold.fntdata"/><Relationship Id="rId16" Type="http://schemas.openxmlformats.org/officeDocument/2006/relationships/slide" Target="slides/slide11.xml"/><Relationship Id="rId38" Type="http://schemas.openxmlformats.org/officeDocument/2006/relationships/font" Target="fonts/Barl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051526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051526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0515269b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0515269b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30515269bd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30515269b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0515269b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0515269b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1023ebc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31023ebc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0515269bd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0515269b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0515269b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0515269b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0515269bd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0515269bd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0515269b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0515269b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0515269bd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0515269b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0515269b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0515269b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39deff8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39deff8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0515269bd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30515269b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0515269b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0515269b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670875"/>
            <a:ext cx="78783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500"/>
              <a:t>Prediction of Bitcoin Price Direction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descr="A black and white photo of a soccer player jumping to catch a soccer ball ." id="327" name="Google Shape;327;p47"/>
          <p:cNvPicPr preferRelativeResize="0"/>
          <p:nvPr/>
        </p:nvPicPr>
        <p:blipFill rotWithShape="1">
          <a:blip r:embed="rId3">
            <a:alphaModFix/>
          </a:blip>
          <a:srcRect b="377" l="0" r="0" t="377"/>
          <a:stretch/>
        </p:blipFill>
        <p:spPr>
          <a:xfrm>
            <a:off x="3286125" y="2361096"/>
            <a:ext cx="2790825" cy="158162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7"/>
          <p:cNvSpPr txBox="1"/>
          <p:nvPr/>
        </p:nvSpPr>
        <p:spPr>
          <a:xfrm>
            <a:off x="2837850" y="4525775"/>
            <a:ext cx="404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repo: https://github.com/alexber2024/ml1</a:t>
            </a:r>
            <a:endParaRPr sz="13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29" name="Google Shape;329;p47"/>
          <p:cNvSpPr txBox="1"/>
          <p:nvPr/>
        </p:nvSpPr>
        <p:spPr>
          <a:xfrm>
            <a:off x="3836900" y="4057250"/>
            <a:ext cx="168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By Alexander Berezinsky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idx="1" type="subTitle"/>
          </p:nvPr>
        </p:nvSpPr>
        <p:spPr>
          <a:xfrm>
            <a:off x="791150" y="522625"/>
            <a:ext cx="52347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Classification report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90" name="Google Shape;390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25" y="1729425"/>
            <a:ext cx="7361151" cy="3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idx="1" type="subTitle"/>
          </p:nvPr>
        </p:nvSpPr>
        <p:spPr>
          <a:xfrm>
            <a:off x="791150" y="522625"/>
            <a:ext cx="47307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Trading strategy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97" name="Google Shape;397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650" y="1815850"/>
            <a:ext cx="5026125" cy="26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7"/>
          <p:cNvSpPr/>
          <p:nvPr/>
        </p:nvSpPr>
        <p:spPr>
          <a:xfrm>
            <a:off x="8118650" y="3855850"/>
            <a:ext cx="226800" cy="17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0" name="Google Shape;400;p57"/>
          <p:cNvSpPr txBox="1"/>
          <p:nvPr/>
        </p:nvSpPr>
        <p:spPr>
          <a:xfrm>
            <a:off x="315200" y="2571750"/>
            <a:ext cx="341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On every hour: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Buy Bitcoins when the model predicts upward movement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Sell one hour later.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Repeat 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Simulation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06" name="Google Shape;40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7" name="Google Shape;4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500" y="1827950"/>
            <a:ext cx="5822299" cy="29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8"/>
          <p:cNvSpPr txBox="1"/>
          <p:nvPr/>
        </p:nvSpPr>
        <p:spPr>
          <a:xfrm>
            <a:off x="252100" y="2773450"/>
            <a:ext cx="299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Accuracy of 0.57%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Conclusions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414" name="Google Shape;414;p5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9"/>
          <p:cNvSpPr txBox="1"/>
          <p:nvPr/>
        </p:nvSpPr>
        <p:spPr>
          <a:xfrm>
            <a:off x="277300" y="2004450"/>
            <a:ext cx="368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Bitcoin price is not entirely random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Huge potential to improve accuracy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Low accuracy can still be significant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Theory != practice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335" name="Google Shape;335;p4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idx="1" type="subTitle"/>
          </p:nvPr>
        </p:nvSpPr>
        <p:spPr>
          <a:xfrm>
            <a:off x="791150" y="522625"/>
            <a:ext cx="7352700" cy="7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Predict the u</a:t>
            </a:r>
            <a:r>
              <a:rPr lang="en">
                <a:solidFill>
                  <a:srgbClr val="0B5394"/>
                </a:solidFill>
              </a:rPr>
              <a:t>npredictable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41" name="Google Shape;341;p49"/>
          <p:cNvSpPr txBox="1"/>
          <p:nvPr>
            <p:ph idx="2" type="body"/>
          </p:nvPr>
        </p:nvSpPr>
        <p:spPr>
          <a:xfrm>
            <a:off x="677100" y="2571750"/>
            <a:ext cx="3205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Launched on January 3, 2009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Based on cryptography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From 0.1 cent to 100,000 USD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Not regulated, free market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Continuous trading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50" y="2234547"/>
            <a:ext cx="3864902" cy="2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ML approach</a:t>
            </a:r>
            <a:endParaRPr/>
          </a:p>
        </p:txBody>
      </p:sp>
      <p:sp>
        <p:nvSpPr>
          <p:cNvPr id="349" name="Google Shape;349;p50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idx="1" type="subTitle"/>
          </p:nvPr>
        </p:nvSpPr>
        <p:spPr>
          <a:xfrm>
            <a:off x="791150" y="522625"/>
            <a:ext cx="46674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Original dataset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55" name="Google Shape;355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6625"/>
            <a:ext cx="8839199" cy="16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/>
          <p:nvPr/>
        </p:nvSpPr>
        <p:spPr>
          <a:xfrm>
            <a:off x="152400" y="4349300"/>
            <a:ext cx="859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Downloaded from Kaggle: https://www.kaggle.com/datasets/zackyzac/bitcoin-dataset-hourly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subTitle"/>
          </p:nvPr>
        </p:nvSpPr>
        <p:spPr>
          <a:xfrm>
            <a:off x="791150" y="522625"/>
            <a:ext cx="556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Transformed dataset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7550"/>
            <a:ext cx="8839202" cy="243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idx="1" type="subTitle"/>
          </p:nvPr>
        </p:nvSpPr>
        <p:spPr>
          <a:xfrm>
            <a:off x="791150" y="522625"/>
            <a:ext cx="55626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Row samples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70" name="Google Shape;370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350" y="1664075"/>
            <a:ext cx="5363523" cy="347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Models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377" name="Google Shape;377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4"/>
          <p:cNvSpPr txBox="1"/>
          <p:nvPr/>
        </p:nvSpPr>
        <p:spPr>
          <a:xfrm>
            <a:off x="791150" y="2294400"/>
            <a:ext cx="7261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Logistic Regression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Decision Tree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Random Forest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Cross Validation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Light"/>
              <a:buChar char="●"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Hyperparameter tuning - Grid search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84" name="Google Shape;384;p55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