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0" cy="29260800"/>
  <p:notesSz cx="7315200" cy="96012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8" autoAdjust="0"/>
    <p:restoredTop sz="94660" autoAdjust="0"/>
  </p:normalViewPr>
  <p:slideViewPr>
    <p:cSldViewPr>
      <p:cViewPr>
        <p:scale>
          <a:sx n="40" d="100"/>
          <a:sy n="40" d="100"/>
        </p:scale>
        <p:origin x="-2262" y="-54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Filter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Desk Chair</c:v>
                </c:pt>
                <c:pt idx="1">
                  <c:v>Comfy Chair</c:v>
                </c:pt>
                <c:pt idx="2">
                  <c:v>Outdoors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36.144100000000002</c:v>
                </c:pt>
                <c:pt idx="1">
                  <c:v>89.205799999999996</c:v>
                </c:pt>
                <c:pt idx="2">
                  <c:v>90.438000000000002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Outlier Filter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Desk Chair</c:v>
                </c:pt>
                <c:pt idx="1">
                  <c:v>Comfy Chair</c:v>
                </c:pt>
                <c:pt idx="2">
                  <c:v>Outdoors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40.014400000000002</c:v>
                </c:pt>
                <c:pt idx="1">
                  <c:v>111.3672</c:v>
                </c:pt>
                <c:pt idx="2">
                  <c:v>175.2132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826432"/>
        <c:axId val="44298240"/>
      </c:barChart>
      <c:catAx>
        <c:axId val="93826432"/>
        <c:scaling>
          <c:orientation val="minMax"/>
        </c:scaling>
        <c:delete val="0"/>
        <c:axPos val="b"/>
        <c:majorTickMark val="out"/>
        <c:minorTickMark val="none"/>
        <c:tickLblPos val="nextTo"/>
        <c:crossAx val="44298240"/>
        <c:crosses val="autoZero"/>
        <c:auto val="1"/>
        <c:lblAlgn val="ctr"/>
        <c:lblOffset val="100"/>
        <c:noMultiLvlLbl val="0"/>
      </c:catAx>
      <c:valAx>
        <c:axId val="44298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826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1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1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4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1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0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9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7200" y="407771"/>
            <a:ext cx="35661600" cy="2941499"/>
          </a:xfrm>
          <a:prstGeom prst="roundRect">
            <a:avLst>
              <a:gd name="adj" fmla="val 194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3657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/>
              <a:t>Tracked Feature Outlier Detection</a:t>
            </a:r>
          </a:p>
          <a:p>
            <a:pPr algn="ctr"/>
            <a:r>
              <a:rPr lang="en-US" sz="4800" dirty="0" smtClean="0"/>
              <a:t>Nicolas </a:t>
            </a:r>
            <a:r>
              <a:rPr lang="en-US" sz="4800" dirty="0" err="1" smtClean="0"/>
              <a:t>Feltman</a:t>
            </a:r>
            <a:r>
              <a:rPr lang="en-US" sz="4800" dirty="0" smtClean="0"/>
              <a:t> (</a:t>
            </a:r>
            <a:r>
              <a:rPr lang="en-US" sz="4800" dirty="0" err="1" smtClean="0"/>
              <a:t>nfeltman</a:t>
            </a:r>
            <a:r>
              <a:rPr lang="en-US" sz="4800" dirty="0" smtClean="0"/>
              <a:t>)</a:t>
            </a:r>
            <a:r>
              <a:rPr lang="en-US" sz="4800" dirty="0" smtClean="0"/>
              <a:t>		Alex </a:t>
            </a:r>
            <a:r>
              <a:rPr lang="en-US" sz="4800" dirty="0" err="1" smtClean="0"/>
              <a:t>Beutel</a:t>
            </a:r>
            <a:r>
              <a:rPr lang="en-US" sz="4800" dirty="0" smtClean="0"/>
              <a:t> (</a:t>
            </a:r>
            <a:r>
              <a:rPr lang="en-US" sz="4800" dirty="0" err="1" smtClean="0"/>
              <a:t>abeutel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9601200"/>
            <a:ext cx="17792700" cy="19278600"/>
            <a:chOff x="381000" y="9677400"/>
            <a:chExt cx="17449800" cy="19278600"/>
          </a:xfrm>
        </p:grpSpPr>
        <p:sp>
          <p:nvSpPr>
            <p:cNvPr id="7" name="Rounded Rectangle 6"/>
            <p:cNvSpPr/>
            <p:nvPr/>
          </p:nvSpPr>
          <p:spPr>
            <a:xfrm>
              <a:off x="381000" y="9677400"/>
              <a:ext cx="17449800" cy="19278600"/>
            </a:xfrm>
            <a:prstGeom prst="roundRect">
              <a:avLst>
                <a:gd name="adj" fmla="val 527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7700" y="9949076"/>
              <a:ext cx="16878300" cy="2271309"/>
            </a:xfrm>
            <a:prstGeom prst="roundRect">
              <a:avLst>
                <a:gd name="adj" fmla="val 3169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9800" y="9982200"/>
              <a:ext cx="1263684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/>
                  </a:solidFill>
                </a:rPr>
                <a:t>Application:</a:t>
              </a:r>
            </a:p>
            <a:p>
              <a:r>
                <a:rPr lang="en-US" sz="7200" dirty="0" smtClean="0">
                  <a:solidFill>
                    <a:schemeClr val="bg1"/>
                  </a:solidFill>
                </a:rPr>
                <a:t>Structure from Motion</a:t>
              </a:r>
              <a:endParaRPr lang="en-US" sz="7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16600" y="9601200"/>
            <a:ext cx="17602200" cy="17830800"/>
            <a:chOff x="381000" y="9677400"/>
            <a:chExt cx="17449800" cy="19278600"/>
          </a:xfrm>
        </p:grpSpPr>
        <p:sp>
          <p:nvSpPr>
            <p:cNvPr id="13" name="Rounded Rectangle 12"/>
            <p:cNvSpPr/>
            <p:nvPr/>
          </p:nvSpPr>
          <p:spPr>
            <a:xfrm>
              <a:off x="381000" y="9677400"/>
              <a:ext cx="17449800" cy="19278600"/>
            </a:xfrm>
            <a:prstGeom prst="roundRect">
              <a:avLst>
                <a:gd name="adj" fmla="val 51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47700" y="9949076"/>
              <a:ext cx="16878300" cy="2477791"/>
            </a:xfrm>
            <a:prstGeom prst="roundRect">
              <a:avLst>
                <a:gd name="adj" fmla="val 3169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800" y="9982200"/>
              <a:ext cx="142494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/>
                  </a:solidFill>
                </a:rPr>
                <a:t>Application:</a:t>
              </a:r>
            </a:p>
            <a:p>
              <a:r>
                <a:rPr lang="en-US" sz="7200" dirty="0" smtClean="0">
                  <a:solidFill>
                    <a:schemeClr val="bg1"/>
                  </a:solidFill>
                </a:rPr>
                <a:t>Robust Movement Isolation</a:t>
              </a:r>
              <a:endParaRPr lang="en-US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57200" y="3657600"/>
            <a:ext cx="35585400" cy="5791200"/>
          </a:xfrm>
          <a:prstGeom prst="roundRect">
            <a:avLst>
              <a:gd name="adj" fmla="val 118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563619" y="23289287"/>
                <a:ext cx="7365818" cy="242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54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/>
                            </a:rPr>
                            <m:t>=4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54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619" y="23289287"/>
                <a:ext cx="7365818" cy="24289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546231" y="15839182"/>
            <a:ext cx="15853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incorporates all data.  It deals well with noise, but large outliers could be problematic.  </a:t>
            </a:r>
          </a:p>
          <a:p>
            <a:r>
              <a:rPr lang="en-US" sz="3200" dirty="0" smtClean="0"/>
              <a:t>Goal: Find erroneous traces and cull them from the data set.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563619" y="12344400"/>
            <a:ext cx="15836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</a:t>
            </a:r>
            <a:r>
              <a:rPr lang="en-US" sz="3200" dirty="0" smtClean="0"/>
              <a:t> - Structure from motion: given traces of points under orthographic projection, reconstruct the structure of the scene and the location of the camera. </a:t>
            </a:r>
            <a:endParaRPr lang="en-US" sz="3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546231" y="13527362"/>
            <a:ext cx="15853445" cy="2093638"/>
            <a:chOff x="3505200" y="14325599"/>
            <a:chExt cx="11163300" cy="1511587"/>
          </a:xfrm>
        </p:grpSpPr>
        <p:sp>
          <p:nvSpPr>
            <p:cNvPr id="39" name="Rectangle 38"/>
            <p:cNvSpPr/>
            <p:nvPr/>
          </p:nvSpPr>
          <p:spPr>
            <a:xfrm>
              <a:off x="3505200" y="14325599"/>
              <a:ext cx="11163300" cy="15115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53544" y="14514753"/>
              <a:ext cx="3259281" cy="113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 matrix of the points through time should be largely rank-3.</a:t>
              </a:r>
              <a:endParaRPr 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110787" y="14650280"/>
                  <a:ext cx="5372100" cy="1111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en-US" sz="3600" b="0" i="1" smtClean="0">
                                <a:latin typeface="Cambria Math"/>
                              </a:rPr>
                              <m:t>⋯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l-GR" sz="3600" b="0" i="1" smtClean="0">
                            <a:latin typeface="Cambria Math"/>
                            <a:ea typeface="Cambria Math"/>
                          </a:rPr>
                          <m:t>Σ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/>
                                <a:ea typeface="Cambria Math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787" y="14650280"/>
                  <a:ext cx="5372100" cy="111113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9258300" y="17068800"/>
            <a:ext cx="8141376" cy="5501638"/>
            <a:chOff x="2209286" y="19718488"/>
            <a:chExt cx="12295034" cy="8347593"/>
          </a:xfrm>
        </p:grpSpPr>
        <p:pic>
          <p:nvPicPr>
            <p:cNvPr id="1031" name="Picture 7" descr="C:\Users\nfeltman\Desktop\MLPROJECT\CMU-10-701-Project\poster_images\chair-errors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2" t="3419" r="5199" b="6301"/>
            <a:stretch/>
          </p:blipFill>
          <p:spPr bwMode="auto">
            <a:xfrm>
              <a:off x="2221414" y="19718488"/>
              <a:ext cx="7458321" cy="417310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nfeltman\Desktop\MLPROJECT\CMU-10-701-Project\poster_images\chair-errors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" t="3408" r="5522" b="6071"/>
            <a:stretch/>
          </p:blipFill>
          <p:spPr bwMode="auto">
            <a:xfrm rot="5400000">
              <a:off x="7978476" y="21540238"/>
              <a:ext cx="8347591" cy="47040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nfeltman\Desktop\MLPROJECT\CMU-10-701-Project\poster_images\outdoor3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7" t="4067" r="5020" b="7050"/>
            <a:stretch/>
          </p:blipFill>
          <p:spPr bwMode="auto">
            <a:xfrm>
              <a:off x="2209286" y="23957046"/>
              <a:ext cx="7470448" cy="41090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20455012" y="12410182"/>
            <a:ext cx="13832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</a:t>
            </a:r>
            <a:r>
              <a:rPr lang="en-US" sz="3200" dirty="0" smtClean="0"/>
              <a:t> - Robust movement isolation: given shaky video of a moving object, separate the camera motion from scene motion. 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1219200" y="3988004"/>
            <a:ext cx="34146791" cy="5155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0254232" y="4210553"/>
                <a:ext cx="5622828" cy="457805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itchFamily="18" charset="0"/>
                          <a:ea typeface="Cambria Math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endParaRPr lang="en-US" sz="3600" b="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6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232" y="4210553"/>
                <a:ext cx="5622828" cy="45780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29379349" y="4314128"/>
            <a:ext cx="5291651" cy="1383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Train naïve Gaussian mixture model.</a:t>
            </a:r>
            <a:endParaRPr lang="en-US" sz="3600" dirty="0"/>
          </a:p>
        </p:txBody>
      </p:sp>
      <p:sp>
        <p:nvSpPr>
          <p:cNvPr id="34" name="Rectangle 33"/>
          <p:cNvSpPr/>
          <p:nvPr/>
        </p:nvSpPr>
        <p:spPr>
          <a:xfrm>
            <a:off x="29965483" y="7696200"/>
            <a:ext cx="2819400" cy="8745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Score Traces</a:t>
            </a:r>
            <a:endParaRPr lang="en-US" sz="3600" dirty="0"/>
          </a:p>
        </p:txBody>
      </p:sp>
      <p:sp>
        <p:nvSpPr>
          <p:cNvPr id="35" name="Right Arrow 34"/>
          <p:cNvSpPr/>
          <p:nvPr/>
        </p:nvSpPr>
        <p:spPr>
          <a:xfrm>
            <a:off x="26003083" y="4608493"/>
            <a:ext cx="3200400" cy="77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546231" y="4114801"/>
            <a:ext cx="12725400" cy="4800599"/>
            <a:chOff x="1143000" y="4114800"/>
            <a:chExt cx="12725400" cy="4800599"/>
          </a:xfrm>
        </p:grpSpPr>
        <p:sp>
          <p:nvSpPr>
            <p:cNvPr id="25" name="Rectangle 24"/>
            <p:cNvSpPr/>
            <p:nvPr/>
          </p:nvSpPr>
          <p:spPr>
            <a:xfrm>
              <a:off x="1143000" y="4114800"/>
              <a:ext cx="5334000" cy="47968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Feature Tracking </a:t>
              </a:r>
            </a:p>
            <a:p>
              <a:pPr algn="ctr"/>
              <a:r>
                <a:rPr lang="en-US" sz="5400" dirty="0" smtClean="0"/>
                <a:t>(SIFT)</a:t>
              </a:r>
            </a:p>
            <a:p>
              <a:pPr algn="ctr"/>
              <a:r>
                <a:rPr lang="en-US" sz="5400" dirty="0" smtClean="0"/>
                <a:t>+</a:t>
              </a:r>
            </a:p>
            <a:p>
              <a:pPr algn="ctr"/>
              <a:r>
                <a:rPr lang="en-US" sz="5400" dirty="0" smtClean="0"/>
                <a:t>Feature Matching</a:t>
              </a:r>
            </a:p>
            <a:p>
              <a:pPr algn="ctr"/>
              <a:r>
                <a:rPr lang="en-US" sz="5400" dirty="0" smtClean="0"/>
                <a:t>(KLT)</a:t>
              </a:r>
              <a:endParaRPr lang="en-US" sz="5400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125074" y="7306772"/>
              <a:ext cx="2171326" cy="10158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0058400" y="5292436"/>
                  <a:ext cx="3810000" cy="36229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3600" b="0" i="1" smtClean="0">
                            <a:latin typeface="Cambria Math"/>
                          </a:rPr>
                          <m:t>⋯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600" b="0" dirty="0" smtClean="0">
                    <a:latin typeface="Cambria Math"/>
                  </a:endParaRPr>
                </a:p>
                <a:p>
                  <a:endParaRPr lang="en-US" sz="3600" b="0" dirty="0" smtClean="0"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400" y="5292436"/>
                  <a:ext cx="3810000" cy="36229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C:\Users\nfeltman\Desktop\MLPROJECT\CMU-10-701-Project\poster_images\KLT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6" t="7248" r="21365" b="11510"/>
            <a:stretch/>
          </p:blipFill>
          <p:spPr bwMode="auto">
            <a:xfrm>
              <a:off x="6705600" y="4307792"/>
              <a:ext cx="3118515" cy="277880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10461632" y="4184949"/>
            <a:ext cx="3784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Image-space traces of features  through time.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9735799" y="19583400"/>
            <a:ext cx="15240001" cy="7543800"/>
            <a:chOff x="20164926" y="20345400"/>
            <a:chExt cx="15240001" cy="7543800"/>
          </a:xfrm>
        </p:grpSpPr>
        <p:sp>
          <p:nvSpPr>
            <p:cNvPr id="52" name="Rectangle 51"/>
            <p:cNvSpPr/>
            <p:nvPr/>
          </p:nvSpPr>
          <p:spPr>
            <a:xfrm>
              <a:off x="20164926" y="20345400"/>
              <a:ext cx="15240001" cy="7543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 descr="C:\Users\nfeltman\Desktop\MLPROJECT\CMU-10-701-Project\poster_images\klt-traces2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" t="2962" r="5427" b="6519"/>
            <a:stretch/>
          </p:blipFill>
          <p:spPr bwMode="auto">
            <a:xfrm rot="5400000">
              <a:off x="18963452" y="22230135"/>
              <a:ext cx="6883560" cy="38051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nfeltman\Desktop\MLPROJECT\CMU-10-701-Project\poster_images\gmm-motion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9" t="4921" r="5110" b="6773"/>
            <a:stretch/>
          </p:blipFill>
          <p:spPr bwMode="auto">
            <a:xfrm rot="5400000">
              <a:off x="24256842" y="22265726"/>
              <a:ext cx="6883560" cy="373395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nfeltman\Desktop\MLPROJECT\CMU-10-701-Project\poster_images\alex30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660021" y="22155979"/>
              <a:ext cx="6883562" cy="38720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40"/>
            <p:cNvSpPr/>
            <p:nvPr/>
          </p:nvSpPr>
          <p:spPr>
            <a:xfrm>
              <a:off x="24604970" y="23545800"/>
              <a:ext cx="998230" cy="13829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/>
            <p:cNvSpPr/>
            <p:nvPr/>
          </p:nvSpPr>
          <p:spPr>
            <a:xfrm>
              <a:off x="29862770" y="23534410"/>
              <a:ext cx="998230" cy="13829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5365991" y="304800"/>
            <a:ext cx="9814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213578" y="22952892"/>
            <a:ext cx="8217786" cy="5389497"/>
            <a:chOff x="697056" y="18072110"/>
            <a:chExt cx="11714748" cy="7358142"/>
          </a:xfrm>
        </p:grpSpPr>
        <p:sp>
          <p:nvSpPr>
            <p:cNvPr id="70" name="Rectangle 69"/>
            <p:cNvSpPr/>
            <p:nvPr/>
          </p:nvSpPr>
          <p:spPr>
            <a:xfrm>
              <a:off x="697056" y="18072110"/>
              <a:ext cx="11669575" cy="7302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8" name="Chart 57"/>
            <p:cNvGraphicFramePr/>
            <p:nvPr>
              <p:extLst>
                <p:ext uri="{D42A27DB-BD31-4B8C-83A1-F6EECF244321}">
                  <p14:modId xmlns:p14="http://schemas.microsoft.com/office/powerpoint/2010/main" val="183545815"/>
                </p:ext>
              </p:extLst>
            </p:nvPr>
          </p:nvGraphicFramePr>
          <p:xfrm>
            <a:off x="753204" y="18126442"/>
            <a:ext cx="11658600" cy="7303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  <p:sp>
        <p:nvSpPr>
          <p:cNvPr id="72" name="TextBox 71"/>
          <p:cNvSpPr txBox="1"/>
          <p:nvPr/>
        </p:nvSpPr>
        <p:spPr>
          <a:xfrm>
            <a:off x="1563619" y="22402800"/>
            <a:ext cx="6970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</a:t>
            </a:r>
            <a:r>
              <a:rPr lang="el-GR" sz="3200" dirty="0" smtClean="0"/>
              <a:t>Π</a:t>
            </a:r>
            <a:r>
              <a:rPr lang="en-US" sz="3200" dirty="0" smtClean="0"/>
              <a:t>-score measures how well the scene can be factorized.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1563619" y="25791855"/>
            <a:ext cx="7219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filtering method improves the</a:t>
            </a:r>
          </a:p>
          <a:p>
            <a:r>
              <a:rPr lang="el-GR" sz="3200" dirty="0" smtClean="0"/>
              <a:t>Π</a:t>
            </a:r>
            <a:r>
              <a:rPr lang="en-US" sz="3200" dirty="0" smtClean="0"/>
              <a:t>-score in all cases. When there are many erroneous traces to be filtered (due to scene movement), we show substantial improvement.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1563619" y="17068800"/>
            <a:ext cx="6607169" cy="502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Intuition: </a:t>
            </a:r>
            <a:r>
              <a:rPr lang="en-US" sz="4400" dirty="0" smtClean="0"/>
              <a:t>Valid traces (of static objects) are largely  similar; others are not.</a:t>
            </a:r>
          </a:p>
          <a:p>
            <a:pPr algn="ctr"/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4400" b="1" dirty="0" smtClean="0"/>
              <a:t>Method: </a:t>
            </a:r>
            <a:r>
              <a:rPr lang="en-US" sz="4400" dirty="0" smtClean="0"/>
              <a:t>Filter out the 10% of traces with the lowest probabilities in the </a:t>
            </a:r>
            <a:r>
              <a:rPr lang="en-US" sz="4400" dirty="0"/>
              <a:t>G</a:t>
            </a:r>
            <a:r>
              <a:rPr lang="en-US" sz="4400" dirty="0" smtClean="0"/>
              <a:t>aussian mixture model.</a:t>
            </a:r>
            <a:endParaRPr lang="en-US" sz="44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18516600" y="27577726"/>
            <a:ext cx="17602200" cy="1302074"/>
          </a:xfrm>
          <a:prstGeom prst="roundRect">
            <a:avLst>
              <a:gd name="adj" fmla="val 3541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0415050" y="13563600"/>
            <a:ext cx="13832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Intuition</a:t>
            </a:r>
            <a:r>
              <a:rPr lang="en-US" sz="3200" dirty="0" smtClean="0"/>
              <a:t>: Moving objects in the scene leave very different traces than static objects, regardless of camera motion. </a:t>
            </a:r>
            <a:endParaRPr lang="en-US" sz="3200" dirty="0"/>
          </a:p>
        </p:txBody>
      </p:sp>
      <p:sp>
        <p:nvSpPr>
          <p:cNvPr id="77" name="Rectangle 76"/>
          <p:cNvSpPr/>
          <p:nvPr/>
        </p:nvSpPr>
        <p:spPr>
          <a:xfrm>
            <a:off x="19202400" y="14768960"/>
            <a:ext cx="16626867" cy="45996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/>
              <a:t>Method: </a:t>
            </a:r>
            <a:r>
              <a:rPr lang="en-US" sz="3600" dirty="0" smtClean="0"/>
              <a:t>Build a model to determine if a pixel in a particular frame represents a moving or static object.  We assume </a:t>
            </a:r>
            <a:r>
              <a:rPr lang="en-US" sz="3600" i="1" dirty="0" smtClean="0"/>
              <a:t>independence</a:t>
            </a:r>
            <a:r>
              <a:rPr lang="en-US" sz="3600" dirty="0" smtClean="0"/>
              <a:t> among both pixels and traces.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0865601" y="16383000"/>
                <a:ext cx="13365390" cy="1587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𝑝𝑖𝑥𝑒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/>
                            </a:rPr>
                            <m:t>moving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4000" b="0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en-US" sz="4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4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40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4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4000" b="0" i="1" smtClean="0">
                                          <a:latin typeface="Cambria Math"/>
                                        </a:rPr>
                                        <m:t>𝑝𝑖𝑥𝑒</m:t>
                                      </m:r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smtClean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5601" y="16383000"/>
                <a:ext cx="13365390" cy="158742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2226850" y="15925800"/>
                <a:ext cx="93686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Movement</m:t>
                      </m:r>
                      <m:r>
                        <a:rPr lang="en-US" sz="4000" b="0" i="0" smtClean="0">
                          <a:latin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Score</m:t>
                      </m:r>
                      <m:r>
                        <a:rPr lang="en-US" sz="4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derived</m:t>
                      </m:r>
                      <m:r>
                        <a:rPr lang="en-US" sz="4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from</m:t>
                      </m:r>
                      <m:r>
                        <a:rPr lang="en-US" sz="4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GMM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850" y="15925800"/>
                <a:ext cx="9368655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335503" y="17722889"/>
                <a:ext cx="12911740" cy="1587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𝑝𝑖𝑥𝑒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/>
                            </a:rPr>
                            <m:t>static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4000" b="0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en-US" sz="4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4000" b="0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en-US" sz="4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4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40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4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4000" b="0" i="1" smtClean="0">
                                          <a:latin typeface="Cambria Math"/>
                                        </a:rPr>
                                        <m:t>𝑝𝑖𝑥𝑒</m:t>
                                      </m:r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b="0" i="1" smtClean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503" y="17722889"/>
                <a:ext cx="12911740" cy="158742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ight Arrow 80"/>
          <p:cNvSpPr/>
          <p:nvPr/>
        </p:nvSpPr>
        <p:spPr>
          <a:xfrm>
            <a:off x="26003083" y="7772400"/>
            <a:ext cx="3200400" cy="77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5400000">
            <a:off x="30677737" y="6303215"/>
            <a:ext cx="1549912" cy="77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14546825" y="7256245"/>
            <a:ext cx="5526712" cy="77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782800" y="7934980"/>
            <a:ext cx="480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Take 1-step differentials in time.</a:t>
            </a:r>
            <a:endParaRPr lang="en-US" sz="2800" dirty="0"/>
          </a:p>
        </p:txBody>
      </p:sp>
      <p:pic>
        <p:nvPicPr>
          <p:cNvPr id="1026" name="Picture 2" descr="C:\Users\nfeltman\Desktop\MLPROJECT\CMU-10-701-Project\poster_images\hotel-traces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9" t="5040" r="10763" b="9386"/>
          <a:stretch/>
        </p:blipFill>
        <p:spPr bwMode="auto">
          <a:xfrm>
            <a:off x="15432741" y="4326391"/>
            <a:ext cx="3236259" cy="298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1918323" y="5867400"/>
            <a:ext cx="3133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Take average over 100 runs, randomized by GMM initialization.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26128815" y="5294293"/>
            <a:ext cx="3208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points in 2(F-1) dimensions.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19024334" y="27736800"/>
            <a:ext cx="8483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C. </a:t>
            </a:r>
            <a:r>
              <a:rPr lang="en-US" sz="2200" dirty="0" err="1" smtClean="0"/>
              <a:t>Tomasi</a:t>
            </a:r>
            <a:r>
              <a:rPr lang="en-US" sz="2200" dirty="0" smtClean="0"/>
              <a:t>, T. </a:t>
            </a:r>
            <a:r>
              <a:rPr lang="en-US" sz="2200" dirty="0" err="1" smtClean="0"/>
              <a:t>Kanade</a:t>
            </a:r>
            <a:r>
              <a:rPr lang="en-US" sz="2200" dirty="0" smtClean="0"/>
              <a:t>.  </a:t>
            </a:r>
            <a:r>
              <a:rPr lang="en-US" sz="2200" u="sng" dirty="0" smtClean="0"/>
              <a:t>Detection and Tracking of Point Features</a:t>
            </a:r>
            <a:r>
              <a:rPr lang="en-US" sz="2200" dirty="0" smtClean="0"/>
              <a:t>. 1991.</a:t>
            </a:r>
          </a:p>
          <a:p>
            <a:r>
              <a:rPr lang="en-US" sz="2200" dirty="0" smtClean="0"/>
              <a:t>B. Lucas, T. </a:t>
            </a:r>
            <a:r>
              <a:rPr lang="en-US" sz="2200" dirty="0" err="1" smtClean="0"/>
              <a:t>Kanade</a:t>
            </a:r>
            <a:r>
              <a:rPr lang="en-US" sz="2200" dirty="0" smtClean="0"/>
              <a:t>. </a:t>
            </a:r>
            <a:r>
              <a:rPr lang="en-US" sz="2200" u="sng" dirty="0" smtClean="0"/>
              <a:t>An Iterative Image Registration Technique with an Application to Stereo Vision</a:t>
            </a:r>
            <a:r>
              <a:rPr lang="en-US" sz="2200" dirty="0" smtClean="0"/>
              <a:t>.  1981.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355799" y="27736800"/>
            <a:ext cx="7439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Code:  http</a:t>
            </a:r>
            <a:r>
              <a:rPr lang="en-US" sz="2200" dirty="0"/>
              <a:t>://</a:t>
            </a:r>
            <a:r>
              <a:rPr lang="en-US" sz="2200" dirty="0" smtClean="0"/>
              <a:t>note.sonots.com/SciSoftware/Factorization.html</a:t>
            </a:r>
          </a:p>
          <a:p>
            <a:r>
              <a:rPr lang="en-US" sz="2200" dirty="0"/>
              <a:t>KLT Code: http://www.ces.clemson.edu/~stb/klt/</a:t>
            </a:r>
            <a:endParaRPr lang="en-US" sz="2200" dirty="0"/>
          </a:p>
        </p:txBody>
      </p:sp>
      <p:sp>
        <p:nvSpPr>
          <p:cNvPr id="71" name="TextBox 70"/>
          <p:cNvSpPr txBox="1"/>
          <p:nvPr/>
        </p:nvSpPr>
        <p:spPr>
          <a:xfrm>
            <a:off x="11716986" y="13822740"/>
            <a:ext cx="5593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SVD can be used to recover feature location and camera movement.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7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653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Feltman</dc:creator>
  <cp:lastModifiedBy>Nicolas Feltman</cp:lastModifiedBy>
  <cp:revision>45</cp:revision>
  <cp:lastPrinted>2012-05-01T22:22:02Z</cp:lastPrinted>
  <dcterms:created xsi:type="dcterms:W3CDTF">2012-05-01T04:21:55Z</dcterms:created>
  <dcterms:modified xsi:type="dcterms:W3CDTF">2012-05-02T04:35:26Z</dcterms:modified>
</cp:coreProperties>
</file>