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64" r:id="rId1"/>
  </p:sldMasterIdLst>
  <p:notesMasterIdLst>
    <p:notesMasterId r:id="rId15"/>
  </p:notesMasterIdLst>
  <p:sldIdLst>
    <p:sldId id="256" r:id="rId2"/>
    <p:sldId id="260" r:id="rId3"/>
    <p:sldId id="281" r:id="rId4"/>
    <p:sldId id="282" r:id="rId5"/>
    <p:sldId id="283" r:id="rId6"/>
    <p:sldId id="286" r:id="rId7"/>
    <p:sldId id="287" r:id="rId8"/>
    <p:sldId id="288" r:id="rId9"/>
    <p:sldId id="262" r:id="rId10"/>
    <p:sldId id="265" r:id="rId11"/>
    <p:sldId id="280" r:id="rId12"/>
    <p:sldId id="284" r:id="rId13"/>
    <p:sldId id="28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99FF"/>
    <a:srgbClr val="FFFFFF"/>
    <a:srgbClr val="009900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832" autoAdjust="0"/>
  </p:normalViewPr>
  <p:slideViewPr>
    <p:cSldViewPr>
      <p:cViewPr>
        <p:scale>
          <a:sx n="70" d="100"/>
          <a:sy n="70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rPr lang="ru-RU" sz="2160" b="1" i="0" u="none" strike="noStrike" baseline="0" dirty="0" smtClean="0"/>
              <a:t>Транзит через территорию России</a:t>
            </a:r>
            <a:endParaRPr lang="ru-RU" dirty="0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1316152798798319"/>
          <c:y val="3.728801616009772E-2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7030A0"/>
            </a:solidFill>
          </c:spPr>
          <c:explosion val="25"/>
          <c:dPt>
            <c:idx val="0"/>
            <c:spPr>
              <a:solidFill>
                <a:srgbClr val="FF00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="1" smtClean="0"/>
                      <a:t>0,98</a:t>
                    </a:r>
                    <a:endParaRPr lang="en-US" b="1"/>
                  </a:p>
                </c:rich>
              </c:tx>
              <c:showVal val="1"/>
            </c:dLbl>
            <c:dLbl>
              <c:idx val="1"/>
              <c:layout>
                <c:manualLayout>
                  <c:x val="-0.14609045270185941"/>
                  <c:y val="-2.419824092382462E-2"/>
                </c:manualLayout>
              </c:layout>
              <c:tx>
                <c:rich>
                  <a:bodyPr/>
                  <a:lstStyle/>
                  <a:p>
                    <a:r>
                      <a:rPr lang="en-US" b="1" dirty="0" smtClean="0"/>
                      <a:t>100</a:t>
                    </a:r>
                    <a:endParaRPr lang="en-US" b="1" dirty="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b="1">
                    <a:solidFill>
                      <a:srgbClr val="000000"/>
                    </a:solidFill>
                  </a:defRPr>
                </a:pPr>
                <a:endParaRPr lang="ru-RU"/>
              </a:p>
            </c:txPr>
            <c:showVal val="1"/>
            <c:showLeaderLines val="1"/>
          </c:dLbls>
          <c:cat>
            <c:strRef>
              <c:f>Лист1!$A$2:$A$3</c:f>
              <c:strCache>
                <c:ptCount val="2"/>
                <c:pt idx="0">
                  <c:v>Россия</c:v>
                </c:pt>
                <c:pt idx="1">
                  <c:v>Другие гос-ва Европы и Азии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0.98</c:v>
                </c:pt>
                <c:pt idx="1">
                  <c:v>100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59518601772414159"/>
          <c:y val="0.18083030817709841"/>
          <c:w val="0.37555961600410526"/>
          <c:h val="0.33003536866466965"/>
        </c:manualLayout>
      </c:layout>
      <c:txPr>
        <a:bodyPr/>
        <a:lstStyle/>
        <a:p>
          <a:pPr>
            <a:defRPr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>
                <a:solidFill>
                  <a:srgbClr val="009900"/>
                </a:solidFill>
              </a:defRPr>
            </a:pPr>
            <a:r>
              <a:rPr lang="ru-RU" sz="2160" b="1" i="0" u="none" strike="noStrike" baseline="0" dirty="0" smtClean="0">
                <a:solidFill>
                  <a:srgbClr val="009900"/>
                </a:solidFill>
              </a:rPr>
              <a:t>Транзитный потенциал России</a:t>
            </a:r>
            <a:endParaRPr lang="ru-RU" dirty="0">
              <a:solidFill>
                <a:srgbClr val="009900"/>
              </a:solidFill>
            </a:endParaRPr>
          </a:p>
        </c:rich>
      </c:tx>
      <c:layout>
        <c:manualLayout>
          <c:xMode val="edge"/>
          <c:yMode val="edge"/>
          <c:x val="0.1316152798798319"/>
          <c:y val="3.7288016160097734E-2"/>
        </c:manualLayout>
      </c:layout>
    </c:title>
    <c:view3D>
      <c:rotX val="30"/>
      <c:rotY val="60"/>
      <c:perspective val="0"/>
    </c:view3D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009900"/>
            </a:solidFill>
          </c:spPr>
          <c:explosion val="25"/>
          <c:dPt>
            <c:idx val="0"/>
          </c:dPt>
          <c:dPt>
            <c:idx val="1"/>
            <c:spPr>
              <a:solidFill>
                <a:schemeClr val="accent3">
                  <a:lumMod val="10000"/>
                </a:schemeClr>
              </a:solidFill>
            </c:spPr>
          </c:dPt>
          <c:dLbls>
            <c:dLbl>
              <c:idx val="0"/>
              <c:layout>
                <c:manualLayout>
                  <c:x val="-8.1931273679469244E-2"/>
                  <c:y val="-0.11497677862077761"/>
                </c:manualLayout>
              </c:layout>
              <c:tx>
                <c:rich>
                  <a:bodyPr/>
                  <a:lstStyle/>
                  <a:p>
                    <a:pPr>
                      <a:defRPr b="1">
                        <a:solidFill>
                          <a:srgbClr val="000000"/>
                        </a:solidFill>
                      </a:defRPr>
                    </a:pPr>
                    <a:r>
                      <a:rPr lang="en-US" b="1" smtClean="0"/>
                      <a:t>0,98</a:t>
                    </a:r>
                    <a:endParaRPr lang="en-US" b="1"/>
                  </a:p>
                </c:rich>
              </c:tx>
              <c:spPr/>
              <c:showVal val="1"/>
            </c:dLbl>
            <c:dLbl>
              <c:idx val="1"/>
              <c:layout>
                <c:manualLayout>
                  <c:x val="-0.14609045270185941"/>
                  <c:y val="-2.4198240923824627E-2"/>
                </c:manualLayout>
              </c:layout>
              <c:tx>
                <c:rich>
                  <a:bodyPr/>
                  <a:lstStyle/>
                  <a:p>
                    <a:pPr>
                      <a:defRPr b="1">
                        <a:solidFill>
                          <a:srgbClr val="000000"/>
                        </a:solidFill>
                      </a:defRPr>
                    </a:pPr>
                    <a:r>
                      <a:rPr lang="en-US" b="1" dirty="0" smtClean="0"/>
                      <a:t>100</a:t>
                    </a:r>
                    <a:endParaRPr lang="en-US" b="1" dirty="0"/>
                  </a:p>
                </c:rich>
              </c:tx>
              <c:spPr/>
              <c:showVal val="1"/>
            </c:dLbl>
            <c:txPr>
              <a:bodyPr/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 lang="ru-RU"/>
              </a:p>
            </c:txPr>
            <c:showVal val="1"/>
            <c:showLeaderLines val="1"/>
          </c:dLbls>
          <c:cat>
            <c:strRef>
              <c:f>Лист1!$A$2:$A$3</c:f>
              <c:strCache>
                <c:ptCount val="2"/>
                <c:pt idx="0">
                  <c:v>Используется</c:v>
                </c:pt>
                <c:pt idx="1">
                  <c:v>Общие возможности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</c:v>
                </c:pt>
                <c:pt idx="1">
                  <c:v>100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view3D>
      <c:rAngAx val="1"/>
    </c:view3D>
    <c:plotArea>
      <c:layout>
        <c:manualLayout>
          <c:layoutTarget val="inner"/>
          <c:xMode val="edge"/>
          <c:yMode val="edge"/>
          <c:x val="7.8701548895545786E-2"/>
          <c:y val="3.7726340816291372E-2"/>
          <c:w val="0.90029043249624385"/>
          <c:h val="0.48939094722877868"/>
        </c:manualLayout>
      </c:layout>
      <c:bar3D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FFC000"/>
            </a:solidFill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29</a:t>
                    </a:r>
                    <a:r>
                      <a:rPr lang="ru-RU" smtClean="0"/>
                      <a:t> дней</a:t>
                    </a:r>
                    <a:endParaRPr lang="en-US"/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20</a:t>
                    </a:r>
                    <a:r>
                      <a:rPr lang="ru-RU" smtClean="0"/>
                      <a:t> дней</a:t>
                    </a:r>
                    <a:endParaRPr lang="en-US"/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20</a:t>
                    </a:r>
                    <a:r>
                      <a:rPr lang="ru-RU" smtClean="0"/>
                      <a:t> дней</a:t>
                    </a:r>
                    <a:endParaRPr lang="en-US"/>
                  </a:p>
                </c:rich>
              </c:tx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ru-RU" smtClean="0"/>
                      <a:t>Менее </a:t>
                    </a:r>
                    <a:r>
                      <a:rPr lang="en-US" smtClean="0"/>
                      <a:t>10</a:t>
                    </a:r>
                    <a:r>
                      <a:rPr lang="ru-RU" smtClean="0"/>
                      <a:t> дгнй</a:t>
                    </a:r>
                    <a:endParaRPr lang="en-US"/>
                  </a:p>
                </c:rich>
              </c:tx>
              <c:showVal val="1"/>
            </c:dLbl>
            <c:showVal val="1"/>
          </c:dLbls>
          <c:cat>
            <c:strRef>
              <c:f>Лист1!$A$2:$A$5</c:f>
              <c:strCache>
                <c:ptCount val="4"/>
                <c:pt idx="0">
                  <c:v>Российский экспорт</c:v>
                </c:pt>
                <c:pt idx="1">
                  <c:v>Китайский экспорт</c:v>
                </c:pt>
                <c:pt idx="2">
                  <c:v>Чилийский экспорт</c:v>
                </c:pt>
                <c:pt idx="3">
                  <c:v>Европейский экспорт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29</c:v>
                </c:pt>
                <c:pt idx="1">
                  <c:v>20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</c:ser>
        <c:shape val="cylinder"/>
        <c:axId val="46499712"/>
        <c:axId val="94593408"/>
        <c:axId val="0"/>
      </c:bar3DChart>
      <c:catAx>
        <c:axId val="46499712"/>
        <c:scaling>
          <c:orientation val="minMax"/>
        </c:scaling>
        <c:axPos val="b"/>
        <c:tickLblPos val="nextTo"/>
        <c:crossAx val="94593408"/>
        <c:crosses val="autoZero"/>
        <c:auto val="1"/>
        <c:lblAlgn val="ctr"/>
        <c:lblOffset val="100"/>
      </c:catAx>
      <c:valAx>
        <c:axId val="94593408"/>
        <c:scaling>
          <c:orientation val="minMax"/>
        </c:scaling>
        <c:axPos val="l"/>
        <c:majorGridlines/>
        <c:numFmt formatCode="General" sourceLinked="1"/>
        <c:tickLblPos val="nextTo"/>
        <c:crossAx val="46499712"/>
        <c:crosses val="autoZero"/>
        <c:crossBetween val="between"/>
      </c:valAx>
    </c:plotArea>
    <c:plotVisOnly val="1"/>
  </c:chart>
  <c:spPr>
    <a:solidFill>
      <a:schemeClr val="accent5">
        <a:lumMod val="75000"/>
      </a:schemeClr>
    </a:solidFill>
    <a:ln>
      <a:solidFill>
        <a:schemeClr val="tx1">
          <a:lumMod val="50000"/>
        </a:schemeClr>
      </a:solidFill>
    </a:ln>
  </c:spPr>
  <c:txPr>
    <a:bodyPr/>
    <a:lstStyle/>
    <a:p>
      <a:pPr>
        <a:defRPr sz="1800">
          <a:solidFill>
            <a:srgbClr val="000000"/>
          </a:solidFill>
        </a:defRPr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layout/>
      <c:txPr>
        <a:bodyPr/>
        <a:lstStyle/>
        <a:p>
          <a:pPr>
            <a:defRPr>
              <a:solidFill>
                <a:srgbClr val="000000"/>
              </a:solidFill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title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Грузооборот России</c:v>
                </c:pt>
              </c:strCache>
            </c:strRef>
          </c:tx>
          <c:spPr>
            <a:solidFill>
              <a:srgbClr val="FF0000"/>
            </a:solidFill>
          </c:spPr>
          <c:explosion val="25"/>
          <c:dPt>
            <c:idx val="0"/>
            <c:explosion val="0"/>
          </c:dPt>
          <c:dPt>
            <c:idx val="1"/>
            <c:spPr>
              <a:solidFill>
                <a:schemeClr val="accent6">
                  <a:lumMod val="10000"/>
                </a:schemeClr>
              </a:solidFill>
            </c:spPr>
          </c:dPt>
          <c:cat>
            <c:strRef>
              <c:f>Лист1!$A$2:$A$3</c:f>
              <c:strCache>
                <c:ptCount val="2"/>
                <c:pt idx="0">
                  <c:v>южный бассейн</c:v>
                </c:pt>
                <c:pt idx="1">
                  <c:v>Остальные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33</c:v>
                </c:pt>
                <c:pt idx="1">
                  <c:v>90</c:v>
                </c:pt>
              </c:numCache>
            </c:numRef>
          </c:val>
        </c:ser>
        <c:firstSliceAng val="0"/>
      </c:pieChart>
    </c:plotArea>
    <c:legend>
      <c:legendPos val="r"/>
      <c:layout/>
      <c:spPr>
        <a:solidFill>
          <a:schemeClr val="tx2">
            <a:lumMod val="50000"/>
          </a:schemeClr>
        </a:solidFill>
      </c:spPr>
      <c:txPr>
        <a:bodyPr/>
        <a:lstStyle/>
        <a:p>
          <a:pPr>
            <a:defRPr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layout/>
      <c:txPr>
        <a:bodyPr/>
        <a:lstStyle/>
        <a:p>
          <a:pPr>
            <a:defRPr sz="28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title>
    <c:view3D>
      <c:rAngAx val="1"/>
    </c:view3D>
    <c:plotArea>
      <c:layout>
        <c:manualLayout>
          <c:layoutTarget val="inner"/>
          <c:xMode val="edge"/>
          <c:yMode val="edge"/>
          <c:x val="9.1939985661023182E-2"/>
          <c:y val="0.29822793215856913"/>
          <c:w val="0.89414706823916634"/>
          <c:h val="0.47408549089064106"/>
        </c:manualLayout>
      </c:layout>
      <c:bar3D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Мощности портов Азово-Черноморского бассейна увеличатся с действующих 
</c:v>
                </c:pt>
              </c:strCache>
            </c:strRef>
          </c:tx>
          <c:spPr>
            <a:solidFill>
              <a:srgbClr val="FF0000"/>
            </a:solidFill>
          </c:spPr>
          <c:dLbls>
            <c:dLbl>
              <c:idx val="0"/>
              <c:layout>
                <c:manualLayout>
                  <c:x val="0"/>
                  <c:y val="-0.05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264</a:t>
                    </a:r>
                    <a:r>
                      <a:rPr lang="ru-RU" dirty="0" smtClean="0"/>
                      <a:t> млн. тонн</a:t>
                    </a:r>
                    <a:endParaRPr lang="en-US" dirty="0"/>
                  </a:p>
                </c:rich>
              </c:tx>
              <c:showVal val="1"/>
            </c:dLbl>
            <c:dLbl>
              <c:idx val="1"/>
              <c:layout>
                <c:manualLayout>
                  <c:x val="0"/>
                  <c:y val="-5.625000000000000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425,4</a:t>
                    </a:r>
                    <a:r>
                      <a:rPr lang="ru-RU" dirty="0" smtClean="0"/>
                      <a:t> млн. тонн</a:t>
                    </a:r>
                    <a:endParaRPr lang="en-US" dirty="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Val val="1"/>
          </c:dLbls>
          <c:cat>
            <c:strRef>
              <c:f>Лист1!$A$2:$A$3</c:f>
              <c:strCache>
                <c:ptCount val="1"/>
                <c:pt idx="0">
                  <c:v>в 1,6 - 1,7 раза соответственно.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264</c:v>
                </c:pt>
                <c:pt idx="1">
                  <c:v>425.4</c:v>
                </c:pt>
              </c:numCache>
            </c:numRef>
          </c:val>
        </c:ser>
        <c:shape val="box"/>
        <c:axId val="120563968"/>
        <c:axId val="122034048"/>
        <c:axId val="0"/>
      </c:bar3DChart>
      <c:catAx>
        <c:axId val="12056396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22034048"/>
        <c:crosses val="autoZero"/>
        <c:auto val="1"/>
        <c:lblAlgn val="ctr"/>
        <c:lblOffset val="100"/>
      </c:catAx>
      <c:valAx>
        <c:axId val="1220340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ru-RU"/>
          </a:p>
        </c:txPr>
        <c:crossAx val="120563968"/>
        <c:crosses val="autoZero"/>
        <c:crossBetween val="between"/>
      </c:valAx>
    </c:plotArea>
    <c:plotVisOnly val="1"/>
  </c:chart>
  <c:spPr>
    <a:solidFill>
      <a:schemeClr val="accent3">
        <a:lumMod val="75000"/>
      </a:schemeClr>
    </a:solidFill>
  </c:spPr>
  <c:txPr>
    <a:bodyPr/>
    <a:lstStyle/>
    <a:p>
      <a:pPr>
        <a:defRPr sz="1800"/>
      </a:pPr>
      <a:endParaRPr lang="ru-RU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FF82D-623F-4734-91E0-34F632C67573}" type="datetimeFigureOut">
              <a:rPr lang="ru-RU" smtClean="0"/>
              <a:pPr/>
              <a:t>31.03.2019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F78F-5874-4928-B830-B46DDCF19C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0FD3977-7D55-4FA1-BF43-384B7FDA695F}" type="datetimeFigureOut">
              <a:rPr lang="ru-RU" smtClean="0"/>
              <a:pPr/>
              <a:t>31.03.2019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B7D6764-7A9D-4A7A-A542-CD76088F7C9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3977-7D55-4FA1-BF43-384B7FDA695F}" type="datetimeFigureOut">
              <a:rPr lang="ru-RU" smtClean="0"/>
              <a:pPr/>
              <a:t>31.03.2019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764-7A9D-4A7A-A542-CD76088F7C9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3977-7D55-4FA1-BF43-384B7FDA695F}" type="datetimeFigureOut">
              <a:rPr lang="ru-RU" smtClean="0"/>
              <a:pPr/>
              <a:t>31.03.2019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764-7A9D-4A7A-A542-CD76088F7C9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0FD3977-7D55-4FA1-BF43-384B7FDA695F}" type="datetimeFigureOut">
              <a:rPr lang="ru-RU" smtClean="0"/>
              <a:pPr/>
              <a:t>31.03.2019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764-7A9D-4A7A-A542-CD76088F7C9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0FD3977-7D55-4FA1-BF43-384B7FDA695F}" type="datetimeFigureOut">
              <a:rPr lang="ru-RU" smtClean="0"/>
              <a:pPr/>
              <a:t>31.03.2019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B7D6764-7A9D-4A7A-A542-CD76088F7C95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0FD3977-7D55-4FA1-BF43-384B7FDA695F}" type="datetimeFigureOut">
              <a:rPr lang="ru-RU" smtClean="0"/>
              <a:pPr/>
              <a:t>31.03.2019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B7D6764-7A9D-4A7A-A542-CD76088F7C9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0FD3977-7D55-4FA1-BF43-384B7FDA695F}" type="datetimeFigureOut">
              <a:rPr lang="ru-RU" smtClean="0"/>
              <a:pPr/>
              <a:t>31.03.2019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B7D6764-7A9D-4A7A-A542-CD76088F7C9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3977-7D55-4FA1-BF43-384B7FDA695F}" type="datetimeFigureOut">
              <a:rPr lang="ru-RU" smtClean="0"/>
              <a:pPr/>
              <a:t>31.03.2019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6764-7A9D-4A7A-A542-CD76088F7C9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0FD3977-7D55-4FA1-BF43-384B7FDA695F}" type="datetimeFigureOut">
              <a:rPr lang="ru-RU" smtClean="0"/>
              <a:pPr/>
              <a:t>31.03.2019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B7D6764-7A9D-4A7A-A542-CD76088F7C9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0FD3977-7D55-4FA1-BF43-384B7FDA695F}" type="datetimeFigureOut">
              <a:rPr lang="ru-RU" smtClean="0"/>
              <a:pPr/>
              <a:t>31.03.2019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B7D6764-7A9D-4A7A-A542-CD76088F7C9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0FD3977-7D55-4FA1-BF43-384B7FDA695F}" type="datetimeFigureOut">
              <a:rPr lang="ru-RU" smtClean="0"/>
              <a:pPr/>
              <a:t>31.03.2019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B7D6764-7A9D-4A7A-A542-CD76088F7C9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0FD3977-7D55-4FA1-BF43-384B7FDA695F}" type="datetimeFigureOut">
              <a:rPr lang="ru-RU" smtClean="0"/>
              <a:pPr/>
              <a:t>31.03.2019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B7D6764-7A9D-4A7A-A542-CD76088F7C9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3" descr="https://static.norma.uz/images/135091_9859c9ed8746dcb44766fdb7e02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62116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Федотова Анна ТС 16</a:t>
            </a:r>
            <a:r>
              <a:rPr lang="en-US" sz="24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endParaRPr lang="ru-RU" sz="2400" b="1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06" y="2357430"/>
            <a:ext cx="885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Развитие морских портов ЮФО.</a:t>
            </a:r>
            <a:endParaRPr lang="ru-RU" sz="44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0" y="594997"/>
          <a:ext cx="9144000" cy="633446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144000"/>
              </a:tblGrid>
              <a:tr h="765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ru-RU" sz="2000" b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Несоответствие между недостаточным уровнем развития </a:t>
                      </a:r>
                      <a:r>
                        <a:rPr kumimoji="0" lang="ru-RU" sz="2000" b="0" kern="12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транспортно-логистического</a:t>
                      </a:r>
                      <a:r>
                        <a:rPr kumimoji="0" lang="ru-RU" sz="2000" b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комплекса ЮФО, эффективностью и качеством его функционирования;</a:t>
                      </a:r>
                      <a:endParaRPr kumimoji="0" lang="ru-RU" sz="2000" b="0" kern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684036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ru-RU" sz="2000" b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Несбалансированное развитие различных видов транспорта в условиях ограниченных инвестиционных ресурсов, что привело к их нерациональному соотношению в транспортном балансе региона, в частности, к ослаблению позиции гражданской авиации и внутреннего водного транспорта, снижению конкурентных преимуществ транспортной инфраструктуры юга страны на рынке транспортных услуг;</a:t>
                      </a:r>
                      <a:endParaRPr lang="ru-RU" sz="2000" b="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3426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ru-RU" sz="2000" b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Недостаточная техническая оснащенность морских и речных портов, дефицит складских и накопительных терминалов, низкая пропускная способность припортовых железнодорожных станций (проблема перевалки грузов в портах Новороссийск и Туапсе в зимний период);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032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ru-RU" sz="2000" b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Несоответствие перевозочных технологий современным требованиям; например, доля транспортных издержек в себестоимости отечественной продукции достигает 20% по сравнению с 7% в экономически развитых странах.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032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ru-RU" sz="2000" b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Недостаточная загрузка большей части мощностей, введенных в эксплуатацию (портов, кранов, терминалов), и перегрузка других, «захлебывающихся» при работе на пределе своих возможностей.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-214338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К причинам недостаточного использования транспортного </a:t>
            </a:r>
            <a:r>
              <a:rPr lang="ru-RU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потенциала </a:t>
            </a:r>
            <a:r>
              <a:rPr lang="ru-RU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следует отнести: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Сроки задержки грузов в российских портах значительно превышают среднеевропейские нормы. </a:t>
            </a:r>
          </a:p>
          <a:p>
            <a:pPr fontAlgn="t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Эксперты Всемирного банка и Международной финансовой корпорации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рассчитали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что каждый день задержки (пребывания) товара в пути от ворот завода до порта снижает объем экспорта страны приблизительно на 1%. </a:t>
            </a: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Российскому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экспорту на прохождение к порту и оформление формальностей требуется в среднем </a:t>
            </a: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Диаграмма 2"/>
          <p:cNvGraphicFramePr/>
          <p:nvPr/>
        </p:nvGraphicFramePr>
        <p:xfrm>
          <a:off x="-857320" y="3857628"/>
          <a:ext cx="10001320" cy="3143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4291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последние годы в морских портах Южного бассейна перерабатывалось около трети общего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грузооборота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" name="Диаграмма 2"/>
          <p:cNvGraphicFramePr/>
          <p:nvPr/>
        </p:nvGraphicFramePr>
        <p:xfrm>
          <a:off x="1285852" y="171448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09161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Основное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увеличение произойдет за счет строительства нового морского порта Тамань суммарной мощностью к 2030 году свыше 100 млн. тонн в год, а также увеличения мощностей портов Новороссийск (более чем на 20 млн. тонн в год).</a:t>
            </a:r>
          </a:p>
          <a:p>
            <a:pPr fontAlgn="base"/>
            <a:endParaRPr lang="ru-RU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Диаграмма 2"/>
          <p:cNvGraphicFramePr/>
          <p:nvPr/>
        </p:nvGraphicFramePr>
        <p:xfrm>
          <a:off x="500034" y="214290"/>
          <a:ext cx="8215370" cy="407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21431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настоящее время транзит через территорию России</a:t>
            </a:r>
          </a:p>
          <a:p>
            <a:pPr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составляет менее 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товарооборота между </a:t>
            </a:r>
          </a:p>
          <a:p>
            <a:pPr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государствами Европы и Азии, т. е. используется только 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5-7%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транзитного потенциала нашей страны</a:t>
            </a:r>
            <a:endParaRPr lang="ru-RU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-428660" y="2000240"/>
          <a:ext cx="5643602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/>
          <p:nvPr/>
        </p:nvGraphicFramePr>
        <p:xfrm>
          <a:off x="3500398" y="3857628"/>
          <a:ext cx="5643602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smart-maritime.com/upload/images/activities/sudostroenie/img11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05074"/>
            <a:ext cx="6096000" cy="435292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Значение морских портов для развития экономики страны чрезвычайно велико. </a:t>
            </a: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Портовая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деятельность является стратегическим аспектом развития экономики государства и одним из ключевых звеньев функционирования транспортной системы. Российская Федерация располагает самой протяженной в мире береговой линией морского побережья. Морские порты являются стратегическими объектами государства, это определяет необходимость совершенствования методов и форм управления их развитием на основе современных подходов.</a:t>
            </a:r>
            <a:endParaRPr lang="ru-RU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09161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Сегодня морское портовое хозяйство России - это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свыше</a:t>
            </a:r>
          </a:p>
          <a:p>
            <a:pPr fontAlgn="base">
              <a:buFont typeface="Wingdings" pitchFamily="2" charset="2"/>
              <a:buChar char="Ø"/>
            </a:pP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buFont typeface="Wingdings" pitchFamily="2" charset="2"/>
              <a:buChar char="Ø"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900 портовых комплексов </a:t>
            </a: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buFont typeface="Wingdings" pitchFamily="2" charset="2"/>
              <a:buChar char="Ø"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мощностью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около 800 млн. тонн, </a:t>
            </a: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buFont typeface="Wingdings" pitchFamily="2" charset="2"/>
              <a:buChar char="Ø"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протяженностью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причального фронта порядка 150 тысяч погонных метров, </a:t>
            </a: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buFont typeface="Wingdings" pitchFamily="2" charset="2"/>
              <a:buChar char="Ø"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расположенных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63 морских портах, </a:t>
            </a: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входящих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Реестр морских портов страны, где обрабатывается более полумиллиарда тонн различных грузов.</a:t>
            </a:r>
            <a:endParaRPr lang="ru-RU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42918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Южные порты России находятся на пересечении мировых торговых путей, через них проходят несколько транспортных коридоров, кроме того, это наиболее короткий путь от крупнейших промышленных центров России - производителей экспортной продукции - в </a:t>
            </a: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 fontAlgn="base">
              <a:buFont typeface="Arial" pitchFamily="34" charset="0"/>
              <a:buChar char="•"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Европу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 fontAlgn="base">
              <a:buFont typeface="Arial" pitchFamily="34" charset="0"/>
              <a:buChar char="•"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страны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Ближнего Востока, </a:t>
            </a: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 fontAlgn="base">
              <a:buFont typeface="Arial" pitchFamily="34" charset="0"/>
              <a:buChar char="•"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Азии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 fontAlgn="base">
              <a:buFont typeface="Arial" pitchFamily="34" charset="0"/>
              <a:buChar char="•"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Африки, </a:t>
            </a:r>
          </a:p>
          <a:p>
            <a:pPr marL="514350" indent="-514350" algn="ctr" fontAlgn="base">
              <a:buFont typeface="Arial" pitchFamily="34" charset="0"/>
              <a:buChar char="•"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Америки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Через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портовую инфраструктуру бассейна в настоящее время проходит более трети всех российских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грузопотоков.</a:t>
            </a:r>
            <a:endParaRPr lang="ru-RU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57158" y="214314"/>
          <a:ext cx="8572528" cy="641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64"/>
                <a:gridCol w="4286264"/>
              </a:tblGrid>
              <a:tr h="367456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ЮФО</a:t>
                      </a:r>
                      <a:endParaRPr lang="ru-RU" sz="24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67456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Южные порты</a:t>
                      </a:r>
                      <a:r>
                        <a:rPr lang="ru-RU" sz="24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России</a:t>
                      </a:r>
                      <a:endParaRPr lang="ru-RU" sz="24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67456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Азово-Черноморский бассейн</a:t>
                      </a:r>
                      <a:endParaRPr lang="ru-RU" sz="24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67456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Азовское море</a:t>
                      </a:r>
                      <a:endParaRPr lang="ru-RU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71802">
                <a:tc>
                  <a:txBody>
                    <a:bodyPr/>
                    <a:lstStyle/>
                    <a:p>
                      <a:pPr algn="ctr"/>
                      <a:r>
                        <a:rPr lang="ru-RU" sz="2400" b="1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Порт</a:t>
                      </a:r>
                      <a:endParaRPr lang="ru-RU" sz="2400" b="1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Расположение</a:t>
                      </a:r>
                      <a:endParaRPr lang="ru-RU" sz="2400" b="1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43048">
                <a:tc>
                  <a:txBody>
                    <a:bodyPr/>
                    <a:lstStyle/>
                    <a:p>
                      <a:pPr algn="l"/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Азов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гор. Азов</a:t>
                      </a: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Ростовская область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43048">
                <a:tc>
                  <a:txBody>
                    <a:bodyPr/>
                    <a:lstStyle/>
                    <a:p>
                      <a:pPr algn="l"/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Ейск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гор. Ейск</a:t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Краснодарский край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43048">
                <a:tc>
                  <a:txBody>
                    <a:bodyPr/>
                    <a:lstStyle/>
                    <a:p>
                      <a:pPr algn="l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Ростов-на-Дону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гор. Ростов-на-Дону</a:t>
                      </a: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Ростовская область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43048">
                <a:tc>
                  <a:txBody>
                    <a:bodyPr/>
                    <a:lstStyle/>
                    <a:p>
                      <a:pPr algn="l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Таганрог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гор. Таганрог</a:t>
                      </a: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Ростовская область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43048">
                <a:tc>
                  <a:txBody>
                    <a:bodyPr/>
                    <a:lstStyle/>
                    <a:p>
                      <a:pPr algn="l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Темрюк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гор. Темрюк</a:t>
                      </a: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Краснодарский край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85720" y="214290"/>
          <a:ext cx="85725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64"/>
                <a:gridCol w="4286264"/>
              </a:tblGrid>
              <a:tr h="217025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Черное</a:t>
                      </a:r>
                      <a:r>
                        <a:rPr lang="ru-RU" sz="2400" b="1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море</a:t>
                      </a:r>
                      <a:endParaRPr lang="ru-RU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23956">
                <a:tc>
                  <a:txBody>
                    <a:bodyPr/>
                    <a:lstStyle/>
                    <a:p>
                      <a:pPr algn="ctr"/>
                      <a:r>
                        <a:rPr lang="ru-RU" sz="2400" b="1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Порт</a:t>
                      </a:r>
                      <a:endParaRPr lang="ru-RU" sz="2400" b="1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Расположение</a:t>
                      </a:r>
                      <a:endParaRPr lang="ru-RU" sz="2400" b="1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243">
                <a:tc>
                  <a:txBody>
                    <a:bodyPr/>
                    <a:lstStyle/>
                    <a:p>
                      <a:pPr algn="l"/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Анапа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гор. Анапа</a:t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Краснодарский край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243">
                <a:tc>
                  <a:txBody>
                    <a:bodyPr/>
                    <a:lstStyle/>
                    <a:p>
                      <a:pPr algn="l"/>
                      <a:r>
                        <a:rPr lang="ru-RU" sz="240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Геленджик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гор. Геленджик</a:t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Краснодарский край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243">
                <a:tc>
                  <a:txBody>
                    <a:bodyPr/>
                    <a:lstStyle/>
                    <a:p>
                      <a:pPr algn="l"/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Кавказ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Темрюкский район</a:t>
                      </a: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Краснодарский край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243">
                <a:tc>
                  <a:txBody>
                    <a:bodyPr/>
                    <a:lstStyle/>
                    <a:p>
                      <a:pPr algn="l"/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Новороссийск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гор. Новороссийск</a:t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Краснодарский край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243">
                <a:tc>
                  <a:txBody>
                    <a:bodyPr/>
                    <a:lstStyle/>
                    <a:p>
                      <a:pPr algn="l"/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Сочи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гор. Сочи</a:t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Краснодарский край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4049">
                <a:tc>
                  <a:txBody>
                    <a:bodyPr/>
                    <a:lstStyle/>
                    <a:p>
                      <a:pPr algn="l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Тамань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с. Волна</a:t>
                      </a: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Темрюкский район</a:t>
                      </a: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Краснодарский край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14282" y="857232"/>
          <a:ext cx="85725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64"/>
                <a:gridCol w="4286264"/>
              </a:tblGrid>
              <a:tr h="305243">
                <a:tc>
                  <a:txBody>
                    <a:bodyPr/>
                    <a:lstStyle/>
                    <a:p>
                      <a:pPr algn="l"/>
                      <a:r>
                        <a:rPr lang="ru-RU" sz="2400" b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Туапсе</a:t>
                      </a:r>
                      <a:endParaRPr lang="ru-RU" sz="2400" b="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b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гор. Туапсе</a:t>
                      </a:r>
                      <a:r>
                        <a:rPr lang="ru-RU" sz="2400" b="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2400" b="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b="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Краснодарский край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243">
                <a:tc>
                  <a:txBody>
                    <a:bodyPr/>
                    <a:lstStyle/>
                    <a:p>
                      <a:pPr algn="l"/>
                      <a:r>
                        <a:rPr lang="ru-RU" sz="2400" u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Керчь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гор.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Керчь</a:t>
                      </a: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Крым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243">
                <a:tc>
                  <a:txBody>
                    <a:bodyPr/>
                    <a:lstStyle/>
                    <a:p>
                      <a:pPr algn="l"/>
                      <a:r>
                        <a:rPr lang="ru-RU" sz="2400" u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Севастополь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Севастополь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243">
                <a:tc>
                  <a:txBody>
                    <a:bodyPr/>
                    <a:lstStyle/>
                    <a:p>
                      <a:pPr algn="l"/>
                      <a:r>
                        <a:rPr lang="ru-RU" sz="2400" u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Феодосия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гор.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Феодосия</a:t>
                      </a: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Крым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243">
                <a:tc>
                  <a:txBody>
                    <a:bodyPr/>
                    <a:lstStyle/>
                    <a:p>
                      <a:pPr algn="l"/>
                      <a:r>
                        <a:rPr lang="ru-RU" sz="2400" u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Ялта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гор.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Ялта</a:t>
                      </a: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Крым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5243">
                <a:tc>
                  <a:txBody>
                    <a:bodyPr/>
                    <a:lstStyle/>
                    <a:p>
                      <a:pPr algn="l"/>
                      <a:r>
                        <a:rPr lang="ru-RU" sz="2400" u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Евпатория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гор.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Евпатория</a:t>
                      </a: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400" u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Крым</a:t>
                      </a:r>
                      <a:endParaRPr lang="ru-RU" sz="2400" u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www.kubanmakler.ru/invest/images/1/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120066" cy="4902491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14290"/>
            <a:ext cx="8572560" cy="3429024"/>
          </a:xfrm>
        </p:spPr>
        <p:txBody>
          <a:bodyPr>
            <a:noAutofit/>
          </a:bodyPr>
          <a:lstStyle/>
          <a:p>
            <a:pPr fontAlgn="t">
              <a:buNone/>
            </a:pP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Южный федеральный округ (ЮФО)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неэффективно использует свое выгодное географическое положение. </a:t>
            </a:r>
          </a:p>
          <a:p>
            <a:pPr>
              <a:buNone/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Реализация транзитного потенциала Юга России сдерживается неконкурентоспособным уровнем отечественного рынка </a:t>
            </a:r>
            <a:r>
              <a:rPr lang="ru-RU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транспортно-логистических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услуг, для развития которого также необходимы формирование современной инфраструктуры и внедрение </a:t>
            </a:r>
            <a:r>
              <a:rPr lang="ru-RU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логистических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технологий.</a:t>
            </a:r>
            <a:endParaRPr lang="ru-RU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Другая 6">
      <a:dk1>
        <a:srgbClr val="C7E2FA"/>
      </a:dk1>
      <a:lt1>
        <a:srgbClr val="C7E2FA"/>
      </a:lt1>
      <a:dk2>
        <a:srgbClr val="C7E2FA"/>
      </a:dk2>
      <a:lt2>
        <a:srgbClr val="C7E2FA"/>
      </a:lt2>
      <a:accent1>
        <a:srgbClr val="C7E2FA"/>
      </a:accent1>
      <a:accent2>
        <a:srgbClr val="C7E2FA"/>
      </a:accent2>
      <a:accent3>
        <a:srgbClr val="C7E2FA"/>
      </a:accent3>
      <a:accent4>
        <a:srgbClr val="C7E2FA"/>
      </a:accent4>
      <a:accent5>
        <a:srgbClr val="C7E2FA"/>
      </a:accent5>
      <a:accent6>
        <a:srgbClr val="C7E2FA"/>
      </a:accent6>
      <a:hlink>
        <a:srgbClr val="C7E2FA"/>
      </a:hlink>
      <a:folHlink>
        <a:srgbClr val="C7E2FA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999</TotalTime>
  <Words>598</Words>
  <Application>Microsoft Office PowerPoint</Application>
  <PresentationFormat>Экран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Яркая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lib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Государственный служащий: статус, культура, организация труда.</dc:title>
  <dc:creator>Студент</dc:creator>
  <cp:lastModifiedBy>anna</cp:lastModifiedBy>
  <cp:revision>113</cp:revision>
  <dcterms:created xsi:type="dcterms:W3CDTF">2018-04-12T11:47:06Z</dcterms:created>
  <dcterms:modified xsi:type="dcterms:W3CDTF">2019-03-31T14:05:56Z</dcterms:modified>
</cp:coreProperties>
</file>